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7" r:id="rId2"/>
    <p:sldId id="290" r:id="rId3"/>
    <p:sldId id="289" r:id="rId4"/>
    <p:sldId id="291" r:id="rId5"/>
    <p:sldId id="277" r:id="rId6"/>
    <p:sldId id="269" r:id="rId7"/>
    <p:sldId id="293" r:id="rId8"/>
    <p:sldId id="292" r:id="rId9"/>
    <p:sldId id="282" r:id="rId10"/>
    <p:sldId id="283" r:id="rId11"/>
    <p:sldId id="284" r:id="rId12"/>
    <p:sldId id="276" r:id="rId13"/>
    <p:sldId id="260" r:id="rId14"/>
    <p:sldId id="262" r:id="rId15"/>
    <p:sldId id="261" r:id="rId16"/>
    <p:sldId id="278" r:id="rId17"/>
    <p:sldId id="287" r:id="rId18"/>
    <p:sldId id="263" r:id="rId19"/>
    <p:sldId id="264" r:id="rId20"/>
    <p:sldId id="286" r:id="rId21"/>
    <p:sldId id="265" r:id="rId22"/>
    <p:sldId id="288" r:id="rId23"/>
    <p:sldId id="295" r:id="rId24"/>
    <p:sldId id="294" r:id="rId25"/>
    <p:sldId id="296" r:id="rId26"/>
    <p:sldId id="268" r:id="rId27"/>
    <p:sldId id="266" r:id="rId28"/>
    <p:sldId id="298" r:id="rId29"/>
    <p:sldId id="29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F8116-785B-4848-B06A-7925FCA12D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C9AF403-C6A3-4957-811C-7FFF730587EF}">
      <dgm:prSet phldrT="[Text]"/>
      <dgm:spPr/>
      <dgm:t>
        <a:bodyPr/>
        <a:lstStyle/>
        <a:p>
          <a:r>
            <a:rPr lang="en-US" dirty="0" smtClean="0"/>
            <a:t>Intraregional disputes</a:t>
          </a:r>
          <a:endParaRPr lang="en-US" dirty="0"/>
        </a:p>
      </dgm:t>
    </dgm:pt>
    <dgm:pt modelId="{AC088111-3CDD-420E-BE1D-A17B8E371AE5}" type="parTrans" cxnId="{0E07601E-83DB-4561-872D-951477224720}">
      <dgm:prSet/>
      <dgm:spPr/>
      <dgm:t>
        <a:bodyPr/>
        <a:lstStyle/>
        <a:p>
          <a:endParaRPr lang="en-US"/>
        </a:p>
      </dgm:t>
    </dgm:pt>
    <dgm:pt modelId="{C7CB8605-DACC-436E-B71D-9E3966AAE54C}" type="sibTrans" cxnId="{0E07601E-83DB-4561-872D-951477224720}">
      <dgm:prSet/>
      <dgm:spPr/>
      <dgm:t>
        <a:bodyPr/>
        <a:lstStyle/>
        <a:p>
          <a:endParaRPr lang="en-US"/>
        </a:p>
      </dgm:t>
    </dgm:pt>
    <dgm:pt modelId="{45E7DA78-6F2F-401D-A941-38C2C6333610}">
      <dgm:prSet phldrT="[Text]"/>
      <dgm:spPr/>
      <dgm:t>
        <a:bodyPr/>
        <a:lstStyle/>
        <a:p>
          <a:r>
            <a:rPr lang="en-US" dirty="0" smtClean="0"/>
            <a:t>Neighbors hegemons &amp; CA republics relations</a:t>
          </a:r>
          <a:endParaRPr lang="en-US" dirty="0"/>
        </a:p>
      </dgm:t>
    </dgm:pt>
    <dgm:pt modelId="{B4CAA4D1-A6A8-406D-928D-354B8C3CFE97}" type="parTrans" cxnId="{1DDF004D-7174-4087-B1F4-5FE87D0DD3E9}">
      <dgm:prSet/>
      <dgm:spPr/>
      <dgm:t>
        <a:bodyPr/>
        <a:lstStyle/>
        <a:p>
          <a:endParaRPr lang="en-US"/>
        </a:p>
      </dgm:t>
    </dgm:pt>
    <dgm:pt modelId="{E632775C-1001-48B1-9FB3-73DF7CE98CAA}" type="sibTrans" cxnId="{1DDF004D-7174-4087-B1F4-5FE87D0DD3E9}">
      <dgm:prSet/>
      <dgm:spPr/>
      <dgm:t>
        <a:bodyPr/>
        <a:lstStyle/>
        <a:p>
          <a:endParaRPr lang="en-US"/>
        </a:p>
      </dgm:t>
    </dgm:pt>
    <dgm:pt modelId="{9B3EA70F-A286-447D-852E-DC910F4912AC}">
      <dgm:prSet phldrT="[Text]"/>
      <dgm:spPr/>
      <dgm:t>
        <a:bodyPr/>
        <a:lstStyle/>
        <a:p>
          <a:r>
            <a:rPr lang="en-US" dirty="0" smtClean="0"/>
            <a:t>Relations between regional and global hegemons on CA republics</a:t>
          </a:r>
          <a:endParaRPr lang="en-US" dirty="0"/>
        </a:p>
      </dgm:t>
    </dgm:pt>
    <dgm:pt modelId="{E614D675-E878-4C9F-8D7F-E6B2719367B9}" type="parTrans" cxnId="{7A0C8C85-8155-4072-8FE9-5222B16E6972}">
      <dgm:prSet/>
      <dgm:spPr/>
      <dgm:t>
        <a:bodyPr/>
        <a:lstStyle/>
        <a:p>
          <a:endParaRPr lang="en-US"/>
        </a:p>
      </dgm:t>
    </dgm:pt>
    <dgm:pt modelId="{5C48F1C8-84B0-4EF2-A381-76786E4D0E3E}" type="sibTrans" cxnId="{7A0C8C85-8155-4072-8FE9-5222B16E6972}">
      <dgm:prSet/>
      <dgm:spPr/>
      <dgm:t>
        <a:bodyPr/>
        <a:lstStyle/>
        <a:p>
          <a:endParaRPr lang="en-US"/>
        </a:p>
      </dgm:t>
    </dgm:pt>
    <dgm:pt modelId="{5938DF62-BE40-4507-8555-3AC9599A795B}" type="pres">
      <dgm:prSet presAssocID="{95EF8116-785B-4848-B06A-7925FCA12D4B}" presName="arrowDiagram" presStyleCnt="0">
        <dgm:presLayoutVars>
          <dgm:chMax val="5"/>
          <dgm:dir/>
          <dgm:resizeHandles val="exact"/>
        </dgm:presLayoutVars>
      </dgm:prSet>
      <dgm:spPr/>
    </dgm:pt>
    <dgm:pt modelId="{810A6548-588E-4901-8E83-7D96AA3FF9F4}" type="pres">
      <dgm:prSet presAssocID="{95EF8116-785B-4848-B06A-7925FCA12D4B}" presName="arrow" presStyleLbl="bgShp" presStyleIdx="0" presStyleCnt="1"/>
      <dgm:spPr/>
    </dgm:pt>
    <dgm:pt modelId="{1FF78B5C-86D9-4977-910D-26B8EC233FE0}" type="pres">
      <dgm:prSet presAssocID="{95EF8116-785B-4848-B06A-7925FCA12D4B}" presName="arrowDiagram3" presStyleCnt="0"/>
      <dgm:spPr/>
    </dgm:pt>
    <dgm:pt modelId="{5B3EB64E-18F1-457C-B683-CE0E08AB5723}" type="pres">
      <dgm:prSet presAssocID="{AC9AF403-C6A3-4957-811C-7FFF730587EF}" presName="bullet3a" presStyleLbl="node1" presStyleIdx="0" presStyleCnt="3"/>
      <dgm:spPr/>
    </dgm:pt>
    <dgm:pt modelId="{B80787F6-878C-4A10-B469-28AD2051EFF9}" type="pres">
      <dgm:prSet presAssocID="{AC9AF403-C6A3-4957-811C-7FFF730587E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A25C-459D-4164-8C37-6879F861E7B4}" type="pres">
      <dgm:prSet presAssocID="{45E7DA78-6F2F-401D-A941-38C2C6333610}" presName="bullet3b" presStyleLbl="node1" presStyleIdx="1" presStyleCnt="3"/>
      <dgm:spPr/>
    </dgm:pt>
    <dgm:pt modelId="{B3CF5471-D603-4813-957C-C0CED6AF0A24}" type="pres">
      <dgm:prSet presAssocID="{45E7DA78-6F2F-401D-A941-38C2C633361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19706-1360-43BF-A258-38281858373C}" type="pres">
      <dgm:prSet presAssocID="{9B3EA70F-A286-447D-852E-DC910F4912AC}" presName="bullet3c" presStyleLbl="node1" presStyleIdx="2" presStyleCnt="3"/>
      <dgm:spPr/>
    </dgm:pt>
    <dgm:pt modelId="{226F9C7A-6B84-4271-92ED-B26F9E6C1C73}" type="pres">
      <dgm:prSet presAssocID="{9B3EA70F-A286-447D-852E-DC910F4912A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69804-0AAB-482D-8885-8D8AA1284397}" type="presOf" srcId="{45E7DA78-6F2F-401D-A941-38C2C6333610}" destId="{B3CF5471-D603-4813-957C-C0CED6AF0A24}" srcOrd="0" destOrd="0" presId="urn:microsoft.com/office/officeart/2005/8/layout/arrow2"/>
    <dgm:cxn modelId="{0E07601E-83DB-4561-872D-951477224720}" srcId="{95EF8116-785B-4848-B06A-7925FCA12D4B}" destId="{AC9AF403-C6A3-4957-811C-7FFF730587EF}" srcOrd="0" destOrd="0" parTransId="{AC088111-3CDD-420E-BE1D-A17B8E371AE5}" sibTransId="{C7CB8605-DACC-436E-B71D-9E3966AAE54C}"/>
    <dgm:cxn modelId="{652C77B3-F979-4DDA-AA8A-35CF5A852E24}" type="presOf" srcId="{9B3EA70F-A286-447D-852E-DC910F4912AC}" destId="{226F9C7A-6B84-4271-92ED-B26F9E6C1C73}" srcOrd="0" destOrd="0" presId="urn:microsoft.com/office/officeart/2005/8/layout/arrow2"/>
    <dgm:cxn modelId="{B067932F-CBF2-46DE-983D-81702DDA262B}" type="presOf" srcId="{95EF8116-785B-4848-B06A-7925FCA12D4B}" destId="{5938DF62-BE40-4507-8555-3AC9599A795B}" srcOrd="0" destOrd="0" presId="urn:microsoft.com/office/officeart/2005/8/layout/arrow2"/>
    <dgm:cxn modelId="{6E82C85A-061E-4258-BBF5-5DF1980C2F5C}" type="presOf" srcId="{AC9AF403-C6A3-4957-811C-7FFF730587EF}" destId="{B80787F6-878C-4A10-B469-28AD2051EFF9}" srcOrd="0" destOrd="0" presId="urn:microsoft.com/office/officeart/2005/8/layout/arrow2"/>
    <dgm:cxn modelId="{1DDF004D-7174-4087-B1F4-5FE87D0DD3E9}" srcId="{95EF8116-785B-4848-B06A-7925FCA12D4B}" destId="{45E7DA78-6F2F-401D-A941-38C2C6333610}" srcOrd="1" destOrd="0" parTransId="{B4CAA4D1-A6A8-406D-928D-354B8C3CFE97}" sibTransId="{E632775C-1001-48B1-9FB3-73DF7CE98CAA}"/>
    <dgm:cxn modelId="{7A0C8C85-8155-4072-8FE9-5222B16E6972}" srcId="{95EF8116-785B-4848-B06A-7925FCA12D4B}" destId="{9B3EA70F-A286-447D-852E-DC910F4912AC}" srcOrd="2" destOrd="0" parTransId="{E614D675-E878-4C9F-8D7F-E6B2719367B9}" sibTransId="{5C48F1C8-84B0-4EF2-A381-76786E4D0E3E}"/>
    <dgm:cxn modelId="{B7253D73-E857-4CB3-A2E7-AB25D04D1A68}" type="presParOf" srcId="{5938DF62-BE40-4507-8555-3AC9599A795B}" destId="{810A6548-588E-4901-8E83-7D96AA3FF9F4}" srcOrd="0" destOrd="0" presId="urn:microsoft.com/office/officeart/2005/8/layout/arrow2"/>
    <dgm:cxn modelId="{6CCDE3EF-D5D1-48D0-8029-47B5917218C1}" type="presParOf" srcId="{5938DF62-BE40-4507-8555-3AC9599A795B}" destId="{1FF78B5C-86D9-4977-910D-26B8EC233FE0}" srcOrd="1" destOrd="0" presId="urn:microsoft.com/office/officeart/2005/8/layout/arrow2"/>
    <dgm:cxn modelId="{FE532487-17E7-453D-BB50-30938186579A}" type="presParOf" srcId="{1FF78B5C-86D9-4977-910D-26B8EC233FE0}" destId="{5B3EB64E-18F1-457C-B683-CE0E08AB5723}" srcOrd="0" destOrd="0" presId="urn:microsoft.com/office/officeart/2005/8/layout/arrow2"/>
    <dgm:cxn modelId="{B629FC2C-9601-453D-ABF3-2C3376FD7F88}" type="presParOf" srcId="{1FF78B5C-86D9-4977-910D-26B8EC233FE0}" destId="{B80787F6-878C-4A10-B469-28AD2051EFF9}" srcOrd="1" destOrd="0" presId="urn:microsoft.com/office/officeart/2005/8/layout/arrow2"/>
    <dgm:cxn modelId="{8760137B-D6D6-4710-BB4F-CE5E656734B8}" type="presParOf" srcId="{1FF78B5C-86D9-4977-910D-26B8EC233FE0}" destId="{DFC2A25C-459D-4164-8C37-6879F861E7B4}" srcOrd="2" destOrd="0" presId="urn:microsoft.com/office/officeart/2005/8/layout/arrow2"/>
    <dgm:cxn modelId="{59DDCA95-95A9-4AE1-A9A7-BD746AF80EFB}" type="presParOf" srcId="{1FF78B5C-86D9-4977-910D-26B8EC233FE0}" destId="{B3CF5471-D603-4813-957C-C0CED6AF0A24}" srcOrd="3" destOrd="0" presId="urn:microsoft.com/office/officeart/2005/8/layout/arrow2"/>
    <dgm:cxn modelId="{D9FFB52A-1F16-4AB7-B494-41FFE347DAA2}" type="presParOf" srcId="{1FF78B5C-86D9-4977-910D-26B8EC233FE0}" destId="{8F819706-1360-43BF-A258-38281858373C}" srcOrd="4" destOrd="0" presId="urn:microsoft.com/office/officeart/2005/8/layout/arrow2"/>
    <dgm:cxn modelId="{71D9458E-66C9-4273-8134-1CFB8F84DD2D}" type="presParOf" srcId="{1FF78B5C-86D9-4977-910D-26B8EC233FE0}" destId="{226F9C7A-6B84-4271-92ED-B26F9E6C1C7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F8618-FDE7-4018-A021-E588350277E8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2B0E-C91B-4A43-93D4-16E6B967B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CB7FD-ADF6-4E86-B0A1-97FA7EA4BF51}" type="datetimeFigureOut">
              <a:rPr lang="ru-RU" smtClean="0"/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9E0E-52F2-462E-876D-61F5E091D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0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9E0E-52F2-462E-876D-61F5E091D28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09E0E-52F2-462E-876D-61F5E091D28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759ED6-86E0-4BAD-81FA-B0D2D4968FF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462DDB4-53EA-421D-9945-42B494080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Waters of Eurasia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180638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Anastasia Likhacheva</a:t>
            </a:r>
          </a:p>
          <a:p>
            <a:r>
              <a:rPr lang="en-US" sz="2200" dirty="0" smtClean="0"/>
              <a:t>Deputy director, </a:t>
            </a:r>
            <a:r>
              <a:rPr lang="en-US" sz="2200" dirty="0"/>
              <a:t>R</a:t>
            </a:r>
            <a:r>
              <a:rPr lang="en-US" sz="2200" dirty="0" smtClean="0"/>
              <a:t>esearch fellow</a:t>
            </a:r>
          </a:p>
          <a:p>
            <a:r>
              <a:rPr lang="en-US" sz="2200" dirty="0" smtClean="0"/>
              <a:t>Center for Comprehensive European and International Studies</a:t>
            </a:r>
          </a:p>
          <a:p>
            <a:r>
              <a:rPr lang="en-US" sz="2200" dirty="0" smtClean="0"/>
              <a:t>NRU HSE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0300" y="12700"/>
            <a:ext cx="1651000" cy="9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990600" cy="9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Hydro-hegemony</a:t>
            </a:r>
            <a:br>
              <a:rPr lang="en-US" dirty="0"/>
            </a:br>
            <a:r>
              <a:rPr lang="en-US" sz="3100" i="1" dirty="0" smtClean="0"/>
              <a:t>(M. </a:t>
            </a:r>
            <a:r>
              <a:rPr lang="en-US" sz="3100" i="1" dirty="0" err="1" smtClean="0"/>
              <a:t>Zeitoun`s</a:t>
            </a:r>
            <a:r>
              <a:rPr lang="en-US" sz="3100" i="1" dirty="0" smtClean="0"/>
              <a:t> concept)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‘</a:t>
            </a:r>
            <a:r>
              <a:rPr lang="en-US" i="1" dirty="0"/>
              <a:t>Dominance</a:t>
            </a:r>
            <a:r>
              <a:rPr lang="en-US" dirty="0"/>
              <a:t>’ </a:t>
            </a:r>
            <a:r>
              <a:rPr lang="en-US" dirty="0" smtClean="0"/>
              <a:t>is deﬁned </a:t>
            </a:r>
            <a:r>
              <a:rPr lang="en-US" dirty="0"/>
              <a:t>as leadership buttressed by coercion. In contrast, </a:t>
            </a:r>
            <a:endParaRPr lang="en-US" dirty="0" smtClean="0"/>
          </a:p>
          <a:p>
            <a:pPr algn="just"/>
            <a:r>
              <a:rPr lang="en-US" dirty="0" smtClean="0"/>
              <a:t>‘</a:t>
            </a:r>
            <a:r>
              <a:rPr lang="en-US" i="1" dirty="0" smtClean="0"/>
              <a:t>Hegemony</a:t>
            </a:r>
            <a:r>
              <a:rPr lang="en-US" dirty="0"/>
              <a:t>’ is leadership buttressed </a:t>
            </a:r>
            <a:r>
              <a:rPr lang="en-US" dirty="0" smtClean="0"/>
              <a:t>by authority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successful hegemonic strategy builds cohesion and compliance by attraction rather </a:t>
            </a:r>
            <a:r>
              <a:rPr lang="en-US" dirty="0" smtClean="0"/>
              <a:t>than intimidation</a:t>
            </a:r>
            <a:r>
              <a:rPr lang="en-US" dirty="0"/>
              <a:t>, but relies on an effective mix of the two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and water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Within structural realist framework several options are possible:</a:t>
            </a:r>
          </a:p>
          <a:p>
            <a:pPr marL="304800" indent="-304800" algn="just"/>
            <a:r>
              <a:rPr lang="en-US" dirty="0"/>
              <a:t>Downstream hegemon - established basin regime, formal </a:t>
            </a:r>
            <a:r>
              <a:rPr lang="en-US" dirty="0" smtClean="0"/>
              <a:t>agreements, </a:t>
            </a:r>
            <a:r>
              <a:rPr lang="en-US" dirty="0"/>
              <a:t>which protect hegemon </a:t>
            </a:r>
            <a:r>
              <a:rPr lang="en-US" dirty="0" smtClean="0"/>
              <a:t>interests</a:t>
            </a:r>
            <a:endParaRPr lang="en-US" dirty="0"/>
          </a:p>
          <a:p>
            <a:pPr marL="304800" indent="-304800" algn="just"/>
            <a:r>
              <a:rPr lang="en-US" dirty="0"/>
              <a:t>Upstream hegemon - formal agreements are rare, basin regime is less </a:t>
            </a:r>
            <a:r>
              <a:rPr lang="en-US" dirty="0" smtClean="0"/>
              <a:t>probable</a:t>
            </a:r>
            <a:endParaRPr lang="en-US" dirty="0"/>
          </a:p>
          <a:p>
            <a:pPr marL="304800" indent="-304800" algn="just"/>
            <a:r>
              <a:rPr lang="en-US" dirty="0"/>
              <a:t>No hegemon - status quo or rising instability, high risk of political </a:t>
            </a:r>
            <a:r>
              <a:rPr lang="en-US" dirty="0" smtClean="0"/>
              <a:t>conflicts </a:t>
            </a:r>
            <a:endParaRPr lang="en-US" dirty="0"/>
          </a:p>
          <a:p>
            <a:pPr marL="304800" indent="-304800" algn="just"/>
            <a:endParaRPr lang="en-US" dirty="0"/>
          </a:p>
          <a:p>
            <a:pPr marL="304800" indent="-304800" algn="just"/>
            <a:r>
              <a:rPr lang="en-US" dirty="0"/>
              <a:t>Central Asia faces this challenge of no-hegemon situation for two last decades and there is no evidence that this hegemon will occur in recent </a:t>
            </a:r>
            <a:r>
              <a:rPr lang="en-US" dirty="0" smtClean="0"/>
              <a:t>years </a:t>
            </a:r>
            <a:endParaRPr lang="en-US" dirty="0"/>
          </a:p>
          <a:p>
            <a:pPr marL="304800" indent="-304800" algn="just"/>
            <a:r>
              <a:rPr lang="en-US" dirty="0"/>
              <a:t>External </a:t>
            </a:r>
            <a:r>
              <a:rPr lang="en-US" dirty="0" smtClean="0"/>
              <a:t>hegemons (development of the concept)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No-hegemon in Central Asia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50953"/>
              </p:ext>
            </p:extLst>
          </p:nvPr>
        </p:nvGraphicFramePr>
        <p:xfrm>
          <a:off x="533400" y="1438373"/>
          <a:ext cx="4267200" cy="2211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412488"/>
                <a:gridCol w="713678"/>
                <a:gridCol w="713678"/>
                <a:gridCol w="713678"/>
                <a:gridCol w="713678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Population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1992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2002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2012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2050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Uzbekistan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21,500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25,275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28,077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</a:rPr>
                        <a:t>35,438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Kazakhstan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16,431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14,902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16,381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21,210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Tajikistan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5,519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6,286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7,079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10,745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Kyrgyzstan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4,476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5,003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5,448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7,768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Turkmenistan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3,882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4,600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5,170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6,639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Central Asia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</a:rPr>
                        <a:t>51,808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</a:rPr>
                        <a:t>56,065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</a:rPr>
                        <a:t>62,155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</a:rPr>
                        <a:t>81,799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1992-2010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smtClean="0">
                          <a:effectLst/>
                        </a:rPr>
                        <a:t>20.0%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effectLst/>
                        </a:rPr>
                        <a:t>2010-2050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smtClean="0">
                          <a:effectLst/>
                        </a:rPr>
                        <a:t>31.6%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29200" y="1219200"/>
            <a:ext cx="38862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Downstream countries better perform economically, but among them Uzbek-Kazakh rivalry is far from defining a hegemon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Poor Tajikistan and Kirgizstan control the majority of Uzbek, Kazakh and Turkmen water flow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" y="3733800"/>
            <a:ext cx="4419235" cy="297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47" y="3748908"/>
            <a:ext cx="4803251" cy="30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vision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8439" r="10068" b="38396"/>
          <a:stretch/>
        </p:blipFill>
        <p:spPr>
          <a:xfrm>
            <a:off x="2069496" y="1371600"/>
            <a:ext cx="5626704" cy="499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2094052" y="3390362"/>
            <a:ext cx="2325547" cy="171503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Central Asia: key reasons for “stakeholders”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Hegemons` demand for: </a:t>
            </a:r>
          </a:p>
          <a:p>
            <a:pPr algn="just"/>
            <a:r>
              <a:rPr lang="en-US" dirty="0" smtClean="0"/>
              <a:t>Cheap hydro-energy;</a:t>
            </a:r>
          </a:p>
          <a:p>
            <a:pPr algn="just"/>
            <a:r>
              <a:rPr lang="en-US" dirty="0" smtClean="0"/>
              <a:t>Sustainability of the region related to Afghan threat 2014;</a:t>
            </a:r>
          </a:p>
          <a:p>
            <a:pPr algn="just"/>
            <a:r>
              <a:rPr lang="en-US" dirty="0" smtClean="0"/>
              <a:t>Cheap water (for Iran nuclear sector).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Central Asian republics` demand for:</a:t>
            </a:r>
          </a:p>
          <a:p>
            <a:pPr algn="just"/>
            <a:r>
              <a:rPr lang="en-US" dirty="0" smtClean="0"/>
              <a:t>Multi-vector foreign policy;</a:t>
            </a:r>
          </a:p>
          <a:p>
            <a:pPr algn="just"/>
            <a:r>
              <a:rPr lang="en-US" dirty="0" smtClean="0"/>
              <a:t>Foreign direct investments;</a:t>
            </a:r>
          </a:p>
          <a:p>
            <a:pPr algn="just"/>
            <a:r>
              <a:rPr lang="en-US" dirty="0" smtClean="0"/>
              <a:t>Strong external support in intra-regional disputes.</a:t>
            </a:r>
          </a:p>
        </p:txBody>
      </p:sp>
    </p:spTree>
    <p:extLst>
      <p:ext uri="{BB962C8B-B14F-4D97-AF65-F5344CB8AC3E}">
        <p14:creationId xmlns:p14="http://schemas.microsoft.com/office/powerpoint/2010/main" val="22963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phase started 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/>
              <a:t>Fall. </a:t>
            </a:r>
            <a:r>
              <a:rPr lang="en-US" sz="2400" dirty="0" smtClean="0"/>
              <a:t>Russian initiative (6 treaties signed by </a:t>
            </a:r>
            <a:r>
              <a:rPr lang="en-US" sz="2400" dirty="0" err="1" smtClean="0"/>
              <a:t>V.Putin</a:t>
            </a:r>
            <a:r>
              <a:rPr lang="en-US" sz="2400" dirty="0" smtClean="0"/>
              <a:t> with Kyrgyzstan, financial aid to Kyrgyz and Tajik military reform)</a:t>
            </a:r>
          </a:p>
          <a:p>
            <a:pPr algn="just"/>
            <a:r>
              <a:rPr lang="en-US" sz="2400" dirty="0"/>
              <a:t>Chinese role in this new broader </a:t>
            </a:r>
            <a:r>
              <a:rPr lang="en-US" sz="2400" dirty="0" smtClean="0"/>
              <a:t>context, new treaties with Uzbekistan for $5.6 </a:t>
            </a:r>
            <a:r>
              <a:rPr lang="en-US" sz="2400" dirty="0" err="1" smtClean="0"/>
              <a:t>bln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b="1" dirty="0" smtClean="0"/>
              <a:t>Spring</a:t>
            </a:r>
            <a:r>
              <a:rPr lang="en-US" sz="2400" dirty="0" smtClean="0"/>
              <a:t>. Iran`s </a:t>
            </a:r>
            <a:r>
              <a:rPr lang="en-US" sz="2400" dirty="0"/>
              <a:t>initiative in </a:t>
            </a:r>
            <a:r>
              <a:rPr lang="en-US" sz="2400" dirty="0" smtClean="0"/>
              <a:t>Tajikistan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06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38600" y="3048000"/>
            <a:ext cx="3048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and/</a:t>
            </a:r>
            <a:r>
              <a:rPr lang="en-US" dirty="0" err="1" smtClean="0"/>
              <a:t>Vs</a:t>
            </a:r>
            <a:r>
              <a:rPr lang="en-US" dirty="0" smtClean="0"/>
              <a:t> China</a:t>
            </a:r>
            <a:r>
              <a:rPr lang="ru-RU" dirty="0"/>
              <a:t> </a:t>
            </a:r>
            <a:r>
              <a:rPr lang="en-US" dirty="0" smtClean="0"/>
              <a:t>in Central Asia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03120"/>
              </p:ext>
            </p:extLst>
          </p:nvPr>
        </p:nvGraphicFramePr>
        <p:xfrm>
          <a:off x="4724400" y="1371602"/>
          <a:ext cx="4267200" cy="2077778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762000"/>
                <a:gridCol w="475238"/>
                <a:gridCol w="591562"/>
                <a:gridCol w="609975"/>
                <a:gridCol w="626889"/>
                <a:gridCol w="618182"/>
                <a:gridCol w="583354"/>
              </a:tblGrid>
              <a:tr h="19298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Import</a:t>
                      </a:r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Export</a:t>
                      </a:r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Turnover</a:t>
                      </a:r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Russia</a:t>
                      </a:r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China</a:t>
                      </a:r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Russia</a:t>
                      </a:r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China</a:t>
                      </a:r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Russia</a:t>
                      </a:r>
                      <a:endParaRPr lang="en-US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China</a:t>
                      </a:r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Kazakhstan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5.0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15.3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12.9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9.6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17.9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24.9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Kyrgyzstan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4.9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5.0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92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Tajikistan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2.0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2.1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44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Turkmenistan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4.7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1.4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5.5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63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Uzbekistan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2.5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2.0</a:t>
                      </a:r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4.4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2.2</a:t>
                      </a:r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44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Central Asia</a:t>
                      </a:r>
                      <a:endParaRPr lang="en-US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4343400" y="3276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041314" cy="2438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0" y="3825459"/>
            <a:ext cx="4114460" cy="2651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69" y="3737457"/>
            <a:ext cx="3882831" cy="26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839200" cy="1096962"/>
          </a:xfrm>
          <a:ln/>
        </p:spPr>
        <p:txBody>
          <a:bodyPr>
            <a:noAutofit/>
          </a:bodyPr>
          <a:lstStyle/>
          <a:p>
            <a:r>
              <a:rPr lang="en-US" dirty="0"/>
              <a:t>Russia and China as energy importers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  <a:ln/>
        </p:spPr>
        <p:txBody>
          <a:bodyPr>
            <a:noAutofit/>
          </a:bodyPr>
          <a:lstStyle/>
          <a:p>
            <a:pPr algn="just"/>
            <a:r>
              <a:rPr lang="en-US" sz="2000" dirty="0"/>
              <a:t>Both countries demonstrate rising demand for </a:t>
            </a:r>
            <a:r>
              <a:rPr lang="en-US" sz="2000" dirty="0" smtClean="0"/>
              <a:t>Central Asian hydro-energy </a:t>
            </a:r>
            <a:r>
              <a:rPr lang="en-US" sz="2000" dirty="0"/>
              <a:t>as well as on traditional oil and gas resources. </a:t>
            </a:r>
          </a:p>
          <a:p>
            <a:pPr algn="just"/>
            <a:r>
              <a:rPr lang="en-US" sz="2000" dirty="0"/>
              <a:t>Russia has used to import electricity from Kazakhstan for its South Siberian and Ural regions. Carbon fuels are mostly imported for </a:t>
            </a:r>
            <a:r>
              <a:rPr lang="en-US" sz="2000" dirty="0" smtClean="0"/>
              <a:t>European </a:t>
            </a:r>
            <a:r>
              <a:rPr lang="en-US" sz="2000" dirty="0"/>
              <a:t>re-export.</a:t>
            </a:r>
          </a:p>
          <a:p>
            <a:pPr algn="just"/>
            <a:r>
              <a:rPr lang="en-US" sz="2000" dirty="0"/>
              <a:t>Chinese import of electricity is oriented for Xinjiang </a:t>
            </a:r>
            <a:r>
              <a:rPr lang="en-US" sz="2000" dirty="0" smtClean="0"/>
              <a:t>Province, </a:t>
            </a:r>
            <a:r>
              <a:rPr lang="en-US" sz="2000" dirty="0"/>
              <a:t>while gas pipelines </a:t>
            </a:r>
            <a:r>
              <a:rPr lang="en-US" sz="2000" dirty="0" smtClean="0"/>
              <a:t>lie </a:t>
            </a:r>
            <a:r>
              <a:rPr lang="en-US" sz="2000" dirty="0"/>
              <a:t>till mega-cities on the East coast. There is no stimulus to stretch electrical lines over at least 6000 km.</a:t>
            </a:r>
          </a:p>
          <a:p>
            <a:pPr algn="just"/>
            <a:r>
              <a:rPr lang="en-US" sz="2000" dirty="0"/>
              <a:t>Both Russia and China are interested in producing hydro-energy on controlled hydropower stations in Central Asia in order to export it to South Asia (both within CASAREM project and by independent </a:t>
            </a:r>
            <a:r>
              <a:rPr lang="en-US" sz="2000" dirty="0" smtClean="0"/>
              <a:t>grids).</a:t>
            </a: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17CD-4498-49C6-AE60-DF15EF3BC424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r>
              <a:rPr lang="ru-RU" dirty="0" smtClean="0"/>
              <a:t> </a:t>
            </a:r>
            <a:r>
              <a:rPr lang="en-US" dirty="0" smtClean="0"/>
              <a:t>and upstream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i="1" dirty="0" smtClean="0"/>
              <a:t>Steps towards Central Asia and its water</a:t>
            </a:r>
          </a:p>
          <a:p>
            <a:pPr algn="just"/>
            <a:r>
              <a:rPr lang="en-US" dirty="0" smtClean="0"/>
              <a:t>Joint electric lines with Central Asian circle </a:t>
            </a:r>
            <a:r>
              <a:rPr lang="en-US" dirty="0"/>
              <a:t>(through </a:t>
            </a:r>
            <a:r>
              <a:rPr lang="en-US" dirty="0" smtClean="0"/>
              <a:t>Kazakhstan</a:t>
            </a:r>
            <a:r>
              <a:rPr lang="en-US" dirty="0"/>
              <a:t>)</a:t>
            </a:r>
            <a:endParaRPr lang="en-US" dirty="0" smtClean="0"/>
          </a:p>
          <a:p>
            <a:pPr algn="just"/>
            <a:r>
              <a:rPr lang="en-US" dirty="0" smtClean="0"/>
              <a:t>Kambarata-1,2</a:t>
            </a:r>
          </a:p>
          <a:p>
            <a:pPr algn="just"/>
            <a:r>
              <a:rPr lang="en-US" dirty="0" smtClean="0"/>
              <a:t>Soviet heritage in terms of soft power</a:t>
            </a:r>
          </a:p>
          <a:p>
            <a:pPr marL="0" indent="0" algn="just">
              <a:buNone/>
            </a:pPr>
            <a:r>
              <a:rPr lang="en-US" i="1" dirty="0" smtClean="0"/>
              <a:t>Difficulties</a:t>
            </a:r>
          </a:p>
          <a:p>
            <a:pPr algn="just"/>
            <a:r>
              <a:rPr lang="en-US" dirty="0" smtClean="0"/>
              <a:t>Insufficient resources compared to China</a:t>
            </a:r>
          </a:p>
          <a:p>
            <a:pPr algn="just"/>
            <a:r>
              <a:rPr lang="en-US" dirty="0" smtClean="0"/>
              <a:t>Unstable partners in political issues</a:t>
            </a:r>
          </a:p>
          <a:p>
            <a:pPr algn="just"/>
            <a:r>
              <a:rPr lang="en-US" dirty="0" smtClean="0"/>
              <a:t>Damaged reputation after </a:t>
            </a:r>
            <a:r>
              <a:rPr lang="en-US" dirty="0" err="1" smtClean="0"/>
              <a:t>Rogun</a:t>
            </a:r>
            <a:r>
              <a:rPr lang="en-US" dirty="0" smtClean="0"/>
              <a:t> 10-years unfinished and quitted project</a:t>
            </a:r>
          </a:p>
          <a:p>
            <a:pPr marL="0" indent="0" algn="just">
              <a:buNone/>
            </a:pPr>
            <a:r>
              <a:rPr lang="en-US" i="1" dirty="0" smtClean="0"/>
              <a:t>Methods </a:t>
            </a:r>
          </a:p>
          <a:p>
            <a:pPr algn="just"/>
            <a:r>
              <a:rPr lang="en-US" dirty="0" smtClean="0"/>
              <a:t>Close relation between hydro-power projects and military interest of Russia</a:t>
            </a:r>
          </a:p>
        </p:txBody>
      </p:sp>
    </p:spTree>
    <p:extLst>
      <p:ext uri="{BB962C8B-B14F-4D97-AF65-F5344CB8AC3E}">
        <p14:creationId xmlns:p14="http://schemas.microsoft.com/office/powerpoint/2010/main" val="41881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upstream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800" i="1" dirty="0"/>
              <a:t>Steps towards Central Asia and its water</a:t>
            </a:r>
          </a:p>
          <a:p>
            <a:pPr algn="just">
              <a:lnSpc>
                <a:spcPct val="80000"/>
              </a:lnSpc>
            </a:pPr>
            <a:r>
              <a:rPr lang="en-US" sz="1800" dirty="0"/>
              <a:t>Major economic partner and investor</a:t>
            </a:r>
          </a:p>
          <a:p>
            <a:pPr algn="just">
              <a:lnSpc>
                <a:spcPct val="80000"/>
              </a:lnSpc>
            </a:pPr>
            <a:r>
              <a:rPr lang="en-US" sz="1800" dirty="0"/>
              <a:t>Investments in small and medium-sized hydropower projects;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800" i="1" dirty="0"/>
              <a:t>Difficulties </a:t>
            </a:r>
          </a:p>
          <a:p>
            <a:pPr algn="just">
              <a:lnSpc>
                <a:spcPct val="80000"/>
              </a:lnSpc>
            </a:pPr>
            <a:r>
              <a:rPr lang="en-US" sz="1800" dirty="0" smtClean="0"/>
              <a:t>soft</a:t>
            </a:r>
            <a:r>
              <a:rPr lang="en-US" sz="1800" dirty="0"/>
              <a:t>-power in the </a:t>
            </a:r>
            <a:r>
              <a:rPr lang="en-US" sz="1800" dirty="0" smtClean="0"/>
              <a:t>region is weaker than an economic one (hard)</a:t>
            </a:r>
            <a:endParaRPr lang="en-US" sz="1800" dirty="0"/>
          </a:p>
          <a:p>
            <a:pPr algn="just">
              <a:lnSpc>
                <a:spcPct val="80000"/>
              </a:lnSpc>
            </a:pPr>
            <a:r>
              <a:rPr lang="en-US" sz="1800" dirty="0"/>
              <a:t>No security and political issues covered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800" i="1" dirty="0"/>
              <a:t>Methods</a:t>
            </a:r>
          </a:p>
          <a:p>
            <a:pPr algn="just">
              <a:lnSpc>
                <a:spcPct val="80000"/>
              </a:lnSpc>
            </a:pPr>
            <a:r>
              <a:rPr lang="en-US" sz="1800" dirty="0"/>
              <a:t>Cheap credits</a:t>
            </a:r>
          </a:p>
          <a:p>
            <a:pPr algn="just">
              <a:lnSpc>
                <a:spcPct val="80000"/>
              </a:lnSpc>
            </a:pPr>
            <a:r>
              <a:rPr lang="ru-RU" sz="1800" dirty="0"/>
              <a:t>«</a:t>
            </a:r>
            <a:r>
              <a:rPr lang="en-US" sz="1800" dirty="0"/>
              <a:t>All inclusive projects</a:t>
            </a:r>
            <a:r>
              <a:rPr lang="ru-RU" sz="1800" dirty="0"/>
              <a:t>»</a:t>
            </a:r>
            <a:r>
              <a:rPr lang="en-US" sz="1800" dirty="0"/>
              <a:t> (Chinese capital, workers, machinery and buyers)</a:t>
            </a:r>
          </a:p>
          <a:p>
            <a:pPr algn="just">
              <a:lnSpc>
                <a:spcPct val="80000"/>
              </a:lnSpc>
            </a:pPr>
            <a:r>
              <a:rPr lang="en-US" sz="1800" dirty="0"/>
              <a:t>Infrastructure projects tying up Tajikistan and </a:t>
            </a:r>
            <a:r>
              <a:rPr lang="en-US" sz="1800" dirty="0" smtClean="0"/>
              <a:t>Kirgizstan </a:t>
            </a:r>
            <a:r>
              <a:rPr lang="en-US" sz="1800" dirty="0"/>
              <a:t>to new South markets</a:t>
            </a:r>
          </a:p>
        </p:txBody>
      </p:sp>
    </p:spTree>
    <p:extLst>
      <p:ext uri="{BB962C8B-B14F-4D97-AF65-F5344CB8AC3E}">
        <p14:creationId xmlns:p14="http://schemas.microsoft.com/office/powerpoint/2010/main" val="28571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Focus on current evolution of 20 years status quo</a:t>
            </a:r>
          </a:p>
          <a:p>
            <a:r>
              <a:rPr lang="en-US" dirty="0" smtClean="0"/>
              <a:t>Water problem as a pivotal factor of Central Asian sustainability</a:t>
            </a:r>
          </a:p>
          <a:p>
            <a:r>
              <a:rPr lang="en-US" dirty="0" smtClean="0"/>
              <a:t>Macro-analysis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Downstream states: </a:t>
            </a:r>
            <a:r>
              <a:rPr lang="en-US" dirty="0" smtClean="0"/>
              <a:t>Kazakhstan, Uzbekistan, Turkmenistan</a:t>
            </a:r>
          </a:p>
          <a:p>
            <a:pPr marL="0" indent="0">
              <a:buNone/>
            </a:pPr>
            <a:r>
              <a:rPr lang="en-US" b="1" dirty="0" smtClean="0"/>
              <a:t>Upstream states: </a:t>
            </a:r>
            <a:r>
              <a:rPr lang="en-US" dirty="0" smtClean="0"/>
              <a:t>Kirgizstan and Tajikistan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i="1" dirty="0" smtClean="0"/>
              <a:t>Case of Irtysh basin (China, Kazakhstan and Russia) is not included in this research. </a:t>
            </a:r>
          </a:p>
          <a:p>
            <a:pPr marL="0" indent="0">
              <a:buNone/>
            </a:pPr>
            <a:r>
              <a:rPr lang="en-US" sz="2800" i="1" dirty="0" smtClean="0"/>
              <a:t>SCO is not considered as a particular object.</a:t>
            </a:r>
            <a:endParaRPr lang="en-US" sz="2800" i="1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70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096962"/>
          </a:xfrm>
        </p:spPr>
        <p:txBody>
          <a:bodyPr>
            <a:noAutofit/>
          </a:bodyPr>
          <a:lstStyle/>
          <a:p>
            <a:r>
              <a:rPr lang="en-US" dirty="0" smtClean="0"/>
              <a:t>Russia, China and downstream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Reservoir programs</a:t>
            </a:r>
          </a:p>
          <a:p>
            <a:r>
              <a:rPr lang="en-US" sz="2800" dirty="0" smtClean="0"/>
              <a:t>Involvement in upstream projects </a:t>
            </a:r>
            <a:r>
              <a:rPr lang="ru-RU" sz="2800" dirty="0" smtClean="0"/>
              <a:t>(</a:t>
            </a:r>
            <a:r>
              <a:rPr lang="en-US" sz="2800" dirty="0" smtClean="0"/>
              <a:t>Mekong method)</a:t>
            </a:r>
          </a:p>
          <a:p>
            <a:r>
              <a:rPr lang="en-US" sz="2800" dirty="0" smtClean="0"/>
              <a:t>Intra sub-region balancing (Kazakhstan </a:t>
            </a:r>
            <a:r>
              <a:rPr lang="en-US" sz="2800" dirty="0" err="1" smtClean="0"/>
              <a:t>Vs</a:t>
            </a:r>
            <a:r>
              <a:rPr lang="en-US" sz="2800" dirty="0"/>
              <a:t> </a:t>
            </a:r>
            <a:r>
              <a:rPr lang="en-US" sz="2800" dirty="0" smtClean="0"/>
              <a:t>Uzbekistan)</a:t>
            </a:r>
          </a:p>
          <a:p>
            <a:r>
              <a:rPr lang="en-US" sz="2800" dirty="0" smtClean="0"/>
              <a:t>Chinese policy of </a:t>
            </a:r>
            <a:r>
              <a:rPr lang="ru-RU" sz="2800" dirty="0" smtClean="0"/>
              <a:t>«</a:t>
            </a:r>
            <a:r>
              <a:rPr lang="en-US" sz="2800" dirty="0" smtClean="0"/>
              <a:t>locking the network</a:t>
            </a:r>
            <a:r>
              <a:rPr lang="ru-RU" sz="2800" dirty="0" smtClean="0"/>
              <a:t>»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322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i="1" dirty="0" smtClean="0"/>
              <a:t>Steps towards Central Asia and its water</a:t>
            </a:r>
          </a:p>
          <a:p>
            <a:pPr algn="just"/>
            <a:r>
              <a:rPr lang="en-US" sz="2000" dirty="0" smtClean="0"/>
              <a:t>Intentions to build a water-pipe and to import directly 1 </a:t>
            </a:r>
            <a:r>
              <a:rPr lang="en-US" sz="2000" dirty="0" err="1" smtClean="0"/>
              <a:t>bln</a:t>
            </a:r>
            <a:r>
              <a:rPr lang="en-US" sz="2000" dirty="0" smtClean="0"/>
              <a:t> cubic m. of water from Tajikistan in exchange of energy export, investments</a:t>
            </a:r>
          </a:p>
          <a:p>
            <a:pPr algn="just"/>
            <a:r>
              <a:rPr lang="en-US" sz="2000" dirty="0"/>
              <a:t>I</a:t>
            </a:r>
            <a:r>
              <a:rPr lang="en-US" sz="2000" dirty="0" smtClean="0"/>
              <a:t>nfrastructure and political cooperation within “</a:t>
            </a:r>
            <a:r>
              <a:rPr lang="en-US" sz="2000" dirty="0" err="1" smtClean="0"/>
              <a:t>pharcy</a:t>
            </a:r>
            <a:r>
              <a:rPr lang="en-US" sz="2000" dirty="0" smtClean="0"/>
              <a:t> family’</a:t>
            </a:r>
          </a:p>
          <a:p>
            <a:pPr marL="0" indent="0" algn="just">
              <a:buNone/>
            </a:pPr>
            <a:r>
              <a:rPr lang="en-US" sz="2000" i="1" dirty="0" smtClean="0"/>
              <a:t>Difficulties</a:t>
            </a:r>
          </a:p>
          <a:p>
            <a:pPr algn="just"/>
            <a:r>
              <a:rPr lang="en-US" sz="2000" dirty="0" smtClean="0"/>
              <a:t>Strong sanction pressure, difficult internal situation;</a:t>
            </a:r>
          </a:p>
          <a:p>
            <a:pPr algn="just"/>
            <a:r>
              <a:rPr lang="en-US" sz="2000" dirty="0" smtClean="0"/>
              <a:t>Sunni-Shia issues</a:t>
            </a:r>
          </a:p>
          <a:p>
            <a:pPr algn="just"/>
            <a:r>
              <a:rPr lang="en-US" sz="2000" dirty="0" smtClean="0"/>
              <a:t>Caspian disputes</a:t>
            </a: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5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Rogun</a:t>
            </a:r>
            <a:r>
              <a:rPr lang="en-US" dirty="0" smtClean="0"/>
              <a:t> &amp; Kambarata-1,2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D19C-751B-4F8B-A96A-393ED7C40577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9391"/>
              </p:ext>
            </p:extLst>
          </p:nvPr>
        </p:nvGraphicFramePr>
        <p:xfrm>
          <a:off x="685800" y="1665728"/>
          <a:ext cx="8001000" cy="4354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592"/>
                <a:gridCol w="3316204"/>
                <a:gridCol w="3316204"/>
              </a:tblGrid>
              <a:tr h="193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Rogun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Kambarata-1,2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7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Location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Tajikistan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Kirgizstan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7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River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Vakhsh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Naryn 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8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Main purpose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Initial purpose – </a:t>
                      </a:r>
                      <a:r>
                        <a:rPr lang="en-US" sz="1100" dirty="0" smtClean="0">
                          <a:effectLst/>
                        </a:rPr>
                        <a:t>Irrigation</a:t>
                      </a:r>
                      <a:r>
                        <a:rPr lang="en-US" sz="1100" dirty="0">
                          <a:effectLst/>
                        </a:rPr>
                        <a:t>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Current purpose – power generation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Power generation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48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Particularities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Planned as a highest dam in the world;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some works were started before the collapse of USSR.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Cascade </a:t>
                      </a:r>
                      <a:r>
                        <a:rPr lang="en-US" sz="1100" dirty="0" smtClean="0">
                          <a:effectLst/>
                        </a:rPr>
                        <a:t>dam</a:t>
                      </a:r>
                      <a:r>
                        <a:rPr lang="en-US" sz="1100" dirty="0">
                          <a:effectLst/>
                        </a:rPr>
                        <a:t>, situated upper than </a:t>
                      </a:r>
                      <a:r>
                        <a:rPr lang="en-US" sz="1100" dirty="0" err="1">
                          <a:effectLst/>
                        </a:rPr>
                        <a:t>Toktogulka</a:t>
                      </a:r>
                      <a:r>
                        <a:rPr lang="en-US" sz="1100" dirty="0">
                          <a:effectLst/>
                        </a:rPr>
                        <a:t> and other power stations. 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758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Estimated Capital expenditures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$2,2 </a:t>
                      </a:r>
                      <a:r>
                        <a:rPr lang="en-US" sz="1100" dirty="0" err="1">
                          <a:effectLst/>
                        </a:rPr>
                        <a:t>bln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$2 bln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7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Risk of </a:t>
                      </a:r>
                      <a:r>
                        <a:rPr lang="en-US" sz="1100" dirty="0" err="1" smtClean="0">
                          <a:effectLst/>
                        </a:rPr>
                        <a:t>overexpenditures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(over 50%)  is considered as very high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Power capacity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3600 </a:t>
                      </a:r>
                      <a:r>
                        <a:rPr lang="en-US" sz="1100" dirty="0" err="1">
                          <a:effectLst/>
                        </a:rPr>
                        <a:t>MWt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1900+360 MWt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48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 situation</a:t>
                      </a:r>
                      <a:endParaRPr lang="en-US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Tajik part is looking for investors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Treaties between Russia and Kirgizstan signed in 2012.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Technical expertise will be launched soon.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10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Transboundary</a:t>
                      </a:r>
                      <a:r>
                        <a:rPr lang="en-US" sz="1100" dirty="0">
                          <a:effectLst/>
                        </a:rPr>
                        <a:t> disputes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Uzbekistan continues to oppose </a:t>
                      </a:r>
                      <a:r>
                        <a:rPr lang="en-US" sz="1100" dirty="0" err="1">
                          <a:effectLst/>
                        </a:rPr>
                        <a:t>Rogun</a:t>
                      </a:r>
                      <a:r>
                        <a:rPr lang="en-US" sz="1100" dirty="0">
                          <a:effectLst/>
                        </a:rPr>
                        <a:t> project and demands for international guarantees.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World Bank Expertise is in progress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Downstream states are invited to participate in the project.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Major concerns of Uzbekistan relate to the period of filling the reservoir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Non-cooperative strategies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91443"/>
              </p:ext>
            </p:extLst>
          </p:nvPr>
        </p:nvGraphicFramePr>
        <p:xfrm>
          <a:off x="304800" y="1371600"/>
          <a:ext cx="8229600" cy="4198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2438400"/>
                <a:gridCol w="2179320"/>
                <a:gridCol w="17830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Upstream states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Downstream states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stakeholders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950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Short-term political bargaining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Transit pressure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Economic pressure on </a:t>
                      </a:r>
                      <a:r>
                        <a:rPr lang="en-US" sz="1600" dirty="0" smtClean="0">
                          <a:effectLst/>
                        </a:rPr>
                        <a:t>upstream</a:t>
                      </a:r>
                      <a:r>
                        <a:rPr lang="en-US" sz="1600" baseline="0" dirty="0" smtClean="0">
                          <a:effectLst/>
                        </a:rPr>
                        <a:t> neighbors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79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Provision of international guarantees for projects on international rivers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Rely on powerful partners outside the basin to bloc upstream initiatives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Direct political impact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746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Long-term real solutions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Construction of independent sources of electricity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Construction of water reservoirs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Investments, technologies, demand, provision of security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37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Barter water-energy trade with new partners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Exploitation of groundwater aquifers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959704"/>
            <a:ext cx="8077200" cy="89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Violated conflict (or war) over water is not considered as a real opportunity despite </a:t>
            </a:r>
            <a:r>
              <a:rPr lang="en-US" sz="1400" dirty="0" err="1" smtClean="0"/>
              <a:t>I.Karimov`s</a:t>
            </a:r>
            <a:r>
              <a:rPr lang="en-US" sz="1400" dirty="0" smtClean="0"/>
              <a:t> declarations. Any regional or global hegemon is not interested in new armed conflict in the region bordering Afghanistan.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20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strategy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26302"/>
              </p:ext>
            </p:extLst>
          </p:nvPr>
        </p:nvGraphicFramePr>
        <p:xfrm>
          <a:off x="381001" y="1371601"/>
          <a:ext cx="8534399" cy="420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399"/>
                <a:gridCol w="2970018"/>
                <a:gridCol w="2331453"/>
                <a:gridCol w="1937529"/>
              </a:tblGrid>
              <a:tr h="761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Upstream states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Downstream states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 stakeholders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798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Lost opportunity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Soviet style Agreement jointly for water and energy </a:t>
                      </a:r>
                      <a:r>
                        <a:rPr lang="en-US" sz="1600" dirty="0" smtClean="0">
                          <a:effectLst/>
                        </a:rPr>
                        <a:t>in </a:t>
                      </a:r>
                      <a:r>
                        <a:rPr lang="en-US" sz="1600" dirty="0">
                          <a:effectLst/>
                        </a:rPr>
                        <a:t>all 5 republics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84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Possible current opportunity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Investment participation in opposite projects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Mediation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798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Future challenge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Sustainable economic cooperation on demand of </a:t>
                      </a:r>
                      <a:r>
                        <a:rPr lang="en-US" sz="1600" dirty="0" smtClean="0">
                          <a:effectLst/>
                        </a:rPr>
                        <a:t>neighbor hegemons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Political pressure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7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Examples </a:t>
            </a:r>
            <a:r>
              <a:rPr lang="en-US" sz="3200" b="1" dirty="0"/>
              <a:t>of good cooperation on the use of </a:t>
            </a:r>
            <a:r>
              <a:rPr lang="en-US" sz="3200" b="1" dirty="0" err="1"/>
              <a:t>transboundary</a:t>
            </a:r>
            <a:r>
              <a:rPr lang="en-US" sz="3200" b="1" dirty="0"/>
              <a:t> water resources in Central </a:t>
            </a:r>
            <a:r>
              <a:rPr lang="en-US" sz="3200" b="1" dirty="0" smtClean="0"/>
              <a:t>Asia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2000, an agreement was signed between Kazakhstan and Kyrgyzstan on the use, repair and maintenance of dams and other water infrastructure used by both countries on the </a:t>
            </a:r>
            <a:r>
              <a:rPr lang="en-US" b="1" dirty="0"/>
              <a:t>Chu and </a:t>
            </a:r>
            <a:r>
              <a:rPr lang="en-US" b="1" dirty="0" err="1"/>
              <a:t>Talas</a:t>
            </a:r>
            <a:r>
              <a:rPr lang="en-US" dirty="0"/>
              <a:t> rivers. </a:t>
            </a:r>
            <a:endParaRPr lang="en-US" dirty="0" smtClean="0"/>
          </a:p>
          <a:p>
            <a:pPr algn="just"/>
            <a:r>
              <a:rPr lang="en-US" dirty="0" smtClean="0"/>
              <a:t>Kazakhstan: obligation </a:t>
            </a:r>
            <a:r>
              <a:rPr lang="en-US" dirty="0"/>
              <a:t>to co-fund repair and maintenance of a number of canals, dams and water reservoirs owned by Kyrgyzstan but that are part of the common water distribution system serving both countries. </a:t>
            </a:r>
            <a:endParaRPr lang="en-US" dirty="0" smtClean="0"/>
          </a:p>
          <a:p>
            <a:pPr algn="just"/>
            <a:r>
              <a:rPr lang="en-US" dirty="0" smtClean="0"/>
              <a:t>This  </a:t>
            </a:r>
            <a:r>
              <a:rPr lang="en-US" dirty="0"/>
              <a:t>agreement has been successfully </a:t>
            </a:r>
            <a:r>
              <a:rPr lang="en-US" dirty="0" smtClean="0"/>
              <a:t>implemented. </a:t>
            </a:r>
            <a:r>
              <a:rPr lang="en-US" dirty="0"/>
              <a:t>The </a:t>
            </a:r>
            <a:r>
              <a:rPr lang="en-US" b="1" dirty="0"/>
              <a:t>Chu </a:t>
            </a:r>
            <a:r>
              <a:rPr lang="en-US" b="1" dirty="0" err="1"/>
              <a:t>Talas</a:t>
            </a:r>
            <a:r>
              <a:rPr lang="en-US" b="1" dirty="0"/>
              <a:t> Water Management Commission</a:t>
            </a:r>
            <a:r>
              <a:rPr lang="en-US" dirty="0"/>
              <a:t> set up by the two countries with assistance from the </a:t>
            </a:r>
            <a:r>
              <a:rPr lang="en-US" b="1" dirty="0" smtClean="0"/>
              <a:t>UNECE </a:t>
            </a:r>
            <a:r>
              <a:rPr lang="en-US" dirty="0"/>
              <a:t>and the </a:t>
            </a:r>
            <a:r>
              <a:rPr lang="en-US" b="1" dirty="0" smtClean="0"/>
              <a:t>OSCE</a:t>
            </a:r>
            <a:r>
              <a:rPr lang="en-US" dirty="0" smtClean="0"/>
              <a:t> </a:t>
            </a:r>
            <a:r>
              <a:rPr lang="en-US" dirty="0"/>
              <a:t>is based on two crucial principles: </a:t>
            </a:r>
          </a:p>
          <a:p>
            <a:pPr lvl="1" algn="just"/>
            <a:r>
              <a:rPr lang="en-US" dirty="0"/>
              <a:t>the countries have agreed to follow  inter-country water allocation schemes and schedules applied in the Soviet era; </a:t>
            </a:r>
          </a:p>
          <a:p>
            <a:pPr lvl="1" algn="just"/>
            <a:r>
              <a:rPr lang="en-US" dirty="0"/>
              <a:t>the downstream country, i.e. Kazakhstan, must reimburse the upstream country (i.e. Kyrgyzstan), for a part of its maintenance and operation costs of water infrastructure proportional to the volume of the water delivered by that infrastructure.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20 years status quo over water evolves</a:t>
            </a:r>
          </a:p>
          <a:p>
            <a:pPr algn="just"/>
            <a:r>
              <a:rPr lang="en-US" dirty="0"/>
              <a:t>Central Asian republics </a:t>
            </a:r>
            <a:r>
              <a:rPr lang="en-US" dirty="0" smtClean="0"/>
              <a:t>are developing </a:t>
            </a:r>
            <a:r>
              <a:rPr lang="en-US" dirty="0"/>
              <a:t>multi-vector foreign policy (especially in investments </a:t>
            </a:r>
            <a:r>
              <a:rPr lang="en-US" dirty="0" smtClean="0"/>
              <a:t>issues)</a:t>
            </a:r>
          </a:p>
          <a:p>
            <a:pPr algn="just"/>
            <a:r>
              <a:rPr lang="en-US" dirty="0" smtClean="0"/>
              <a:t>There is no direct competition between Russian and China in Central Asian hydro-power projects at the moment</a:t>
            </a:r>
          </a:p>
          <a:p>
            <a:pPr algn="just"/>
            <a:r>
              <a:rPr lang="en-US" dirty="0" smtClean="0"/>
              <a:t>Realization of hydro-power projects will lead to increasing military influence of investor-states.</a:t>
            </a:r>
            <a:endParaRPr lang="en-US" dirty="0"/>
          </a:p>
          <a:p>
            <a:pPr algn="just"/>
            <a:r>
              <a:rPr lang="en-US" dirty="0" smtClean="0"/>
              <a:t>Simultaneously third parties joined the big game, and each country acts as a hegemon for Central Asian republics (for all or part of them)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</a:t>
            </a:r>
            <a:r>
              <a:rPr lang="en-US" sz="4900" dirty="0" smtClean="0"/>
              <a:t>development</a:t>
            </a:r>
            <a:r>
              <a:rPr lang="en-US" dirty="0" smtClean="0"/>
              <a:t> of the case-study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Role of non-neighbor actors: USA, European Union?</a:t>
            </a:r>
          </a:p>
          <a:p>
            <a:pPr algn="just"/>
            <a:r>
              <a:rPr lang="en-US" sz="2800" dirty="0" smtClean="0"/>
              <a:t>Role </a:t>
            </a:r>
            <a:r>
              <a:rPr lang="en-US" sz="2800" dirty="0"/>
              <a:t>of neighbor </a:t>
            </a:r>
            <a:r>
              <a:rPr lang="en-US" sz="2800" dirty="0" smtClean="0"/>
              <a:t>actors, currently less involved in the region: India, Afghanistan </a:t>
            </a:r>
            <a:r>
              <a:rPr lang="en-US" sz="2800" smtClean="0"/>
              <a:t>and Pakistan?</a:t>
            </a:r>
            <a:endParaRPr lang="en-US" sz="2800" dirty="0" smtClean="0"/>
          </a:p>
          <a:p>
            <a:pPr algn="just"/>
            <a:r>
              <a:rPr lang="en-US" sz="2800" dirty="0" smtClean="0"/>
              <a:t>SCO and CSTO as negotiation rooms?</a:t>
            </a:r>
          </a:p>
          <a:p>
            <a:pPr algn="just"/>
            <a:r>
              <a:rPr lang="en-US" sz="2800" dirty="0" smtClean="0"/>
              <a:t>Eurasian economic union and OBOR initiative?</a:t>
            </a:r>
          </a:p>
          <a:p>
            <a:pPr algn="just"/>
            <a:r>
              <a:rPr lang="en-US" sz="2800" dirty="0" smtClean="0"/>
              <a:t>ISIS factor?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8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Team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Form 5 teams: China, Russia, CA – </a:t>
            </a:r>
            <a:r>
              <a:rPr lang="en-US" sz="2800" dirty="0" err="1" smtClean="0"/>
              <a:t>downstreamers</a:t>
            </a:r>
            <a:r>
              <a:rPr lang="en-US" sz="2800" dirty="0" smtClean="0"/>
              <a:t>, ca-</a:t>
            </a:r>
            <a:r>
              <a:rPr lang="en-US" sz="2800" dirty="0" err="1" smtClean="0"/>
              <a:t>upstreamers</a:t>
            </a:r>
            <a:r>
              <a:rPr lang="en-US" sz="2800" dirty="0" smtClean="0"/>
              <a:t>, EEU – 3 min.</a:t>
            </a:r>
          </a:p>
          <a:p>
            <a:r>
              <a:rPr lang="en-US" sz="2800" dirty="0" smtClean="0"/>
              <a:t>Task</a:t>
            </a:r>
            <a:r>
              <a:rPr lang="ru-RU" sz="2800" dirty="0" smtClean="0"/>
              <a:t> 1. </a:t>
            </a:r>
            <a:r>
              <a:rPr lang="en-US" sz="2800" dirty="0" smtClean="0"/>
              <a:t>Clearly formulate your own interest in CA-water issue – 5 minutes</a:t>
            </a:r>
            <a:endParaRPr lang="ru-RU" sz="2800" dirty="0" smtClean="0"/>
          </a:p>
          <a:p>
            <a:r>
              <a:rPr lang="en-US" sz="2800" dirty="0" smtClean="0"/>
              <a:t>Task</a:t>
            </a:r>
            <a:r>
              <a:rPr lang="ru-RU" sz="2800" dirty="0" smtClean="0"/>
              <a:t> 2. </a:t>
            </a:r>
            <a:r>
              <a:rPr lang="en-US" sz="2800" dirty="0" smtClean="0"/>
              <a:t>Provide 3 instruments to smooth (or solve) the problem – 10 minutes</a:t>
            </a:r>
            <a:endParaRPr lang="ru-RU" sz="2800" dirty="0" smtClean="0"/>
          </a:p>
          <a:p>
            <a:r>
              <a:rPr lang="en-US" sz="2800" dirty="0" smtClean="0"/>
              <a:t>Task</a:t>
            </a:r>
            <a:r>
              <a:rPr lang="ru-RU" sz="2800" dirty="0" smtClean="0"/>
              <a:t> 3. </a:t>
            </a:r>
            <a:r>
              <a:rPr lang="en-US" sz="2800" dirty="0" smtClean="0"/>
              <a:t>Define resources that you are ready to spend (economic, political, military if needed) – 10 minutes</a:t>
            </a:r>
            <a:endParaRPr lang="ru-RU" sz="2800" dirty="0" smtClean="0"/>
          </a:p>
          <a:p>
            <a:r>
              <a:rPr lang="en-US" sz="2800" dirty="0" smtClean="0"/>
              <a:t>Task</a:t>
            </a:r>
            <a:r>
              <a:rPr lang="ru-RU" sz="2800" dirty="0" smtClean="0"/>
              <a:t> 4. </a:t>
            </a:r>
            <a:r>
              <a:rPr lang="en-US" sz="2800" dirty="0" smtClean="0"/>
              <a:t>Chose a playground for negotiations and </a:t>
            </a:r>
            <a:r>
              <a:rPr lang="en-US" sz="2800" dirty="0" err="1" smtClean="0"/>
              <a:t>rpove</a:t>
            </a:r>
            <a:r>
              <a:rPr lang="en-US" sz="2800" dirty="0" smtClean="0"/>
              <a:t> why: bilateral, new NGO, SCO, OBOR, EEU, EEU+, etc. – 10 minutes</a:t>
            </a:r>
          </a:p>
          <a:p>
            <a:r>
              <a:rPr lang="en-US" sz="2800" dirty="0" smtClean="0"/>
              <a:t>Present your position.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28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7" name="Содержимо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756400" cy="506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Water-energy deadlock in Central Asia: history and causes</a:t>
            </a:r>
          </a:p>
          <a:p>
            <a:r>
              <a:rPr lang="en-US" dirty="0" smtClean="0"/>
              <a:t>Power misbalance in CA &amp; Concept </a:t>
            </a:r>
            <a:r>
              <a:rPr lang="en-US" dirty="0"/>
              <a:t>of </a:t>
            </a:r>
            <a:r>
              <a:rPr lang="en-US" dirty="0" smtClean="0"/>
              <a:t>hydro-hegemony</a:t>
            </a:r>
          </a:p>
          <a:p>
            <a:r>
              <a:rPr lang="en-US" dirty="0" smtClean="0"/>
              <a:t>External hegemons for CA</a:t>
            </a:r>
          </a:p>
          <a:p>
            <a:pPr lvl="1"/>
            <a:r>
              <a:rPr lang="en-US" dirty="0" smtClean="0"/>
              <a:t>Russia </a:t>
            </a:r>
            <a:r>
              <a:rPr lang="en-US" i="1" dirty="0" smtClean="0"/>
              <a:t>and/</a:t>
            </a:r>
            <a:r>
              <a:rPr lang="en-US" i="1" dirty="0" err="1" smtClean="0"/>
              <a:t>Vs</a:t>
            </a:r>
            <a:r>
              <a:rPr lang="en-US" dirty="0" smtClean="0"/>
              <a:t> China</a:t>
            </a:r>
            <a:endParaRPr lang="en-US" dirty="0"/>
          </a:p>
          <a:p>
            <a:pPr lvl="1"/>
            <a:r>
              <a:rPr lang="en-US" dirty="0" smtClean="0"/>
              <a:t>Iran</a:t>
            </a:r>
          </a:p>
          <a:p>
            <a:r>
              <a:rPr lang="en-US" dirty="0" err="1"/>
              <a:t>Rogun</a:t>
            </a:r>
            <a:r>
              <a:rPr lang="en-US" dirty="0"/>
              <a:t> &amp; </a:t>
            </a:r>
            <a:r>
              <a:rPr lang="en-US" dirty="0" err="1"/>
              <a:t>Kambarata</a:t>
            </a:r>
            <a:endParaRPr lang="en-US" dirty="0"/>
          </a:p>
          <a:p>
            <a:r>
              <a:rPr lang="en-US" dirty="0" smtClean="0"/>
              <a:t>Decision Matrix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A.Wolf`s</a:t>
            </a:r>
            <a:r>
              <a:rPr lang="en-US" dirty="0" smtClean="0"/>
              <a:t> conflict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Three factors, which lead to escalation of water conflicts:</a:t>
            </a:r>
          </a:p>
          <a:p>
            <a:r>
              <a:rPr lang="en-US" dirty="0" smtClean="0"/>
              <a:t>New independent states</a:t>
            </a:r>
          </a:p>
          <a:p>
            <a:r>
              <a:rPr lang="en-US" dirty="0" smtClean="0"/>
              <a:t>Unilateral actions of basin states, which change water allocation downstream</a:t>
            </a:r>
          </a:p>
          <a:p>
            <a:r>
              <a:rPr lang="en-US" dirty="0" smtClean="0"/>
              <a:t>General political tensions between basin states.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All three factors take place in Central Asia.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06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Background of the problem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36177"/>
              </p:ext>
            </p:extLst>
          </p:nvPr>
        </p:nvGraphicFramePr>
        <p:xfrm>
          <a:off x="3505200" y="1219200"/>
          <a:ext cx="5334000" cy="535480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33567"/>
                <a:gridCol w="3500433"/>
              </a:tblGrid>
              <a:tr h="32156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Post-Soviet period</a:t>
                      </a:r>
                      <a:endParaRPr lang="en-US" b="1" dirty="0">
                        <a:latin typeface="Calibri (Body)"/>
                      </a:endParaRPr>
                    </a:p>
                  </a:txBody>
                  <a:tcPr marL="23868" marR="23868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3868" marR="23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</a:t>
                      </a:r>
                      <a:endParaRPr lang="en-US" sz="1400" b="1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Initiative</a:t>
                      </a:r>
                      <a:endParaRPr lang="en-US" sz="1400" b="1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</a:tr>
              <a:tr h="481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October </a:t>
                      </a:r>
                      <a:r>
                        <a:rPr lang="en-US" sz="1400" dirty="0">
                          <a:effectLst/>
                        </a:rPr>
                        <a:t>10-12, 1991</a:t>
                      </a:r>
                      <a:endParaRPr lang="en-US" sz="1400" b="1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Ministerial conference in Tashkent</a:t>
                      </a:r>
                      <a:endParaRPr lang="en-US" sz="1400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</a:tr>
              <a:tr h="1478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February 18, 1992</a:t>
                      </a:r>
                      <a:endParaRPr lang="en-US" sz="1400" b="1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Agreement on Cooperation in Joint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Management, Use and Protection of Interstate Sources of Water </a:t>
                      </a:r>
                      <a:r>
                        <a:rPr lang="en-US" sz="1400" dirty="0" smtClean="0">
                          <a:effectLst/>
                        </a:rPr>
                        <a:t>Resources </a:t>
                      </a:r>
                      <a:r>
                        <a:rPr lang="en-US" sz="1400" dirty="0">
                          <a:effectLst/>
                        </a:rPr>
                        <a:t>between </a:t>
                      </a:r>
                      <a:r>
                        <a:rPr lang="en-US" sz="1400" dirty="0" smtClean="0">
                          <a:effectLst/>
                        </a:rPr>
                        <a:t>5 republics.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the principal source of the current water problems in Central Asia.</a:t>
                      </a:r>
                      <a:endParaRPr lang="en-US" sz="1400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</a:tr>
              <a:tr h="980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1998</a:t>
                      </a:r>
                      <a:endParaRPr lang="en-US" sz="1400" b="1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Energy-water agreement was signed by the four countries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(Kazakhstan, Kyrgyzstan, Tajikistan and Uzbekistan) sharing the </a:t>
                      </a:r>
                      <a:r>
                        <a:rPr lang="en-US" sz="1400" dirty="0" err="1">
                          <a:effectLst/>
                        </a:rPr>
                        <a:t>Syr</a:t>
                      </a:r>
                      <a:r>
                        <a:rPr lang="en-US" sz="1400" dirty="0">
                          <a:effectLst/>
                        </a:rPr>
                        <a:t> Darya</a:t>
                      </a:r>
                      <a:endParaRPr lang="en-US" sz="1400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</a:tr>
              <a:tr h="234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1998- 2002</a:t>
                      </a:r>
                      <a:endParaRPr lang="en-US" sz="1400" b="1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1998 Agreement acts</a:t>
                      </a:r>
                      <a:endParaRPr lang="en-US" sz="1400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</a:tr>
              <a:tr h="48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2004-2006</a:t>
                      </a:r>
                      <a:endParaRPr lang="en-US" sz="1400" b="1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ad-hoc annual bilateral or multi-lateral energy-water agreements</a:t>
                      </a:r>
                      <a:endParaRPr lang="en-US" sz="1400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</a:tr>
              <a:tr h="822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October 2008</a:t>
                      </a:r>
                      <a:endParaRPr lang="en-US" sz="1400" b="1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coldest winter in several decades. The deepest water-energy crisis at that moment.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Point of no-return. </a:t>
                      </a:r>
                      <a:endParaRPr lang="en-US" sz="1400" dirty="0">
                        <a:effectLst/>
                        <a:latin typeface="Calibri (Body)"/>
                        <a:ea typeface="SimSun"/>
                        <a:cs typeface="Arial"/>
                      </a:endParaRPr>
                    </a:p>
                  </a:txBody>
                  <a:tcPr marL="23868" marR="23868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3" y="4187072"/>
            <a:ext cx="3215428" cy="231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5306" y="1246695"/>
            <a:ext cx="3215428" cy="27919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Soviet period</a:t>
            </a:r>
          </a:p>
          <a:p>
            <a:pPr marL="171450" indent="-171450" algn="just">
              <a:buFontTx/>
              <a:buChar char="-"/>
            </a:pPr>
            <a:r>
              <a:rPr lang="en-US" sz="1100" dirty="0" smtClean="0"/>
              <a:t>administrative </a:t>
            </a:r>
            <a:r>
              <a:rPr lang="en-US" sz="1100" dirty="0"/>
              <a:t>borders between the Central Asian Soviet republics were considered to be provincial</a:t>
            </a:r>
          </a:p>
          <a:p>
            <a:pPr marL="171450" indent="-171450" algn="just">
              <a:buFontTx/>
              <a:buChar char="-"/>
            </a:pPr>
            <a:r>
              <a:rPr lang="en-US" sz="1100" dirty="0"/>
              <a:t>60 reservoirs with a total storage volume of 64.5 km are found in the Aral Sea basin. </a:t>
            </a:r>
            <a:endParaRPr lang="en-US" sz="1100" dirty="0" smtClean="0"/>
          </a:p>
          <a:p>
            <a:pPr marL="171450" indent="-171450" algn="just">
              <a:buFontTx/>
              <a:buChar char="-"/>
            </a:pPr>
            <a:r>
              <a:rPr lang="en-US" sz="1100" dirty="0" err="1" smtClean="0"/>
              <a:t>Syr</a:t>
            </a:r>
            <a:r>
              <a:rPr lang="en-US" sz="1100" dirty="0" smtClean="0"/>
              <a:t> Darya </a:t>
            </a:r>
            <a:r>
              <a:rPr lang="en-US" sz="1100" dirty="0"/>
              <a:t>runoff </a:t>
            </a:r>
            <a:r>
              <a:rPr lang="en-US" sz="1100" dirty="0" smtClean="0"/>
              <a:t>100% regulated; Amu </a:t>
            </a:r>
            <a:r>
              <a:rPr lang="en-US" sz="1100" dirty="0"/>
              <a:t>Darya runoff </a:t>
            </a:r>
            <a:r>
              <a:rPr lang="en-US" sz="1100" dirty="0" smtClean="0"/>
              <a:t>80 % </a:t>
            </a:r>
            <a:r>
              <a:rPr lang="en-US" sz="1100" dirty="0"/>
              <a:t>regulated </a:t>
            </a:r>
          </a:p>
          <a:p>
            <a:pPr algn="just"/>
            <a:endParaRPr lang="en-US" sz="1100" dirty="0" smtClean="0"/>
          </a:p>
          <a:p>
            <a:pPr algn="just"/>
            <a:r>
              <a:rPr lang="en-US" sz="1100" dirty="0"/>
              <a:t>(</a:t>
            </a:r>
            <a:r>
              <a:rPr lang="en-US" sz="1100" dirty="0" err="1"/>
              <a:t>i</a:t>
            </a:r>
            <a:r>
              <a:rPr lang="en-US" sz="1100" dirty="0"/>
              <a:t>) Water allocation quotas </a:t>
            </a:r>
            <a:r>
              <a:rPr lang="en-US" sz="1100" dirty="0" smtClean="0"/>
              <a:t>for </a:t>
            </a:r>
            <a:r>
              <a:rPr lang="en-US" sz="1100" dirty="0"/>
              <a:t>each republic and every irrigation project established and strictly </a:t>
            </a:r>
            <a:r>
              <a:rPr lang="en-US" sz="1100" dirty="0" smtClean="0"/>
              <a:t>controlled </a:t>
            </a:r>
            <a:r>
              <a:rPr lang="en-US" sz="1100" dirty="0"/>
              <a:t>by the USSR Government,  </a:t>
            </a:r>
            <a:endParaRPr lang="en-US" sz="1100" dirty="0" smtClean="0"/>
          </a:p>
          <a:p>
            <a:pPr algn="just"/>
            <a:r>
              <a:rPr lang="en-US" sz="1100" dirty="0" smtClean="0"/>
              <a:t>(</a:t>
            </a:r>
            <a:r>
              <a:rPr lang="en-US" sz="1100" dirty="0"/>
              <a:t>ii) planned deliveries of </a:t>
            </a:r>
            <a:r>
              <a:rPr lang="en-US" sz="1100" dirty="0" smtClean="0"/>
              <a:t>energy </a:t>
            </a:r>
            <a:r>
              <a:rPr lang="en-US" sz="1100" dirty="0"/>
              <a:t>to the Kyrgyz and Tajik Soviet Republics for use in the winter.</a:t>
            </a:r>
          </a:p>
        </p:txBody>
      </p:sp>
    </p:spTree>
    <p:extLst>
      <p:ext uri="{BB962C8B-B14F-4D97-AF65-F5344CB8AC3E}">
        <p14:creationId xmlns:p14="http://schemas.microsoft.com/office/powerpoint/2010/main" val="12190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Institutions and common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/>
              <a:t>The </a:t>
            </a:r>
            <a:r>
              <a:rPr lang="en-US" b="1" dirty="0"/>
              <a:t>International Fund for the Saving of the Aral Sea (IFAS) </a:t>
            </a:r>
            <a:r>
              <a:rPr lang="en-US" dirty="0"/>
              <a:t>founded by the Central Asian </a:t>
            </a:r>
            <a:r>
              <a:rPr lang="en-US" dirty="0" smtClean="0"/>
              <a:t>Presidents. Represents a single cooperative </a:t>
            </a:r>
            <a:r>
              <a:rPr lang="en-US" dirty="0"/>
              <a:t>structure that includes all five countries</a:t>
            </a:r>
          </a:p>
          <a:p>
            <a:pPr algn="just"/>
            <a:r>
              <a:rPr lang="en-US" b="1" dirty="0" smtClean="0"/>
              <a:t>The </a:t>
            </a:r>
            <a:r>
              <a:rPr lang="en-US" b="1" dirty="0"/>
              <a:t>Interstate Commission for Water Coordination (ICWC</a:t>
            </a:r>
            <a:r>
              <a:rPr lang="en-US" b="1" dirty="0" smtClean="0"/>
              <a:t>),</a:t>
            </a:r>
            <a:r>
              <a:rPr lang="en-US" dirty="0" smtClean="0"/>
              <a:t> </a:t>
            </a:r>
            <a:r>
              <a:rPr lang="en-US" dirty="0"/>
              <a:t>formally under IFAS, is an important structure for the resolution of operational water distribution issues on the Amu Darya and </a:t>
            </a:r>
            <a:r>
              <a:rPr lang="en-US" dirty="0" err="1"/>
              <a:t>Syr</a:t>
            </a:r>
            <a:r>
              <a:rPr lang="en-US" dirty="0"/>
              <a:t> Darya under the 1992 </a:t>
            </a:r>
            <a:r>
              <a:rPr lang="en-US" dirty="0" smtClean="0"/>
              <a:t>Agreement</a:t>
            </a:r>
            <a:endParaRPr lang="en-US" dirty="0"/>
          </a:p>
          <a:p>
            <a:pPr algn="just"/>
            <a:r>
              <a:rPr lang="en-US" b="1" dirty="0" smtClean="0"/>
              <a:t>The </a:t>
            </a:r>
            <a:r>
              <a:rPr lang="en-US" b="1" dirty="0"/>
              <a:t>ICWC Scientific and Information Centre (SIC), </a:t>
            </a:r>
            <a:endParaRPr lang="en-US" dirty="0"/>
          </a:p>
          <a:p>
            <a:pPr algn="just"/>
            <a:r>
              <a:rPr lang="en-US" b="1" dirty="0"/>
              <a:t>Offices of the two Basin Water Management Organizations</a:t>
            </a:r>
            <a:r>
              <a:rPr lang="en-US" dirty="0"/>
              <a:t> (for the </a:t>
            </a:r>
            <a:r>
              <a:rPr lang="en-US" dirty="0" err="1"/>
              <a:t>Syr</a:t>
            </a:r>
            <a:r>
              <a:rPr lang="en-US" dirty="0"/>
              <a:t> Darya and the Amu Darya) </a:t>
            </a:r>
            <a:endParaRPr lang="en-US" dirty="0" smtClean="0"/>
          </a:p>
          <a:p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When </a:t>
            </a:r>
            <a:r>
              <a:rPr lang="en-US" dirty="0"/>
              <a:t>it comes to the major problems on the Amu Darya and </a:t>
            </a:r>
            <a:r>
              <a:rPr lang="en-US" dirty="0" err="1"/>
              <a:t>Syr</a:t>
            </a:r>
            <a:r>
              <a:rPr lang="en-US" dirty="0"/>
              <a:t> Darya, the influence of international projects and organizations has been minimal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86000"/>
          </a:xfrm>
        </p:spPr>
        <p:txBody>
          <a:bodyPr>
            <a:noAutofit/>
          </a:bodyPr>
          <a:lstStyle/>
          <a:p>
            <a:r>
              <a:rPr lang="en-US" sz="1400" dirty="0" smtClean="0"/>
              <a:t>Upstream-downstream </a:t>
            </a:r>
            <a:r>
              <a:rPr lang="ru-RU" sz="1400" dirty="0" smtClean="0"/>
              <a:t>«</a:t>
            </a:r>
            <a:r>
              <a:rPr lang="en-US" sz="1400" dirty="0" smtClean="0"/>
              <a:t>purpose</a:t>
            </a:r>
            <a:r>
              <a:rPr lang="ru-RU" sz="1400" dirty="0" smtClean="0"/>
              <a:t>»</a:t>
            </a:r>
            <a:r>
              <a:rPr lang="en-US" sz="1400" dirty="0" smtClean="0"/>
              <a:t> conflict</a:t>
            </a:r>
          </a:p>
          <a:p>
            <a:r>
              <a:rPr lang="en-US" sz="1400" dirty="0" smtClean="0"/>
              <a:t>Conflict of water-use concepts (payment in currency/barter/no payment)</a:t>
            </a:r>
          </a:p>
          <a:p>
            <a:r>
              <a:rPr lang="en-US" sz="1400" dirty="0" smtClean="0"/>
              <a:t>Conflict </a:t>
            </a:r>
            <a:r>
              <a:rPr lang="en-US" sz="1200" dirty="0" smtClean="0"/>
              <a:t>of</a:t>
            </a:r>
            <a:r>
              <a:rPr lang="en-US" sz="1400" dirty="0" smtClean="0"/>
              <a:t> young independent states</a:t>
            </a:r>
          </a:p>
          <a:p>
            <a:r>
              <a:rPr lang="en-US" sz="1400" dirty="0" smtClean="0"/>
              <a:t>Conflict of </a:t>
            </a:r>
            <a:r>
              <a:rPr lang="en-US" sz="1400" dirty="0" err="1" smtClean="0"/>
              <a:t>authoritarism</a:t>
            </a:r>
            <a:r>
              <a:rPr lang="en-US" sz="1400" dirty="0" smtClean="0"/>
              <a:t> and sub-national cooperation</a:t>
            </a:r>
          </a:p>
          <a:p>
            <a:r>
              <a:rPr lang="en-US" sz="1400" dirty="0" smtClean="0"/>
              <a:t>Acute ethnic conflicts in all 5 republics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04719"/>
              </p:ext>
            </p:extLst>
          </p:nvPr>
        </p:nvGraphicFramePr>
        <p:xfrm>
          <a:off x="457200" y="1295400"/>
          <a:ext cx="8153400" cy="276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920"/>
                <a:gridCol w="3328880"/>
                <a:gridCol w="3276600"/>
              </a:tblGrid>
              <a:tr h="269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Downstream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Upstream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9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When</a:t>
                      </a:r>
                      <a:endParaRPr lang="en-US" sz="1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Spring-summer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Winter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9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Purpose</a:t>
                      </a:r>
                      <a:endParaRPr lang="en-US" sz="1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Irrigation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Power generation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9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Source of energy</a:t>
                      </a:r>
                      <a:endParaRPr lang="en-US" sz="14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Hydro-carbons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Hydro-power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30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Consequences of non-cooperative actions</a:t>
                      </a:r>
                      <a:endParaRPr lang="en-US" sz="14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Floods in winter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Lack of water during irrigation period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Environmental problems (salinization of soils)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Lack of energy in winter (blackouts and cold cities)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Economic pressure and  blockage.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Climate and environment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 smtClean="0"/>
              <a:t>Aral sea catastrophe (1973,2000,2012) and salinization of soils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Melting Pamir glaciers</a:t>
            </a:r>
          </a:p>
          <a:p>
            <a:pPr lvl="1"/>
            <a:r>
              <a:rPr lang="en-US" sz="2500" dirty="0" smtClean="0"/>
              <a:t>25</a:t>
            </a:r>
            <a:r>
              <a:rPr lang="en-US" sz="2500" dirty="0"/>
              <a:t>% drop in Pamir glaciers between </a:t>
            </a:r>
            <a:r>
              <a:rPr lang="en-US" sz="2500" dirty="0" smtClean="0"/>
              <a:t>1957-2000. In Tajikistan till 2025 </a:t>
            </a:r>
            <a:r>
              <a:rPr lang="en-US" sz="2500" dirty="0"/>
              <a:t>ice space will decrease by 20%, ice water will decrease </a:t>
            </a:r>
            <a:r>
              <a:rPr lang="en-US" sz="2500" dirty="0" smtClean="0"/>
              <a:t>by 25</a:t>
            </a:r>
            <a:r>
              <a:rPr lang="en-US" sz="2500" dirty="0"/>
              <a:t>%</a:t>
            </a:r>
          </a:p>
          <a:p>
            <a:pPr lvl="1"/>
            <a:r>
              <a:rPr lang="en-US" sz="2500" dirty="0"/>
              <a:t>Total water flows of Tajik major rivers decreased by 7</a:t>
            </a:r>
            <a:r>
              <a:rPr lang="en-US" sz="2500" dirty="0" smtClean="0"/>
              <a:t>%</a:t>
            </a:r>
          </a:p>
          <a:p>
            <a:r>
              <a:rPr lang="en-US" sz="2500" dirty="0" smtClean="0"/>
              <a:t>Climate change: colder and longer winter, dryer summer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12245" r="31842" b="3830"/>
          <a:stretch/>
        </p:blipFill>
        <p:spPr>
          <a:xfrm>
            <a:off x="1918355" y="1648453"/>
            <a:ext cx="178600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t="11413" r="31021" b="8665"/>
          <a:stretch/>
        </p:blipFill>
        <p:spPr>
          <a:xfrm>
            <a:off x="3810000" y="1648453"/>
            <a:ext cx="1757174" cy="251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10414" r="31491" b="7001"/>
          <a:stretch/>
        </p:blipFill>
        <p:spPr>
          <a:xfrm>
            <a:off x="5715000" y="1673139"/>
            <a:ext cx="1648634" cy="249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Stakeholders in CA water-energy disputes - 3 layers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91938"/>
              </p:ext>
            </p:extLst>
          </p:nvPr>
        </p:nvGraphicFramePr>
        <p:xfrm>
          <a:off x="685800" y="2133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616724" y="2438400"/>
            <a:ext cx="1828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Cheap hydroelectricity</a:t>
            </a:r>
          </a:p>
          <a:p>
            <a:pPr algn="ctr"/>
            <a:r>
              <a:rPr lang="en-US" dirty="0" smtClean="0"/>
              <a:t>Afghanistan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1752600"/>
            <a:ext cx="19050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influence</a:t>
            </a:r>
            <a:endParaRPr lang="en-US" dirty="0"/>
          </a:p>
          <a:p>
            <a:pPr algn="ctr"/>
            <a:r>
              <a:rPr lang="en-US" dirty="0" smtClean="0"/>
              <a:t>Afghanistan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17526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Upstream-downstream</a:t>
            </a:r>
          </a:p>
          <a:p>
            <a:pPr algn="ctr"/>
            <a:r>
              <a:rPr lang="en-US" dirty="0" smtClean="0"/>
              <a:t>deadlock</a:t>
            </a:r>
          </a:p>
        </p:txBody>
      </p:sp>
    </p:spTree>
    <p:extLst>
      <p:ext uri="{BB962C8B-B14F-4D97-AF65-F5344CB8AC3E}">
        <p14:creationId xmlns:p14="http://schemas.microsoft.com/office/powerpoint/2010/main" val="14556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47</TotalTime>
  <Words>2118</Words>
  <Application>Microsoft Office PowerPoint</Application>
  <PresentationFormat>Экран (4:3)</PresentationFormat>
  <Paragraphs>373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Breeze</vt:lpstr>
      <vt:lpstr>Waters of Eurasia in the 21st century</vt:lpstr>
      <vt:lpstr>Case study</vt:lpstr>
      <vt:lpstr>Outline</vt:lpstr>
      <vt:lpstr> A.Wolf`s conflict framework</vt:lpstr>
      <vt:lpstr>Background of the problem</vt:lpstr>
      <vt:lpstr>Institutions and common initiatives</vt:lpstr>
      <vt:lpstr>Conceptual framework</vt:lpstr>
      <vt:lpstr>Climate and environment framework</vt:lpstr>
      <vt:lpstr>Stakeholders in CA water-energy disputes - 3 layers</vt:lpstr>
      <vt:lpstr>Hydro-hegemony (M. Zeitoun`s concept)</vt:lpstr>
      <vt:lpstr>IR and water conflicts</vt:lpstr>
      <vt:lpstr>No-hegemon in Central Asia</vt:lpstr>
      <vt:lpstr>New vision</vt:lpstr>
      <vt:lpstr>Why Central Asia: key reasons for “stakeholders”</vt:lpstr>
      <vt:lpstr>New phase started in 2012</vt:lpstr>
      <vt:lpstr>Russia and/Vs China in Central Asia</vt:lpstr>
      <vt:lpstr>Russia and China as energy importers</vt:lpstr>
      <vt:lpstr>Russia and upstream states</vt:lpstr>
      <vt:lpstr>China and upstream states</vt:lpstr>
      <vt:lpstr>Russia, China and downstream states</vt:lpstr>
      <vt:lpstr>Iran</vt:lpstr>
      <vt:lpstr>Rogun &amp; Kambarata-1,2</vt:lpstr>
      <vt:lpstr>Non-cooperative strategies</vt:lpstr>
      <vt:lpstr>Cooperative strategy</vt:lpstr>
      <vt:lpstr>Examples of good cooperation on the use of transboundary water resources in Central Asia </vt:lpstr>
      <vt:lpstr>Conclusions</vt:lpstr>
      <vt:lpstr>Future development of the case-study</vt:lpstr>
      <vt:lpstr>Team discussion</vt:lpstr>
      <vt:lpstr>Thank you for your attention!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Water-problem in Central Asia: roles of Russia, China and Iran</dc:title>
  <dc:creator>Anastasia  Likhacheva</dc:creator>
  <cp:lastModifiedBy>Студент НИУ ВШЭ</cp:lastModifiedBy>
  <cp:revision>54</cp:revision>
  <cp:lastPrinted>2012-11-28T02:14:31Z</cp:lastPrinted>
  <dcterms:created xsi:type="dcterms:W3CDTF">2012-11-27T00:52:26Z</dcterms:created>
  <dcterms:modified xsi:type="dcterms:W3CDTF">2015-07-08T10:25:56Z</dcterms:modified>
</cp:coreProperties>
</file>