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2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FCDA9C-7521-4B38-892A-1554DA2CCFA4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2D26AC-BE1B-4DFC-B1A8-799F6F379C6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conomist.com/news/special-report/21631795-under-american-leadership-pacific-has-become-engine-room-world-tra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ciencedirect.com/science/article/pii/S0308597X14003327#gr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293096"/>
            <a:ext cx="3848472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A.</a:t>
            </a:r>
            <a:r>
              <a:rPr lang="en-US" dirty="0" err="1" smtClean="0"/>
              <a:t>Pyatachkova</a:t>
            </a:r>
            <a:r>
              <a:rPr lang="en-US" dirty="0" smtClean="0"/>
              <a:t>,</a:t>
            </a:r>
          </a:p>
          <a:p>
            <a:r>
              <a:rPr lang="en-US" dirty="0" smtClean="0"/>
              <a:t>NRU HSE</a:t>
            </a:r>
            <a:br>
              <a:rPr lang="en-US" dirty="0" smtClean="0"/>
            </a:br>
            <a:r>
              <a:rPr lang="en-US" dirty="0" smtClean="0"/>
              <a:t>“US and Global Governance” Research Group presentation in ECNU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Maritime security </a:t>
            </a:r>
            <a:r>
              <a:rPr lang="en-US" dirty="0" smtClean="0"/>
              <a:t>issues in US-China relations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8651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534400" cy="75895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 YOU FOR ATTENTION!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8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role of maritime security in world economy and international relations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Pacific Age</a:t>
            </a:r>
            <a:r>
              <a:rPr lang="ru-RU" dirty="0"/>
              <a:t> (</a:t>
            </a:r>
            <a:r>
              <a:rPr lang="en-US" dirty="0"/>
              <a:t>special report</a:t>
            </a:r>
            <a:r>
              <a:rPr lang="ru-RU" dirty="0"/>
              <a:t>)/ </a:t>
            </a:r>
            <a:r>
              <a:rPr lang="en-US" dirty="0"/>
              <a:t>The Economist</a:t>
            </a:r>
            <a:r>
              <a:rPr lang="ru-RU" dirty="0"/>
              <a:t>, </a:t>
            </a:r>
            <a:r>
              <a:rPr lang="en-US" dirty="0"/>
              <a:t>November 15, 2014 - </a:t>
            </a:r>
            <a:r>
              <a:rPr lang="en-US" u="sng" dirty="0">
                <a:hlinkClick r:id="rId2"/>
              </a:rPr>
              <a:t>http://www.economist.com/news/special-report/21631795-under-american-leadership-pacific-has-become-engine-room-world-trade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895" y="2147570"/>
            <a:ext cx="3458210" cy="2562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843050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notion of maritime </a:t>
            </a:r>
            <a:r>
              <a:rPr lang="en-US" dirty="0" smtClean="0"/>
              <a:t>security (C. </a:t>
            </a:r>
            <a:r>
              <a:rPr lang="en-US" dirty="0" err="1" smtClean="0"/>
              <a:t>Buerger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ull-size image (19 K)">
            <a:hlinkClick r:id="rId2" tooltip="&quot;Full-size image (19 K)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595" y="2168842"/>
            <a:ext cx="4448810" cy="2520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961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International Law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UNCLOS (1982)</a:t>
            </a:r>
          </a:p>
          <a:p>
            <a:r>
              <a:rPr lang="en-US" dirty="0" smtClean="0"/>
              <a:t>Declaration on Conduct of Parties in SCS (2002)</a:t>
            </a:r>
          </a:p>
          <a:p>
            <a:r>
              <a:rPr lang="en-US" dirty="0" smtClean="0"/>
              <a:t>Code </a:t>
            </a:r>
            <a:r>
              <a:rPr lang="en-US" dirty="0"/>
              <a:t>on Conduct of Parties in SCS</a:t>
            </a:r>
            <a:r>
              <a:rPr lang="en-US" dirty="0" smtClean="0"/>
              <a:t>(?)</a:t>
            </a:r>
          </a:p>
          <a:p>
            <a:endParaRPr lang="en-US" dirty="0"/>
          </a:p>
          <a:p>
            <a:r>
              <a:rPr lang="en-US" dirty="0" smtClean="0"/>
              <a:t>Regulation </a:t>
            </a:r>
            <a:r>
              <a:rPr lang="en-US" dirty="0" err="1" smtClean="0"/>
              <a:t>vs</a:t>
            </a:r>
            <a:r>
              <a:rPr lang="en-US" dirty="0" smtClean="0"/>
              <a:t> Different Interpretation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039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and China interests*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194700"/>
              </p:ext>
            </p:extLst>
          </p:nvPr>
        </p:nvGraphicFramePr>
        <p:xfrm>
          <a:off x="2267744" y="1052736"/>
          <a:ext cx="4420062" cy="5104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3200"/>
                <a:gridCol w="1473200"/>
                <a:gridCol w="1473662"/>
              </a:tblGrid>
              <a:tr h="3692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9876" marR="49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Китай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9876" marR="49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США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9876" marR="49876" marT="0" marB="0"/>
                </a:tc>
              </a:tr>
              <a:tr h="16459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Interests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9876" marR="49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unification of Taiwan with the mainland; territorial interest in the South China Sea, the East China Sea, and the Yellow Sea; safeguarding maritime resources; protecting maritime trade and infrastructure. To defend and facilitate these interests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9876" marR="49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protecting critical maritime-related infrastructures; preserving freedom of navigation; facilitating and defending commerce; safeguarding the ocean and its resources; protecting allies; strengthening maritime hegemony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9876" marR="49876" marT="0" marB="0"/>
                </a:tc>
              </a:tr>
              <a:tr h="2743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Limits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9876" marR="49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Taiwan separatists still seek Taiwan independence; several countries claim sovereignty over China’s territorial waters; the US intends to intervene in territorial disputes; US military reconnaissance activities in China’s EEZ or close to its coast; US military exercises close to China’s maritime infrastructure, military bases, and important cities; illegal fishing; piracy; WMD and nuclear materials proliferation; organized crime; greenhouse gases and pollution.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9876" marR="49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terrorism; WMD proliferation; illegal seaborne immigration; blockades of important trading hubs and strategic chokepoints by hostile nations; illegal exploitation of resources; transnational crimes; piracy; PLA efforts to field robust anti-access/area-denial capabilities; maritime disasters such as typhoons, tsunami, earthquakes; greenhouse gases and pollution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9876" marR="49876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0464" y="618862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*Fan </a:t>
            </a:r>
            <a:r>
              <a:rPr lang="en-US" sz="1200" dirty="0" err="1"/>
              <a:t>Gaoyue</a:t>
            </a:r>
            <a:r>
              <a:rPr lang="ru-RU" sz="1200" dirty="0"/>
              <a:t>. </a:t>
            </a:r>
            <a:r>
              <a:rPr lang="en-US" sz="1200" dirty="0"/>
              <a:t>Maritime Interests: China-US Cooperation and Conflicts // Issues and Insights Vol.11-No. 10, 2011 - http://csis.org/files/publication/issuesinsights_vol11no10_English.pdf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1206974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and China interests*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85329249"/>
              </p:ext>
            </p:extLst>
          </p:nvPr>
        </p:nvGraphicFramePr>
        <p:xfrm>
          <a:off x="1475656" y="1700808"/>
          <a:ext cx="6077585" cy="4220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Общие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defending critical maritime-related infrastructures; protecting and facilitating maritime trade; protecting sea lines of communication and maintaining freedom of navigation; safeguarding the ocean and maritime resources. China and the US face the same threats and challenges: terrorist attacks; piracy; transnational crimes; WMD and nuclear materials proliferation; illegal seaborne immigration; illegal exploitation of resources; maritime disasters such as typhoons, tsunami, and earthquakes; greenhouse gases and pollution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Различные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Taiwan; territorial water disputes; the right of innocent passage; maritime hegemony.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0464" y="595779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*Fan </a:t>
            </a:r>
            <a:r>
              <a:rPr lang="en-US" sz="1200" dirty="0" err="1"/>
              <a:t>Gaoyue</a:t>
            </a:r>
            <a:r>
              <a:rPr lang="ru-RU" sz="1200" dirty="0"/>
              <a:t>. </a:t>
            </a:r>
            <a:r>
              <a:rPr lang="en-US" sz="1200" dirty="0"/>
              <a:t>Maritime Interests: China-US Cooperation and Conflicts // Issues and Insights Vol.11-No. 10, 2011 - http://csis.org/files/publication/issuesinsights_vol11no10_English.pdf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74895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US-China Incidents at Sea and in the Air (examples)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3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5"/>
            <a:ext cx="3960440" cy="367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500" y="5589240"/>
            <a:ext cx="9001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5650" algn="l"/>
              </a:tabLst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Source: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Mark E. Redden and Phillip C. Saunders, Managing Sino-U.S. Air and Naval Interactions: Cold War Lessons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New Avenues of Approach, Washington, Center for the Study of Chinese Military Affairs, Institute for National Strategic Studies, National Defense University, September 2012.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57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cooperation (examples)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 only clash of interests, cooperation (mostly non-traditional treats)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Piracy (</a:t>
            </a:r>
            <a:r>
              <a:rPr lang="en-US" dirty="0" err="1" smtClean="0"/>
              <a:t>ReCAAP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Container Initiative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975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perception of maritime security in the US and China differs in terms of interpretation</a:t>
            </a:r>
          </a:p>
          <a:p>
            <a:r>
              <a:rPr lang="en-US" dirty="0" smtClean="0"/>
              <a:t>There not only clashes of interests but also common interests of the US and China in maritime security sphere (non-traditional threats) and cooperation on them</a:t>
            </a:r>
          </a:p>
          <a:p>
            <a:r>
              <a:rPr lang="en-US" dirty="0" smtClean="0"/>
              <a:t>However, most likely in the near future US-China interaction on maritime security will mostly develop as competition rather than cooperation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318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579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Maritime security issues in US-China relations</vt:lpstr>
      <vt:lpstr>The role of maritime security in world economy and international relations</vt:lpstr>
      <vt:lpstr>The notion of maritime security (C. Buerger)</vt:lpstr>
      <vt:lpstr>The role of International Law</vt:lpstr>
      <vt:lpstr>US and China interests*</vt:lpstr>
      <vt:lpstr>US and China interests*</vt:lpstr>
      <vt:lpstr>   US-China Incidents at Sea and in the Air (examples)</vt:lpstr>
      <vt:lpstr>Positive cooperation (examples)</vt:lpstr>
      <vt:lpstr>Conclusions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CCEIS 15</dc:creator>
  <cp:lastModifiedBy>CCEIS 15</cp:lastModifiedBy>
  <cp:revision>7</cp:revision>
  <dcterms:created xsi:type="dcterms:W3CDTF">2015-12-09T20:44:09Z</dcterms:created>
  <dcterms:modified xsi:type="dcterms:W3CDTF">2015-12-09T21:44:48Z</dcterms:modified>
</cp:coreProperties>
</file>