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785" r:id="rId5"/>
    <p:sldId id="786" r:id="rId6"/>
    <p:sldId id="796" r:id="rId7"/>
    <p:sldId id="797" r:id="rId8"/>
    <p:sldId id="794" r:id="rId9"/>
    <p:sldId id="798" r:id="rId10"/>
    <p:sldId id="789" r:id="rId11"/>
    <p:sldId id="799" r:id="rId12"/>
    <p:sldId id="790" r:id="rId13"/>
    <p:sldId id="788" r:id="rId14"/>
    <p:sldId id="800" r:id="rId15"/>
    <p:sldId id="801" r:id="rId16"/>
    <p:sldId id="802" r:id="rId17"/>
    <p:sldId id="803" r:id="rId18"/>
    <p:sldId id="804" r:id="rId19"/>
    <p:sldId id="806" r:id="rId20"/>
    <p:sldId id="487" r:id="rId21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83" userDrawn="1">
          <p15:clr>
            <a:srgbClr val="A4A3A4"/>
          </p15:clr>
        </p15:guide>
        <p15:guide id="4" pos="1368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1" pos="5564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317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  <p:cmAuthor id="2" name="Andrey Podchufarov" initials="AP" lastIdx="1" clrIdx="1">
    <p:extLst>
      <p:ext uri="{19B8F6BF-5375-455C-9EA6-DF929625EA0E}">
        <p15:presenceInfo xmlns:p15="http://schemas.microsoft.com/office/powerpoint/2012/main" userId="02bf867b44f46e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D69"/>
    <a:srgbClr val="ECECED"/>
    <a:srgbClr val="000000"/>
    <a:srgbClr val="AFBFDF"/>
    <a:srgbClr val="7F94C3"/>
    <a:srgbClr val="607BB4"/>
    <a:srgbClr val="8E8E8E"/>
    <a:srgbClr val="FFFFFF"/>
    <a:srgbClr val="C0C0C0"/>
    <a:srgbClr val="D2D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86030" autoAdjust="0"/>
  </p:normalViewPr>
  <p:slideViewPr>
    <p:cSldViewPr snapToGrid="0" snapToObjects="1">
      <p:cViewPr varScale="1">
        <p:scale>
          <a:sx n="36" d="100"/>
          <a:sy n="36" d="100"/>
        </p:scale>
        <p:origin x="64" y="504"/>
      </p:cViewPr>
      <p:guideLst>
        <p:guide pos="483"/>
        <p:guide pos="1368"/>
        <p:guide pos="325"/>
        <p:guide pos="2071"/>
        <p:guide pos="3840"/>
        <p:guide pos="5564"/>
        <p:guide pos="7333"/>
        <p:guide orient="horz" pos="3317"/>
        <p:guide pos="6471"/>
        <p:guide orient="horz" pos="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329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1D95D5F-A0FF-CAF0-27A2-5329215311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8C1D12-11AA-F7EA-5C89-D0C80B6E2E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F0527-23D1-4654-9C45-0DE0465A6A4D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9F5879-2E05-7DE9-19A5-6AF3A32343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4C1A80-EC62-F29E-E39E-49696DD0F8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E0D39-F5AC-4B45-8449-12D5A4452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64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08/24/2023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38918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6448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DB90D99-D559-E87E-C256-038B8D34F2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66012C-3BD2-A4B0-6AD6-B81F4D55F6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4336DC-CE69-79B3-A582-5CB5226129BD}"/>
              </a:ext>
            </a:extLst>
          </p:cNvPr>
          <p:cNvSpPr/>
          <p:nvPr userDrawn="1"/>
        </p:nvSpPr>
        <p:spPr>
          <a:xfrm>
            <a:off x="1" y="1224369"/>
            <a:ext cx="12191999" cy="1515286"/>
          </a:xfrm>
          <a:prstGeom prst="rect">
            <a:avLst/>
          </a:prstGeom>
          <a:solidFill>
            <a:srgbClr val="EEEDE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FEA27A-9902-CCC7-7B7D-DFFE8F66FC5E}"/>
              </a:ext>
            </a:extLst>
          </p:cNvPr>
          <p:cNvSpPr/>
          <p:nvPr userDrawn="1"/>
        </p:nvSpPr>
        <p:spPr>
          <a:xfrm>
            <a:off x="1" y="1"/>
            <a:ext cx="4375230" cy="6857999"/>
          </a:xfrm>
          <a:prstGeom prst="rect">
            <a:avLst/>
          </a:prstGeom>
          <a:solidFill>
            <a:srgbClr val="B5B3B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85929-9859-7E06-82B1-FD871CDE2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82" t="2084" r="849" b="3123"/>
          <a:stretch/>
        </p:blipFill>
        <p:spPr>
          <a:xfrm>
            <a:off x="-1" y="-10275"/>
            <a:ext cx="12192000" cy="6878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2D7B98-27C4-9613-9DEC-72ADBEBFCAF9}"/>
              </a:ext>
            </a:extLst>
          </p:cNvPr>
          <p:cNvSpPr txBox="1"/>
          <p:nvPr userDrawn="1"/>
        </p:nvSpPr>
        <p:spPr>
          <a:xfrm>
            <a:off x="224169" y="623974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429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DB90D99-D559-E87E-C256-038B8D34F2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66012C-3BD2-A4B0-6AD6-B81F4D55F6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2D7B98-27C4-9613-9DEC-72ADBEBFCAF9}"/>
              </a:ext>
            </a:extLst>
          </p:cNvPr>
          <p:cNvSpPr txBox="1"/>
          <p:nvPr userDrawn="1"/>
        </p:nvSpPr>
        <p:spPr>
          <a:xfrm>
            <a:off x="224169" y="623974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id="{A250C066-FAF7-686E-BFB5-CCFBDCAF5A9F}"/>
              </a:ext>
            </a:extLst>
          </p:cNvPr>
          <p:cNvSpPr/>
          <p:nvPr userDrawn="1"/>
        </p:nvSpPr>
        <p:spPr>
          <a:xfrm rot="2675054">
            <a:off x="1135313" y="989770"/>
            <a:ext cx="4856552" cy="4804154"/>
          </a:xfrm>
          <a:prstGeom prst="triangle">
            <a:avLst>
              <a:gd name="adj" fmla="val 0"/>
            </a:avLst>
          </a:prstGeom>
          <a:gradFill flip="none" rotWithShape="1">
            <a:gsLst>
              <a:gs pos="46000">
                <a:srgbClr val="FDFDFD"/>
              </a:gs>
              <a:gs pos="34000">
                <a:srgbClr val="F2F2F2"/>
              </a:gs>
              <a:gs pos="0">
                <a:srgbClr val="CECCCC"/>
              </a:gs>
              <a:gs pos="100000">
                <a:schemeClr val="bg1"/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9290FFF8-6AA4-0755-09B6-137171A38E91}"/>
              </a:ext>
            </a:extLst>
          </p:cNvPr>
          <p:cNvSpPr/>
          <p:nvPr userDrawn="1"/>
        </p:nvSpPr>
        <p:spPr>
          <a:xfrm rot="13500000">
            <a:off x="6187478" y="989352"/>
            <a:ext cx="4856552" cy="4804154"/>
          </a:xfrm>
          <a:prstGeom prst="triangle">
            <a:avLst>
              <a:gd name="adj" fmla="val 0"/>
            </a:avLst>
          </a:prstGeom>
          <a:gradFill flip="none" rotWithShape="1">
            <a:gsLst>
              <a:gs pos="46000">
                <a:srgbClr val="FDFDFD"/>
              </a:gs>
              <a:gs pos="34000">
                <a:srgbClr val="F2F2F2"/>
              </a:gs>
              <a:gs pos="0">
                <a:srgbClr val="CECCCC"/>
              </a:gs>
              <a:gs pos="100000">
                <a:schemeClr val="bg1"/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85929-9859-7E06-82B1-FD871CDE2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82" t="2084" r="849" b="3123"/>
          <a:stretch/>
        </p:blipFill>
        <p:spPr>
          <a:xfrm>
            <a:off x="0" y="-47847"/>
            <a:ext cx="12192000" cy="687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24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DB90D99-D559-E87E-C256-038B8D34F2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66012C-3BD2-A4B0-6AD6-B81F4D55F6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2D7B98-27C4-9613-9DEC-72ADBEBFCAF9}"/>
              </a:ext>
            </a:extLst>
          </p:cNvPr>
          <p:cNvSpPr txBox="1"/>
          <p:nvPr userDrawn="1"/>
        </p:nvSpPr>
        <p:spPr>
          <a:xfrm>
            <a:off x="224169" y="623974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85929-9859-7E06-82B1-FD871CDE2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82" t="2084" r="849" b="3123"/>
          <a:stretch/>
        </p:blipFill>
        <p:spPr>
          <a:xfrm>
            <a:off x="0" y="-20550"/>
            <a:ext cx="12192000" cy="687855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D5F0FEA-C896-61BE-EC43-CDF0D8115492}"/>
              </a:ext>
            </a:extLst>
          </p:cNvPr>
          <p:cNvGrpSpPr/>
          <p:nvPr userDrawn="1"/>
        </p:nvGrpSpPr>
        <p:grpSpPr>
          <a:xfrm>
            <a:off x="452285" y="1609855"/>
            <a:ext cx="11366090" cy="1064055"/>
            <a:chOff x="1004164" y="1414177"/>
            <a:chExt cx="10249937" cy="1064055"/>
          </a:xfrm>
        </p:grpSpPr>
        <p:sp>
          <p:nvSpPr>
            <p:cNvPr id="3" name="Равнобедренный треугольник 2">
              <a:extLst>
                <a:ext uri="{FF2B5EF4-FFF2-40B4-BE49-F238E27FC236}">
                  <a16:creationId xmlns:a16="http://schemas.microsoft.com/office/drawing/2014/main" id="{A250C066-FAF7-686E-BFB5-CCFBDCAF5A9F}"/>
                </a:ext>
              </a:extLst>
            </p:cNvPr>
            <p:cNvSpPr/>
            <p:nvPr userDrawn="1"/>
          </p:nvSpPr>
          <p:spPr>
            <a:xfrm rot="2675054">
              <a:off x="1004164" y="1414177"/>
              <a:ext cx="1022350" cy="1064055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46000">
                  <a:srgbClr val="FDFDFD"/>
                </a:gs>
                <a:gs pos="34000">
                  <a:srgbClr val="F2F2F2"/>
                </a:gs>
                <a:gs pos="0">
                  <a:srgbClr val="CECCCC"/>
                </a:gs>
                <a:gs pos="100000">
                  <a:schemeClr val="bg1"/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Равнобедренный треугольник 1">
              <a:extLst>
                <a:ext uri="{FF2B5EF4-FFF2-40B4-BE49-F238E27FC236}">
                  <a16:creationId xmlns:a16="http://schemas.microsoft.com/office/drawing/2014/main" id="{F8BB90C0-F9FD-0B14-AA42-F161B00C5FEE}"/>
                </a:ext>
              </a:extLst>
            </p:cNvPr>
            <p:cNvSpPr/>
            <p:nvPr userDrawn="1"/>
          </p:nvSpPr>
          <p:spPr>
            <a:xfrm rot="13500000">
              <a:off x="10210899" y="1414525"/>
              <a:ext cx="1022350" cy="1064055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46000">
                  <a:srgbClr val="FDFDFD"/>
                </a:gs>
                <a:gs pos="34000">
                  <a:srgbClr val="F2F2F2"/>
                </a:gs>
                <a:gs pos="0">
                  <a:srgbClr val="CECCCC"/>
                </a:gs>
                <a:gs pos="100000">
                  <a:schemeClr val="bg1"/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17288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CEF0A1-F12F-EA07-E9B2-8EE794036C36}"/>
              </a:ext>
            </a:extLst>
          </p:cNvPr>
          <p:cNvSpPr/>
          <p:nvPr userDrawn="1"/>
        </p:nvSpPr>
        <p:spPr>
          <a:xfrm>
            <a:off x="0" y="0"/>
            <a:ext cx="12192000" cy="6863787"/>
          </a:xfrm>
          <a:prstGeom prst="rect">
            <a:avLst/>
          </a:prstGeom>
          <a:solidFill>
            <a:srgbClr val="EE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85929-9859-7E06-82B1-FD871CDE2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2" t="2084" r="849" b="3123"/>
          <a:stretch/>
        </p:blipFill>
        <p:spPr>
          <a:xfrm>
            <a:off x="0" y="-10275"/>
            <a:ext cx="12192000" cy="687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2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035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6CCD61-612B-7BFA-2585-82C83488B485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gradFill>
            <a:gsLst>
              <a:gs pos="82000">
                <a:srgbClr val="B5B3B3">
                  <a:alpha val="40000"/>
                </a:srgbClr>
              </a:gs>
              <a:gs pos="45000">
                <a:schemeClr val="bg1">
                  <a:lumMod val="65000"/>
                </a:schemeClr>
              </a:gs>
              <a:gs pos="1299">
                <a:srgbClr val="102D69"/>
              </a:gs>
              <a:gs pos="20000">
                <a:schemeClr val="bg1">
                  <a:lumMod val="50000"/>
                </a:schemeClr>
              </a:gs>
              <a:gs pos="100000">
                <a:srgbClr val="EEEDED">
                  <a:alpha val="0"/>
                </a:srgb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85929-9859-7E06-82B1-FD871CDE2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2" t="2084" r="849" b="3123"/>
          <a:stretch/>
        </p:blipFill>
        <p:spPr>
          <a:xfrm>
            <a:off x="0" y="-10275"/>
            <a:ext cx="12192000" cy="687855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DB90D99-D559-E87E-C256-038B8D34F2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0A0321-FA40-0AAB-CD5D-CFE68661BB78}"/>
              </a:ext>
            </a:extLst>
          </p:cNvPr>
          <p:cNvSpPr txBox="1"/>
          <p:nvPr userDrawn="1"/>
        </p:nvSpPr>
        <p:spPr>
          <a:xfrm>
            <a:off x="11164711" y="6251323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66012C-3BD2-A4B0-6AD6-B81F4D55F6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91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6CCD61-612B-7BFA-2585-82C83488B485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gradFill>
            <a:gsLst>
              <a:gs pos="1299">
                <a:schemeClr val="bg1"/>
              </a:gs>
              <a:gs pos="100000">
                <a:srgbClr val="C5C4C4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85929-9859-7E06-82B1-FD871CDE2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2" t="2084" r="849" b="3123"/>
          <a:stretch/>
        </p:blipFill>
        <p:spPr>
          <a:xfrm>
            <a:off x="-2" y="0"/>
            <a:ext cx="12192000" cy="687855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DB90D99-D559-E87E-C256-038B8D34F2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0A0321-FA40-0AAB-CD5D-CFE68661BB78}"/>
              </a:ext>
            </a:extLst>
          </p:cNvPr>
          <p:cNvSpPr txBox="1"/>
          <p:nvPr userDrawn="1"/>
        </p:nvSpPr>
        <p:spPr>
          <a:xfrm>
            <a:off x="11164711" y="6251323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66012C-3BD2-A4B0-6AD6-B81F4D55F6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53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иагональная полоса 6">
            <a:extLst>
              <a:ext uri="{FF2B5EF4-FFF2-40B4-BE49-F238E27FC236}">
                <a16:creationId xmlns:a16="http://schemas.microsoft.com/office/drawing/2014/main" id="{A057903E-C16F-DFB8-196B-E908239F4A93}"/>
              </a:ext>
            </a:extLst>
          </p:cNvPr>
          <p:cNvSpPr/>
          <p:nvPr userDrawn="1"/>
        </p:nvSpPr>
        <p:spPr>
          <a:xfrm rot="5400000">
            <a:off x="4039234" y="-1312832"/>
            <a:ext cx="11030934" cy="11014998"/>
          </a:xfrm>
          <a:prstGeom prst="diagStripe">
            <a:avLst>
              <a:gd name="adj" fmla="val 67179"/>
            </a:avLst>
          </a:prstGeom>
          <a:solidFill>
            <a:srgbClr val="EEEDE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B95728B3-2311-13F3-0E77-149C583B8EAE}"/>
              </a:ext>
            </a:extLst>
          </p:cNvPr>
          <p:cNvSpPr/>
          <p:nvPr userDrawn="1"/>
        </p:nvSpPr>
        <p:spPr>
          <a:xfrm rot="13500000">
            <a:off x="-5569490" y="-398234"/>
            <a:ext cx="7639860" cy="7639860"/>
          </a:xfrm>
          <a:prstGeom prst="triangle">
            <a:avLst>
              <a:gd name="adj" fmla="val 0"/>
            </a:avLst>
          </a:prstGeom>
          <a:solidFill>
            <a:srgbClr val="EEEDE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DFD2870-3A55-7EFC-E68B-80C18334EED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784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1338812" y="6369335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BFE656-E56B-2912-22DA-D7D087353E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04806" y="464363"/>
            <a:ext cx="469995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2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1002824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BFE656-E56B-2912-22DA-D7D087353E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53602" y="464363"/>
            <a:ext cx="469995" cy="448276"/>
          </a:xfrm>
          <a:prstGeom prst="rect">
            <a:avLst/>
          </a:prstGeom>
        </p:spPr>
      </p:pic>
      <p:sp>
        <p:nvSpPr>
          <p:cNvPr id="2" name="Заголовок 31">
            <a:extLst>
              <a:ext uri="{FF2B5EF4-FFF2-40B4-BE49-F238E27FC236}">
                <a16:creationId xmlns:a16="http://schemas.microsoft.com/office/drawing/2014/main" id="{AD731249-F4A3-774E-C51F-364CC2966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1723" y="464362"/>
            <a:ext cx="8699819" cy="448277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8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</a:p>
        </p:txBody>
      </p:sp>
    </p:spTree>
    <p:extLst>
      <p:ext uri="{BB962C8B-B14F-4D97-AF65-F5344CB8AC3E}">
        <p14:creationId xmlns:p14="http://schemas.microsoft.com/office/powerpoint/2010/main" val="296313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406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48680" y="464363"/>
            <a:ext cx="448276" cy="4482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1136829" y="6153409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" name="Заголовок 31">
            <a:extLst>
              <a:ext uri="{FF2B5EF4-FFF2-40B4-BE49-F238E27FC236}">
                <a16:creationId xmlns:a16="http://schemas.microsoft.com/office/drawing/2014/main" id="{AD731249-F4A3-774E-C51F-364CC2966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199" y="464362"/>
            <a:ext cx="8699819" cy="448277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8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CE1CF1-3C33-7AFA-F8DE-AFB06FB358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8344" y="464362"/>
            <a:ext cx="469995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72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8115" y="6090698"/>
            <a:ext cx="448276" cy="4482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1002824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BFE656-E56B-2912-22DA-D7D087353E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8110" y="6090698"/>
            <a:ext cx="469995" cy="448276"/>
          </a:xfrm>
          <a:prstGeom prst="rect">
            <a:avLst/>
          </a:prstGeom>
        </p:spPr>
      </p:pic>
      <p:sp>
        <p:nvSpPr>
          <p:cNvPr id="2" name="Заголовок 31">
            <a:extLst>
              <a:ext uri="{FF2B5EF4-FFF2-40B4-BE49-F238E27FC236}">
                <a16:creationId xmlns:a16="http://schemas.microsoft.com/office/drawing/2014/main" id="{AD731249-F4A3-774E-C51F-364CC2966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199" y="464362"/>
            <a:ext cx="8699819" cy="448277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8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</a:p>
        </p:txBody>
      </p:sp>
    </p:spTree>
    <p:extLst>
      <p:ext uri="{BB962C8B-B14F-4D97-AF65-F5344CB8AC3E}">
        <p14:creationId xmlns:p14="http://schemas.microsoft.com/office/powerpoint/2010/main" val="2921222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1002824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" name="Заголовок 31">
            <a:extLst>
              <a:ext uri="{FF2B5EF4-FFF2-40B4-BE49-F238E27FC236}">
                <a16:creationId xmlns:a16="http://schemas.microsoft.com/office/drawing/2014/main" id="{AD731249-F4A3-774E-C51F-364CC2966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199" y="464362"/>
            <a:ext cx="8699819" cy="448277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8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</a:p>
        </p:txBody>
      </p:sp>
      <p:pic>
        <p:nvPicPr>
          <p:cNvPr id="3" name="Picture 4" descr="Icon&#10;&#10;Description automatically generated">
            <a:extLst>
              <a:ext uri="{FF2B5EF4-FFF2-40B4-BE49-F238E27FC236}">
                <a16:creationId xmlns:a16="http://schemas.microsoft.com/office/drawing/2014/main" id="{A00269A9-439D-4A37-4B39-1992C9FD33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8275" y="6090698"/>
            <a:ext cx="448276" cy="4482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D3A8E7-F7BE-482B-9AC2-C6CEAF1386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8270" y="6090698"/>
            <a:ext cx="469995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84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163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чистый_2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586" y="220840"/>
            <a:ext cx="443189" cy="4431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BFE656-E56B-2912-22DA-D7D087353E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74752" y="220840"/>
            <a:ext cx="464662" cy="4431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DF7621-D8C2-E13F-68A1-3D315BB34874}"/>
              </a:ext>
            </a:extLst>
          </p:cNvPr>
          <p:cNvSpPr txBox="1"/>
          <p:nvPr userDrawn="1"/>
        </p:nvSpPr>
        <p:spPr>
          <a:xfrm>
            <a:off x="184497" y="6361613"/>
            <a:ext cx="4908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1800" smtClean="0">
                <a:solidFill>
                  <a:schemeClr val="tx1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1600" dirty="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17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чистый_2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8115" y="6090698"/>
            <a:ext cx="448276" cy="4482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BFE656-E56B-2912-22DA-D7D087353E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110" y="6090698"/>
            <a:ext cx="469995" cy="4482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DF7621-D8C2-E13F-68A1-3D315BB34874}"/>
              </a:ext>
            </a:extLst>
          </p:cNvPr>
          <p:cNvSpPr txBox="1"/>
          <p:nvPr userDrawn="1"/>
        </p:nvSpPr>
        <p:spPr>
          <a:xfrm>
            <a:off x="367930" y="6282509"/>
            <a:ext cx="4908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1800" smtClean="0">
                <a:solidFill>
                  <a:schemeClr val="tx1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1600" dirty="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243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чистый_2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01EB28-23BE-F4DA-ACD5-0C762C5BC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2" t="2084" r="849" b="3123"/>
          <a:stretch/>
        </p:blipFill>
        <p:spPr>
          <a:xfrm>
            <a:off x="0" y="-20550"/>
            <a:ext cx="12192000" cy="68785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18F00A-1376-81D2-05CF-B25955C0F029}"/>
              </a:ext>
            </a:extLst>
          </p:cNvPr>
          <p:cNvSpPr txBox="1"/>
          <p:nvPr userDrawn="1"/>
        </p:nvSpPr>
        <p:spPr>
          <a:xfrm>
            <a:off x="361152" y="6233161"/>
            <a:ext cx="4908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1800" smtClean="0">
                <a:solidFill>
                  <a:schemeClr val="tx1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1600" dirty="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AC3DF123-8558-1D7A-DA5B-37C403BAE2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DFB484-E8A9-F0A5-1BD0-21F3A718C9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чистый_2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01EB28-23BE-F4DA-ACD5-0C762C5BC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2" t="2084" r="849" b="3123"/>
          <a:stretch/>
        </p:blipFill>
        <p:spPr>
          <a:xfrm>
            <a:off x="0" y="-20550"/>
            <a:ext cx="12192000" cy="687855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00734BE-0A5C-63AB-1807-101462D4EE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790" y="347840"/>
            <a:ext cx="443189" cy="4431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AB081C-D395-5C19-2786-8983C4E9FF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60452" y="347840"/>
            <a:ext cx="464662" cy="4431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18F00A-1376-81D2-05CF-B25955C0F029}"/>
              </a:ext>
            </a:extLst>
          </p:cNvPr>
          <p:cNvSpPr txBox="1"/>
          <p:nvPr userDrawn="1"/>
        </p:nvSpPr>
        <p:spPr>
          <a:xfrm>
            <a:off x="361152" y="6233161"/>
            <a:ext cx="4908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1800" smtClean="0">
                <a:solidFill>
                  <a:schemeClr val="tx1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1600" dirty="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367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383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0EE4A7-016E-ACEE-50D1-71177B0B08B2}"/>
              </a:ext>
            </a:extLst>
          </p:cNvPr>
          <p:cNvSpPr txBox="1"/>
          <p:nvPr userDrawn="1"/>
        </p:nvSpPr>
        <p:spPr>
          <a:xfrm>
            <a:off x="11162001" y="445350"/>
            <a:ext cx="49082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400" smtClean="0">
                <a:solidFill>
                  <a:srgbClr val="5E70B2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5E70B2"/>
              </a:solidFill>
              <a:latin typeface="HSE Sans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8127DF-C1F6-412E-1800-852C2DC1B7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8109" y="6116890"/>
            <a:ext cx="469996" cy="4482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F077D8-4F5E-D1BC-6514-0D49EF25F6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4074" y="6106229"/>
            <a:ext cx="469996" cy="46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33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224169" y="623974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BFE656-E56B-2912-22DA-D7D087353E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24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C36D213C-4B19-42EF-F6A1-689A9EE4E9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6006" y="646096"/>
            <a:ext cx="1570383" cy="157038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B48277-FB27-6598-21E4-1B05EA2FBA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92989" y="843275"/>
            <a:ext cx="1233005" cy="117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51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2FF138-A961-6193-3F91-652E1196CF68}"/>
              </a:ext>
            </a:extLst>
          </p:cNvPr>
          <p:cNvSpPr/>
          <p:nvPr userDrawn="1"/>
        </p:nvSpPr>
        <p:spPr>
          <a:xfrm>
            <a:off x="136071" y="1282700"/>
            <a:ext cx="11919858" cy="5435600"/>
          </a:xfrm>
          <a:prstGeom prst="rect">
            <a:avLst/>
          </a:prstGeom>
          <a:solidFill>
            <a:srgbClr val="E9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8115" y="6090698"/>
            <a:ext cx="448276" cy="4482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517199" y="6160947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BFE656-E56B-2912-22DA-D7D087353E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8110" y="6090698"/>
            <a:ext cx="469995" cy="448276"/>
          </a:xfrm>
          <a:prstGeom prst="rect">
            <a:avLst/>
          </a:prstGeom>
        </p:spPr>
      </p:pic>
      <p:sp>
        <p:nvSpPr>
          <p:cNvPr id="2" name="Заголовок 31">
            <a:extLst>
              <a:ext uri="{FF2B5EF4-FFF2-40B4-BE49-F238E27FC236}">
                <a16:creationId xmlns:a16="http://schemas.microsoft.com/office/drawing/2014/main" id="{AD731249-F4A3-774E-C51F-364CC2966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187" y="688500"/>
            <a:ext cx="8699819" cy="448277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8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</a:p>
        </p:txBody>
      </p:sp>
    </p:spTree>
    <p:extLst>
      <p:ext uri="{BB962C8B-B14F-4D97-AF65-F5344CB8AC3E}">
        <p14:creationId xmlns:p14="http://schemas.microsoft.com/office/powerpoint/2010/main" val="783985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2FF138-A961-6193-3F91-652E1196CF68}"/>
              </a:ext>
            </a:extLst>
          </p:cNvPr>
          <p:cNvSpPr/>
          <p:nvPr userDrawn="1"/>
        </p:nvSpPr>
        <p:spPr>
          <a:xfrm>
            <a:off x="136071" y="1282700"/>
            <a:ext cx="11919858" cy="5435600"/>
          </a:xfrm>
          <a:prstGeom prst="rect">
            <a:avLst/>
          </a:prstGeom>
          <a:solidFill>
            <a:srgbClr val="E9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8115" y="6090698"/>
            <a:ext cx="448276" cy="4482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1256264" y="380723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BFE656-E56B-2912-22DA-D7D087353E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8110" y="6090698"/>
            <a:ext cx="469995" cy="448276"/>
          </a:xfrm>
          <a:prstGeom prst="rect">
            <a:avLst/>
          </a:prstGeom>
        </p:spPr>
      </p:pic>
      <p:sp>
        <p:nvSpPr>
          <p:cNvPr id="2" name="Заголовок 31">
            <a:extLst>
              <a:ext uri="{FF2B5EF4-FFF2-40B4-BE49-F238E27FC236}">
                <a16:creationId xmlns:a16="http://schemas.microsoft.com/office/drawing/2014/main" id="{AD731249-F4A3-774E-C51F-364CC2966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187" y="688500"/>
            <a:ext cx="8699819" cy="448277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8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</a:p>
        </p:txBody>
      </p:sp>
    </p:spTree>
    <p:extLst>
      <p:ext uri="{BB962C8B-B14F-4D97-AF65-F5344CB8AC3E}">
        <p14:creationId xmlns:p14="http://schemas.microsoft.com/office/powerpoint/2010/main" val="857308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022180-503E-3C9E-FD65-1BA34024FA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6764" y="110837"/>
            <a:ext cx="652872" cy="62226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FCF96E-6086-8640-7C90-A4FEB2F0B5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72183" y="6177941"/>
            <a:ext cx="652872" cy="6222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E0C13B-3299-4BAB-A0D7-62362D4BCA11}"/>
              </a:ext>
            </a:extLst>
          </p:cNvPr>
          <p:cNvSpPr txBox="1"/>
          <p:nvPr userDrawn="1"/>
        </p:nvSpPr>
        <p:spPr>
          <a:xfrm>
            <a:off x="11183937" y="579216"/>
            <a:ext cx="52565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6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чистый_2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1183937" y="579216"/>
            <a:ext cx="52565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022180-503E-3C9E-FD65-1BA34024FA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6764" y="110837"/>
            <a:ext cx="652872" cy="62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30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чистый_2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1183937" y="579216"/>
            <a:ext cx="52565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022180-503E-3C9E-FD65-1BA34024FA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6764" y="110837"/>
            <a:ext cx="652872" cy="62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95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чистый_2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1F88A9-8028-3BF8-4565-8F64B7ACC239}"/>
              </a:ext>
            </a:extLst>
          </p:cNvPr>
          <p:cNvSpPr txBox="1"/>
          <p:nvPr userDrawn="1"/>
        </p:nvSpPr>
        <p:spPr>
          <a:xfrm>
            <a:off x="11183937" y="579216"/>
            <a:ext cx="49082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EF9BE9-391E-CA32-ECE0-D851D9A73E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6764" y="110837"/>
            <a:ext cx="652872" cy="62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98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чистый_2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1183937" y="579216"/>
            <a:ext cx="49082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CD9124-2938-D7A2-E11B-1F6000E77A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6764" y="110837"/>
            <a:ext cx="652872" cy="62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92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чистый_2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BA8745-1CAA-1DDD-7CBD-36225A5B7CEB}"/>
              </a:ext>
            </a:extLst>
          </p:cNvPr>
          <p:cNvSpPr txBox="1"/>
          <p:nvPr userDrawn="1"/>
        </p:nvSpPr>
        <p:spPr>
          <a:xfrm>
            <a:off x="11183937" y="579216"/>
            <a:ext cx="49082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D9D9D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D9D9D9"/>
              </a:solidFill>
              <a:latin typeface="HSE Sans" panose="02000000000000000000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EFC4BC-2938-1895-1F5E-D506B6366E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6764" y="110837"/>
            <a:ext cx="652872" cy="62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95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1222369" y="623974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BFE656-E56B-2912-22DA-D7D087353E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42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чистый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248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чистый_2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022180-503E-3C9E-FD65-1BA34024FA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6764" y="110837"/>
            <a:ext cx="652872" cy="6222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4EF61A-EEE4-7BEF-6A71-D78B0DB4D5A0}"/>
              </a:ext>
            </a:extLst>
          </p:cNvPr>
          <p:cNvSpPr txBox="1"/>
          <p:nvPr userDrawn="1"/>
        </p:nvSpPr>
        <p:spPr>
          <a:xfrm>
            <a:off x="11183937" y="579216"/>
            <a:ext cx="49082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CDDDF0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CDDDF0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684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чистый_2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022180-503E-3C9E-FD65-1BA34024FA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6764" y="110837"/>
            <a:ext cx="652872" cy="6222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38EC39-AD03-6374-A2BA-A700633CF241}"/>
              </a:ext>
            </a:extLst>
          </p:cNvPr>
          <p:cNvSpPr txBox="1"/>
          <p:nvPr userDrawn="1"/>
        </p:nvSpPr>
        <p:spPr>
          <a:xfrm>
            <a:off x="11183937" y="579216"/>
            <a:ext cx="49082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CDDDF0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CDDDF0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775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чистый_2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022180-503E-3C9E-FD65-1BA34024FA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6764" y="110837"/>
            <a:ext cx="652872" cy="6222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22FE83-B10E-59B3-46D7-4CFF5D9A62BF}"/>
              </a:ext>
            </a:extLst>
          </p:cNvPr>
          <p:cNvSpPr txBox="1"/>
          <p:nvPr userDrawn="1"/>
        </p:nvSpPr>
        <p:spPr>
          <a:xfrm>
            <a:off x="11183937" y="579216"/>
            <a:ext cx="49082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CDDDF0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CDDDF0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9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чистый_2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111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чистый_2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8EF7B1-4E05-C59E-DC9F-20EF00A627BE}"/>
              </a:ext>
            </a:extLst>
          </p:cNvPr>
          <p:cNvSpPr txBox="1"/>
          <p:nvPr userDrawn="1"/>
        </p:nvSpPr>
        <p:spPr>
          <a:xfrm>
            <a:off x="11183937" y="445350"/>
            <a:ext cx="49082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400" smtClean="0">
                <a:solidFill>
                  <a:srgbClr val="5E70B2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5E70B2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94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CEF0A1-F12F-EA07-E9B2-8EE794036C36}"/>
              </a:ext>
            </a:extLst>
          </p:cNvPr>
          <p:cNvSpPr/>
          <p:nvPr userDrawn="1"/>
        </p:nvSpPr>
        <p:spPr>
          <a:xfrm>
            <a:off x="0" y="1443351"/>
            <a:ext cx="12192000" cy="5434316"/>
          </a:xfrm>
          <a:prstGeom prst="rect">
            <a:avLst/>
          </a:prstGeom>
          <a:solidFill>
            <a:srgbClr val="EE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85929-9859-7E06-82B1-FD871CDE2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2" t="2084" r="849" b="3123"/>
          <a:stretch/>
        </p:blipFill>
        <p:spPr>
          <a:xfrm>
            <a:off x="0" y="-20550"/>
            <a:ext cx="12192000" cy="687855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4E735B5-7ABA-D6B8-C779-D1D8CD2ED6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429788-1759-8D28-02C9-B6265467A59E}"/>
              </a:ext>
            </a:extLst>
          </p:cNvPr>
          <p:cNvSpPr txBox="1"/>
          <p:nvPr userDrawn="1"/>
        </p:nvSpPr>
        <p:spPr>
          <a:xfrm>
            <a:off x="224169" y="623974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1423D5-3792-3DB9-315C-80B16367AE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C0773D-AE68-C9B1-A42E-79002587E7B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881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CEF0A1-F12F-EA07-E9B2-8EE794036C36}"/>
              </a:ext>
            </a:extLst>
          </p:cNvPr>
          <p:cNvSpPr/>
          <p:nvPr userDrawn="1"/>
        </p:nvSpPr>
        <p:spPr>
          <a:xfrm>
            <a:off x="-16209" y="1"/>
            <a:ext cx="12192000" cy="1423683"/>
          </a:xfrm>
          <a:prstGeom prst="rect">
            <a:avLst/>
          </a:prstGeom>
          <a:solidFill>
            <a:srgbClr val="EE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85929-9859-7E06-82B1-FD871CDE2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2" t="2084" r="849" b="3123"/>
          <a:stretch/>
        </p:blipFill>
        <p:spPr>
          <a:xfrm>
            <a:off x="16209" y="-20551"/>
            <a:ext cx="12192000" cy="68785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98176F-3392-72AB-91EF-9002C55160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2" t="2084" r="849" b="3123"/>
          <a:stretch/>
        </p:blipFill>
        <p:spPr>
          <a:xfrm>
            <a:off x="0" y="-20550"/>
            <a:ext cx="12192000" cy="6878550"/>
          </a:xfrm>
          <a:prstGeom prst="rect">
            <a:avLst/>
          </a:prstGeom>
        </p:spPr>
      </p:pic>
      <p:pic>
        <p:nvPicPr>
          <p:cNvPr id="9" name="Picture 4" descr="Icon&#10;&#10;Description automatically generated">
            <a:extLst>
              <a:ext uri="{FF2B5EF4-FFF2-40B4-BE49-F238E27FC236}">
                <a16:creationId xmlns:a16="http://schemas.microsoft.com/office/drawing/2014/main" id="{F51AC2C0-C2C6-2103-9E2F-4AD8A3B456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5AC6B1-581E-6706-9AAB-E84A80F5A112}"/>
              </a:ext>
            </a:extLst>
          </p:cNvPr>
          <p:cNvSpPr txBox="1"/>
          <p:nvPr userDrawn="1"/>
        </p:nvSpPr>
        <p:spPr>
          <a:xfrm>
            <a:off x="224169" y="623974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BC0CA5-EB6E-4EF0-9D7B-23F07C5094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30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CEF0A1-F12F-EA07-E9B2-8EE794036C36}"/>
              </a:ext>
            </a:extLst>
          </p:cNvPr>
          <p:cNvSpPr/>
          <p:nvPr userDrawn="1"/>
        </p:nvSpPr>
        <p:spPr>
          <a:xfrm>
            <a:off x="-16209" y="1"/>
            <a:ext cx="12192000" cy="1111169"/>
          </a:xfrm>
          <a:prstGeom prst="rect">
            <a:avLst/>
          </a:prstGeom>
          <a:solidFill>
            <a:srgbClr val="EE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85929-9859-7E06-82B1-FD871CDE2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2" t="2084" r="849" b="3123"/>
          <a:stretch/>
        </p:blipFill>
        <p:spPr>
          <a:xfrm>
            <a:off x="0" y="-10275"/>
            <a:ext cx="12192000" cy="687855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DB90D99-D559-E87E-C256-038B8D34F2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0A0321-FA40-0AAB-CD5D-CFE68661BB78}"/>
              </a:ext>
            </a:extLst>
          </p:cNvPr>
          <p:cNvSpPr txBox="1"/>
          <p:nvPr userDrawn="1"/>
        </p:nvSpPr>
        <p:spPr>
          <a:xfrm>
            <a:off x="11164711" y="6251323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66012C-3BD2-A4B0-6AD6-B81F4D55F6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59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09D940-4DE4-427A-1A4B-9EE6F98EF5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CECCCC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85929-9859-7E06-82B1-FD871CDE2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2" t="2084" r="849" b="3123"/>
          <a:stretch/>
        </p:blipFill>
        <p:spPr>
          <a:xfrm>
            <a:off x="0" y="-20550"/>
            <a:ext cx="12192000" cy="687855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DB90D99-D559-E87E-C256-038B8D34F2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0A0321-FA40-0AAB-CD5D-CFE68661BB78}"/>
              </a:ext>
            </a:extLst>
          </p:cNvPr>
          <p:cNvSpPr txBox="1"/>
          <p:nvPr userDrawn="1"/>
        </p:nvSpPr>
        <p:spPr>
          <a:xfrm>
            <a:off x="11164711" y="6251323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66012C-3BD2-A4B0-6AD6-B81F4D55F6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40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301344-C3D6-560A-84B4-05C7B77D53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6335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85929-9859-7E06-82B1-FD871CDE2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82" t="2084" r="849" b="3123"/>
          <a:stretch/>
        </p:blipFill>
        <p:spPr>
          <a:xfrm>
            <a:off x="0" y="-20550"/>
            <a:ext cx="12192000" cy="687855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4E735B5-7ABA-D6B8-C779-D1D8CD2ED6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429788-1759-8D28-02C9-B6265467A59E}"/>
              </a:ext>
            </a:extLst>
          </p:cNvPr>
          <p:cNvSpPr txBox="1"/>
          <p:nvPr userDrawn="1"/>
        </p:nvSpPr>
        <p:spPr>
          <a:xfrm>
            <a:off x="224169" y="623974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1423D5-3792-3DB9-315C-80B16367AE6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66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08/24/2023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2" r:id="rId2"/>
    <p:sldLayoutId id="2147483676" r:id="rId3"/>
    <p:sldLayoutId id="2147483713" r:id="rId4"/>
    <p:sldLayoutId id="2147483682" r:id="rId5"/>
    <p:sldLayoutId id="2147483695" r:id="rId6"/>
    <p:sldLayoutId id="2147483700" r:id="rId7"/>
    <p:sldLayoutId id="2147483711" r:id="rId8"/>
    <p:sldLayoutId id="2147483705" r:id="rId9"/>
    <p:sldLayoutId id="2147483708" r:id="rId10"/>
    <p:sldLayoutId id="2147483709" r:id="rId11"/>
    <p:sldLayoutId id="2147483710" r:id="rId12"/>
    <p:sldLayoutId id="2147483701" r:id="rId13"/>
    <p:sldLayoutId id="2147483690" r:id="rId14"/>
    <p:sldLayoutId id="2147483707" r:id="rId15"/>
    <p:sldLayoutId id="2147483712" r:id="rId16"/>
    <p:sldLayoutId id="2147483704" r:id="rId17"/>
    <p:sldLayoutId id="2147483691" r:id="rId18"/>
    <p:sldLayoutId id="2147483677" r:id="rId19"/>
    <p:sldLayoutId id="2147483689" r:id="rId20"/>
    <p:sldLayoutId id="2147483694" r:id="rId21"/>
    <p:sldLayoutId id="2147483678" r:id="rId22"/>
    <p:sldLayoutId id="2147483673" r:id="rId23"/>
    <p:sldLayoutId id="2147483684" r:id="rId24"/>
    <p:sldLayoutId id="2147483685" r:id="rId25"/>
    <p:sldLayoutId id="2147483687" r:id="rId26"/>
    <p:sldLayoutId id="2147483696" r:id="rId27"/>
    <p:sldLayoutId id="2147483671" r:id="rId28"/>
    <p:sldLayoutId id="2147483681" r:id="rId29"/>
    <p:sldLayoutId id="2147483683" r:id="rId30"/>
    <p:sldLayoutId id="2147483659" r:id="rId31"/>
    <p:sldLayoutId id="2147483679" r:id="rId32"/>
    <p:sldLayoutId id="2147483680" r:id="rId33"/>
    <p:sldLayoutId id="2147483662" r:id="rId34"/>
    <p:sldLayoutId id="2147483667" r:id="rId35"/>
    <p:sldLayoutId id="2147483672" r:id="rId36"/>
    <p:sldLayoutId id="2147483668" r:id="rId37"/>
    <p:sldLayoutId id="2147483664" r:id="rId38"/>
    <p:sldLayoutId id="2147483669" r:id="rId39"/>
    <p:sldLayoutId id="2147483663" r:id="rId40"/>
    <p:sldLayoutId id="2147483665" r:id="rId41"/>
    <p:sldLayoutId id="2147483670" r:id="rId42"/>
    <p:sldLayoutId id="2147483666" r:id="rId43"/>
    <p:sldLayoutId id="2147483693" r:id="rId44"/>
    <p:sldLayoutId id="2147483674" r:id="rId45"/>
    <p:sldLayoutId id="2147483649" r:id="rId46"/>
    <p:sldLayoutId id="2147483657" r:id="rId47"/>
    <p:sldLayoutId id="2147483660" r:id="rId48"/>
    <p:sldLayoutId id="2147483661" r:id="rId49"/>
    <p:sldLayoutId id="2147483650" r:id="rId50"/>
    <p:sldLayoutId id="2147483651" r:id="rId51"/>
    <p:sldLayoutId id="2147483652" r:id="rId52"/>
    <p:sldLayoutId id="2147483654" r:id="rId53"/>
    <p:sldLayoutId id="2147483655" r:id="rId54"/>
    <p:sldLayoutId id="2147483656" r:id="rId55"/>
    <p:sldLayoutId id="2147483658" r:id="rId5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microsoft.com/office/2007/relationships/hdphoto" Target="../media/hdphoto4.wdp"/><Relationship Id="rId4" Type="http://schemas.openxmlformats.org/officeDocument/2006/relationships/image" Target="../media/image50.jpeg"/><Relationship Id="rId9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microsoft.com/office/2007/relationships/hdphoto" Target="../media/hdphoto1.wdp"/><Relationship Id="rId7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D9A851-1E81-636C-E39A-4DBEB53BF7A5}"/>
              </a:ext>
            </a:extLst>
          </p:cNvPr>
          <p:cNvSpPr txBox="1"/>
          <p:nvPr/>
        </p:nvSpPr>
        <p:spPr>
          <a:xfrm>
            <a:off x="6096000" y="1085738"/>
            <a:ext cx="50062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HSE Sans" panose="02000000000000000000" pitchFamily="2" charset="0"/>
              </a:rPr>
              <a:t>Факультет мировой экономики и мировой политики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HSE Sans" panose="02000000000000000000" pitchFamily="2" charset="0"/>
              </a:rPr>
              <a:t> </a:t>
            </a:r>
            <a:endParaRPr lang="ru-RU" sz="1600" dirty="0">
              <a:solidFill>
                <a:schemeClr val="bg2">
                  <a:lumMod val="75000"/>
                </a:schemeClr>
              </a:solidFill>
              <a:latin typeface="HSE Sans" panose="02000000000000000000" pitchFamily="2" charset="0"/>
            </a:endParaRPr>
          </a:p>
          <a:p>
            <a:pPr algn="r"/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HSE Sans" panose="02000000000000000000" pitchFamily="2" charset="0"/>
              </a:rPr>
              <a:t>БК ВО АПИ «Международная конкурентоспособность»</a:t>
            </a:r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511962-7735-E295-5AFB-A0746A5C5D1C}"/>
              </a:ext>
            </a:extLst>
          </p:cNvPr>
          <p:cNvSpPr txBox="1"/>
          <p:nvPr/>
        </p:nvSpPr>
        <p:spPr>
          <a:xfrm>
            <a:off x="3136113" y="6250536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HSE Sans" panose="02000000000000000000" pitchFamily="2" charset="0"/>
              </a:rPr>
              <a:t>2023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D22720-0BAF-9E14-8C86-FCD3C450DDA6}"/>
              </a:ext>
            </a:extLst>
          </p:cNvPr>
          <p:cNvSpPr txBox="1">
            <a:spLocks/>
          </p:cNvSpPr>
          <p:nvPr/>
        </p:nvSpPr>
        <p:spPr>
          <a:xfrm>
            <a:off x="1896533" y="1906621"/>
            <a:ext cx="8882454" cy="2242046"/>
          </a:xfrm>
          <a:prstGeom prst="rect">
            <a:avLst/>
          </a:prstGeom>
        </p:spPr>
        <p:txBody>
          <a:bodyPr wrap="square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102D69"/>
                </a:solidFill>
              </a:rPr>
              <a:t>Проектная работа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102D69"/>
                </a:solidFill>
              </a:rPr>
              <a:t>«Разработка и развертывание международной компании 2023-2024»</a:t>
            </a:r>
            <a:endParaRPr lang="en-US" b="1" dirty="0">
              <a:solidFill>
                <a:srgbClr val="102D69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avtopromimport@hse.ru</a:t>
            </a:r>
            <a:endParaRPr lang="ru-RU" b="1" dirty="0">
              <a:solidFill>
                <a:srgbClr val="102D69"/>
              </a:solidFill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A6028CF7-E51A-BAA2-C090-1754D49E6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017" y="4294934"/>
            <a:ext cx="46125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02D6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Базовая кафедра ВО АПИ «Международная конкурентоспособность»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02D6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во взаимодействии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02D6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 ГК Ростех и ГК Росатом </a:t>
            </a:r>
          </a:p>
        </p:txBody>
      </p:sp>
      <p:pic>
        <p:nvPicPr>
          <p:cNvPr id="7" name="Picture 4" descr="Ростех — Википедия">
            <a:extLst>
              <a:ext uri="{FF2B5EF4-FFF2-40B4-BE49-F238E27FC236}">
                <a16:creationId xmlns:a16="http://schemas.microsoft.com/office/drawing/2014/main" id="{0B6A6FC0-2A6D-4526-A9E0-4ACDC37E2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0322" y="5326131"/>
            <a:ext cx="449755" cy="55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78273F0-4795-E2D6-9950-89FB9F337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739" y="5279289"/>
            <a:ext cx="508578" cy="64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784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EF6F0-1895-A895-0F56-14E4506E7755}"/>
              </a:ext>
            </a:extLst>
          </p:cNvPr>
          <p:cNvSpPr txBox="1">
            <a:spLocks/>
          </p:cNvSpPr>
          <p:nvPr/>
        </p:nvSpPr>
        <p:spPr>
          <a:xfrm>
            <a:off x="796762" y="579924"/>
            <a:ext cx="10374814" cy="4159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Задание на 1 этап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5F54E8-C98F-995D-0E92-D8BC8C416E16}"/>
              </a:ext>
            </a:extLst>
          </p:cNvPr>
          <p:cNvSpPr txBox="1"/>
          <p:nvPr/>
        </p:nvSpPr>
        <p:spPr>
          <a:xfrm>
            <a:off x="811240" y="1712329"/>
            <a:ext cx="573299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>
                <a:solidFill>
                  <a:srgbClr val="000000"/>
                </a:solidFill>
              </a:rPr>
              <a:t>Выделить перечень основных терминов и определений, характеризующих разработку и развертыванию стратегии международной компании (области по подгруппам). 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0000"/>
                </a:solidFill>
              </a:rPr>
              <a:t>Разобраться с базовыми определениями, классификациями, инструментами разработки и развертывания стратегии  (что они означают, чем характеризуются, как оцениваются, какую играют роль).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0000"/>
                </a:solidFill>
              </a:rPr>
              <a:t>Подготовить презентацию полученных результатов для представления другим участникам проектной работы. </a:t>
            </a:r>
          </a:p>
        </p:txBody>
      </p:sp>
      <p:pic>
        <p:nvPicPr>
          <p:cNvPr id="11" name="Picture 6" descr="https://we.hse.ru/data/2015/11/23/1081607031/DSCN4154%5B1%5D.JPG">
            <a:extLst>
              <a:ext uri="{FF2B5EF4-FFF2-40B4-BE49-F238E27FC236}">
                <a16:creationId xmlns:a16="http://schemas.microsoft.com/office/drawing/2014/main" id="{B6E0B0A2-F2D1-1EDC-9741-4DD558C84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4438" y="3769824"/>
            <a:ext cx="3017496" cy="22631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we.hse.ru/data/2015/11/23/1081607164/DSCN4149%5B1%5D.JPG">
            <a:extLst>
              <a:ext uri="{FF2B5EF4-FFF2-40B4-BE49-F238E27FC236}">
                <a16:creationId xmlns:a16="http://schemas.microsoft.com/office/drawing/2014/main" id="{D49F9594-05C1-904B-5D51-71A6A9AB2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3264" y="1829432"/>
            <a:ext cx="3017496" cy="226312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050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EF6F0-1895-A895-0F56-14E4506E7755}"/>
              </a:ext>
            </a:extLst>
          </p:cNvPr>
          <p:cNvSpPr txBox="1">
            <a:spLocks/>
          </p:cNvSpPr>
          <p:nvPr/>
        </p:nvSpPr>
        <p:spPr>
          <a:xfrm>
            <a:off x="796762" y="579924"/>
            <a:ext cx="10374814" cy="4159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/>
              <a:t>Задание на 2 этап</a:t>
            </a:r>
            <a:endParaRPr lang="ru-RU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5F54E8-C98F-995D-0E92-D8BC8C416E16}"/>
              </a:ext>
            </a:extLst>
          </p:cNvPr>
          <p:cNvSpPr txBox="1"/>
          <p:nvPr/>
        </p:nvSpPr>
        <p:spPr>
          <a:xfrm>
            <a:off x="667869" y="1599192"/>
            <a:ext cx="588714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>
                <a:solidFill>
                  <a:srgbClr val="000000"/>
                </a:solidFill>
              </a:rPr>
              <a:t>На основе структурированной на 1 этапе теории, решить практический бизнес-кейс по разработке и развертыванию стратегии международной компании.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0000"/>
                </a:solidFill>
              </a:rPr>
              <a:t>Выделить зоны ответственности топ-менеджмента и функциональных подразделений международной компании при разработке и развертывании стратегии.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0000"/>
                </a:solidFill>
              </a:rPr>
              <a:t>Определить последовательность передачи информации и вопросы взаимодействия топ-менеджмента и функциональных подразделений международной компании при разработке и развертывании стратегии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0000"/>
                </a:solidFill>
              </a:rPr>
              <a:t>Подготовить презентацию полученных результатов для представления другим участникам проектной работы. </a:t>
            </a:r>
          </a:p>
        </p:txBody>
      </p:sp>
      <p:pic>
        <p:nvPicPr>
          <p:cNvPr id="3" name="Picture 4" descr="https://we.hse.ru/data/2016/03/06/1125728675/IMG_1735.jpg">
            <a:extLst>
              <a:ext uri="{FF2B5EF4-FFF2-40B4-BE49-F238E27FC236}">
                <a16:creationId xmlns:a16="http://schemas.microsoft.com/office/drawing/2014/main" id="{7063AFDC-4BFF-F522-0C73-74F142A8F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8725" y="3874555"/>
            <a:ext cx="2499456" cy="1874592"/>
          </a:xfrm>
          <a:prstGeom prst="rect">
            <a:avLst/>
          </a:prstGeom>
          <a:noFill/>
          <a:ln>
            <a:solidFill>
              <a:srgbClr val="00703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e.hse.ru/data/2016/03/06/1125724839/IMG_1744.JPG">
            <a:extLst>
              <a:ext uri="{FF2B5EF4-FFF2-40B4-BE49-F238E27FC236}">
                <a16:creationId xmlns:a16="http://schemas.microsoft.com/office/drawing/2014/main" id="{DD467B90-8CCF-E67A-A7E5-69266E569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579" y="4720347"/>
            <a:ext cx="2400267" cy="1800200"/>
          </a:xfrm>
          <a:prstGeom prst="rect">
            <a:avLst/>
          </a:prstGeom>
          <a:noFill/>
          <a:ln>
            <a:solidFill>
              <a:srgbClr val="00703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Изображение выглядит как текст, снимок экрана, веб-страница, Веб-сайт&#10;&#10;Автоматически созданное описание">
            <a:extLst>
              <a:ext uri="{FF2B5EF4-FFF2-40B4-BE49-F238E27FC236}">
                <a16:creationId xmlns:a16="http://schemas.microsoft.com/office/drawing/2014/main" id="{1C76033D-BA1E-59E3-7B99-4E9F33993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3851" y="1983307"/>
            <a:ext cx="2466531" cy="1935320"/>
          </a:xfrm>
          <a:prstGeom prst="rect">
            <a:avLst/>
          </a:prstGeom>
          <a:noFill/>
          <a:ln>
            <a:solidFill>
              <a:srgbClr val="00703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 descr="Изображение выглядит как текст, снимок экрана, веб-страница, Веб-сайт&#10;&#10;Автоматически созданное описание">
            <a:extLst>
              <a:ext uri="{FF2B5EF4-FFF2-40B4-BE49-F238E27FC236}">
                <a16:creationId xmlns:a16="http://schemas.microsoft.com/office/drawing/2014/main" id="{8E61E681-C57D-1A08-7A06-25ED5392D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0231" y="1506350"/>
            <a:ext cx="2282845" cy="1770146"/>
          </a:xfrm>
          <a:prstGeom prst="rect">
            <a:avLst/>
          </a:prstGeom>
          <a:noFill/>
          <a:ln>
            <a:solidFill>
              <a:srgbClr val="00703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56B6B23E-0B9B-B6CD-F96A-8EE99B3DC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3989" y="2993580"/>
            <a:ext cx="2214715" cy="1664424"/>
          </a:xfrm>
          <a:prstGeom prst="rect">
            <a:avLst/>
          </a:prstGeom>
          <a:noFill/>
          <a:ln>
            <a:solidFill>
              <a:srgbClr val="00703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577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EF6F0-1895-A895-0F56-14E4506E7755}"/>
              </a:ext>
            </a:extLst>
          </p:cNvPr>
          <p:cNvSpPr txBox="1">
            <a:spLocks/>
          </p:cNvSpPr>
          <p:nvPr/>
        </p:nvSpPr>
        <p:spPr>
          <a:xfrm>
            <a:off x="796762" y="579924"/>
            <a:ext cx="10374814" cy="4159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Задание на 3 этап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5F54E8-C98F-995D-0E92-D8BC8C416E16}"/>
              </a:ext>
            </a:extLst>
          </p:cNvPr>
          <p:cNvSpPr txBox="1"/>
          <p:nvPr/>
        </p:nvSpPr>
        <p:spPr>
          <a:xfrm>
            <a:off x="667869" y="1599192"/>
            <a:ext cx="64859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>
                <a:solidFill>
                  <a:srgbClr val="000000"/>
                </a:solidFill>
              </a:rPr>
              <a:t>Применение приобретенных знаний и навыков для решения актуальных задач международных компаний в части разработки и развертывании стратегии.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0000"/>
                </a:solidFill>
              </a:rPr>
              <a:t>Знакомство с деятельностью международных компаний, получение заданий, проведение анализа текущей стратегии, изучении рынка, трендов и построение будущей стратегии (финансово-экономическая модель, МКК-модель, моделирование ключевых показателей).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0000"/>
                </a:solidFill>
              </a:rPr>
              <a:t>Подготовка презентации полученных результатов для представления другим участникам проектной работы. 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7C136DA2-0CC5-49BB-9BE8-905D9BE04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8584" y="1391145"/>
            <a:ext cx="2373396" cy="130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Снимок экрана 2016-04-23 в 16.30.57.png">
            <a:extLst>
              <a:ext uri="{FF2B5EF4-FFF2-40B4-BE49-F238E27FC236}">
                <a16:creationId xmlns:a16="http://schemas.microsoft.com/office/drawing/2014/main" id="{283B08A5-AF5C-58B5-E99B-A96E2EF1E4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071" y="2673947"/>
            <a:ext cx="2968496" cy="1554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7C3F8FAD-D233-93DD-511C-75D71267F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748" y="4668517"/>
            <a:ext cx="2128300" cy="1600927"/>
          </a:xfrm>
          <a:prstGeom prst="rect">
            <a:avLst/>
          </a:prstGeom>
          <a:noFill/>
          <a:ln>
            <a:solidFill>
              <a:srgbClr val="00703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4" descr="http://spacenews.com/wp-content/uploads/2014/11/PSLV15_ISRO02-370x485.jpg">
            <a:extLst>
              <a:ext uri="{FF2B5EF4-FFF2-40B4-BE49-F238E27FC236}">
                <a16:creationId xmlns:a16="http://schemas.microsoft.com/office/drawing/2014/main" id="{B2137FD0-3A4D-270B-3CC8-3E19E2B1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467" y="4363393"/>
            <a:ext cx="1051807" cy="1066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13CB23-BABF-38AE-EA61-09601C284C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329" y="4402087"/>
            <a:ext cx="2732470" cy="2058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3B95FC4D-5057-949B-0A56-422DE40C0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71810" y="5380798"/>
            <a:ext cx="1825246" cy="123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9139614F-C941-020A-56C9-7F160407E9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50080" y="4402087"/>
            <a:ext cx="2634311" cy="195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429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7FB44DE-73AA-8016-E5B5-984F64B1BA37}"/>
              </a:ext>
            </a:extLst>
          </p:cNvPr>
          <p:cNvSpPr txBox="1">
            <a:spLocks/>
          </p:cNvSpPr>
          <p:nvPr/>
        </p:nvSpPr>
        <p:spPr>
          <a:xfrm>
            <a:off x="793202" y="582540"/>
            <a:ext cx="10374814" cy="8678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Подход к выставлению оценок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6B27BA-42C0-2009-A9F3-508E7BF8654A}"/>
              </a:ext>
            </a:extLst>
          </p:cNvPr>
          <p:cNvSpPr txBox="1"/>
          <p:nvPr/>
        </p:nvSpPr>
        <p:spPr>
          <a:xfrm>
            <a:off x="667869" y="1450381"/>
            <a:ext cx="97132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После каждого выступления другие подгруппы оценивают ее по пятибалльной системе. При этом, оценивая выступление в 5, 4, 3 балла, подгруппа отвечает на 3, 2, 1 вопрос соответственно по теме выступления. Неправильный ответ приводит к получению штрафного балла при расчете итоговой оценки подгруппы. </a:t>
            </a:r>
          </a:p>
          <a:p>
            <a:pPr marL="342900" indent="-342900">
              <a:buAutoNum type="arabicPeriod"/>
            </a:pPr>
            <a:endParaRPr lang="ru-RU" b="1" dirty="0">
              <a:solidFill>
                <a:srgbClr val="000000"/>
              </a:solidFill>
            </a:endParaRPr>
          </a:p>
          <a:p>
            <a:r>
              <a:rPr lang="ru-RU" b="1" dirty="0">
                <a:solidFill>
                  <a:srgbClr val="000000"/>
                </a:solidFill>
              </a:rPr>
              <a:t>Оценка выступающей подгруппы корректируется с учетом пересчета в 10-ти балльную систему и штрафных баллов за неправильно отвеченные вопросы. </a:t>
            </a:r>
          </a:p>
          <a:p>
            <a:pPr marL="342900" indent="-342900">
              <a:buAutoNum type="arabicPeriod"/>
            </a:pPr>
            <a:endParaRPr lang="ru-RU" b="1" dirty="0">
              <a:solidFill>
                <a:srgbClr val="000000"/>
              </a:solidFill>
            </a:endParaRPr>
          </a:p>
          <a:p>
            <a:r>
              <a:rPr lang="ru-RU" b="1" dirty="0">
                <a:solidFill>
                  <a:srgbClr val="000000"/>
                </a:solidFill>
              </a:rPr>
              <a:t>В случае различия в оценке, преподаватели вправе скорректировать общую и индивидуальную оценку на 2 балла в плюс или минус. </a:t>
            </a:r>
          </a:p>
        </p:txBody>
      </p:sp>
    </p:spTree>
    <p:extLst>
      <p:ext uri="{BB962C8B-B14F-4D97-AF65-F5344CB8AC3E}">
        <p14:creationId xmlns:p14="http://schemas.microsoft.com/office/powerpoint/2010/main" val="3274832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7FB44DE-73AA-8016-E5B5-984F64B1BA37}"/>
              </a:ext>
            </a:extLst>
          </p:cNvPr>
          <p:cNvSpPr txBox="1">
            <a:spLocks/>
          </p:cNvSpPr>
          <p:nvPr/>
        </p:nvSpPr>
        <p:spPr>
          <a:xfrm>
            <a:off x="793202" y="582540"/>
            <a:ext cx="10374814" cy="8678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Защита проектной работы</a:t>
            </a:r>
          </a:p>
        </p:txBody>
      </p:sp>
      <p:pic>
        <p:nvPicPr>
          <p:cNvPr id="4" name="Picture 2" descr="E:\АПИ\Фото\Итоговое_проектная работа_19.05.16\DSCN4566.JPG">
            <a:extLst>
              <a:ext uri="{FF2B5EF4-FFF2-40B4-BE49-F238E27FC236}">
                <a16:creationId xmlns:a16="http://schemas.microsoft.com/office/drawing/2014/main" id="{2396583E-E4EA-951A-F444-57E0DC26C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5303" y="1350933"/>
            <a:ext cx="3826870" cy="2870153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АПИ\Фото\Итоговое_проектная работа_19.05.16\DSCN4576.JPG">
            <a:extLst>
              <a:ext uri="{FF2B5EF4-FFF2-40B4-BE49-F238E27FC236}">
                <a16:creationId xmlns:a16="http://schemas.microsoft.com/office/drawing/2014/main" id="{DC53D43D-2E9C-F714-9B3C-8355328B05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9507" y="1508652"/>
            <a:ext cx="4715434" cy="2641112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:\АПИ\Фото\Итоговое_проектная работа_19.05.16\защита\IMG_4402.jpg">
            <a:extLst>
              <a:ext uri="{FF2B5EF4-FFF2-40B4-BE49-F238E27FC236}">
                <a16:creationId xmlns:a16="http://schemas.microsoft.com/office/drawing/2014/main" id="{DBCF4C82-00B8-40D5-4945-0470448F1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8869" y="4408064"/>
            <a:ext cx="4060528" cy="1882568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:\АПИ\Фото\Итоговое_проектная работа_19.05.16\защита\IMG_4449.jpg">
            <a:extLst>
              <a:ext uri="{FF2B5EF4-FFF2-40B4-BE49-F238E27FC236}">
                <a16:creationId xmlns:a16="http://schemas.microsoft.com/office/drawing/2014/main" id="{6FC840D9-5334-27A3-D6E5-3DAD4ABC6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58156" y="4587380"/>
            <a:ext cx="5209860" cy="1514803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175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7FB44DE-73AA-8016-E5B5-984F64B1BA37}"/>
              </a:ext>
            </a:extLst>
          </p:cNvPr>
          <p:cNvSpPr txBox="1">
            <a:spLocks/>
          </p:cNvSpPr>
          <p:nvPr/>
        </p:nvSpPr>
        <p:spPr>
          <a:xfrm>
            <a:off x="793202" y="582540"/>
            <a:ext cx="10374814" cy="8678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Отзывы участников проекта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5A3119-7791-6B50-69B5-453D68913DAD}"/>
              </a:ext>
            </a:extLst>
          </p:cNvPr>
          <p:cNvSpPr txBox="1"/>
          <p:nvPr/>
        </p:nvSpPr>
        <p:spPr>
          <a:xfrm>
            <a:off x="793202" y="1430550"/>
            <a:ext cx="103748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«Проект полностью оправдал ожидания и даже превзошел их. Очень понравился последний блок с решением кейсов для компаний. В такой форме чувствуется значимость выполненной работы и реальная польза полученных знаний, их применимость в жизни».</a:t>
            </a:r>
          </a:p>
          <a:p>
            <a:endParaRPr lang="ru-RU" b="1" dirty="0">
              <a:solidFill>
                <a:srgbClr val="000000"/>
              </a:solidFill>
            </a:endParaRPr>
          </a:p>
          <a:p>
            <a:r>
              <a:rPr lang="ru-RU" b="1" dirty="0">
                <a:solidFill>
                  <a:srgbClr val="000000"/>
                </a:solidFill>
              </a:rPr>
              <a:t>«Спасибо Вам большое за проведенную проектную работу! Было интересно, продуктивно и полезно. Очень понравилось работать с Вами и кафедрой в целом».</a:t>
            </a:r>
          </a:p>
        </p:txBody>
      </p:sp>
      <p:pic>
        <p:nvPicPr>
          <p:cNvPr id="8" name="Picture 4" descr="D:\Мои документы\CLIENTS\ВШЭ (кафедра)\2016-05 (от Олеси - передача дел)\Фото\Итоговое_проектная работа_19.05.16\защита\IMG_4444.jpg">
            <a:extLst>
              <a:ext uri="{FF2B5EF4-FFF2-40B4-BE49-F238E27FC236}">
                <a16:creationId xmlns:a16="http://schemas.microsoft.com/office/drawing/2014/main" id="{A9498EF4-9404-8F96-97BD-672A041DE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47046" y="4480408"/>
            <a:ext cx="3240360" cy="1723473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Мои документы\CLIENTS\ВШЭ (кафедра)\2016-05 (от Олеси - передача дел)\Фото\Итоговое_проектная работа_19.05.16\защита\IMG_4489.jpg">
            <a:extLst>
              <a:ext uri="{FF2B5EF4-FFF2-40B4-BE49-F238E27FC236}">
                <a16:creationId xmlns:a16="http://schemas.microsoft.com/office/drawing/2014/main" id="{B76438A8-17CA-4B4C-E3EA-AB4C742AB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96336" y="3257443"/>
            <a:ext cx="2448272" cy="2435562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Мои документы\CLIENTS\ВШЭ (кафедра)\2016-05 (от Олеси - передача дел)\Фото\Итоговое_проектная работа_19.05.16\DSCN4601.JPG">
            <a:extLst>
              <a:ext uri="{FF2B5EF4-FFF2-40B4-BE49-F238E27FC236}">
                <a16:creationId xmlns:a16="http://schemas.microsoft.com/office/drawing/2014/main" id="{72A894B8-1B36-3E5A-5837-38BD79661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80"/>
          <a:stretch/>
        </p:blipFill>
        <p:spPr bwMode="auto">
          <a:xfrm>
            <a:off x="1653044" y="3434180"/>
            <a:ext cx="2811654" cy="1869847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903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7FB44DE-73AA-8016-E5B5-984F64B1BA37}"/>
              </a:ext>
            </a:extLst>
          </p:cNvPr>
          <p:cNvSpPr txBox="1">
            <a:spLocks/>
          </p:cNvSpPr>
          <p:nvPr/>
        </p:nvSpPr>
        <p:spPr>
          <a:xfrm>
            <a:off x="793202" y="582540"/>
            <a:ext cx="10374814" cy="8678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Отзывы кураторов проектной деятельности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DC877DD8-B5F4-6A9F-43AC-DB5D58676220}"/>
              </a:ext>
            </a:extLst>
          </p:cNvPr>
          <p:cNvSpPr txBox="1">
            <a:spLocks/>
          </p:cNvSpPr>
          <p:nvPr/>
        </p:nvSpPr>
        <p:spPr>
          <a:xfrm>
            <a:off x="1010690" y="1698591"/>
            <a:ext cx="7921625" cy="28733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3AA28D18-2615-6427-8D96-F1BC0B4D15F3}"/>
              </a:ext>
            </a:extLst>
          </p:cNvPr>
          <p:cNvSpPr txBox="1">
            <a:spLocks/>
          </p:cNvSpPr>
          <p:nvPr/>
        </p:nvSpPr>
        <p:spPr>
          <a:xfrm>
            <a:off x="1010690" y="1482579"/>
            <a:ext cx="9767222" cy="5040585"/>
          </a:xfrm>
          <a:prstGeom prst="rect">
            <a:avLst/>
          </a:prstGeom>
        </p:spPr>
        <p:txBody>
          <a:bodyPr/>
          <a:lstStyle/>
          <a:p>
            <a:r>
              <a:rPr lang="ru-RU" sz="1600" b="1" dirty="0">
                <a:solidFill>
                  <a:srgbClr val="000000"/>
                </a:solidFill>
              </a:rPr>
              <a:t>«Разработанный кафедрой подход к постепенному погружению студентов в процесс анализа реальных бизнес-процессов позволяет формировать мобильные группы с потрясающе высокой эффективностью. Работа над конкретной задачей исследования мирового космического рынка показала не только уникальность методики постановки задачи, но и позволила выявить сильные стороны ребят: их умение мобилизоваться, функционально распределять работу, совместно анализировать собранную и обработанную информацию, формировать выводы и быть готовыми к принятию быстрых и выверенных решений. Важно, что студенты активно поработали на первых этапах.</a:t>
            </a:r>
          </a:p>
          <a:p>
            <a:r>
              <a:rPr lang="ru-RU" sz="1600" b="1" dirty="0">
                <a:solidFill>
                  <a:srgbClr val="000000"/>
                </a:solidFill>
              </a:rPr>
              <a:t>Считаю группу готовой к выполнению более сложных заданий как в рамках учебного процесса, так и в интересах реального бизнеса».</a:t>
            </a:r>
          </a:p>
          <a:p>
            <a:endParaRPr lang="ru-RU" sz="1600" b="1" dirty="0">
              <a:solidFill>
                <a:srgbClr val="000000"/>
              </a:solidFill>
            </a:endParaRPr>
          </a:p>
          <a:p>
            <a:pPr algn="r"/>
            <a:r>
              <a:rPr lang="ru-RU" sz="1600" b="1" dirty="0">
                <a:solidFill>
                  <a:srgbClr val="000000"/>
                </a:solidFill>
              </a:rPr>
              <a:t>М. Шилов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609424-F067-BAE4-A808-500725A35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2315" y="3862302"/>
            <a:ext cx="648072" cy="6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85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F25C98-8E7A-14E0-EFD8-CFD14F3BE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855" y="317501"/>
            <a:ext cx="1163336" cy="10814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EE684A-DA83-1045-2F9B-FB04BB853542}"/>
              </a:ext>
            </a:extLst>
          </p:cNvPr>
          <p:cNvSpPr txBox="1"/>
          <p:nvPr/>
        </p:nvSpPr>
        <p:spPr>
          <a:xfrm>
            <a:off x="734136" y="5225455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590800" algn="l"/>
              </a:tabLst>
            </a:pPr>
            <a:r>
              <a:rPr lang="ru-RU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Москва, ул. М.Ордынка, д. 17/1</a:t>
            </a:r>
          </a:p>
          <a:p>
            <a:pPr>
              <a:tabLst>
                <a:tab pos="2590800" algn="l"/>
              </a:tabLst>
            </a:pPr>
            <a:r>
              <a:rPr lang="ru-RU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Телефон: + 7(495) 771-32-52</a:t>
            </a:r>
          </a:p>
          <a:p>
            <a:pPr>
              <a:tabLst>
                <a:tab pos="2590800" algn="l"/>
              </a:tabLst>
            </a:pPr>
            <a:r>
              <a:rPr lang="en-US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avtopromimport</a:t>
            </a:r>
            <a:r>
              <a:rPr lang="ru-RU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en-US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hse</a:t>
            </a:r>
            <a:r>
              <a:rPr lang="ru-RU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ru-RU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600" i="1" dirty="0">
                <a:solidFill>
                  <a:srgbClr val="7F94C3"/>
                </a:solidFill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i="1" dirty="0">
              <a:solidFill>
                <a:srgbClr val="7F94C3"/>
              </a:solidFill>
              <a:effectLst/>
              <a:latin typeface="HSE Slab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590800" algn="l"/>
              </a:tabLst>
            </a:pPr>
            <a:r>
              <a:rPr lang="en-US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https://we.hse.ru/avtopromimport/</a:t>
            </a:r>
            <a:endParaRPr lang="ru-RU" sz="1600" i="1" dirty="0">
              <a:solidFill>
                <a:srgbClr val="7F94C3"/>
              </a:solidFill>
              <a:effectLst/>
              <a:latin typeface="HSE Slab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5A08B2-9CF9-ED46-A860-1BE80ADB9C7C}"/>
              </a:ext>
            </a:extLst>
          </p:cNvPr>
          <p:cNvSpPr txBox="1"/>
          <p:nvPr/>
        </p:nvSpPr>
        <p:spPr>
          <a:xfrm flipH="1">
            <a:off x="2348654" y="2089778"/>
            <a:ext cx="947063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5000" b="1" dirty="0">
                <a:latin typeface="HSE Sans" panose="02000000000000000000" pitchFamily="2" charset="0"/>
              </a:rPr>
              <a:t>БК ВО АПИ «Международная конкурентоспособность»</a:t>
            </a:r>
          </a:p>
          <a:p>
            <a:pPr algn="l"/>
            <a:r>
              <a:rPr lang="ru-RU" sz="3600" dirty="0">
                <a:latin typeface="HSE Sans" panose="02000000000000000000" pitchFamily="2" charset="0"/>
              </a:rPr>
              <a:t>Будем рады сотрудничеству!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CD35669-509E-881A-DBBA-A545CBDCB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36" y="2508051"/>
            <a:ext cx="1290427" cy="122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0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D3F2F09-93AD-4EFE-4788-D0F3AC190111}"/>
              </a:ext>
            </a:extLst>
          </p:cNvPr>
          <p:cNvSpPr txBox="1">
            <a:spLocks/>
          </p:cNvSpPr>
          <p:nvPr/>
        </p:nvSpPr>
        <p:spPr>
          <a:xfrm>
            <a:off x="796762" y="557064"/>
            <a:ext cx="10374814" cy="4159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b="1" dirty="0"/>
              <a:t>О кафедре</a:t>
            </a:r>
            <a:endParaRPr lang="ru-RU" sz="2800" b="1" dirty="0"/>
          </a:p>
        </p:txBody>
      </p:sp>
      <p:pic>
        <p:nvPicPr>
          <p:cNvPr id="2" name="Picture 4" descr="&amp;scy;&amp;khcy;&amp;iecy;&amp;mcy;&amp;acy;2">
            <a:extLst>
              <a:ext uri="{FF2B5EF4-FFF2-40B4-BE49-F238E27FC236}">
                <a16:creationId xmlns:a16="http://schemas.microsoft.com/office/drawing/2014/main" id="{85AD1AF3-9AE0-7096-1E70-C38E6FD68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762" y="1729613"/>
            <a:ext cx="5936222" cy="326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&amp;scy;&amp;khcy;&amp;iecy;&amp;mcy;&amp;acy;">
            <a:extLst>
              <a:ext uri="{FF2B5EF4-FFF2-40B4-BE49-F238E27FC236}">
                <a16:creationId xmlns:a16="http://schemas.microsoft.com/office/drawing/2014/main" id="{D9F7FF9C-2CA7-F827-9C47-9191CF716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985" y="1729613"/>
            <a:ext cx="4087416" cy="341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DF7E3860-7419-1F88-75F6-C7E4688BC8DF}"/>
              </a:ext>
            </a:extLst>
          </p:cNvPr>
          <p:cNvSpPr txBox="1">
            <a:spLocks/>
          </p:cNvSpPr>
          <p:nvPr/>
        </p:nvSpPr>
        <p:spPr bwMode="auto">
          <a:xfrm>
            <a:off x="627428" y="1038895"/>
            <a:ext cx="10374814" cy="47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600" b="1" dirty="0">
                <a:solidFill>
                  <a:srgbClr val="000000"/>
                </a:solidFill>
              </a:rPr>
              <a:t>ВО «Автопромимпорт» более 50 лет осуществляет реализацию (поддержку)  международных проектов, направленных на освоение новейших технологий</a:t>
            </a:r>
            <a:r>
              <a:rPr lang="ru-RU" sz="1600" b="1" dirty="0">
                <a:solidFill>
                  <a:srgbClr val="00703C"/>
                </a:solidFill>
              </a:rPr>
              <a:t>.</a:t>
            </a:r>
            <a:endParaRPr lang="ru-RU" sz="2400" dirty="0">
              <a:solidFill>
                <a:srgbClr val="898989"/>
              </a:solidFill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6A2243DE-5527-CD5D-17BD-97DAE56F2111}"/>
              </a:ext>
            </a:extLst>
          </p:cNvPr>
          <p:cNvSpPr txBox="1">
            <a:spLocks/>
          </p:cNvSpPr>
          <p:nvPr/>
        </p:nvSpPr>
        <p:spPr bwMode="auto">
          <a:xfrm>
            <a:off x="627428" y="5210008"/>
            <a:ext cx="10374814" cy="47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600" b="1" dirty="0">
                <a:solidFill>
                  <a:srgbClr val="000000"/>
                </a:solidFill>
              </a:rPr>
              <a:t>За годы работы Объединение обеспечило поставку оборудования и пуск в эксплуатацию АвтоВАЗа, КАМАЗа, </a:t>
            </a:r>
            <a:r>
              <a:rPr lang="ru-RU" sz="1600" b="1" dirty="0" err="1">
                <a:solidFill>
                  <a:srgbClr val="000000"/>
                </a:solidFill>
              </a:rPr>
              <a:t>АТОМмаша</a:t>
            </a:r>
            <a:r>
              <a:rPr lang="ru-RU" sz="1600" b="1" dirty="0">
                <a:solidFill>
                  <a:srgbClr val="000000"/>
                </a:solidFill>
              </a:rPr>
              <a:t>, внедрение промышленных технологий </a:t>
            </a:r>
            <a:r>
              <a:rPr lang="ru-RU" sz="1600" b="1" dirty="0" err="1">
                <a:solidFill>
                  <a:srgbClr val="000000"/>
                </a:solidFill>
              </a:rPr>
              <a:t>Thyssenkrupp</a:t>
            </a:r>
            <a:r>
              <a:rPr lang="ru-RU" sz="1600" b="1" dirty="0">
                <a:solidFill>
                  <a:srgbClr val="000000"/>
                </a:solidFill>
              </a:rPr>
              <a:t>, </a:t>
            </a:r>
            <a:r>
              <a:rPr lang="ru-RU" sz="1600" b="1" dirty="0" err="1">
                <a:solidFill>
                  <a:srgbClr val="000000"/>
                </a:solidFill>
              </a:rPr>
              <a:t>Mannesmann</a:t>
            </a:r>
            <a:r>
              <a:rPr lang="ru-RU" sz="1600" b="1" dirty="0">
                <a:solidFill>
                  <a:srgbClr val="000000"/>
                </a:solidFill>
              </a:rPr>
              <a:t>, Siemens, Volkswagen, Porsche и многих других компаний.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B3E689-72AB-C47D-85CE-DC07B225B28C}"/>
              </a:ext>
            </a:extLst>
          </p:cNvPr>
          <p:cNvSpPr/>
          <p:nvPr/>
        </p:nvSpPr>
        <p:spPr>
          <a:xfrm>
            <a:off x="8450023" y="3157598"/>
            <a:ext cx="245533" cy="188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E529B2-F4EE-39B1-72A7-9973387EA4B8}"/>
              </a:ext>
            </a:extLst>
          </p:cNvPr>
          <p:cNvSpPr txBox="1"/>
          <p:nvPr/>
        </p:nvSpPr>
        <p:spPr>
          <a:xfrm>
            <a:off x="8418976" y="3063458"/>
            <a:ext cx="477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82144A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177676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D3F2F09-93AD-4EFE-4788-D0F3AC190111}"/>
              </a:ext>
            </a:extLst>
          </p:cNvPr>
          <p:cNvSpPr txBox="1">
            <a:spLocks/>
          </p:cNvSpPr>
          <p:nvPr/>
        </p:nvSpPr>
        <p:spPr>
          <a:xfrm>
            <a:off x="796762" y="557064"/>
            <a:ext cx="10374814" cy="4159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Сотрудники кафедры</a:t>
            </a:r>
          </a:p>
        </p:txBody>
      </p:sp>
      <p:pic>
        <p:nvPicPr>
          <p:cNvPr id="9" name="Google Shape;223;p33">
            <a:extLst>
              <a:ext uri="{FF2B5EF4-FFF2-40B4-BE49-F238E27FC236}">
                <a16:creationId xmlns:a16="http://schemas.microsoft.com/office/drawing/2014/main" id="{E2F7B187-7BE9-9ED0-0F64-35044D1398FB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32" t="9206"/>
          <a:stretch/>
        </p:blipFill>
        <p:spPr>
          <a:xfrm>
            <a:off x="8838190" y="1416413"/>
            <a:ext cx="2060000" cy="179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24;p33">
            <a:extLst>
              <a:ext uri="{FF2B5EF4-FFF2-40B4-BE49-F238E27FC236}">
                <a16:creationId xmlns:a16="http://schemas.microsoft.com/office/drawing/2014/main" id="{95C95078-D2FC-310C-500A-56DB97D1A316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73" t="9206"/>
          <a:stretch/>
        </p:blipFill>
        <p:spPr>
          <a:xfrm>
            <a:off x="8883564" y="2993962"/>
            <a:ext cx="1479000" cy="179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25;p33">
            <a:extLst>
              <a:ext uri="{FF2B5EF4-FFF2-40B4-BE49-F238E27FC236}">
                <a16:creationId xmlns:a16="http://schemas.microsoft.com/office/drawing/2014/main" id="{2593F895-8CB5-5691-A865-A2D9BB1B13CD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18" t="9206"/>
          <a:stretch/>
        </p:blipFill>
        <p:spPr>
          <a:xfrm>
            <a:off x="8883564" y="4607863"/>
            <a:ext cx="1757675" cy="179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26;p33">
            <a:extLst>
              <a:ext uri="{FF2B5EF4-FFF2-40B4-BE49-F238E27FC236}">
                <a16:creationId xmlns:a16="http://schemas.microsoft.com/office/drawing/2014/main" id="{8478A45D-A610-6A42-A06C-E09C44B59701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12" t="9633"/>
          <a:stretch/>
        </p:blipFill>
        <p:spPr>
          <a:xfrm>
            <a:off x="3887691" y="1416413"/>
            <a:ext cx="1643875" cy="17988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Google Shape;227;p33">
            <a:extLst>
              <a:ext uri="{FF2B5EF4-FFF2-40B4-BE49-F238E27FC236}">
                <a16:creationId xmlns:a16="http://schemas.microsoft.com/office/drawing/2014/main" id="{6C6109B0-2BC0-025A-4624-CCB50D49E54B}"/>
              </a:ext>
            </a:extLst>
          </p:cNvPr>
          <p:cNvSpPr/>
          <p:nvPr/>
        </p:nvSpPr>
        <p:spPr>
          <a:xfrm>
            <a:off x="959005" y="1416413"/>
            <a:ext cx="2928686" cy="1390800"/>
          </a:xfrm>
          <a:prstGeom prst="rect">
            <a:avLst/>
          </a:prstGeom>
          <a:solidFill>
            <a:srgbClr val="AFBFDF">
              <a:alpha val="8782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b="1" dirty="0"/>
              <a:t>Подчуфаров Андрей Юрьевич</a:t>
            </a:r>
            <a:endParaRPr sz="1200" b="1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dirty="0"/>
              <a:t>Заведующий кафедрой, проф., д.т.н., </a:t>
            </a:r>
            <a:endParaRPr sz="1200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dirty="0"/>
              <a:t>Первый зам. генерального директора</a:t>
            </a:r>
            <a:endParaRPr sz="1200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dirty="0"/>
              <a:t>ГП ВО «Автопромимпорт»</a:t>
            </a:r>
            <a:endParaRPr sz="1200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FFFFFF"/>
                </a:solidFill>
              </a:rPr>
              <a:t>APodchufarov@hse.ru</a:t>
            </a: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14" name="Google Shape;228;p33">
            <a:extLst>
              <a:ext uri="{FF2B5EF4-FFF2-40B4-BE49-F238E27FC236}">
                <a16:creationId xmlns:a16="http://schemas.microsoft.com/office/drawing/2014/main" id="{68576C29-476D-E6B4-D1D9-C504026349D6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2" t="8767"/>
          <a:stretch/>
        </p:blipFill>
        <p:spPr>
          <a:xfrm>
            <a:off x="3887691" y="2993963"/>
            <a:ext cx="1876425" cy="17988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" name="Google Shape;229;p33">
            <a:extLst>
              <a:ext uri="{FF2B5EF4-FFF2-40B4-BE49-F238E27FC236}">
                <a16:creationId xmlns:a16="http://schemas.microsoft.com/office/drawing/2014/main" id="{24DE6DB1-90F7-5247-A12F-10FE781979DA}"/>
              </a:ext>
            </a:extLst>
          </p:cNvPr>
          <p:cNvSpPr/>
          <p:nvPr/>
        </p:nvSpPr>
        <p:spPr>
          <a:xfrm>
            <a:off x="959005" y="2993963"/>
            <a:ext cx="2928686" cy="1390800"/>
          </a:xfrm>
          <a:prstGeom prst="rect">
            <a:avLst/>
          </a:prstGeom>
          <a:solidFill>
            <a:srgbClr val="7F94C3">
              <a:alpha val="8782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/>
              <a:t>Шилов  Максим Анатольевич </a:t>
            </a:r>
            <a:endParaRPr sz="1200" b="1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Доцент, к.э.н., к.т.н.,</a:t>
            </a:r>
            <a:endParaRPr sz="1200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Ген. директор ГК Материк,</a:t>
            </a:r>
            <a:endParaRPr sz="1200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АФК «Система»  </a:t>
            </a:r>
            <a:br>
              <a:rPr lang="ru-RU" sz="1200" dirty="0"/>
            </a:br>
            <a:r>
              <a:rPr lang="ru-RU" sz="1200" dirty="0">
                <a:solidFill>
                  <a:srgbClr val="FFFFFF"/>
                </a:solidFill>
              </a:rPr>
              <a:t>MShilov@hse.ru</a:t>
            </a: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16" name="Google Shape;230;p33">
            <a:extLst>
              <a:ext uri="{FF2B5EF4-FFF2-40B4-BE49-F238E27FC236}">
                <a16:creationId xmlns:a16="http://schemas.microsoft.com/office/drawing/2014/main" id="{F222254F-1AB2-0837-330A-73267733B06E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52" t="9207" b="9386"/>
          <a:stretch/>
        </p:blipFill>
        <p:spPr>
          <a:xfrm>
            <a:off x="3891015" y="4528170"/>
            <a:ext cx="1685925" cy="16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7" name="Google Shape;231;p33">
            <a:extLst>
              <a:ext uri="{FF2B5EF4-FFF2-40B4-BE49-F238E27FC236}">
                <a16:creationId xmlns:a16="http://schemas.microsoft.com/office/drawing/2014/main" id="{EE2B528B-485B-82F4-B649-8DAEB879C2B4}"/>
              </a:ext>
            </a:extLst>
          </p:cNvPr>
          <p:cNvSpPr/>
          <p:nvPr/>
        </p:nvSpPr>
        <p:spPr>
          <a:xfrm>
            <a:off x="959005" y="4571513"/>
            <a:ext cx="2928686" cy="1390800"/>
          </a:xfrm>
          <a:prstGeom prst="rect">
            <a:avLst/>
          </a:prstGeom>
          <a:solidFill>
            <a:srgbClr val="AFBFDF">
              <a:alpha val="8782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b="1" dirty="0" err="1"/>
              <a:t>Брундасова</a:t>
            </a:r>
            <a:r>
              <a:rPr lang="ru-RU" sz="1200" b="1" dirty="0"/>
              <a:t>  Светлана Юрьевна </a:t>
            </a:r>
            <a:endParaRPr sz="1200" b="1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руководитель управления сводного бюджетирования ХК РТ</a:t>
            </a:r>
            <a:br>
              <a:rPr lang="ru-RU" sz="1200" dirty="0"/>
            </a:br>
            <a:r>
              <a:rPr lang="ru-RU" sz="1200" dirty="0">
                <a:solidFill>
                  <a:srgbClr val="FFFFFF"/>
                </a:solidFill>
              </a:rPr>
              <a:t>SBrundasova@hse.ru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8" name="Google Shape;232;p33">
            <a:extLst>
              <a:ext uri="{FF2B5EF4-FFF2-40B4-BE49-F238E27FC236}">
                <a16:creationId xmlns:a16="http://schemas.microsoft.com/office/drawing/2014/main" id="{F2A0F0F5-1EC0-0266-295A-BEAC5F317D4E}"/>
              </a:ext>
            </a:extLst>
          </p:cNvPr>
          <p:cNvSpPr/>
          <p:nvPr/>
        </p:nvSpPr>
        <p:spPr>
          <a:xfrm>
            <a:off x="5958282" y="1416413"/>
            <a:ext cx="2879908" cy="1390800"/>
          </a:xfrm>
          <a:prstGeom prst="rect">
            <a:avLst/>
          </a:prstGeom>
          <a:solidFill>
            <a:srgbClr val="7F94C3">
              <a:alpha val="8782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00" b="1" dirty="0"/>
              <a:t>Самойлов  Виктор Иванович </a:t>
            </a:r>
            <a:endParaRPr sz="1000" b="1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00" dirty="0"/>
              <a:t>Профессор, </a:t>
            </a:r>
            <a:r>
              <a:rPr lang="ru-RU" sz="1000" dirty="0" err="1"/>
              <a:t>д.соц.н</a:t>
            </a:r>
            <a:r>
              <a:rPr lang="ru-RU" sz="1000" dirty="0"/>
              <a:t>., к.т.н., </a:t>
            </a:r>
            <a:br>
              <a:rPr lang="ru-RU" sz="1000" dirty="0"/>
            </a:br>
            <a:r>
              <a:rPr lang="ru-RU" sz="1000" dirty="0"/>
              <a:t>Ген. директор ГП ВО «Автопромимпорт»,</a:t>
            </a:r>
            <a:endParaRPr sz="1000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/>
              <a:t>генерал-лейтенант в отставке </a:t>
            </a:r>
            <a:br>
              <a:rPr lang="ru-RU" sz="1000" b="1" dirty="0"/>
            </a:br>
            <a:r>
              <a:rPr lang="ru-RU" sz="1000" dirty="0">
                <a:solidFill>
                  <a:srgbClr val="FFFFFF"/>
                </a:solidFill>
              </a:rPr>
              <a:t> Vsamoilov@hse.ru</a:t>
            </a:r>
            <a:endParaRPr sz="1000" dirty="0">
              <a:solidFill>
                <a:srgbClr val="FFFFFF"/>
              </a:solidFill>
            </a:endParaRPr>
          </a:p>
        </p:txBody>
      </p:sp>
      <p:sp>
        <p:nvSpPr>
          <p:cNvPr id="19" name="Google Shape;233;p33">
            <a:extLst>
              <a:ext uri="{FF2B5EF4-FFF2-40B4-BE49-F238E27FC236}">
                <a16:creationId xmlns:a16="http://schemas.microsoft.com/office/drawing/2014/main" id="{8BE3FE54-0CC8-EA39-4045-4843550494D2}"/>
              </a:ext>
            </a:extLst>
          </p:cNvPr>
          <p:cNvSpPr/>
          <p:nvPr/>
        </p:nvSpPr>
        <p:spPr>
          <a:xfrm>
            <a:off x="5958282" y="3006461"/>
            <a:ext cx="2928686" cy="1390800"/>
          </a:xfrm>
          <a:prstGeom prst="rect">
            <a:avLst/>
          </a:prstGeom>
          <a:solidFill>
            <a:srgbClr val="AFBFDF">
              <a:alpha val="8782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b="1" dirty="0"/>
              <a:t>Рыбас Александр Леонидович</a:t>
            </a:r>
            <a:endParaRPr sz="1200" b="1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dirty="0"/>
              <a:t>Профессор, д.э.н., к.т.н.,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dirty="0"/>
              <a:t>Торговый представитель РФ в Республике Индия</a:t>
            </a:r>
            <a:endParaRPr sz="1200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FFFFFF"/>
                </a:solidFill>
              </a:rPr>
              <a:t>arybas@hse.ru 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20" name="Google Shape;234;p33">
            <a:extLst>
              <a:ext uri="{FF2B5EF4-FFF2-40B4-BE49-F238E27FC236}">
                <a16:creationId xmlns:a16="http://schemas.microsoft.com/office/drawing/2014/main" id="{481312D0-2D0F-58F9-E894-6E787CDC5A85}"/>
              </a:ext>
            </a:extLst>
          </p:cNvPr>
          <p:cNvSpPr/>
          <p:nvPr/>
        </p:nvSpPr>
        <p:spPr>
          <a:xfrm>
            <a:off x="5958282" y="4607863"/>
            <a:ext cx="2928686" cy="1390800"/>
          </a:xfrm>
          <a:prstGeom prst="rect">
            <a:avLst/>
          </a:prstGeom>
          <a:solidFill>
            <a:srgbClr val="7F94C3">
              <a:alpha val="8782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b="1" dirty="0"/>
              <a:t>Сеньков  Роман Викторович</a:t>
            </a:r>
            <a:endParaRPr sz="1200" b="1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dirty="0" err="1"/>
              <a:t>к.ф-м.н</a:t>
            </a:r>
            <a:r>
              <a:rPr lang="ru-RU" sz="1200" dirty="0"/>
              <a:t>., руководитель департамента </a:t>
            </a:r>
            <a:endParaRPr sz="1200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АО «СКБ»  </a:t>
            </a:r>
            <a:br>
              <a:rPr lang="ru-RU" sz="1200" b="1" dirty="0"/>
            </a:br>
            <a:r>
              <a:rPr lang="ru-RU" sz="1200" dirty="0">
                <a:solidFill>
                  <a:srgbClr val="FFFFFF"/>
                </a:solidFill>
              </a:rPr>
              <a:t>rsenkov@avtopromimport.ru </a:t>
            </a:r>
            <a:endParaRPr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29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D3F2F09-93AD-4EFE-4788-D0F3AC190111}"/>
              </a:ext>
            </a:extLst>
          </p:cNvPr>
          <p:cNvSpPr txBox="1">
            <a:spLocks/>
          </p:cNvSpPr>
          <p:nvPr/>
        </p:nvSpPr>
        <p:spPr>
          <a:xfrm>
            <a:off x="796762" y="557064"/>
            <a:ext cx="10374814" cy="4159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Сотрудники кафедры</a:t>
            </a:r>
          </a:p>
        </p:txBody>
      </p:sp>
      <p:sp>
        <p:nvSpPr>
          <p:cNvPr id="2" name="Google Shape;227;p33">
            <a:extLst>
              <a:ext uri="{FF2B5EF4-FFF2-40B4-BE49-F238E27FC236}">
                <a16:creationId xmlns:a16="http://schemas.microsoft.com/office/drawing/2014/main" id="{16855B53-6565-4770-06F9-61A10A193F78}"/>
              </a:ext>
            </a:extLst>
          </p:cNvPr>
          <p:cNvSpPr/>
          <p:nvPr/>
        </p:nvSpPr>
        <p:spPr>
          <a:xfrm>
            <a:off x="975763" y="1216873"/>
            <a:ext cx="2032645" cy="1787330"/>
          </a:xfrm>
          <a:prstGeom prst="rect">
            <a:avLst/>
          </a:prstGeom>
          <a:solidFill>
            <a:srgbClr val="AFBFDF">
              <a:alpha val="8782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1" dirty="0"/>
              <a:t>Галкина Анастасия Николаевна</a:t>
            </a:r>
            <a:endParaRPr lang="ru-RU" sz="1600" dirty="0">
              <a:solidFill>
                <a:srgbClr val="FFFFFF"/>
              </a:solidFill>
            </a:endParaRPr>
          </a:p>
          <a:p>
            <a: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</a:rPr>
              <a:t>angalkina@hse.ru</a:t>
            </a: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3" name="Google Shape;229;p33">
            <a:extLst>
              <a:ext uri="{FF2B5EF4-FFF2-40B4-BE49-F238E27FC236}">
                <a16:creationId xmlns:a16="http://schemas.microsoft.com/office/drawing/2014/main" id="{A185F322-A6F2-D85E-EF29-9F4F287FCAED}"/>
              </a:ext>
            </a:extLst>
          </p:cNvPr>
          <p:cNvSpPr/>
          <p:nvPr/>
        </p:nvSpPr>
        <p:spPr>
          <a:xfrm>
            <a:off x="975764" y="4829581"/>
            <a:ext cx="2206635" cy="1753601"/>
          </a:xfrm>
          <a:prstGeom prst="rect">
            <a:avLst/>
          </a:prstGeom>
          <a:solidFill>
            <a:srgbClr val="7F94C3">
              <a:alpha val="8782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err="1"/>
              <a:t>Аустер</a:t>
            </a:r>
            <a:r>
              <a:rPr lang="ru-RU" sz="1600" b="1" dirty="0"/>
              <a:t> Иван Александрович</a:t>
            </a:r>
            <a:br>
              <a:rPr lang="ru-RU" sz="1600" dirty="0"/>
            </a:br>
            <a:r>
              <a:rPr lang="en-US" sz="1600" dirty="0">
                <a:solidFill>
                  <a:srgbClr val="FFFFFF"/>
                </a:solidFill>
              </a:rPr>
              <a:t>iaauster@hse.ru</a:t>
            </a: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4" name="Google Shape;231;p33">
            <a:extLst>
              <a:ext uri="{FF2B5EF4-FFF2-40B4-BE49-F238E27FC236}">
                <a16:creationId xmlns:a16="http://schemas.microsoft.com/office/drawing/2014/main" id="{0AB9292E-8103-4F8A-9EEF-D472DB24D567}"/>
              </a:ext>
            </a:extLst>
          </p:cNvPr>
          <p:cNvSpPr/>
          <p:nvPr/>
        </p:nvSpPr>
        <p:spPr>
          <a:xfrm>
            <a:off x="7173977" y="4829582"/>
            <a:ext cx="1993485" cy="1753600"/>
          </a:xfrm>
          <a:prstGeom prst="rect">
            <a:avLst/>
          </a:prstGeom>
          <a:solidFill>
            <a:srgbClr val="AFBFDF">
              <a:alpha val="8782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ru-RU" sz="1600" b="1" dirty="0"/>
              <a:t>Архапчева Елизавета Ивановна</a:t>
            </a:r>
            <a:endParaRPr lang="ru-RU" sz="1600" dirty="0">
              <a:solidFill>
                <a:srgbClr val="FFFFFF"/>
              </a:solidFill>
            </a:endParaRPr>
          </a:p>
          <a:p>
            <a: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</a:rPr>
              <a:t>eiarkhapcheva@edu.hse.ru</a:t>
            </a: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6" name="Google Shape;232;p33">
            <a:extLst>
              <a:ext uri="{FF2B5EF4-FFF2-40B4-BE49-F238E27FC236}">
                <a16:creationId xmlns:a16="http://schemas.microsoft.com/office/drawing/2014/main" id="{42666F01-B489-F023-B644-E86F4A4FE5C9}"/>
              </a:ext>
            </a:extLst>
          </p:cNvPr>
          <p:cNvSpPr/>
          <p:nvPr/>
        </p:nvSpPr>
        <p:spPr>
          <a:xfrm>
            <a:off x="7173976" y="1289841"/>
            <a:ext cx="1993486" cy="1709126"/>
          </a:xfrm>
          <a:prstGeom prst="rect">
            <a:avLst/>
          </a:prstGeom>
          <a:solidFill>
            <a:srgbClr val="7F94C3">
              <a:alpha val="8782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1" dirty="0"/>
              <a:t>Ванина Светлана Сергеевна</a:t>
            </a:r>
            <a:endParaRPr lang="ru-RU" sz="1400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rgbClr val="FFFFFF"/>
                </a:solidFill>
              </a:rPr>
              <a:t>ssvanina@hse.ru</a:t>
            </a:r>
            <a:endParaRPr sz="1400" dirty="0">
              <a:solidFill>
                <a:srgbClr val="FFFFFF"/>
              </a:solidFill>
            </a:endParaRPr>
          </a:p>
        </p:txBody>
      </p:sp>
      <p:sp>
        <p:nvSpPr>
          <p:cNvPr id="7" name="Google Shape;234;p33">
            <a:extLst>
              <a:ext uri="{FF2B5EF4-FFF2-40B4-BE49-F238E27FC236}">
                <a16:creationId xmlns:a16="http://schemas.microsoft.com/office/drawing/2014/main" id="{97C516FF-D61D-7A49-76D6-CFE4B22FC2DB}"/>
              </a:ext>
            </a:extLst>
          </p:cNvPr>
          <p:cNvSpPr/>
          <p:nvPr/>
        </p:nvSpPr>
        <p:spPr>
          <a:xfrm>
            <a:off x="4393222" y="3059711"/>
            <a:ext cx="2092977" cy="1709126"/>
          </a:xfrm>
          <a:prstGeom prst="rect">
            <a:avLst/>
          </a:prstGeom>
          <a:solidFill>
            <a:srgbClr val="7F94C3">
              <a:alpha val="8782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ru-RU" sz="1600" b="1" dirty="0" err="1"/>
              <a:t>Любакова</a:t>
            </a:r>
            <a:r>
              <a:rPr lang="ru-RU" sz="1600" b="1" dirty="0"/>
              <a:t> Нина Михайловна</a:t>
            </a:r>
          </a:p>
          <a:p>
            <a: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600" dirty="0">
                <a:solidFill>
                  <a:srgbClr val="FFFFFF"/>
                </a:solidFill>
              </a:rPr>
              <a:t>nlyubakova@hse.ru</a:t>
            </a:r>
          </a:p>
        </p:txBody>
      </p:sp>
      <p:pic>
        <p:nvPicPr>
          <p:cNvPr id="8" name="Picture 2" descr="https://sun1-22.userapi.com/c857328/v857328966/1ec31b/xWRVX0KiiVo.jpg">
            <a:extLst>
              <a:ext uri="{FF2B5EF4-FFF2-40B4-BE49-F238E27FC236}">
                <a16:creationId xmlns:a16="http://schemas.microsoft.com/office/drawing/2014/main" id="{A8E1A3E1-074A-CC0E-36E5-305498D0B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08408" y="1216873"/>
            <a:ext cx="1609632" cy="178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sun9-58.userapi.com/doCXUeznUDSYxKKxlSBwnlgpAhjKplaKNMfDGA/JNdZPEIH_A0.jpg">
            <a:extLst>
              <a:ext uri="{FF2B5EF4-FFF2-40B4-BE49-F238E27FC236}">
                <a16:creationId xmlns:a16="http://schemas.microsoft.com/office/drawing/2014/main" id="{CBF6B217-6E12-31AA-7C58-834942EBEB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67462" y="1250603"/>
            <a:ext cx="2004114" cy="1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D42E367-6E76-A0BB-8B9B-853262BB50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6761" y="4829582"/>
            <a:ext cx="1567073" cy="17536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D3F7297-BF38-DAF2-49B4-F7BACCD6BD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2400" y="4829581"/>
            <a:ext cx="1610951" cy="175360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5A9EEF7-1B4F-9F1C-297E-F513F84E70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228" t="7118" r="13110" b="10806"/>
          <a:stretch/>
        </p:blipFill>
        <p:spPr>
          <a:xfrm>
            <a:off x="6486200" y="3059711"/>
            <a:ext cx="1336038" cy="170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3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7FB44DE-73AA-8016-E5B5-984F64B1BA37}"/>
              </a:ext>
            </a:extLst>
          </p:cNvPr>
          <p:cNvSpPr txBox="1">
            <a:spLocks/>
          </p:cNvSpPr>
          <p:nvPr/>
        </p:nvSpPr>
        <p:spPr>
          <a:xfrm>
            <a:off x="793202" y="582540"/>
            <a:ext cx="10374814" cy="8678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Проектная деятельность</a:t>
            </a:r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6CC3EB71-3EBA-4ABD-B5B7-5E3861915466}"/>
              </a:ext>
            </a:extLst>
          </p:cNvPr>
          <p:cNvSpPr txBox="1">
            <a:spLocks/>
          </p:cNvSpPr>
          <p:nvPr/>
        </p:nvSpPr>
        <p:spPr>
          <a:xfrm>
            <a:off x="611188" y="1628775"/>
            <a:ext cx="7921625" cy="2873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67BAA76-132E-FA05-C9BB-63124FB501D4}"/>
              </a:ext>
            </a:extLst>
          </p:cNvPr>
          <p:cNvSpPr txBox="1">
            <a:spLocks/>
          </p:cNvSpPr>
          <p:nvPr/>
        </p:nvSpPr>
        <p:spPr bwMode="auto">
          <a:xfrm>
            <a:off x="948589" y="3173504"/>
            <a:ext cx="10482147" cy="85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600" b="1" dirty="0">
                <a:solidFill>
                  <a:srgbClr val="000000"/>
                </a:solidFill>
                <a:sym typeface="Arial"/>
              </a:rPr>
              <a:t>На основе преподаваемых дисциплин кафедра ведет проектные, практические и научно-исследовательские работы в области организации и развития международного бизнеса с привлечением студентов к деятельности ведущих мировых компаний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102D6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3" descr="E:\АПИ\Фото\Итоговое_проектная работа_19.05.16\DSCN4576.JPG">
            <a:extLst>
              <a:ext uri="{FF2B5EF4-FFF2-40B4-BE49-F238E27FC236}">
                <a16:creationId xmlns:a16="http://schemas.microsoft.com/office/drawing/2014/main" id="{3F65B5F9-7CD0-98F4-6954-BDF840A82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4331" y="4102173"/>
            <a:ext cx="4237465" cy="2373402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E:\АПИ\Фото\Итоговое_проектная работа_19.05.16\защита\IMG_4449.jpg">
            <a:extLst>
              <a:ext uri="{FF2B5EF4-FFF2-40B4-BE49-F238E27FC236}">
                <a16:creationId xmlns:a16="http://schemas.microsoft.com/office/drawing/2014/main" id="{733DE497-03C1-2785-C2DD-36B5001FEF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2080" y="3902947"/>
            <a:ext cx="4561466" cy="1326278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3F4825-EDFA-56D1-91D5-4DE813B800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99" y="1180735"/>
            <a:ext cx="11511602" cy="1864525"/>
          </a:xfrm>
          <a:prstGeom prst="rect">
            <a:avLst/>
          </a:prstGeom>
        </p:spPr>
      </p:pic>
      <p:pic>
        <p:nvPicPr>
          <p:cNvPr id="8" name="Picture 2" descr="Проведение деловой игры в рамках дисциплины &quot;Практика управленческих решений в международном бизнесе&quot;">
            <a:extLst>
              <a:ext uri="{FF2B5EF4-FFF2-40B4-BE49-F238E27FC236}">
                <a16:creationId xmlns:a16="http://schemas.microsoft.com/office/drawing/2014/main" id="{EA6910F1-E97D-95E7-CC2D-6705ADB8A8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9663" y="5326973"/>
            <a:ext cx="2343150" cy="132627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Завершение третьего этапа проектных работ, посвященного практическому проекту ГК &quot;Ростатом&quot;">
            <a:extLst>
              <a:ext uri="{FF2B5EF4-FFF2-40B4-BE49-F238E27FC236}">
                <a16:creationId xmlns:a16="http://schemas.microsoft.com/office/drawing/2014/main" id="{E5BF6A61-DEF3-A411-DB00-9AA95E519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77790" y="5340801"/>
            <a:ext cx="1969879" cy="126964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271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7FB44DE-73AA-8016-E5B5-984F64B1BA37}"/>
              </a:ext>
            </a:extLst>
          </p:cNvPr>
          <p:cNvSpPr txBox="1">
            <a:spLocks/>
          </p:cNvSpPr>
          <p:nvPr/>
        </p:nvSpPr>
        <p:spPr>
          <a:xfrm>
            <a:off x="793202" y="582540"/>
            <a:ext cx="10374814" cy="8678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Партнеры по проектным работам</a:t>
            </a:r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6CC3EB71-3EBA-4ABD-B5B7-5E3861915466}"/>
              </a:ext>
            </a:extLst>
          </p:cNvPr>
          <p:cNvSpPr txBox="1">
            <a:spLocks/>
          </p:cNvSpPr>
          <p:nvPr/>
        </p:nvSpPr>
        <p:spPr>
          <a:xfrm>
            <a:off x="611188" y="1628775"/>
            <a:ext cx="7921625" cy="2873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81AA86D-6790-5CC5-ED57-88D7EEA2D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41" y="1016460"/>
            <a:ext cx="11010821" cy="533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9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551C0-08E2-673B-8526-C725D609D64A}"/>
              </a:ext>
            </a:extLst>
          </p:cNvPr>
          <p:cNvSpPr txBox="1">
            <a:spLocks/>
          </p:cNvSpPr>
          <p:nvPr/>
        </p:nvSpPr>
        <p:spPr>
          <a:xfrm>
            <a:off x="796762" y="579924"/>
            <a:ext cx="10374814" cy="4159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Цель проектной работы</a:t>
            </a:r>
          </a:p>
        </p:txBody>
      </p:sp>
      <p:sp>
        <p:nvSpPr>
          <p:cNvPr id="3" name="Прямоугольник 11">
            <a:extLst>
              <a:ext uri="{FF2B5EF4-FFF2-40B4-BE49-F238E27FC236}">
                <a16:creationId xmlns:a16="http://schemas.microsoft.com/office/drawing/2014/main" id="{A4DFDC9D-8E30-0D4D-6BF5-CB8A13498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1" y="1877592"/>
            <a:ext cx="608455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ru-RU" sz="1600" b="1" dirty="0">
                <a:solidFill>
                  <a:srgbClr val="000000"/>
                </a:solidFill>
              </a:rPr>
              <a:t>Прикладная цель проекта – разработать проекты стратегии развития продуктовых направлений для предприятий ГК Ростех и ГК Росатом.</a:t>
            </a:r>
          </a:p>
          <a:p>
            <a:pPr>
              <a:buClr>
                <a:srgbClr val="000000"/>
              </a:buClr>
              <a:defRPr/>
            </a:pPr>
            <a:endParaRPr lang="ru-RU" sz="1600" b="1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defRPr/>
            </a:pPr>
            <a:r>
              <a:rPr lang="ru-RU" sz="1600" b="1" dirty="0">
                <a:solidFill>
                  <a:srgbClr val="000000"/>
                </a:solidFill>
              </a:rPr>
              <a:t>Коммуникативная цель – формирование навыков междисциплинарного взаимодействия и развитие потенциала личностных коммуникаций в рамках выполнения прикладного проекта в составе студенческих команд под руководством ведущих ученых и специалистов-практиков. </a:t>
            </a:r>
          </a:p>
          <a:p>
            <a:pPr>
              <a:buClr>
                <a:srgbClr val="000000"/>
              </a:buClr>
              <a:defRPr/>
            </a:pPr>
            <a:endParaRPr lang="ru-RU" sz="1600" b="1" dirty="0">
              <a:solidFill>
                <a:srgbClr val="000000"/>
              </a:solidFill>
            </a:endParaRPr>
          </a:p>
        </p:txBody>
      </p:sp>
      <p:pic>
        <p:nvPicPr>
          <p:cNvPr id="5" name="Picture 2" descr="D:\repoHSE\2018\2018-2019 Проектная деятельность\ПР3_Разработка и развертывание стратегии на МР\Этап 1\защита 2018-12-25\Фото\Фото на сайт\LRM_EXPORT_240229474306272_20181226_142411896.jpeg">
            <a:extLst>
              <a:ext uri="{FF2B5EF4-FFF2-40B4-BE49-F238E27FC236}">
                <a16:creationId xmlns:a16="http://schemas.microsoft.com/office/drawing/2014/main" id="{F15B3CC9-4D2E-5AB8-C1B4-B77DBD490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442" y="4593059"/>
            <a:ext cx="2447007" cy="1835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repoHSE\2018\2018-2019 Проектная деятельность\ПР1_Особенности ведения бизнеса на МР\Этап 1\Защиты\Защита 1 этапа 2018-12-12\Фото (защита 1 этапа)\Фото на сайт\20181212_174555.jpg">
            <a:extLst>
              <a:ext uri="{FF2B5EF4-FFF2-40B4-BE49-F238E27FC236}">
                <a16:creationId xmlns:a16="http://schemas.microsoft.com/office/drawing/2014/main" id="{1F8FA837-DA34-279C-9A6D-A45587AD7B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r="2496"/>
          <a:stretch/>
        </p:blipFill>
        <p:spPr bwMode="auto">
          <a:xfrm>
            <a:off x="9281142" y="1704646"/>
            <a:ext cx="2600278" cy="20012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АПИ\Фото\Итоговое_проектная работа_19.05.16\DSCN4566.JPG">
            <a:extLst>
              <a:ext uri="{FF2B5EF4-FFF2-40B4-BE49-F238E27FC236}">
                <a16:creationId xmlns:a16="http://schemas.microsoft.com/office/drawing/2014/main" id="{1789DA92-B999-2F22-531D-C76D30EB3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319" y="2879664"/>
            <a:ext cx="3165070" cy="2373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188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7FB44DE-73AA-8016-E5B5-984F64B1BA37}"/>
              </a:ext>
            </a:extLst>
          </p:cNvPr>
          <p:cNvSpPr txBox="1">
            <a:spLocks/>
          </p:cNvSpPr>
          <p:nvPr/>
        </p:nvSpPr>
        <p:spPr>
          <a:xfrm>
            <a:off x="793202" y="582540"/>
            <a:ext cx="10374814" cy="8678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Разработка и развертывание стратегии МК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EA2FF720-6C6E-59E8-3269-59C63D1E87C9}"/>
              </a:ext>
            </a:extLst>
          </p:cNvPr>
          <p:cNvGrpSpPr/>
          <p:nvPr/>
        </p:nvGrpSpPr>
        <p:grpSpPr>
          <a:xfrm>
            <a:off x="1261789" y="1008772"/>
            <a:ext cx="9816671" cy="5674659"/>
            <a:chOff x="129504" y="878505"/>
            <a:chExt cx="9065055" cy="5851853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A47EE12C-7D9F-E7CD-515C-E87053CFAA48}"/>
                </a:ext>
              </a:extLst>
            </p:cNvPr>
            <p:cNvSpPr/>
            <p:nvPr/>
          </p:nvSpPr>
          <p:spPr>
            <a:xfrm>
              <a:off x="201945" y="1811014"/>
              <a:ext cx="8618961" cy="1152847"/>
            </a:xfrm>
            <a:prstGeom prst="rect">
              <a:avLst/>
            </a:prstGeom>
            <a:solidFill>
              <a:srgbClr val="ECECED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Скругленный прямоугольник 1">
              <a:extLst>
                <a:ext uri="{FF2B5EF4-FFF2-40B4-BE49-F238E27FC236}">
                  <a16:creationId xmlns:a16="http://schemas.microsoft.com/office/drawing/2014/main" id="{6A9747C8-F543-1C44-8A8D-B6393E1A5757}"/>
                </a:ext>
              </a:extLst>
            </p:cNvPr>
            <p:cNvSpPr/>
            <p:nvPr/>
          </p:nvSpPr>
          <p:spPr>
            <a:xfrm>
              <a:off x="129504" y="878505"/>
              <a:ext cx="8618960" cy="432048"/>
            </a:xfrm>
            <a:prstGeom prst="roundRect">
              <a:avLst/>
            </a:prstGeom>
            <a:gradFill>
              <a:gsLst>
                <a:gs pos="86000">
                  <a:schemeClr val="bg1"/>
                </a:gs>
                <a:gs pos="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solidFill>
                <a:srgbClr val="00703C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102D69"/>
                  </a:solidFill>
                  <a:latin typeface="Arial" pitchFamily="34" charset="0"/>
                  <a:cs typeface="Arial" pitchFamily="34" charset="0"/>
                </a:rPr>
                <a:t>Разработка и развертывание стратегии международной компании</a:t>
              </a:r>
              <a:endParaRPr lang="ru-RU" b="1" dirty="0">
                <a:solidFill>
                  <a:srgbClr val="102D69"/>
                </a:solidFill>
              </a:endParaRPr>
            </a:p>
          </p:txBody>
        </p:sp>
        <p:sp>
          <p:nvSpPr>
            <p:cNvPr id="35" name="Скругленный прямоугольник 9">
              <a:extLst>
                <a:ext uri="{FF2B5EF4-FFF2-40B4-BE49-F238E27FC236}">
                  <a16:creationId xmlns:a16="http://schemas.microsoft.com/office/drawing/2014/main" id="{3B277040-492A-AF34-A116-DDF9D2FE0AFE}"/>
                </a:ext>
              </a:extLst>
            </p:cNvPr>
            <p:cNvSpPr/>
            <p:nvPr/>
          </p:nvSpPr>
          <p:spPr>
            <a:xfrm>
              <a:off x="346165" y="1934287"/>
              <a:ext cx="2449303" cy="8648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Существующие показатели</a:t>
              </a:r>
            </a:p>
          </p:txBody>
        </p:sp>
        <p:sp>
          <p:nvSpPr>
            <p:cNvPr id="36" name="Скругленный прямоугольник 14">
              <a:extLst>
                <a:ext uri="{FF2B5EF4-FFF2-40B4-BE49-F238E27FC236}">
                  <a16:creationId xmlns:a16="http://schemas.microsoft.com/office/drawing/2014/main" id="{E30BF35A-8336-ECF8-F928-83E12DA27C29}"/>
                </a:ext>
              </a:extLst>
            </p:cNvPr>
            <p:cNvSpPr/>
            <p:nvPr/>
          </p:nvSpPr>
          <p:spPr>
            <a:xfrm>
              <a:off x="2743241" y="5736565"/>
              <a:ext cx="2952254" cy="331782"/>
            </a:xfrm>
            <a:prstGeom prst="roundRect">
              <a:avLst/>
            </a:prstGeom>
            <a:gradFill>
              <a:gsLst>
                <a:gs pos="86000">
                  <a:schemeClr val="bg1"/>
                </a:gs>
                <a:gs pos="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solidFill>
                <a:srgbClr val="00703C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5BAA"/>
                  </a:solidFill>
                </a:rPr>
                <a:t>Прикладная специализация</a:t>
              </a:r>
            </a:p>
          </p:txBody>
        </p:sp>
        <p:sp>
          <p:nvSpPr>
            <p:cNvPr id="37" name="Скругленный прямоугольник 11">
              <a:extLst>
                <a:ext uri="{FF2B5EF4-FFF2-40B4-BE49-F238E27FC236}">
                  <a16:creationId xmlns:a16="http://schemas.microsoft.com/office/drawing/2014/main" id="{FCE12FE5-0CA7-A15E-F65A-8DE9921F4A35}"/>
                </a:ext>
              </a:extLst>
            </p:cNvPr>
            <p:cNvSpPr/>
            <p:nvPr/>
          </p:nvSpPr>
          <p:spPr>
            <a:xfrm>
              <a:off x="1570817" y="6370318"/>
              <a:ext cx="2240037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Стратегия 1 </a:t>
              </a:r>
            </a:p>
          </p:txBody>
        </p:sp>
        <p:sp>
          <p:nvSpPr>
            <p:cNvPr id="38" name="Стрелка вниз 15">
              <a:extLst>
                <a:ext uri="{FF2B5EF4-FFF2-40B4-BE49-F238E27FC236}">
                  <a16:creationId xmlns:a16="http://schemas.microsoft.com/office/drawing/2014/main" id="{29CB7482-1064-AA0E-A1D8-B70E620FD1F4}"/>
                </a:ext>
              </a:extLst>
            </p:cNvPr>
            <p:cNvSpPr/>
            <p:nvPr/>
          </p:nvSpPr>
          <p:spPr>
            <a:xfrm>
              <a:off x="4006716" y="1359620"/>
              <a:ext cx="359432" cy="44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трелка вниз 28">
              <a:extLst>
                <a:ext uri="{FF2B5EF4-FFF2-40B4-BE49-F238E27FC236}">
                  <a16:creationId xmlns:a16="http://schemas.microsoft.com/office/drawing/2014/main" id="{756AB903-EE82-1BFC-72E9-445A5EE54A23}"/>
                </a:ext>
              </a:extLst>
            </p:cNvPr>
            <p:cNvSpPr/>
            <p:nvPr/>
          </p:nvSpPr>
          <p:spPr>
            <a:xfrm>
              <a:off x="4039651" y="6108998"/>
              <a:ext cx="359432" cy="44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7B1694F-1A58-A9B7-F3E3-2C8813D9AC52}"/>
                </a:ext>
              </a:extLst>
            </p:cNvPr>
            <p:cNvSpPr txBox="1"/>
            <p:nvPr/>
          </p:nvSpPr>
          <p:spPr>
            <a:xfrm>
              <a:off x="1466185" y="1367216"/>
              <a:ext cx="77283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5BAA"/>
                  </a:solidFill>
                </a:rPr>
                <a:t>Анализ	существующих и          возможных направлений развития</a:t>
              </a:r>
            </a:p>
          </p:txBody>
        </p:sp>
        <p:sp>
          <p:nvSpPr>
            <p:cNvPr id="41" name="Стрелка вниз 26">
              <a:extLst>
                <a:ext uri="{FF2B5EF4-FFF2-40B4-BE49-F238E27FC236}">
                  <a16:creationId xmlns:a16="http://schemas.microsoft.com/office/drawing/2014/main" id="{4EE84E3F-DF88-26C1-3DA1-4D81F7956F5A}"/>
                </a:ext>
              </a:extLst>
            </p:cNvPr>
            <p:cNvSpPr/>
            <p:nvPr/>
          </p:nvSpPr>
          <p:spPr>
            <a:xfrm>
              <a:off x="4008030" y="2963465"/>
              <a:ext cx="359432" cy="44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2" name="Скругленный прямоугольник 18">
            <a:extLst>
              <a:ext uri="{FF2B5EF4-FFF2-40B4-BE49-F238E27FC236}">
                <a16:creationId xmlns:a16="http://schemas.microsoft.com/office/drawing/2014/main" id="{6057BA8A-FF68-56E2-8F64-52252069B280}"/>
              </a:ext>
            </a:extLst>
          </p:cNvPr>
          <p:cNvSpPr/>
          <p:nvPr/>
        </p:nvSpPr>
        <p:spPr>
          <a:xfrm>
            <a:off x="7663926" y="2034925"/>
            <a:ext cx="2931452" cy="838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Целевые </a:t>
            </a:r>
          </a:p>
          <a:p>
            <a:pPr algn="ctr"/>
            <a:r>
              <a:rPr lang="ru-RU" sz="1600" dirty="0"/>
              <a:t>показатели</a:t>
            </a:r>
          </a:p>
        </p:txBody>
      </p:sp>
      <p:sp>
        <p:nvSpPr>
          <p:cNvPr id="43" name="Скругленный прямоугольник 21">
            <a:extLst>
              <a:ext uri="{FF2B5EF4-FFF2-40B4-BE49-F238E27FC236}">
                <a16:creationId xmlns:a16="http://schemas.microsoft.com/office/drawing/2014/main" id="{E0A7E74A-F98B-77D4-F722-AAF82C01031D}"/>
              </a:ext>
            </a:extLst>
          </p:cNvPr>
          <p:cNvSpPr/>
          <p:nvPr/>
        </p:nvSpPr>
        <p:spPr>
          <a:xfrm>
            <a:off x="6336797" y="6334293"/>
            <a:ext cx="2425766" cy="34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Стратегия 2 </a:t>
            </a:r>
          </a:p>
        </p:txBody>
      </p:sp>
      <p:sp>
        <p:nvSpPr>
          <p:cNvPr id="44" name="Скругленный прямоугольник 39">
            <a:extLst>
              <a:ext uri="{FF2B5EF4-FFF2-40B4-BE49-F238E27FC236}">
                <a16:creationId xmlns:a16="http://schemas.microsoft.com/office/drawing/2014/main" id="{BBC9AA9A-F789-D660-FAE0-0AD21B6FBA3E}"/>
              </a:ext>
            </a:extLst>
          </p:cNvPr>
          <p:cNvSpPr/>
          <p:nvPr/>
        </p:nvSpPr>
        <p:spPr>
          <a:xfrm>
            <a:off x="4559105" y="2034925"/>
            <a:ext cx="2581206" cy="838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Миссия</a:t>
            </a:r>
          </a:p>
          <a:p>
            <a:pPr algn="ctr"/>
            <a:r>
              <a:rPr lang="ru-RU" sz="1600" dirty="0"/>
              <a:t>Видение</a:t>
            </a:r>
          </a:p>
          <a:p>
            <a:pPr algn="ctr"/>
            <a:r>
              <a:rPr lang="ru-RU" sz="1600" dirty="0"/>
              <a:t>Цели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A2D1782E-BBA6-9B1A-5A0A-B2FA4B0EB77B}"/>
              </a:ext>
            </a:extLst>
          </p:cNvPr>
          <p:cNvSpPr/>
          <p:nvPr/>
        </p:nvSpPr>
        <p:spPr>
          <a:xfrm>
            <a:off x="1438691" y="3480825"/>
            <a:ext cx="9326440" cy="2136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3">
            <a:extLst>
              <a:ext uri="{FF2B5EF4-FFF2-40B4-BE49-F238E27FC236}">
                <a16:creationId xmlns:a16="http://schemas.microsoft.com/office/drawing/2014/main" id="{0FF275C5-86E1-728D-E41B-41B22F67D5D0}"/>
              </a:ext>
            </a:extLst>
          </p:cNvPr>
          <p:cNvSpPr/>
          <p:nvPr/>
        </p:nvSpPr>
        <p:spPr>
          <a:xfrm>
            <a:off x="1618075" y="3557769"/>
            <a:ext cx="3333066" cy="1977365"/>
          </a:xfrm>
          <a:prstGeom prst="roundRect">
            <a:avLst/>
          </a:prstGeom>
          <a:solidFill>
            <a:srgbClr val="ECEC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192">
              <a:defRPr/>
            </a:pPr>
            <a:r>
              <a:rPr lang="ru-RU" sz="1600" u="sng" dirty="0">
                <a:solidFill>
                  <a:srgbClr val="102D69"/>
                </a:solidFill>
              </a:rPr>
              <a:t>Корпоративные бизнес стратегии: </a:t>
            </a:r>
          </a:p>
          <a:p>
            <a:pPr lvl="0" algn="ctr" defTabSz="1300192">
              <a:defRPr/>
            </a:pPr>
            <a:r>
              <a:rPr lang="ru-RU" sz="1600" dirty="0">
                <a:solidFill>
                  <a:srgbClr val="102D69"/>
                </a:solidFill>
              </a:rPr>
              <a:t>Ключевые компетенции и факторы конкурентоспособности</a:t>
            </a:r>
          </a:p>
          <a:p>
            <a:pPr lvl="0" algn="ctr" defTabSz="1300192">
              <a:defRPr/>
            </a:pPr>
            <a:r>
              <a:rPr lang="ru-RU" sz="1600" dirty="0">
                <a:solidFill>
                  <a:srgbClr val="102D69"/>
                </a:solidFill>
              </a:rPr>
              <a:t>Стратегические альтернативы</a:t>
            </a:r>
          </a:p>
          <a:p>
            <a:pPr lvl="0" algn="ctr" defTabSz="1300192">
              <a:defRPr/>
            </a:pPr>
            <a:r>
              <a:rPr lang="ru-RU" sz="1600" dirty="0">
                <a:solidFill>
                  <a:srgbClr val="102D69"/>
                </a:solidFill>
              </a:rPr>
              <a:t>Стратегии интернационализации и стратегические альянсы</a:t>
            </a:r>
          </a:p>
        </p:txBody>
      </p:sp>
      <p:sp>
        <p:nvSpPr>
          <p:cNvPr id="47" name="Скругленный прямоугольник 44">
            <a:extLst>
              <a:ext uri="{FF2B5EF4-FFF2-40B4-BE49-F238E27FC236}">
                <a16:creationId xmlns:a16="http://schemas.microsoft.com/office/drawing/2014/main" id="{ED31B8F2-1CAA-9828-2B35-F728A1864189}"/>
              </a:ext>
            </a:extLst>
          </p:cNvPr>
          <p:cNvSpPr/>
          <p:nvPr/>
        </p:nvSpPr>
        <p:spPr>
          <a:xfrm>
            <a:off x="5096428" y="3572302"/>
            <a:ext cx="2432404" cy="1977365"/>
          </a:xfrm>
          <a:prstGeom prst="roundRect">
            <a:avLst/>
          </a:prstGeom>
          <a:solidFill>
            <a:srgbClr val="ECEC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01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srgbClr val="102D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Вклад функциональных блоков в стратегию развития компании:</a:t>
            </a:r>
          </a:p>
          <a:p>
            <a:pPr marL="0" marR="0" lvl="0" indent="0" algn="ctr" defTabSz="13001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strike="noStrike" kern="1200" cap="none" spc="0" normalizeH="0" baseline="0" noProof="0" dirty="0">
                <a:ln>
                  <a:noFill/>
                </a:ln>
                <a:solidFill>
                  <a:srgbClr val="102D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финансы, маркетинг, производство, HR, R&amp;D</a:t>
            </a:r>
          </a:p>
          <a:p>
            <a:pPr algn="ctr"/>
            <a:endParaRPr lang="ru-RU" sz="1600" dirty="0">
              <a:solidFill>
                <a:srgbClr val="102D69"/>
              </a:solidFill>
            </a:endParaRPr>
          </a:p>
        </p:txBody>
      </p:sp>
      <p:sp>
        <p:nvSpPr>
          <p:cNvPr id="48" name="Скругленный прямоугольник 46">
            <a:extLst>
              <a:ext uri="{FF2B5EF4-FFF2-40B4-BE49-F238E27FC236}">
                <a16:creationId xmlns:a16="http://schemas.microsoft.com/office/drawing/2014/main" id="{098D5084-F189-2A3C-A339-F4349612B223}"/>
              </a:ext>
            </a:extLst>
          </p:cNvPr>
          <p:cNvSpPr/>
          <p:nvPr/>
        </p:nvSpPr>
        <p:spPr>
          <a:xfrm>
            <a:off x="7663927" y="3557770"/>
            <a:ext cx="3009900" cy="1977365"/>
          </a:xfrm>
          <a:prstGeom prst="roundRect">
            <a:avLst/>
          </a:prstGeom>
          <a:solidFill>
            <a:srgbClr val="ECEC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00192">
              <a:defRPr/>
            </a:pPr>
            <a:r>
              <a:rPr lang="ru-RU" sz="1600" dirty="0">
                <a:solidFill>
                  <a:srgbClr val="102D69"/>
                </a:solidFill>
              </a:rPr>
              <a:t>Современные методы анализа и прогнозирования </a:t>
            </a:r>
          </a:p>
          <a:p>
            <a:pPr lvl="0" algn="ctr" defTabSz="1300192">
              <a:defRPr/>
            </a:pPr>
            <a:r>
              <a:rPr lang="ru-RU" sz="1600" dirty="0">
                <a:solidFill>
                  <a:srgbClr val="102D69"/>
                </a:solidFill>
              </a:rPr>
              <a:t>Финансово-экономическая модель</a:t>
            </a:r>
          </a:p>
          <a:p>
            <a:pPr lvl="0" algn="ctr" defTabSz="1300192">
              <a:defRPr/>
            </a:pPr>
            <a:r>
              <a:rPr lang="ru-RU" sz="1600" dirty="0">
                <a:solidFill>
                  <a:srgbClr val="102D69"/>
                </a:solidFill>
              </a:rPr>
              <a:t>МКК-модель</a:t>
            </a:r>
          </a:p>
        </p:txBody>
      </p:sp>
    </p:spTree>
    <p:extLst>
      <p:ext uri="{BB962C8B-B14F-4D97-AF65-F5344CB8AC3E}">
        <p14:creationId xmlns:p14="http://schemas.microsoft.com/office/powerpoint/2010/main" val="2223677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CD128-05A8-FBE1-4FC9-ECE67122A386}"/>
              </a:ext>
            </a:extLst>
          </p:cNvPr>
          <p:cNvSpPr txBox="1">
            <a:spLocks/>
          </p:cNvSpPr>
          <p:nvPr/>
        </p:nvSpPr>
        <p:spPr>
          <a:xfrm>
            <a:off x="796762" y="579924"/>
            <a:ext cx="10374814" cy="4159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План проектной работы</a:t>
            </a:r>
          </a:p>
        </p:txBody>
      </p:sp>
      <p:sp>
        <p:nvSpPr>
          <p:cNvPr id="9" name="Скругленный прямоугольник 1">
            <a:extLst>
              <a:ext uri="{FF2B5EF4-FFF2-40B4-BE49-F238E27FC236}">
                <a16:creationId xmlns:a16="http://schemas.microsoft.com/office/drawing/2014/main" id="{EF5F83A6-B043-50C2-442D-3C7C3AC7F568}"/>
              </a:ext>
            </a:extLst>
          </p:cNvPr>
          <p:cNvSpPr/>
          <p:nvPr/>
        </p:nvSpPr>
        <p:spPr>
          <a:xfrm>
            <a:off x="1304248" y="1683693"/>
            <a:ext cx="13681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 этап</a:t>
            </a:r>
          </a:p>
        </p:txBody>
      </p:sp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id="{8DA5AFA7-867A-899A-D868-471C63E2A487}"/>
              </a:ext>
            </a:extLst>
          </p:cNvPr>
          <p:cNvSpPr/>
          <p:nvPr/>
        </p:nvSpPr>
        <p:spPr>
          <a:xfrm>
            <a:off x="2894265" y="1546715"/>
            <a:ext cx="7200800" cy="1505130"/>
          </a:xfrm>
          <a:prstGeom prst="roundRect">
            <a:avLst/>
          </a:prstGeom>
          <a:gradFill>
            <a:gsLst>
              <a:gs pos="86000">
                <a:schemeClr val="bg1"/>
              </a:gs>
              <a:gs pos="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>
            <a:solidFill>
              <a:srgbClr val="00703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5BAA"/>
                </a:solidFill>
              </a:rPr>
              <a:t>Работа в группах по специализациям – изучение теоретических положений по темам. </a:t>
            </a:r>
          </a:p>
          <a:p>
            <a:pPr algn="ctr"/>
            <a:r>
              <a:rPr lang="ru-RU" dirty="0">
                <a:solidFill>
                  <a:srgbClr val="005BAA"/>
                </a:solidFill>
              </a:rPr>
              <a:t>Применение приобретенных знаний к тестовому проекту.  </a:t>
            </a:r>
          </a:p>
          <a:p>
            <a:pPr algn="ctr"/>
            <a:r>
              <a:rPr lang="ru-RU" dirty="0">
                <a:solidFill>
                  <a:srgbClr val="005BAA"/>
                </a:solidFill>
              </a:rPr>
              <a:t>Изложение освоенного материала и полученных результатов на итоговом занятии, коллективное обсуждение.</a:t>
            </a:r>
          </a:p>
        </p:txBody>
      </p:sp>
      <p:sp>
        <p:nvSpPr>
          <p:cNvPr id="11" name="Скругленный прямоугольник 12">
            <a:extLst>
              <a:ext uri="{FF2B5EF4-FFF2-40B4-BE49-F238E27FC236}">
                <a16:creationId xmlns:a16="http://schemas.microsoft.com/office/drawing/2014/main" id="{605869DD-9AED-2D6F-2D0D-3FC592B93282}"/>
              </a:ext>
            </a:extLst>
          </p:cNvPr>
          <p:cNvSpPr/>
          <p:nvPr/>
        </p:nvSpPr>
        <p:spPr>
          <a:xfrm>
            <a:off x="2894265" y="3335751"/>
            <a:ext cx="7200800" cy="1368152"/>
          </a:xfrm>
          <a:prstGeom prst="roundRect">
            <a:avLst/>
          </a:prstGeom>
          <a:gradFill>
            <a:gsLst>
              <a:gs pos="86000">
                <a:schemeClr val="bg1"/>
              </a:gs>
              <a:gs pos="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>
            <a:solidFill>
              <a:srgbClr val="00703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5BAA"/>
                </a:solidFill>
              </a:rPr>
              <a:t>Применение в рамках сводных групп полученных знаний к решению актуальных задач предприятий реального сектора. </a:t>
            </a:r>
          </a:p>
          <a:p>
            <a:pPr algn="ctr"/>
            <a:r>
              <a:rPr lang="ru-RU" dirty="0">
                <a:solidFill>
                  <a:srgbClr val="005BAA"/>
                </a:solidFill>
              </a:rPr>
              <a:t>Изложение освоенного материала и полученных результатов на итоговом занятии, коллективное обсуждение.</a:t>
            </a:r>
          </a:p>
        </p:txBody>
      </p:sp>
      <p:sp>
        <p:nvSpPr>
          <p:cNvPr id="12" name="Скругленный прямоугольник 14">
            <a:extLst>
              <a:ext uri="{FF2B5EF4-FFF2-40B4-BE49-F238E27FC236}">
                <a16:creationId xmlns:a16="http://schemas.microsoft.com/office/drawing/2014/main" id="{79A36180-DF3C-97F2-949B-A0A08005DF92}"/>
              </a:ext>
            </a:extLst>
          </p:cNvPr>
          <p:cNvSpPr/>
          <p:nvPr/>
        </p:nvSpPr>
        <p:spPr>
          <a:xfrm>
            <a:off x="1304248" y="3335751"/>
            <a:ext cx="13681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 этап</a:t>
            </a:r>
          </a:p>
        </p:txBody>
      </p:sp>
      <p:sp>
        <p:nvSpPr>
          <p:cNvPr id="13" name="Скругленный прямоугольник 14">
            <a:extLst>
              <a:ext uri="{FF2B5EF4-FFF2-40B4-BE49-F238E27FC236}">
                <a16:creationId xmlns:a16="http://schemas.microsoft.com/office/drawing/2014/main" id="{CA419B53-75D1-7266-3682-5432229AF909}"/>
              </a:ext>
            </a:extLst>
          </p:cNvPr>
          <p:cNvSpPr/>
          <p:nvPr/>
        </p:nvSpPr>
        <p:spPr>
          <a:xfrm>
            <a:off x="1294638" y="4924054"/>
            <a:ext cx="13681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 этап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6FE1E120-9DE6-6C77-414D-0036883E2CA8}"/>
              </a:ext>
            </a:extLst>
          </p:cNvPr>
          <p:cNvSpPr/>
          <p:nvPr/>
        </p:nvSpPr>
        <p:spPr>
          <a:xfrm>
            <a:off x="2886209" y="4972501"/>
            <a:ext cx="7200800" cy="936104"/>
          </a:xfrm>
          <a:prstGeom prst="roundRect">
            <a:avLst/>
          </a:prstGeom>
          <a:gradFill>
            <a:gsLst>
              <a:gs pos="86000">
                <a:schemeClr val="bg1"/>
              </a:gs>
              <a:gs pos="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>
            <a:solidFill>
              <a:srgbClr val="00703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5BAA"/>
                </a:solidFill>
              </a:rPr>
              <a:t>Применение приобретенных знаний и навыков для решения актуальных задач предприятий реального сектора</a:t>
            </a:r>
          </a:p>
        </p:txBody>
      </p:sp>
    </p:spTree>
    <p:extLst>
      <p:ext uri="{BB962C8B-B14F-4D97-AF65-F5344CB8AC3E}">
        <p14:creationId xmlns:p14="http://schemas.microsoft.com/office/powerpoint/2010/main" val="4131756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3DAF31-D8A6-49A0-9A5D-8B2EA5B1C511}">
  <ds:schemaRefs>
    <ds:schemaRef ds:uri="e96afe77-3acb-4328-97fc-408e1bde3ecd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9875bd71-cde8-496c-a136-433f55d5e6d0"/>
  </ds:schemaRefs>
</ds:datastoreItem>
</file>

<file path=customXml/itemProps3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5876</TotalTime>
  <Words>1067</Words>
  <Application>Microsoft Office PowerPoint</Application>
  <PresentationFormat>Широкоэкранный</PresentationFormat>
  <Paragraphs>119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HSE Sans</vt:lpstr>
      <vt:lpstr>HSE Slab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Галкина Анастасия Николаевна</cp:lastModifiedBy>
  <cp:revision>89</cp:revision>
  <cp:lastPrinted>2021-11-11T13:08:42Z</cp:lastPrinted>
  <dcterms:created xsi:type="dcterms:W3CDTF">2021-11-11T08:52:47Z</dcterms:created>
  <dcterms:modified xsi:type="dcterms:W3CDTF">2023-08-24T16:21:07Z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