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785" r:id="rId5"/>
    <p:sldId id="786" r:id="rId6"/>
    <p:sldId id="796" r:id="rId7"/>
    <p:sldId id="797" r:id="rId8"/>
    <p:sldId id="794" r:id="rId9"/>
    <p:sldId id="798" r:id="rId10"/>
    <p:sldId id="789" r:id="rId11"/>
    <p:sldId id="799" r:id="rId12"/>
    <p:sldId id="790" r:id="rId13"/>
    <p:sldId id="788" r:id="rId14"/>
    <p:sldId id="800" r:id="rId15"/>
    <p:sldId id="801" r:id="rId16"/>
    <p:sldId id="802" r:id="rId17"/>
    <p:sldId id="803" r:id="rId18"/>
    <p:sldId id="804" r:id="rId19"/>
    <p:sldId id="805" r:id="rId20"/>
    <p:sldId id="806" r:id="rId21"/>
    <p:sldId id="487" r:id="rId22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83" userDrawn="1">
          <p15:clr>
            <a:srgbClr val="A4A3A4"/>
          </p15:clr>
        </p15:guide>
        <p15:guide id="4" pos="1368" userDrawn="1">
          <p15:clr>
            <a:srgbClr val="A4A3A4"/>
          </p15:clr>
        </p15:guide>
        <p15:guide id="5" pos="325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1" pos="5564" userDrawn="1">
          <p15:clr>
            <a:srgbClr val="A4A3A4"/>
          </p15:clr>
        </p15:guide>
        <p15:guide id="12" pos="7333" userDrawn="1">
          <p15:clr>
            <a:srgbClr val="A4A3A4"/>
          </p15:clr>
        </p15:guide>
        <p15:guide id="13" orient="horz" pos="3317" userDrawn="1">
          <p15:clr>
            <a:srgbClr val="A4A3A4"/>
          </p15:clr>
        </p15:guide>
        <p15:guide id="15" pos="6471" userDrawn="1">
          <p15:clr>
            <a:srgbClr val="A4A3A4"/>
          </p15:clr>
        </p15:guide>
        <p15:guide id="16" orient="horz" pos="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тьков Юрий Юрьевич" initials="КЮЮ" lastIdx="4" clrIdx="0">
    <p:extLst>
      <p:ext uri="{19B8F6BF-5375-455C-9EA6-DF929625EA0E}">
        <p15:presenceInfo xmlns:p15="http://schemas.microsoft.com/office/powerpoint/2012/main" userId="S::ykutkov@hse.ru::45dbd1ed-eea1-4925-9fa4-5001421b49da" providerId="AD"/>
      </p:ext>
    </p:extLst>
  </p:cmAuthor>
  <p:cmAuthor id="2" name="Andrey Podchufarov" initials="AP" lastIdx="1" clrIdx="1">
    <p:extLst>
      <p:ext uri="{19B8F6BF-5375-455C-9EA6-DF929625EA0E}">
        <p15:presenceInfo xmlns:p15="http://schemas.microsoft.com/office/powerpoint/2012/main" userId="02bf867b44f46e0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02D69"/>
    <a:srgbClr val="AFBFDF"/>
    <a:srgbClr val="7F94C3"/>
    <a:srgbClr val="607BB4"/>
    <a:srgbClr val="8E8E8E"/>
    <a:srgbClr val="ECECED"/>
    <a:srgbClr val="FFFFFF"/>
    <a:srgbClr val="C0C0C0"/>
    <a:srgbClr val="D2D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09" autoAdjust="0"/>
    <p:restoredTop sz="86030" autoAdjust="0"/>
  </p:normalViewPr>
  <p:slideViewPr>
    <p:cSldViewPr snapToGrid="0" snapToObjects="1">
      <p:cViewPr varScale="1">
        <p:scale>
          <a:sx n="54" d="100"/>
          <a:sy n="54" d="100"/>
        </p:scale>
        <p:origin x="196" y="48"/>
      </p:cViewPr>
      <p:guideLst>
        <p:guide pos="483"/>
        <p:guide pos="1368"/>
        <p:guide pos="325"/>
        <p:guide pos="2071"/>
        <p:guide pos="3840"/>
        <p:guide pos="5564"/>
        <p:guide pos="7333"/>
        <p:guide orient="horz" pos="3317"/>
        <p:guide pos="6471"/>
        <p:guide orient="horz" pos="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59" d="100"/>
          <a:sy n="59" d="100"/>
        </p:scale>
        <p:origin x="329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F1D95D5F-A0FF-CAF0-27A2-5329215311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C8C1D12-11AA-F7EA-5C89-D0C80B6E2E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F0527-23D1-4654-9C45-0DE0465A6A4D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19F5879-2E05-7DE9-19A5-6AF3A32343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74C1A80-EC62-F29E-E39E-49696DD0F8A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E0D39-F5AC-4B45-8449-12D5A4452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64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1BF4-8B2C-784B-9959-B59A059012C3}" type="datetimeFigureOut">
              <a:rPr lang="en-RU" smtClean="0"/>
              <a:t>08/24/2023</a:t>
            </a:fld>
            <a:endParaRPr lang="en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48903-8EB5-294E-A216-6B54B036878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3168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6448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чистый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DB90D99-D559-E87E-C256-038B8D34F2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21897" y="452788"/>
            <a:ext cx="448276" cy="44827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B66012C-3BD2-A4B0-6AD6-B81F4D55F6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65703" y="452788"/>
            <a:ext cx="469995" cy="448276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C4336DC-CE69-79B3-A582-5CB5226129BD}"/>
              </a:ext>
            </a:extLst>
          </p:cNvPr>
          <p:cNvSpPr/>
          <p:nvPr userDrawn="1"/>
        </p:nvSpPr>
        <p:spPr>
          <a:xfrm>
            <a:off x="1" y="1224369"/>
            <a:ext cx="12191999" cy="1515286"/>
          </a:xfrm>
          <a:prstGeom prst="rect">
            <a:avLst/>
          </a:prstGeom>
          <a:solidFill>
            <a:srgbClr val="EEEDE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7FEA27A-9902-CCC7-7B7D-DFFE8F66FC5E}"/>
              </a:ext>
            </a:extLst>
          </p:cNvPr>
          <p:cNvSpPr/>
          <p:nvPr userDrawn="1"/>
        </p:nvSpPr>
        <p:spPr>
          <a:xfrm>
            <a:off x="1" y="1"/>
            <a:ext cx="4375230" cy="6857999"/>
          </a:xfrm>
          <a:prstGeom prst="rect">
            <a:avLst/>
          </a:prstGeom>
          <a:solidFill>
            <a:srgbClr val="B5B3B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A85929-9859-7E06-82B1-FD871CDE2B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782" t="2084" r="849" b="3123"/>
          <a:stretch/>
        </p:blipFill>
        <p:spPr>
          <a:xfrm>
            <a:off x="-1" y="-10275"/>
            <a:ext cx="12192000" cy="68785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2D7B98-27C4-9613-9DEC-72ADBEBFCAF9}"/>
              </a:ext>
            </a:extLst>
          </p:cNvPr>
          <p:cNvSpPr txBox="1"/>
          <p:nvPr userDrawn="1"/>
        </p:nvSpPr>
        <p:spPr>
          <a:xfrm>
            <a:off x="224169" y="623974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 algn="ctr"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4292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чистый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DB90D99-D559-E87E-C256-038B8D34F2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21897" y="452788"/>
            <a:ext cx="448276" cy="44827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B66012C-3BD2-A4B0-6AD6-B81F4D55F6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65703" y="452788"/>
            <a:ext cx="469995" cy="4482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2D7B98-27C4-9613-9DEC-72ADBEBFCAF9}"/>
              </a:ext>
            </a:extLst>
          </p:cNvPr>
          <p:cNvSpPr txBox="1"/>
          <p:nvPr userDrawn="1"/>
        </p:nvSpPr>
        <p:spPr>
          <a:xfrm>
            <a:off x="224169" y="623974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 algn="ctr"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" name="Равнобедренный треугольник 2">
            <a:extLst>
              <a:ext uri="{FF2B5EF4-FFF2-40B4-BE49-F238E27FC236}">
                <a16:creationId xmlns:a16="http://schemas.microsoft.com/office/drawing/2014/main" id="{A250C066-FAF7-686E-BFB5-CCFBDCAF5A9F}"/>
              </a:ext>
            </a:extLst>
          </p:cNvPr>
          <p:cNvSpPr/>
          <p:nvPr userDrawn="1"/>
        </p:nvSpPr>
        <p:spPr>
          <a:xfrm rot="2675054">
            <a:off x="1135313" y="989770"/>
            <a:ext cx="4856552" cy="4804154"/>
          </a:xfrm>
          <a:prstGeom prst="triangle">
            <a:avLst>
              <a:gd name="adj" fmla="val 0"/>
            </a:avLst>
          </a:prstGeom>
          <a:gradFill flip="none" rotWithShape="1">
            <a:gsLst>
              <a:gs pos="46000">
                <a:srgbClr val="FDFDFD"/>
              </a:gs>
              <a:gs pos="34000">
                <a:srgbClr val="F2F2F2"/>
              </a:gs>
              <a:gs pos="0">
                <a:srgbClr val="CECCCC"/>
              </a:gs>
              <a:gs pos="100000">
                <a:schemeClr val="bg1"/>
              </a:gs>
            </a:gsLst>
            <a:lin ang="19200000" scaled="0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id="{9290FFF8-6AA4-0755-09B6-137171A38E91}"/>
              </a:ext>
            </a:extLst>
          </p:cNvPr>
          <p:cNvSpPr/>
          <p:nvPr userDrawn="1"/>
        </p:nvSpPr>
        <p:spPr>
          <a:xfrm rot="13500000">
            <a:off x="6187478" y="989352"/>
            <a:ext cx="4856552" cy="4804154"/>
          </a:xfrm>
          <a:prstGeom prst="triangle">
            <a:avLst>
              <a:gd name="adj" fmla="val 0"/>
            </a:avLst>
          </a:prstGeom>
          <a:gradFill flip="none" rotWithShape="1">
            <a:gsLst>
              <a:gs pos="46000">
                <a:srgbClr val="FDFDFD"/>
              </a:gs>
              <a:gs pos="34000">
                <a:srgbClr val="F2F2F2"/>
              </a:gs>
              <a:gs pos="0">
                <a:srgbClr val="CECCCC"/>
              </a:gs>
              <a:gs pos="100000">
                <a:schemeClr val="bg1"/>
              </a:gs>
            </a:gsLst>
            <a:lin ang="19200000" scaled="0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A85929-9859-7E06-82B1-FD871CDE2B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782" t="2084" r="849" b="3123"/>
          <a:stretch/>
        </p:blipFill>
        <p:spPr>
          <a:xfrm>
            <a:off x="0" y="-47847"/>
            <a:ext cx="12192000" cy="687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824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чистый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DB90D99-D559-E87E-C256-038B8D34F2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21897" y="452788"/>
            <a:ext cx="448276" cy="44827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B66012C-3BD2-A4B0-6AD6-B81F4D55F6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65703" y="452788"/>
            <a:ext cx="469995" cy="4482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2D7B98-27C4-9613-9DEC-72ADBEBFCAF9}"/>
              </a:ext>
            </a:extLst>
          </p:cNvPr>
          <p:cNvSpPr txBox="1"/>
          <p:nvPr userDrawn="1"/>
        </p:nvSpPr>
        <p:spPr>
          <a:xfrm>
            <a:off x="224169" y="623974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 algn="ctr"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A85929-9859-7E06-82B1-FD871CDE2B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782" t="2084" r="849" b="3123"/>
          <a:stretch/>
        </p:blipFill>
        <p:spPr>
          <a:xfrm>
            <a:off x="0" y="-20550"/>
            <a:ext cx="12192000" cy="6878550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4D5F0FEA-C896-61BE-EC43-CDF0D8115492}"/>
              </a:ext>
            </a:extLst>
          </p:cNvPr>
          <p:cNvGrpSpPr/>
          <p:nvPr userDrawn="1"/>
        </p:nvGrpSpPr>
        <p:grpSpPr>
          <a:xfrm>
            <a:off x="452285" y="1609855"/>
            <a:ext cx="11366090" cy="1064055"/>
            <a:chOff x="1004164" y="1414177"/>
            <a:chExt cx="10249937" cy="1064055"/>
          </a:xfrm>
        </p:grpSpPr>
        <p:sp>
          <p:nvSpPr>
            <p:cNvPr id="3" name="Равнобедренный треугольник 2">
              <a:extLst>
                <a:ext uri="{FF2B5EF4-FFF2-40B4-BE49-F238E27FC236}">
                  <a16:creationId xmlns:a16="http://schemas.microsoft.com/office/drawing/2014/main" id="{A250C066-FAF7-686E-BFB5-CCFBDCAF5A9F}"/>
                </a:ext>
              </a:extLst>
            </p:cNvPr>
            <p:cNvSpPr/>
            <p:nvPr userDrawn="1"/>
          </p:nvSpPr>
          <p:spPr>
            <a:xfrm rot="2675054">
              <a:off x="1004164" y="1414177"/>
              <a:ext cx="1022350" cy="1064055"/>
            </a:xfrm>
            <a:prstGeom prst="triangle">
              <a:avLst>
                <a:gd name="adj" fmla="val 0"/>
              </a:avLst>
            </a:prstGeom>
            <a:gradFill flip="none" rotWithShape="1">
              <a:gsLst>
                <a:gs pos="46000">
                  <a:srgbClr val="FDFDFD"/>
                </a:gs>
                <a:gs pos="34000">
                  <a:srgbClr val="F2F2F2"/>
                </a:gs>
                <a:gs pos="0">
                  <a:srgbClr val="CECCCC"/>
                </a:gs>
                <a:gs pos="100000">
                  <a:schemeClr val="bg1"/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Равнобедренный треугольник 1">
              <a:extLst>
                <a:ext uri="{FF2B5EF4-FFF2-40B4-BE49-F238E27FC236}">
                  <a16:creationId xmlns:a16="http://schemas.microsoft.com/office/drawing/2014/main" id="{F8BB90C0-F9FD-0B14-AA42-F161B00C5FEE}"/>
                </a:ext>
              </a:extLst>
            </p:cNvPr>
            <p:cNvSpPr/>
            <p:nvPr userDrawn="1"/>
          </p:nvSpPr>
          <p:spPr>
            <a:xfrm rot="13500000">
              <a:off x="10210899" y="1414525"/>
              <a:ext cx="1022350" cy="1064055"/>
            </a:xfrm>
            <a:prstGeom prst="triangle">
              <a:avLst>
                <a:gd name="adj" fmla="val 0"/>
              </a:avLst>
            </a:prstGeom>
            <a:gradFill flip="none" rotWithShape="1">
              <a:gsLst>
                <a:gs pos="46000">
                  <a:srgbClr val="FDFDFD"/>
                </a:gs>
                <a:gs pos="34000">
                  <a:srgbClr val="F2F2F2"/>
                </a:gs>
                <a:gs pos="0">
                  <a:srgbClr val="CECCCC"/>
                </a:gs>
                <a:gs pos="100000">
                  <a:schemeClr val="bg1"/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317288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чистый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5CEF0A1-F12F-EA07-E9B2-8EE794036C36}"/>
              </a:ext>
            </a:extLst>
          </p:cNvPr>
          <p:cNvSpPr/>
          <p:nvPr userDrawn="1"/>
        </p:nvSpPr>
        <p:spPr>
          <a:xfrm>
            <a:off x="0" y="0"/>
            <a:ext cx="12192000" cy="6863787"/>
          </a:xfrm>
          <a:prstGeom prst="rect">
            <a:avLst/>
          </a:prstGeom>
          <a:solidFill>
            <a:srgbClr val="EE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A85929-9859-7E06-82B1-FD871CDE2B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82" t="2084" r="849" b="3123"/>
          <a:stretch/>
        </p:blipFill>
        <p:spPr>
          <a:xfrm>
            <a:off x="0" y="-10275"/>
            <a:ext cx="12192000" cy="687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12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1035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чистый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56CCD61-612B-7BFA-2585-82C83488B485}"/>
              </a:ext>
            </a:extLst>
          </p:cNvPr>
          <p:cNvSpPr/>
          <p:nvPr userDrawn="1"/>
        </p:nvSpPr>
        <p:spPr>
          <a:xfrm>
            <a:off x="-1" y="0"/>
            <a:ext cx="12191999" cy="6858000"/>
          </a:xfrm>
          <a:prstGeom prst="rect">
            <a:avLst/>
          </a:prstGeom>
          <a:gradFill>
            <a:gsLst>
              <a:gs pos="82000">
                <a:srgbClr val="B5B3B3">
                  <a:alpha val="40000"/>
                </a:srgbClr>
              </a:gs>
              <a:gs pos="45000">
                <a:schemeClr val="bg1">
                  <a:lumMod val="65000"/>
                </a:schemeClr>
              </a:gs>
              <a:gs pos="1299">
                <a:srgbClr val="102D69"/>
              </a:gs>
              <a:gs pos="20000">
                <a:schemeClr val="bg1">
                  <a:lumMod val="50000"/>
                </a:schemeClr>
              </a:gs>
              <a:gs pos="100000">
                <a:srgbClr val="EEEDED">
                  <a:alpha val="0"/>
                </a:srgb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A85929-9859-7E06-82B1-FD871CDE2B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82" t="2084" r="849" b="3123"/>
          <a:stretch/>
        </p:blipFill>
        <p:spPr>
          <a:xfrm>
            <a:off x="0" y="-10275"/>
            <a:ext cx="12192000" cy="6878550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DB90D99-D559-E87E-C256-038B8D34F2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1897" y="452788"/>
            <a:ext cx="448276" cy="4482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0A0321-FA40-0AAB-CD5D-CFE68661BB78}"/>
              </a:ext>
            </a:extLst>
          </p:cNvPr>
          <p:cNvSpPr txBox="1"/>
          <p:nvPr userDrawn="1"/>
        </p:nvSpPr>
        <p:spPr>
          <a:xfrm>
            <a:off x="11164711" y="6251323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 algn="ctr"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B66012C-3BD2-A4B0-6AD6-B81F4D55F60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65703" y="452788"/>
            <a:ext cx="469995" cy="44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8918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чистый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56CCD61-612B-7BFA-2585-82C83488B485}"/>
              </a:ext>
            </a:extLst>
          </p:cNvPr>
          <p:cNvSpPr/>
          <p:nvPr userDrawn="1"/>
        </p:nvSpPr>
        <p:spPr>
          <a:xfrm>
            <a:off x="-1" y="0"/>
            <a:ext cx="12191999" cy="6858000"/>
          </a:xfrm>
          <a:prstGeom prst="rect">
            <a:avLst/>
          </a:prstGeom>
          <a:gradFill>
            <a:gsLst>
              <a:gs pos="1299">
                <a:schemeClr val="bg1"/>
              </a:gs>
              <a:gs pos="100000">
                <a:srgbClr val="C5C4C4"/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A85929-9859-7E06-82B1-FD871CDE2B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82" t="2084" r="849" b="3123"/>
          <a:stretch/>
        </p:blipFill>
        <p:spPr>
          <a:xfrm>
            <a:off x="-2" y="0"/>
            <a:ext cx="12192000" cy="6878550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DB90D99-D559-E87E-C256-038B8D34F2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1897" y="452788"/>
            <a:ext cx="448276" cy="4482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0A0321-FA40-0AAB-CD5D-CFE68661BB78}"/>
              </a:ext>
            </a:extLst>
          </p:cNvPr>
          <p:cNvSpPr txBox="1"/>
          <p:nvPr userDrawn="1"/>
        </p:nvSpPr>
        <p:spPr>
          <a:xfrm>
            <a:off x="11164711" y="6251323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 algn="ctr"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B66012C-3BD2-A4B0-6AD6-B81F4D55F60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65703" y="452788"/>
            <a:ext cx="469995" cy="44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453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чистый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иагональная полоса 6">
            <a:extLst>
              <a:ext uri="{FF2B5EF4-FFF2-40B4-BE49-F238E27FC236}">
                <a16:creationId xmlns:a16="http://schemas.microsoft.com/office/drawing/2014/main" id="{A057903E-C16F-DFB8-196B-E908239F4A93}"/>
              </a:ext>
            </a:extLst>
          </p:cNvPr>
          <p:cNvSpPr/>
          <p:nvPr userDrawn="1"/>
        </p:nvSpPr>
        <p:spPr>
          <a:xfrm rot="5400000">
            <a:off x="4039234" y="-1312832"/>
            <a:ext cx="11030934" cy="11014998"/>
          </a:xfrm>
          <a:prstGeom prst="diagStripe">
            <a:avLst>
              <a:gd name="adj" fmla="val 67179"/>
            </a:avLst>
          </a:prstGeom>
          <a:solidFill>
            <a:srgbClr val="EEEDE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Равнобедренный треугольник 1">
            <a:extLst>
              <a:ext uri="{FF2B5EF4-FFF2-40B4-BE49-F238E27FC236}">
                <a16:creationId xmlns:a16="http://schemas.microsoft.com/office/drawing/2014/main" id="{B95728B3-2311-13F3-0E77-149C583B8EAE}"/>
              </a:ext>
            </a:extLst>
          </p:cNvPr>
          <p:cNvSpPr/>
          <p:nvPr userDrawn="1"/>
        </p:nvSpPr>
        <p:spPr>
          <a:xfrm rot="13500000">
            <a:off x="-5569490" y="-398234"/>
            <a:ext cx="7639860" cy="7639860"/>
          </a:xfrm>
          <a:prstGeom prst="triangle">
            <a:avLst>
              <a:gd name="adj" fmla="val 0"/>
            </a:avLst>
          </a:prstGeom>
          <a:solidFill>
            <a:srgbClr val="EEEDE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DFD2870-3A55-7EFC-E68B-80C18334EED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784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1338812" y="6369335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 algn="ctr"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BFE656-E56B-2912-22DA-D7D087353EE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04806" y="464363"/>
            <a:ext cx="469995" cy="44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2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1002824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 algn="ctr"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BFE656-E56B-2912-22DA-D7D087353EE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53602" y="464363"/>
            <a:ext cx="469995" cy="448276"/>
          </a:xfrm>
          <a:prstGeom prst="rect">
            <a:avLst/>
          </a:prstGeom>
        </p:spPr>
      </p:pic>
      <p:sp>
        <p:nvSpPr>
          <p:cNvPr id="2" name="Заголовок 31">
            <a:extLst>
              <a:ext uri="{FF2B5EF4-FFF2-40B4-BE49-F238E27FC236}">
                <a16:creationId xmlns:a16="http://schemas.microsoft.com/office/drawing/2014/main" id="{AD731249-F4A3-774E-C51F-364CC2966F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1723" y="464362"/>
            <a:ext cx="8699819" cy="448277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8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</a:p>
        </p:txBody>
      </p:sp>
    </p:spTree>
    <p:extLst>
      <p:ext uri="{BB962C8B-B14F-4D97-AF65-F5344CB8AC3E}">
        <p14:creationId xmlns:p14="http://schemas.microsoft.com/office/powerpoint/2010/main" val="2963130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0406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48680" y="464363"/>
            <a:ext cx="448276" cy="4482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1136829" y="6153409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 algn="ctr"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" name="Заголовок 31">
            <a:extLst>
              <a:ext uri="{FF2B5EF4-FFF2-40B4-BE49-F238E27FC236}">
                <a16:creationId xmlns:a16="http://schemas.microsoft.com/office/drawing/2014/main" id="{AD731249-F4A3-774E-C51F-364CC2966F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7199" y="464362"/>
            <a:ext cx="8699819" cy="448277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8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CE1CF1-3C33-7AFA-F8DE-AFB06FB3582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78344" y="464362"/>
            <a:ext cx="469995" cy="44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3720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68115" y="6090698"/>
            <a:ext cx="448276" cy="4482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1002824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 algn="ctr"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BFE656-E56B-2912-22DA-D7D087353EE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28110" y="6090698"/>
            <a:ext cx="469995" cy="448276"/>
          </a:xfrm>
          <a:prstGeom prst="rect">
            <a:avLst/>
          </a:prstGeom>
        </p:spPr>
      </p:pic>
      <p:sp>
        <p:nvSpPr>
          <p:cNvPr id="2" name="Заголовок 31">
            <a:extLst>
              <a:ext uri="{FF2B5EF4-FFF2-40B4-BE49-F238E27FC236}">
                <a16:creationId xmlns:a16="http://schemas.microsoft.com/office/drawing/2014/main" id="{AD731249-F4A3-774E-C51F-364CC2966F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7199" y="464362"/>
            <a:ext cx="8699819" cy="448277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8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</a:p>
        </p:txBody>
      </p:sp>
    </p:spTree>
    <p:extLst>
      <p:ext uri="{BB962C8B-B14F-4D97-AF65-F5344CB8AC3E}">
        <p14:creationId xmlns:p14="http://schemas.microsoft.com/office/powerpoint/2010/main" val="29212229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1002824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 algn="ctr"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" name="Заголовок 31">
            <a:extLst>
              <a:ext uri="{FF2B5EF4-FFF2-40B4-BE49-F238E27FC236}">
                <a16:creationId xmlns:a16="http://schemas.microsoft.com/office/drawing/2014/main" id="{AD731249-F4A3-774E-C51F-364CC2966F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7199" y="464362"/>
            <a:ext cx="8699819" cy="448277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8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</a:p>
        </p:txBody>
      </p:sp>
      <p:pic>
        <p:nvPicPr>
          <p:cNvPr id="3" name="Picture 4" descr="Icon&#10;&#10;Description automatically generated">
            <a:extLst>
              <a:ext uri="{FF2B5EF4-FFF2-40B4-BE49-F238E27FC236}">
                <a16:creationId xmlns:a16="http://schemas.microsoft.com/office/drawing/2014/main" id="{A00269A9-439D-4A37-4B39-1992C9FD33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18275" y="6090698"/>
            <a:ext cx="448276" cy="44827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D3A8E7-F7BE-482B-9AC2-C6CEAF13869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8270" y="6090698"/>
            <a:ext cx="469995" cy="44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845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ложк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1634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чистый_2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2586" y="220840"/>
            <a:ext cx="443189" cy="44318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BFE656-E56B-2912-22DA-D7D087353E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74752" y="220840"/>
            <a:ext cx="464662" cy="4431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DF7621-D8C2-E13F-68A1-3D315BB34874}"/>
              </a:ext>
            </a:extLst>
          </p:cNvPr>
          <p:cNvSpPr txBox="1"/>
          <p:nvPr userDrawn="1"/>
        </p:nvSpPr>
        <p:spPr>
          <a:xfrm>
            <a:off x="184497" y="6361613"/>
            <a:ext cx="49082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2AF94B5-93D7-5247-B727-C7089232F508}" type="slidenum">
              <a:rPr lang="ru-RU" sz="1800" smtClean="0">
                <a:solidFill>
                  <a:schemeClr val="tx1"/>
                </a:solidFill>
                <a:latin typeface="HSE Sans" panose="02000000000000000000" pitchFamily="2" charset="0"/>
              </a:rPr>
              <a:pPr algn="ctr"/>
              <a:t>‹#›</a:t>
            </a:fld>
            <a:endParaRPr lang="ru-RU" sz="1600" dirty="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0173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чистый_2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8115" y="6090698"/>
            <a:ext cx="448276" cy="4482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BFE656-E56B-2912-22DA-D7D087353E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8110" y="6090698"/>
            <a:ext cx="469995" cy="4482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DF7621-D8C2-E13F-68A1-3D315BB34874}"/>
              </a:ext>
            </a:extLst>
          </p:cNvPr>
          <p:cNvSpPr txBox="1"/>
          <p:nvPr userDrawn="1"/>
        </p:nvSpPr>
        <p:spPr>
          <a:xfrm>
            <a:off x="367930" y="6282509"/>
            <a:ext cx="49082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2AF94B5-93D7-5247-B727-C7089232F508}" type="slidenum">
              <a:rPr lang="ru-RU" sz="1800" smtClean="0">
                <a:solidFill>
                  <a:schemeClr val="tx1"/>
                </a:solidFill>
                <a:latin typeface="HSE Sans" panose="02000000000000000000" pitchFamily="2" charset="0"/>
              </a:rPr>
              <a:pPr algn="ctr"/>
              <a:t>‹#›</a:t>
            </a:fld>
            <a:endParaRPr lang="ru-RU" sz="1600" dirty="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243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чистый_2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01EB28-23BE-F4DA-ACD5-0C762C5BCA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82" t="2084" r="849" b="3123"/>
          <a:stretch/>
        </p:blipFill>
        <p:spPr>
          <a:xfrm>
            <a:off x="0" y="-20550"/>
            <a:ext cx="12192000" cy="68785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F18F00A-1376-81D2-05CF-B25955C0F029}"/>
              </a:ext>
            </a:extLst>
          </p:cNvPr>
          <p:cNvSpPr txBox="1"/>
          <p:nvPr userDrawn="1"/>
        </p:nvSpPr>
        <p:spPr>
          <a:xfrm>
            <a:off x="361152" y="6233161"/>
            <a:ext cx="49082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2AF94B5-93D7-5247-B727-C7089232F508}" type="slidenum">
              <a:rPr lang="ru-RU" sz="1800" smtClean="0">
                <a:solidFill>
                  <a:schemeClr val="tx1"/>
                </a:solidFill>
                <a:latin typeface="HSE Sans" panose="02000000000000000000" pitchFamily="2" charset="0"/>
              </a:rPr>
              <a:pPr algn="ctr"/>
              <a:t>‹#›</a:t>
            </a:fld>
            <a:endParaRPr lang="ru-RU" sz="1600" dirty="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AC3DF123-8558-1D7A-DA5B-37C403BAE2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1897" y="452788"/>
            <a:ext cx="448276" cy="44827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BDFB484-E8A9-F0A5-1BD0-21F3A718C97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65703" y="452788"/>
            <a:ext cx="469995" cy="44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41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чистый_2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01EB28-23BE-F4DA-ACD5-0C762C5BCA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82" t="2084" r="849" b="3123"/>
          <a:stretch/>
        </p:blipFill>
        <p:spPr>
          <a:xfrm>
            <a:off x="0" y="-20550"/>
            <a:ext cx="12192000" cy="6878550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E00734BE-0A5C-63AB-1807-101462D4EE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8790" y="347840"/>
            <a:ext cx="443189" cy="44318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AB081C-D395-5C19-2786-8983C4E9FF4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60452" y="347840"/>
            <a:ext cx="464662" cy="4431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F18F00A-1376-81D2-05CF-B25955C0F029}"/>
              </a:ext>
            </a:extLst>
          </p:cNvPr>
          <p:cNvSpPr txBox="1"/>
          <p:nvPr userDrawn="1"/>
        </p:nvSpPr>
        <p:spPr>
          <a:xfrm>
            <a:off x="361152" y="6233161"/>
            <a:ext cx="49082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2AF94B5-93D7-5247-B727-C7089232F508}" type="slidenum">
              <a:rPr lang="ru-RU" sz="1800" smtClean="0">
                <a:solidFill>
                  <a:schemeClr val="tx1"/>
                </a:solidFill>
                <a:latin typeface="HSE Sans" panose="02000000000000000000" pitchFamily="2" charset="0"/>
              </a:rPr>
              <a:pPr algn="ctr"/>
              <a:t>‹#›</a:t>
            </a:fld>
            <a:endParaRPr lang="ru-RU" sz="1600" dirty="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367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чистый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83839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чистый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0EE4A7-016E-ACEE-50D1-71177B0B08B2}"/>
              </a:ext>
            </a:extLst>
          </p:cNvPr>
          <p:cNvSpPr txBox="1"/>
          <p:nvPr userDrawn="1"/>
        </p:nvSpPr>
        <p:spPr>
          <a:xfrm>
            <a:off x="11162001" y="445350"/>
            <a:ext cx="49082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2AF94B5-93D7-5247-B727-C7089232F508}" type="slidenum">
              <a:rPr lang="ru-RU" sz="2400" smtClean="0">
                <a:solidFill>
                  <a:srgbClr val="5E70B2"/>
                </a:solidFill>
                <a:latin typeface="HSE Sans" panose="02000000000000000000" pitchFamily="2" charset="0"/>
              </a:rPr>
              <a:pPr algn="ctr"/>
              <a:t>‹#›</a:t>
            </a:fld>
            <a:endParaRPr lang="ru-RU" sz="2000" dirty="0">
              <a:solidFill>
                <a:srgbClr val="5E70B2"/>
              </a:solidFill>
              <a:latin typeface="HSE Sans" panose="02000000000000000000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8127DF-C1F6-412E-1800-852C2DC1B7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28109" y="6116890"/>
            <a:ext cx="469996" cy="44827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2F077D8-4F5E-D1BC-6514-0D49EF25F6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4074" y="6106229"/>
            <a:ext cx="469996" cy="46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334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1897" y="452788"/>
            <a:ext cx="448276" cy="4482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224169" y="623974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 algn="ctr"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BFE656-E56B-2912-22DA-D7D087353EE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65703" y="452788"/>
            <a:ext cx="469995" cy="44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240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чистый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>
            <a:extLst>
              <a:ext uri="{FF2B5EF4-FFF2-40B4-BE49-F238E27FC236}">
                <a16:creationId xmlns:a16="http://schemas.microsoft.com/office/drawing/2014/main" id="{C36D213C-4B19-42EF-F6A1-689A9EE4E9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66006" y="646096"/>
            <a:ext cx="1570383" cy="157038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CB48277-FB27-6598-21E4-1B05EA2FBA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92989" y="843275"/>
            <a:ext cx="1233005" cy="117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951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234703-C735-5D41-99C2-019C7EBECC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2F59B5-E815-AE43-BAE2-FA594BB42C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310809" y="2643809"/>
            <a:ext cx="1570383" cy="157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642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22FF138-A961-6193-3F91-652E1196CF68}"/>
              </a:ext>
            </a:extLst>
          </p:cNvPr>
          <p:cNvSpPr/>
          <p:nvPr userDrawn="1"/>
        </p:nvSpPr>
        <p:spPr>
          <a:xfrm>
            <a:off x="136071" y="1282700"/>
            <a:ext cx="11919858" cy="5435600"/>
          </a:xfrm>
          <a:prstGeom prst="rect">
            <a:avLst/>
          </a:prstGeom>
          <a:solidFill>
            <a:srgbClr val="E9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68115" y="6090698"/>
            <a:ext cx="448276" cy="4482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517199" y="6160947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 algn="ctr"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BFE656-E56B-2912-22DA-D7D087353EE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28110" y="6090698"/>
            <a:ext cx="469995" cy="448276"/>
          </a:xfrm>
          <a:prstGeom prst="rect">
            <a:avLst/>
          </a:prstGeom>
        </p:spPr>
      </p:pic>
      <p:sp>
        <p:nvSpPr>
          <p:cNvPr id="2" name="Заголовок 31">
            <a:extLst>
              <a:ext uri="{FF2B5EF4-FFF2-40B4-BE49-F238E27FC236}">
                <a16:creationId xmlns:a16="http://schemas.microsoft.com/office/drawing/2014/main" id="{AD731249-F4A3-774E-C51F-364CC2966F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3187" y="688500"/>
            <a:ext cx="8699819" cy="448277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8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</a:p>
        </p:txBody>
      </p:sp>
    </p:spTree>
    <p:extLst>
      <p:ext uri="{BB962C8B-B14F-4D97-AF65-F5344CB8AC3E}">
        <p14:creationId xmlns:p14="http://schemas.microsoft.com/office/powerpoint/2010/main" val="7839854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22FF138-A961-6193-3F91-652E1196CF68}"/>
              </a:ext>
            </a:extLst>
          </p:cNvPr>
          <p:cNvSpPr/>
          <p:nvPr userDrawn="1"/>
        </p:nvSpPr>
        <p:spPr>
          <a:xfrm>
            <a:off x="136071" y="1282700"/>
            <a:ext cx="11919858" cy="5435600"/>
          </a:xfrm>
          <a:prstGeom prst="rect">
            <a:avLst/>
          </a:prstGeom>
          <a:solidFill>
            <a:srgbClr val="E9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68115" y="6090698"/>
            <a:ext cx="448276" cy="4482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1256264" y="380723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 algn="ctr"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BFE656-E56B-2912-22DA-D7D087353EE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28110" y="6090698"/>
            <a:ext cx="469995" cy="448276"/>
          </a:xfrm>
          <a:prstGeom prst="rect">
            <a:avLst/>
          </a:prstGeom>
        </p:spPr>
      </p:pic>
      <p:sp>
        <p:nvSpPr>
          <p:cNvPr id="2" name="Заголовок 31">
            <a:extLst>
              <a:ext uri="{FF2B5EF4-FFF2-40B4-BE49-F238E27FC236}">
                <a16:creationId xmlns:a16="http://schemas.microsoft.com/office/drawing/2014/main" id="{AD731249-F4A3-774E-C51F-364CC2966F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3187" y="688500"/>
            <a:ext cx="8699819" cy="448277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8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</a:p>
        </p:txBody>
      </p:sp>
    </p:spTree>
    <p:extLst>
      <p:ext uri="{BB962C8B-B14F-4D97-AF65-F5344CB8AC3E}">
        <p14:creationId xmlns:p14="http://schemas.microsoft.com/office/powerpoint/2010/main" val="8573081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чистый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022180-503E-3C9E-FD65-1BA34024FA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6764" y="110837"/>
            <a:ext cx="652872" cy="62226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FCF96E-6086-8640-7C90-A4FEB2F0B5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72183" y="6177941"/>
            <a:ext cx="652872" cy="6222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E0C13B-3299-4BAB-A0D7-62362D4BCA11}"/>
              </a:ext>
            </a:extLst>
          </p:cNvPr>
          <p:cNvSpPr txBox="1"/>
          <p:nvPr userDrawn="1"/>
        </p:nvSpPr>
        <p:spPr>
          <a:xfrm>
            <a:off x="11183937" y="579216"/>
            <a:ext cx="52565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6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чистый_2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1183937" y="579216"/>
            <a:ext cx="52565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022180-503E-3C9E-FD65-1BA34024FA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6764" y="110837"/>
            <a:ext cx="652872" cy="62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030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чистый_2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1183937" y="579216"/>
            <a:ext cx="52565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022180-503E-3C9E-FD65-1BA34024FA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6764" y="110837"/>
            <a:ext cx="652872" cy="62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795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чистый_2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F1F88A9-8028-3BF8-4565-8F64B7ACC239}"/>
              </a:ext>
            </a:extLst>
          </p:cNvPr>
          <p:cNvSpPr txBox="1"/>
          <p:nvPr userDrawn="1"/>
        </p:nvSpPr>
        <p:spPr>
          <a:xfrm>
            <a:off x="11183937" y="579216"/>
            <a:ext cx="49082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 algn="ctr"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EF9BE9-391E-CA32-ECE0-D851D9A73E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6764" y="110837"/>
            <a:ext cx="652872" cy="62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98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чистый_2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1183937" y="579216"/>
            <a:ext cx="49082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 algn="ctr"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CD9124-2938-D7A2-E11B-1F6000E77A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6764" y="110837"/>
            <a:ext cx="652872" cy="62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292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чистый_2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BA8745-1CAA-1DDD-7CBD-36225A5B7CEB}"/>
              </a:ext>
            </a:extLst>
          </p:cNvPr>
          <p:cNvSpPr txBox="1"/>
          <p:nvPr userDrawn="1"/>
        </p:nvSpPr>
        <p:spPr>
          <a:xfrm>
            <a:off x="11183937" y="579216"/>
            <a:ext cx="49082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2AF94B5-93D7-5247-B727-C7089232F508}" type="slidenum">
              <a:rPr lang="ru-RU" sz="2000" smtClean="0">
                <a:solidFill>
                  <a:srgbClr val="D9D9D9"/>
                </a:solidFill>
                <a:latin typeface="HSE Sans" panose="02000000000000000000" pitchFamily="2" charset="0"/>
              </a:rPr>
              <a:pPr algn="ctr"/>
              <a:t>‹#›</a:t>
            </a:fld>
            <a:endParaRPr lang="ru-RU" sz="2000" dirty="0">
              <a:solidFill>
                <a:srgbClr val="D9D9D9"/>
              </a:solidFill>
              <a:latin typeface="HSE Sans" panose="02000000000000000000" pitchFamily="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EFC4BC-2938-1895-1F5E-D506B6366E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6764" y="110837"/>
            <a:ext cx="652872" cy="62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795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1897" y="452788"/>
            <a:ext cx="448276" cy="4482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1222369" y="623974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 algn="ctr"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BFE656-E56B-2912-22DA-D7D087353EE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65703" y="452788"/>
            <a:ext cx="469995" cy="44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428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чистый_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42483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чистый_2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022180-503E-3C9E-FD65-1BA34024FA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6764" y="110837"/>
            <a:ext cx="652872" cy="6222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4EF61A-EEE4-7BEF-6A71-D78B0DB4D5A0}"/>
              </a:ext>
            </a:extLst>
          </p:cNvPr>
          <p:cNvSpPr txBox="1"/>
          <p:nvPr userDrawn="1"/>
        </p:nvSpPr>
        <p:spPr>
          <a:xfrm>
            <a:off x="11183937" y="579216"/>
            <a:ext cx="49082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2AF94B5-93D7-5247-B727-C7089232F508}" type="slidenum">
              <a:rPr lang="ru-RU" sz="2000" smtClean="0">
                <a:solidFill>
                  <a:srgbClr val="CDDDF0"/>
                </a:solidFill>
                <a:latin typeface="HSE Sans" panose="02000000000000000000" pitchFamily="2" charset="0"/>
              </a:rPr>
              <a:pPr algn="ctr"/>
              <a:t>‹#›</a:t>
            </a:fld>
            <a:endParaRPr lang="ru-RU" sz="2000" dirty="0">
              <a:solidFill>
                <a:srgbClr val="CDDDF0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684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чистый_2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022180-503E-3C9E-FD65-1BA34024FA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6764" y="110837"/>
            <a:ext cx="652872" cy="6222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38EC39-AD03-6374-A2BA-A700633CF241}"/>
              </a:ext>
            </a:extLst>
          </p:cNvPr>
          <p:cNvSpPr txBox="1"/>
          <p:nvPr userDrawn="1"/>
        </p:nvSpPr>
        <p:spPr>
          <a:xfrm>
            <a:off x="11183937" y="579216"/>
            <a:ext cx="49082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2AF94B5-93D7-5247-B727-C7089232F508}" type="slidenum">
              <a:rPr lang="ru-RU" sz="2000" smtClean="0">
                <a:solidFill>
                  <a:srgbClr val="CDDDF0"/>
                </a:solidFill>
                <a:latin typeface="HSE Sans" panose="02000000000000000000" pitchFamily="2" charset="0"/>
              </a:rPr>
              <a:pPr algn="ctr"/>
              <a:t>‹#›</a:t>
            </a:fld>
            <a:endParaRPr lang="ru-RU" sz="2000" dirty="0">
              <a:solidFill>
                <a:srgbClr val="CDDDF0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775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чистый_2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022180-503E-3C9E-FD65-1BA34024FA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6764" y="110837"/>
            <a:ext cx="652872" cy="6222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22FE83-B10E-59B3-46D7-4CFF5D9A62BF}"/>
              </a:ext>
            </a:extLst>
          </p:cNvPr>
          <p:cNvSpPr txBox="1"/>
          <p:nvPr userDrawn="1"/>
        </p:nvSpPr>
        <p:spPr>
          <a:xfrm>
            <a:off x="11183937" y="579216"/>
            <a:ext cx="49082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2AF94B5-93D7-5247-B727-C7089232F508}" type="slidenum">
              <a:rPr lang="ru-RU" sz="2000" smtClean="0">
                <a:solidFill>
                  <a:srgbClr val="CDDDF0"/>
                </a:solidFill>
                <a:latin typeface="HSE Sans" panose="02000000000000000000" pitchFamily="2" charset="0"/>
              </a:rPr>
              <a:pPr algn="ctr"/>
              <a:t>‹#›</a:t>
            </a:fld>
            <a:endParaRPr lang="ru-RU" sz="2000" dirty="0">
              <a:solidFill>
                <a:srgbClr val="CDDDF0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098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чистый_2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11112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чистый_2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8EF7B1-4E05-C59E-DC9F-20EF00A627BE}"/>
              </a:ext>
            </a:extLst>
          </p:cNvPr>
          <p:cNvSpPr txBox="1"/>
          <p:nvPr userDrawn="1"/>
        </p:nvSpPr>
        <p:spPr>
          <a:xfrm>
            <a:off x="11183937" y="445350"/>
            <a:ext cx="49082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2AF94B5-93D7-5247-B727-C7089232F508}" type="slidenum">
              <a:rPr lang="ru-RU" sz="2400" smtClean="0">
                <a:solidFill>
                  <a:srgbClr val="5E70B2"/>
                </a:solidFill>
                <a:latin typeface="HSE Sans" panose="02000000000000000000" pitchFamily="2" charset="0"/>
              </a:rPr>
              <a:pPr algn="ctr"/>
              <a:t>‹#›</a:t>
            </a:fld>
            <a:endParaRPr lang="ru-RU" sz="2000" dirty="0">
              <a:solidFill>
                <a:srgbClr val="5E70B2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9945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95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938052A0-3DF0-DC47-B7E0-C20EF981C230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8C6147F0-3CA1-264C-B2B2-F88597196943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2CDF50E-4D58-AF4A-ABFD-140AF88B3681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3C71A0C3-CD3E-0748-98E5-6B2507CAB296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9856D01B-EC9A-6047-B7FB-D47084AB3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83E23342-AC91-354A-9A28-A14FF7BAD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BB1CCE68-8F57-1A41-BC43-633D2EFC80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09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en-RU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874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FDC66DB8-29BC-5940-A721-40F1002145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DE27C859-478F-3648-8A9D-2C85DBDCAC0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58EA1144-CFD8-1D47-B430-7014F576043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96EDC73C-5A3C-014E-8E52-04CAFCA9B20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E88681-53A8-3B45-B80A-372EDFB53883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EDA7D8BF-DF37-704F-B77F-7E40752ACE25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5026DBD8-54A3-1446-9D3B-BA2B38460F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E8AA3569-5054-7D47-AB14-BCFB0440D0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Заголовок 31">
            <a:extLst>
              <a:ext uri="{FF2B5EF4-FFF2-40B4-BE49-F238E27FC236}">
                <a16:creationId xmlns:a16="http://schemas.microsoft.com/office/drawing/2014/main" id="{76942483-EB13-0A4B-8060-DB65024C2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66FAD63B-F743-0F47-BBE3-D773176670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11057971" cy="3745092"/>
          </a:xfrm>
        </p:spPr>
        <p:txBody>
          <a:bodyPr lIns="0" tIns="0" rIns="0" numCol="3" spcCol="25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300" dirty="0">
                <a:latin typeface="HSE Sans" panose="02000000000000000000" pitchFamily="2" charset="0"/>
              </a:rPr>
              <a:t>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</a:t>
            </a:r>
          </a:p>
        </p:txBody>
      </p:sp>
      <p:sp>
        <p:nvSpPr>
          <p:cNvPr id="18" name="Текст 39">
            <a:extLst>
              <a:ext uri="{FF2B5EF4-FFF2-40B4-BE49-F238E27FC236}">
                <a16:creationId xmlns:a16="http://schemas.microsoft.com/office/drawing/2014/main" id="{8A048480-30C9-044E-8C2E-0F67398FE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183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чистый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5CEF0A1-F12F-EA07-E9B2-8EE794036C36}"/>
              </a:ext>
            </a:extLst>
          </p:cNvPr>
          <p:cNvSpPr/>
          <p:nvPr userDrawn="1"/>
        </p:nvSpPr>
        <p:spPr>
          <a:xfrm>
            <a:off x="0" y="1443351"/>
            <a:ext cx="12192000" cy="5434316"/>
          </a:xfrm>
          <a:prstGeom prst="rect">
            <a:avLst/>
          </a:prstGeom>
          <a:solidFill>
            <a:srgbClr val="EE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A85929-9859-7E06-82B1-FD871CDE2B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82" t="2084" r="849" b="3123"/>
          <a:stretch/>
        </p:blipFill>
        <p:spPr>
          <a:xfrm>
            <a:off x="0" y="-20550"/>
            <a:ext cx="12192000" cy="6878550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04E735B5-7ABA-D6B8-C779-D1D8CD2ED6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1897" y="452788"/>
            <a:ext cx="448276" cy="4482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429788-1759-8D28-02C9-B6265467A59E}"/>
              </a:ext>
            </a:extLst>
          </p:cNvPr>
          <p:cNvSpPr txBox="1"/>
          <p:nvPr userDrawn="1"/>
        </p:nvSpPr>
        <p:spPr>
          <a:xfrm>
            <a:off x="224169" y="623974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 algn="ctr"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1423D5-3792-3DB9-315C-80B16367AE6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65703" y="452788"/>
            <a:ext cx="469995" cy="448276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8C0773D-AE68-C9B1-A42E-79002587E7B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8814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0E78CA68-7A0C-CF41-9AC6-A547FB9EC3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45DC512A-A23B-B24D-A1F6-6793976867CF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21F91649-DF0F-5F45-A43B-2CED9ACDD04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3137B760-1A50-1845-B7F2-1EF31C71C72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5ECCF8F-5855-7943-B503-5573887A534D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FB81B23D-CDD8-E64C-9887-3540F7EE1C4B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C2D710AE-3CBE-5940-A7EB-F96132E659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FCC5A33D-0A3C-F140-B745-367744A5F3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5163BE0A-A745-414A-AF21-D968BD69D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B3D47CF6-5FC1-2346-8894-A7CC39063D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CD14B8F3-89C2-9F45-809E-D1EAF85AC5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9892" y="2379663"/>
            <a:ext cx="5383968" cy="345179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Небольшую фразу, с важной информацией, можно выделить, набрав ее более крупным кеглем, чем обычный  текст. Делать это часто не рекомендуется.</a:t>
            </a:r>
          </a:p>
          <a:p>
            <a:pPr lvl="0"/>
            <a:endParaRPr lang="ru-RU" dirty="0"/>
          </a:p>
        </p:txBody>
      </p:sp>
      <p:sp>
        <p:nvSpPr>
          <p:cNvPr id="24" name="Текст 39">
            <a:extLst>
              <a:ext uri="{FF2B5EF4-FFF2-40B4-BE49-F238E27FC236}">
                <a16:creationId xmlns:a16="http://schemas.microsoft.com/office/drawing/2014/main" id="{3BE4279A-8109-B244-B721-18F10C696B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5" name="Заголовок 31">
            <a:extLst>
              <a:ext uri="{FF2B5EF4-FFF2-40B4-BE49-F238E27FC236}">
                <a16:creationId xmlns:a16="http://schemas.microsoft.com/office/drawing/2014/main" id="{B32DC3D4-97A5-3E4F-A29B-422D5E312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956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E89D752-CAC6-0943-9A3D-4C52DBF50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64D89E64-93BB-044D-B3D4-8F2679C5CA4C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D0C3B169-866D-C645-AF76-00F8C2A97E9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FDDF48AB-D8AE-0E42-A544-8EA5B8744778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DF89EC-1E7C-3B40-85F4-6D19A7D29AC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019D6862-BD52-734D-9E19-38C147CA2D2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A9BD5ADD-B3F2-C342-82F7-83683F040D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4F15CBC0-FC8B-744E-95A7-C9863CDC31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BC3B54AA-A0BD-E646-B3B7-C0E724D26D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B3F16318-C9C3-B948-A508-4BC53D0B7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8" name="Текст 35">
            <a:extLst>
              <a:ext uri="{FF2B5EF4-FFF2-40B4-BE49-F238E27FC236}">
                <a16:creationId xmlns:a16="http://schemas.microsoft.com/office/drawing/2014/main" id="{23B3E5FB-BBCE-4149-AD9A-8CAB06CC9F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  <p:sp>
        <p:nvSpPr>
          <p:cNvPr id="19" name="Текст 35">
            <a:extLst>
              <a:ext uri="{FF2B5EF4-FFF2-40B4-BE49-F238E27FC236}">
                <a16:creationId xmlns:a16="http://schemas.microsoft.com/office/drawing/2014/main" id="{658542D3-7E45-6E46-8039-27C4C43DD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57965DCA-4776-7546-97FD-A69317A34CF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134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11D7C3EB-CCEB-E142-9753-8B2D75A0A8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527C9F89-51CC-D243-9351-73AB081DB944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F09EE119-6C80-E846-95F9-BB3907664128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C0A681B-44BF-6A46-98D8-483EF13B9114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5A5D7C-EB12-9D4D-A99A-4B26C81B738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D4C3D74D-BE91-9547-ADCA-ACCE93C1878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3E0AB43B-5E98-6042-A282-C61E0C5A37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7388A8DF-D130-5445-A3F8-F96E1202BA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02CBC466-1703-7541-94E4-AC76F4E6D9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5812BF3C-1D24-3640-84D2-BFFCA525AE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BCBBDD44-9DC9-F74E-979F-120A7BBD4EE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7C68DF7B-E804-E44B-83DF-5DC36AF76F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8" y="1447064"/>
            <a:ext cx="4322762" cy="70320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графика. Обратите внимание, что название графика набирается меньшим кеглем, чем заголовок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 (16pt)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8" name="Текст 35">
            <a:extLst>
              <a:ext uri="{FF2B5EF4-FFF2-40B4-BE49-F238E27FC236}">
                <a16:creationId xmlns:a16="http://schemas.microsoft.com/office/drawing/2014/main" id="{89E931D8-2901-A54D-86EA-096E47B818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898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con&#10;&#10;Description automatically generated">
            <a:extLst>
              <a:ext uri="{FF2B5EF4-FFF2-40B4-BE49-F238E27FC236}">
                <a16:creationId xmlns:a16="http://schemas.microsoft.com/office/drawing/2014/main" id="{E9A64721-E55E-8749-B29E-51DD895593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7" name="Straight Connector 19">
            <a:extLst>
              <a:ext uri="{FF2B5EF4-FFF2-40B4-BE49-F238E27FC236}">
                <a16:creationId xmlns:a16="http://schemas.microsoft.com/office/drawing/2014/main" id="{B0C162B7-B84F-874A-960E-31F512518C6E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1">
            <a:extLst>
              <a:ext uri="{FF2B5EF4-FFF2-40B4-BE49-F238E27FC236}">
                <a16:creationId xmlns:a16="http://schemas.microsoft.com/office/drawing/2014/main" id="{1CB321BB-9FE3-294F-85D8-AA7DC75CA4AF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5">
            <a:extLst>
              <a:ext uri="{FF2B5EF4-FFF2-40B4-BE49-F238E27FC236}">
                <a16:creationId xmlns:a16="http://schemas.microsoft.com/office/drawing/2014/main" id="{0A610A45-8712-8A45-AFB3-931CF468EC3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460EF6-ECAD-8941-8132-1B3E005D606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1" name="Straight Connector 59">
            <a:extLst>
              <a:ext uri="{FF2B5EF4-FFF2-40B4-BE49-F238E27FC236}">
                <a16:creationId xmlns:a16="http://schemas.microsoft.com/office/drawing/2014/main" id="{41AE56A2-5FAA-FD44-AE1A-338E1E304184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37">
            <a:extLst>
              <a:ext uri="{FF2B5EF4-FFF2-40B4-BE49-F238E27FC236}">
                <a16:creationId xmlns:a16="http://schemas.microsoft.com/office/drawing/2014/main" id="{D9986185-6D5E-FD48-A5CA-AF2D5B58A3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3" name="Текст 39">
            <a:extLst>
              <a:ext uri="{FF2B5EF4-FFF2-40B4-BE49-F238E27FC236}">
                <a16:creationId xmlns:a16="http://schemas.microsoft.com/office/drawing/2014/main" id="{5DBFD327-E3A8-944A-AABF-7D813AD0F1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D206FCE0-05C3-2C45-A7D6-1FC287C017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3B28B62E-5EE9-834C-9BB6-BD66079B8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4" name="Текст 35">
            <a:extLst>
              <a:ext uri="{FF2B5EF4-FFF2-40B4-BE49-F238E27FC236}">
                <a16:creationId xmlns:a16="http://schemas.microsoft.com/office/drawing/2014/main" id="{621215DE-C1FD-2B4C-B236-AF679CF906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076" y="4103994"/>
            <a:ext cx="2758143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5" name="Текст 35">
            <a:extLst>
              <a:ext uri="{FF2B5EF4-FFF2-40B4-BE49-F238E27FC236}">
                <a16:creationId xmlns:a16="http://schemas.microsoft.com/office/drawing/2014/main" id="{8BC2F90D-0CE0-574C-A7C1-EAA3E6F1AB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007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6" name="Текст 35">
            <a:extLst>
              <a:ext uri="{FF2B5EF4-FFF2-40B4-BE49-F238E27FC236}">
                <a16:creationId xmlns:a16="http://schemas.microsoft.com/office/drawing/2014/main" id="{239E188B-2696-8A48-9F8A-36223EEF61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18938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379BF4C6-F899-294C-B88E-8363AFBEEC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076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152</a:t>
            </a:r>
            <a:endParaRPr lang="ru-RU" dirty="0"/>
          </a:p>
        </p:txBody>
      </p:sp>
      <p:sp>
        <p:nvSpPr>
          <p:cNvPr id="29" name="Текст 27">
            <a:extLst>
              <a:ext uri="{FF2B5EF4-FFF2-40B4-BE49-F238E27FC236}">
                <a16:creationId xmlns:a16="http://schemas.microsoft.com/office/drawing/2014/main" id="{DE7F352B-F6D9-B545-A835-443A55956E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007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95</a:t>
            </a:r>
            <a:endParaRPr lang="ru-RU" dirty="0"/>
          </a:p>
        </p:txBody>
      </p:sp>
      <p:sp>
        <p:nvSpPr>
          <p:cNvPr id="30" name="Текст 27">
            <a:extLst>
              <a:ext uri="{FF2B5EF4-FFF2-40B4-BE49-F238E27FC236}">
                <a16:creationId xmlns:a16="http://schemas.microsoft.com/office/drawing/2014/main" id="{D1D5AF9F-C1B0-7842-8789-1DB8963D9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18938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284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0523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5425806-16DD-844E-927C-26E7143A9E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6" name="Straight Connector 19">
            <a:extLst>
              <a:ext uri="{FF2B5EF4-FFF2-40B4-BE49-F238E27FC236}">
                <a16:creationId xmlns:a16="http://schemas.microsoft.com/office/drawing/2014/main" id="{479746FF-3282-DF46-9D7C-D80431604A55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51B44297-B0E7-D74D-B291-D39A0D468B42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5">
            <a:extLst>
              <a:ext uri="{FF2B5EF4-FFF2-40B4-BE49-F238E27FC236}">
                <a16:creationId xmlns:a16="http://schemas.microsoft.com/office/drawing/2014/main" id="{0EA4A057-F0CB-E04F-B472-4A1ABFB64C66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64502F5-56EE-354B-A3B1-E79F8B00517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0" name="Straight Connector 59">
            <a:extLst>
              <a:ext uri="{FF2B5EF4-FFF2-40B4-BE49-F238E27FC236}">
                <a16:creationId xmlns:a16="http://schemas.microsoft.com/office/drawing/2014/main" id="{A80E0956-5C10-CC40-A426-CBD2E0C4158E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37">
            <a:extLst>
              <a:ext uri="{FF2B5EF4-FFF2-40B4-BE49-F238E27FC236}">
                <a16:creationId xmlns:a16="http://schemas.microsoft.com/office/drawing/2014/main" id="{6EC59AAD-5962-8D49-BF4D-7DA5D57307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2" name="Текст 39">
            <a:extLst>
              <a:ext uri="{FF2B5EF4-FFF2-40B4-BE49-F238E27FC236}">
                <a16:creationId xmlns:a16="http://schemas.microsoft.com/office/drawing/2014/main" id="{49041ACC-EEF4-D34B-A7DE-87B1AF2ED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BF93B2CC-81A4-0943-AF6C-C865767929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22">
            <a:extLst>
              <a:ext uri="{FF2B5EF4-FFF2-40B4-BE49-F238E27FC236}">
                <a16:creationId xmlns:a16="http://schemas.microsoft.com/office/drawing/2014/main" id="{51340CB4-0355-3640-A212-F684523CDC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5"/>
            <a:ext cx="11058065" cy="30777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8C6F2EA4-CEDC-324C-9C06-8713118041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19" name="Таблица 18">
            <a:extLst>
              <a:ext uri="{FF2B5EF4-FFF2-40B4-BE49-F238E27FC236}">
                <a16:creationId xmlns:a16="http://schemas.microsoft.com/office/drawing/2014/main" id="{7B291085-A9B9-D842-B1A7-96258FAF012C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1984076"/>
            <a:ext cx="11058527" cy="35195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603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259ABC72-D738-1143-BF2A-D85AE9A4F7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237A1E42-2FC3-8841-8C41-992C5BC2368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47503EA0-3883-E24D-9EB8-7B617518292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E0144DF2-9891-324D-B34E-AFA025FBCBF9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33F65D6-1072-F140-B6A5-758D7B595A9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5F1F09D4-22FA-7B4B-9488-F8FDDCC2D44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44D0326E-FD7A-3541-A998-62A1C30E27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279CCCA0-F959-5245-8321-106D3C5E83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8B839C6B-8494-8841-9714-4C8F710F84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8" name="Текст 22">
            <a:extLst>
              <a:ext uri="{FF2B5EF4-FFF2-40B4-BE49-F238E27FC236}">
                <a16:creationId xmlns:a16="http://schemas.microsoft.com/office/drawing/2014/main" id="{4D940599-2B77-CE47-91E6-CDB51ADE1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4"/>
            <a:ext cx="7617877" cy="537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9" name="Текст 16">
            <a:extLst>
              <a:ext uri="{FF2B5EF4-FFF2-40B4-BE49-F238E27FC236}">
                <a16:creationId xmlns:a16="http://schemas.microsoft.com/office/drawing/2014/main" id="{A7333712-9DED-4F4B-B209-2F13075EDB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20" name="Таблица 18">
            <a:extLst>
              <a:ext uri="{FF2B5EF4-FFF2-40B4-BE49-F238E27FC236}">
                <a16:creationId xmlns:a16="http://schemas.microsoft.com/office/drawing/2014/main" id="{DD467C42-8209-B740-8419-DBB6A6F7D5E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2208362"/>
            <a:ext cx="7617895" cy="329529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35">
            <a:extLst>
              <a:ext uri="{FF2B5EF4-FFF2-40B4-BE49-F238E27FC236}">
                <a16:creationId xmlns:a16="http://schemas.microsoft.com/office/drawing/2014/main" id="{B4309850-76EA-224C-A9E2-B6BBDBF99D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6807" y="2208363"/>
            <a:ext cx="2930666" cy="2570672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71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328428E-0D3D-6E4B-BAC0-3F63BAF7DB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86CF47C6-D972-9E44-A717-6848F348939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412FEF63-77C0-7C4A-B9BE-4BC0EEEEB78C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C4F550E9-E979-284D-B65F-44E092DD9D0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A39D099-B515-F343-BF7A-A95468DA3860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396B1F99-9711-C64F-A7C9-4F1D89E7F11D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9C21DFE9-C3B2-C54E-9275-7776355F73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5A73F99D-6D58-724E-ADB3-150D9B24F8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7E89E360-BE39-5041-BAD6-C7B708340A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Заголовок 31">
            <a:extLst>
              <a:ext uri="{FF2B5EF4-FFF2-40B4-BE49-F238E27FC236}">
                <a16:creationId xmlns:a16="http://schemas.microsoft.com/office/drawing/2014/main" id="{1C20890C-BC1C-0745-9AF3-46700BA2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Дополнительная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цветовая гамма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CA2589F7-4500-024F-8E07-D726629A5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Для оформления графиков, таблиц, диаграмм могут потребоваться дополнительные цвета и вы совершенно правы, задавая вопрос, какие цвета использовать и где их взять. Мы предлагаем использовать палитру цветов Вышки для этих целей.</a:t>
            </a: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D2CA403A-98E7-6C42-8F44-30AB6622C802}"/>
              </a:ext>
            </a:extLst>
          </p:cNvPr>
          <p:cNvSpPr/>
          <p:nvPr userDrawn="1"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42ABAA5D-E7AB-6E48-9D43-A48178C9BDD4}"/>
              </a:ext>
            </a:extLst>
          </p:cNvPr>
          <p:cNvSpPr/>
          <p:nvPr userDrawn="1"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9F185A-8F67-9C42-A7C5-87E483F4FC19}"/>
              </a:ext>
            </a:extLst>
          </p:cNvPr>
          <p:cNvSpPr/>
          <p:nvPr userDrawn="1"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79AE0F6-4E37-6C4D-AF45-824EEE489A15}"/>
              </a:ext>
            </a:extLst>
          </p:cNvPr>
          <p:cNvSpPr/>
          <p:nvPr userDrawn="1"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330C0EA4-7FD1-CE4D-AC95-8C484C5AC790}"/>
              </a:ext>
            </a:extLst>
          </p:cNvPr>
          <p:cNvSpPr/>
          <p:nvPr userDrawn="1"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6" name="Oval 29">
            <a:extLst>
              <a:ext uri="{FF2B5EF4-FFF2-40B4-BE49-F238E27FC236}">
                <a16:creationId xmlns:a16="http://schemas.microsoft.com/office/drawing/2014/main" id="{4C53CF3D-7EFB-DF4F-8EA6-5644574E9AFB}"/>
              </a:ext>
            </a:extLst>
          </p:cNvPr>
          <p:cNvSpPr/>
          <p:nvPr userDrawn="1"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7" name="Oval 33">
            <a:extLst>
              <a:ext uri="{FF2B5EF4-FFF2-40B4-BE49-F238E27FC236}">
                <a16:creationId xmlns:a16="http://schemas.microsoft.com/office/drawing/2014/main" id="{B42CE88A-E9A3-2A4E-BD50-EB37311F39EC}"/>
              </a:ext>
            </a:extLst>
          </p:cNvPr>
          <p:cNvSpPr/>
          <p:nvPr userDrawn="1"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8" name="Oval 34">
            <a:extLst>
              <a:ext uri="{FF2B5EF4-FFF2-40B4-BE49-F238E27FC236}">
                <a16:creationId xmlns:a16="http://schemas.microsoft.com/office/drawing/2014/main" id="{B699EFDF-DB9D-3C4F-9D1F-461508017BDA}"/>
              </a:ext>
            </a:extLst>
          </p:cNvPr>
          <p:cNvSpPr/>
          <p:nvPr userDrawn="1"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9" name="Oval 35">
            <a:extLst>
              <a:ext uri="{FF2B5EF4-FFF2-40B4-BE49-F238E27FC236}">
                <a16:creationId xmlns:a16="http://schemas.microsoft.com/office/drawing/2014/main" id="{5DF3131C-EEA1-5446-B567-C9DA0A2A1AFF}"/>
              </a:ext>
            </a:extLst>
          </p:cNvPr>
          <p:cNvSpPr/>
          <p:nvPr userDrawn="1"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0" name="Oval 36">
            <a:extLst>
              <a:ext uri="{FF2B5EF4-FFF2-40B4-BE49-F238E27FC236}">
                <a16:creationId xmlns:a16="http://schemas.microsoft.com/office/drawing/2014/main" id="{6D03B317-B61D-2945-8C0A-A6EBD87ACD07}"/>
              </a:ext>
            </a:extLst>
          </p:cNvPr>
          <p:cNvSpPr/>
          <p:nvPr userDrawn="1"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1" name="Oval 37">
            <a:extLst>
              <a:ext uri="{FF2B5EF4-FFF2-40B4-BE49-F238E27FC236}">
                <a16:creationId xmlns:a16="http://schemas.microsoft.com/office/drawing/2014/main" id="{9C0266F1-C0B7-624A-A873-5F2C8801E766}"/>
              </a:ext>
            </a:extLst>
          </p:cNvPr>
          <p:cNvSpPr/>
          <p:nvPr userDrawn="1"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2" name="Oval 38">
            <a:extLst>
              <a:ext uri="{FF2B5EF4-FFF2-40B4-BE49-F238E27FC236}">
                <a16:creationId xmlns:a16="http://schemas.microsoft.com/office/drawing/2014/main" id="{30C0C10E-388C-9843-8270-19D471BD3756}"/>
              </a:ext>
            </a:extLst>
          </p:cNvPr>
          <p:cNvSpPr/>
          <p:nvPr userDrawn="1"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3" name="Oval 39">
            <a:extLst>
              <a:ext uri="{FF2B5EF4-FFF2-40B4-BE49-F238E27FC236}">
                <a16:creationId xmlns:a16="http://schemas.microsoft.com/office/drawing/2014/main" id="{87047EA3-79D2-8644-A568-E64AA1D7D370}"/>
              </a:ext>
            </a:extLst>
          </p:cNvPr>
          <p:cNvSpPr/>
          <p:nvPr userDrawn="1"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4" name="Oval 40">
            <a:extLst>
              <a:ext uri="{FF2B5EF4-FFF2-40B4-BE49-F238E27FC236}">
                <a16:creationId xmlns:a16="http://schemas.microsoft.com/office/drawing/2014/main" id="{7F5D1C6B-4E6B-0346-A5DC-C511DB14EFD6}"/>
              </a:ext>
            </a:extLst>
          </p:cNvPr>
          <p:cNvSpPr/>
          <p:nvPr userDrawn="1"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5" name="Oval 41">
            <a:extLst>
              <a:ext uri="{FF2B5EF4-FFF2-40B4-BE49-F238E27FC236}">
                <a16:creationId xmlns:a16="http://schemas.microsoft.com/office/drawing/2014/main" id="{EB421DBA-35DE-2C4F-A89E-27F0998EF4E8}"/>
              </a:ext>
            </a:extLst>
          </p:cNvPr>
          <p:cNvSpPr/>
          <p:nvPr userDrawn="1"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6" name="Oval 42">
            <a:extLst>
              <a:ext uri="{FF2B5EF4-FFF2-40B4-BE49-F238E27FC236}">
                <a16:creationId xmlns:a16="http://schemas.microsoft.com/office/drawing/2014/main" id="{081BD842-A9A1-5B44-81ED-A97BA390032B}"/>
              </a:ext>
            </a:extLst>
          </p:cNvPr>
          <p:cNvSpPr/>
          <p:nvPr userDrawn="1"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7" name="Oval 43">
            <a:extLst>
              <a:ext uri="{FF2B5EF4-FFF2-40B4-BE49-F238E27FC236}">
                <a16:creationId xmlns:a16="http://schemas.microsoft.com/office/drawing/2014/main" id="{036EE7D2-A33A-434C-B272-C82E2CDD4D4D}"/>
              </a:ext>
            </a:extLst>
          </p:cNvPr>
          <p:cNvSpPr/>
          <p:nvPr userDrawn="1"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8" name="Oval 44">
            <a:extLst>
              <a:ext uri="{FF2B5EF4-FFF2-40B4-BE49-F238E27FC236}">
                <a16:creationId xmlns:a16="http://schemas.microsoft.com/office/drawing/2014/main" id="{7DD65DA4-F076-C242-813E-8C17DCABCCFB}"/>
              </a:ext>
            </a:extLst>
          </p:cNvPr>
          <p:cNvSpPr/>
          <p:nvPr userDrawn="1"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9" name="Oval 45">
            <a:extLst>
              <a:ext uri="{FF2B5EF4-FFF2-40B4-BE49-F238E27FC236}">
                <a16:creationId xmlns:a16="http://schemas.microsoft.com/office/drawing/2014/main" id="{8A44D99D-BF66-2848-B460-F59D8ECF5690}"/>
              </a:ext>
            </a:extLst>
          </p:cNvPr>
          <p:cNvSpPr/>
          <p:nvPr userDrawn="1"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40" name="Oval 46">
            <a:extLst>
              <a:ext uri="{FF2B5EF4-FFF2-40B4-BE49-F238E27FC236}">
                <a16:creationId xmlns:a16="http://schemas.microsoft.com/office/drawing/2014/main" id="{9B130CEB-3D74-B647-BA6B-32F7D70FD354}"/>
              </a:ext>
            </a:extLst>
          </p:cNvPr>
          <p:cNvSpPr/>
          <p:nvPr userDrawn="1"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67054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чистый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5CEF0A1-F12F-EA07-E9B2-8EE794036C36}"/>
              </a:ext>
            </a:extLst>
          </p:cNvPr>
          <p:cNvSpPr/>
          <p:nvPr userDrawn="1"/>
        </p:nvSpPr>
        <p:spPr>
          <a:xfrm>
            <a:off x="-16209" y="1"/>
            <a:ext cx="12192000" cy="1423683"/>
          </a:xfrm>
          <a:prstGeom prst="rect">
            <a:avLst/>
          </a:prstGeom>
          <a:solidFill>
            <a:srgbClr val="EE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A85929-9859-7E06-82B1-FD871CDE2B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82" t="2084" r="849" b="3123"/>
          <a:stretch/>
        </p:blipFill>
        <p:spPr>
          <a:xfrm>
            <a:off x="16209" y="-20551"/>
            <a:ext cx="12192000" cy="68785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98176F-3392-72AB-91EF-9002C55160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82" t="2084" r="849" b="3123"/>
          <a:stretch/>
        </p:blipFill>
        <p:spPr>
          <a:xfrm>
            <a:off x="0" y="-20550"/>
            <a:ext cx="12192000" cy="6878550"/>
          </a:xfrm>
          <a:prstGeom prst="rect">
            <a:avLst/>
          </a:prstGeom>
        </p:spPr>
      </p:pic>
      <p:pic>
        <p:nvPicPr>
          <p:cNvPr id="9" name="Picture 4" descr="Icon&#10;&#10;Description automatically generated">
            <a:extLst>
              <a:ext uri="{FF2B5EF4-FFF2-40B4-BE49-F238E27FC236}">
                <a16:creationId xmlns:a16="http://schemas.microsoft.com/office/drawing/2014/main" id="{F51AC2C0-C2C6-2103-9E2F-4AD8A3B456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1897" y="452788"/>
            <a:ext cx="448276" cy="4482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5AC6B1-581E-6706-9AAB-E84A80F5A112}"/>
              </a:ext>
            </a:extLst>
          </p:cNvPr>
          <p:cNvSpPr txBox="1"/>
          <p:nvPr userDrawn="1"/>
        </p:nvSpPr>
        <p:spPr>
          <a:xfrm>
            <a:off x="224169" y="623974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 algn="ctr"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0BC0CA5-EB6E-4EF0-9D7B-23F07C5094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65703" y="452788"/>
            <a:ext cx="469995" cy="44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130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чистый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5CEF0A1-F12F-EA07-E9B2-8EE794036C36}"/>
              </a:ext>
            </a:extLst>
          </p:cNvPr>
          <p:cNvSpPr/>
          <p:nvPr userDrawn="1"/>
        </p:nvSpPr>
        <p:spPr>
          <a:xfrm>
            <a:off x="-16209" y="1"/>
            <a:ext cx="12192000" cy="1111169"/>
          </a:xfrm>
          <a:prstGeom prst="rect">
            <a:avLst/>
          </a:prstGeom>
          <a:solidFill>
            <a:srgbClr val="EE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A85929-9859-7E06-82B1-FD871CDE2B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82" t="2084" r="849" b="3123"/>
          <a:stretch/>
        </p:blipFill>
        <p:spPr>
          <a:xfrm>
            <a:off x="0" y="-10275"/>
            <a:ext cx="12192000" cy="6878550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DB90D99-D559-E87E-C256-038B8D34F2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1897" y="452788"/>
            <a:ext cx="448276" cy="4482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0A0321-FA40-0AAB-CD5D-CFE68661BB78}"/>
              </a:ext>
            </a:extLst>
          </p:cNvPr>
          <p:cNvSpPr txBox="1"/>
          <p:nvPr userDrawn="1"/>
        </p:nvSpPr>
        <p:spPr>
          <a:xfrm>
            <a:off x="11164711" y="6251323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 algn="ctr"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B66012C-3BD2-A4B0-6AD6-B81F4D55F60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65703" y="452788"/>
            <a:ext cx="469995" cy="44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259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чистый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109D940-4DE4-427A-1A4B-9EE6F98EF5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CECCCC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A85929-9859-7E06-82B1-FD871CDE2B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82" t="2084" r="849" b="3123"/>
          <a:stretch/>
        </p:blipFill>
        <p:spPr>
          <a:xfrm>
            <a:off x="0" y="-20550"/>
            <a:ext cx="12192000" cy="6878550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DB90D99-D559-E87E-C256-038B8D34F2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1897" y="452788"/>
            <a:ext cx="448276" cy="4482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0A0321-FA40-0AAB-CD5D-CFE68661BB78}"/>
              </a:ext>
            </a:extLst>
          </p:cNvPr>
          <p:cNvSpPr txBox="1"/>
          <p:nvPr userDrawn="1"/>
        </p:nvSpPr>
        <p:spPr>
          <a:xfrm>
            <a:off x="11164711" y="6251323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 algn="ctr"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B66012C-3BD2-A4B0-6AD6-B81F4D55F60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65703" y="452788"/>
            <a:ext cx="469995" cy="44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440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чистый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A301344-C3D6-560A-84B4-05C7B77D53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86335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A85929-9859-7E06-82B1-FD871CDE2B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82" t="2084" r="849" b="3123"/>
          <a:stretch/>
        </p:blipFill>
        <p:spPr>
          <a:xfrm>
            <a:off x="0" y="-20550"/>
            <a:ext cx="12192000" cy="6878550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04E735B5-7ABA-D6B8-C779-D1D8CD2ED61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21897" y="452788"/>
            <a:ext cx="448276" cy="4482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429788-1759-8D28-02C9-B6265467A59E}"/>
              </a:ext>
            </a:extLst>
          </p:cNvPr>
          <p:cNvSpPr txBox="1"/>
          <p:nvPr userDrawn="1"/>
        </p:nvSpPr>
        <p:spPr>
          <a:xfrm>
            <a:off x="224169" y="623974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 algn="ctr"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1423D5-3792-3DB9-315C-80B16367AE6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265703" y="452788"/>
            <a:ext cx="469995" cy="44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466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3DFB-8595-A44B-9F09-A50FA310E559}" type="datetimeFigureOut">
              <a:rPr lang="en-RU" smtClean="0"/>
              <a:t>08/24/2023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785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92" r:id="rId2"/>
    <p:sldLayoutId id="2147483676" r:id="rId3"/>
    <p:sldLayoutId id="2147483713" r:id="rId4"/>
    <p:sldLayoutId id="2147483682" r:id="rId5"/>
    <p:sldLayoutId id="2147483695" r:id="rId6"/>
    <p:sldLayoutId id="2147483700" r:id="rId7"/>
    <p:sldLayoutId id="2147483711" r:id="rId8"/>
    <p:sldLayoutId id="2147483705" r:id="rId9"/>
    <p:sldLayoutId id="2147483708" r:id="rId10"/>
    <p:sldLayoutId id="2147483709" r:id="rId11"/>
    <p:sldLayoutId id="2147483710" r:id="rId12"/>
    <p:sldLayoutId id="2147483701" r:id="rId13"/>
    <p:sldLayoutId id="2147483690" r:id="rId14"/>
    <p:sldLayoutId id="2147483707" r:id="rId15"/>
    <p:sldLayoutId id="2147483712" r:id="rId16"/>
    <p:sldLayoutId id="2147483704" r:id="rId17"/>
    <p:sldLayoutId id="2147483691" r:id="rId18"/>
    <p:sldLayoutId id="2147483677" r:id="rId19"/>
    <p:sldLayoutId id="2147483689" r:id="rId20"/>
    <p:sldLayoutId id="2147483694" r:id="rId21"/>
    <p:sldLayoutId id="2147483678" r:id="rId22"/>
    <p:sldLayoutId id="2147483673" r:id="rId23"/>
    <p:sldLayoutId id="2147483684" r:id="rId24"/>
    <p:sldLayoutId id="2147483685" r:id="rId25"/>
    <p:sldLayoutId id="2147483687" r:id="rId26"/>
    <p:sldLayoutId id="2147483696" r:id="rId27"/>
    <p:sldLayoutId id="2147483671" r:id="rId28"/>
    <p:sldLayoutId id="2147483681" r:id="rId29"/>
    <p:sldLayoutId id="2147483683" r:id="rId30"/>
    <p:sldLayoutId id="2147483659" r:id="rId31"/>
    <p:sldLayoutId id="2147483679" r:id="rId32"/>
    <p:sldLayoutId id="2147483680" r:id="rId33"/>
    <p:sldLayoutId id="2147483662" r:id="rId34"/>
    <p:sldLayoutId id="2147483667" r:id="rId35"/>
    <p:sldLayoutId id="2147483672" r:id="rId36"/>
    <p:sldLayoutId id="2147483668" r:id="rId37"/>
    <p:sldLayoutId id="2147483664" r:id="rId38"/>
    <p:sldLayoutId id="2147483669" r:id="rId39"/>
    <p:sldLayoutId id="2147483663" r:id="rId40"/>
    <p:sldLayoutId id="2147483665" r:id="rId41"/>
    <p:sldLayoutId id="2147483670" r:id="rId42"/>
    <p:sldLayoutId id="2147483666" r:id="rId43"/>
    <p:sldLayoutId id="2147483693" r:id="rId44"/>
    <p:sldLayoutId id="2147483674" r:id="rId45"/>
    <p:sldLayoutId id="2147483649" r:id="rId46"/>
    <p:sldLayoutId id="2147483657" r:id="rId47"/>
    <p:sldLayoutId id="2147483660" r:id="rId48"/>
    <p:sldLayoutId id="2147483661" r:id="rId49"/>
    <p:sldLayoutId id="2147483650" r:id="rId50"/>
    <p:sldLayoutId id="2147483651" r:id="rId51"/>
    <p:sldLayoutId id="2147483652" r:id="rId52"/>
    <p:sldLayoutId id="2147483654" r:id="rId53"/>
    <p:sldLayoutId id="2147483655" r:id="rId54"/>
    <p:sldLayoutId id="2147483656" r:id="rId55"/>
    <p:sldLayoutId id="2147483658" r:id="rId5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microsoft.com/office/2007/relationships/hdphoto" Target="../media/hdphoto4.wdp"/><Relationship Id="rId4" Type="http://schemas.openxmlformats.org/officeDocument/2006/relationships/image" Target="../media/image50.jpeg"/><Relationship Id="rId9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microsoft.com/office/2007/relationships/hdphoto" Target="../media/hdphoto1.wdp"/><Relationship Id="rId7" Type="http://schemas.openxmlformats.org/officeDocument/2006/relationships/image" Target="../media/image30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2D9A851-1E81-636C-E39A-4DBEB53BF7A5}"/>
              </a:ext>
            </a:extLst>
          </p:cNvPr>
          <p:cNvSpPr txBox="1"/>
          <p:nvPr/>
        </p:nvSpPr>
        <p:spPr>
          <a:xfrm>
            <a:off x="6096000" y="1085738"/>
            <a:ext cx="50062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HSE Sans" panose="02000000000000000000" pitchFamily="2" charset="0"/>
              </a:rPr>
              <a:t>Факультет мировой экономики и мировой политики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HSE Sans" panose="02000000000000000000" pitchFamily="2" charset="0"/>
              </a:rPr>
              <a:t> </a:t>
            </a:r>
            <a:endParaRPr lang="ru-RU" sz="1600" dirty="0">
              <a:solidFill>
                <a:schemeClr val="bg2">
                  <a:lumMod val="75000"/>
                </a:schemeClr>
              </a:solidFill>
              <a:latin typeface="HSE Sans" panose="02000000000000000000" pitchFamily="2" charset="0"/>
            </a:endParaRPr>
          </a:p>
          <a:p>
            <a:pPr algn="r"/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HSE Sans" panose="02000000000000000000" pitchFamily="2" charset="0"/>
              </a:rPr>
              <a:t>БК ВО АПИ «Международная конкурентоспособность»</a:t>
            </a:r>
            <a:endParaRPr lang="ru-RU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511962-7735-E295-5AFB-A0746A5C5D1C}"/>
              </a:ext>
            </a:extLst>
          </p:cNvPr>
          <p:cNvSpPr txBox="1"/>
          <p:nvPr/>
        </p:nvSpPr>
        <p:spPr>
          <a:xfrm>
            <a:off x="3136113" y="6250536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HSE Sans" panose="02000000000000000000" pitchFamily="2" charset="0"/>
              </a:rPr>
              <a:t>2023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D22720-0BAF-9E14-8C86-FCD3C450DDA6}"/>
              </a:ext>
            </a:extLst>
          </p:cNvPr>
          <p:cNvSpPr txBox="1">
            <a:spLocks/>
          </p:cNvSpPr>
          <p:nvPr/>
        </p:nvSpPr>
        <p:spPr>
          <a:xfrm>
            <a:off x="1896533" y="1906621"/>
            <a:ext cx="8882454" cy="2242046"/>
          </a:xfrm>
          <a:prstGeom prst="rect">
            <a:avLst/>
          </a:prstGeom>
        </p:spPr>
        <p:txBody>
          <a:bodyPr wrap="square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b="1">
                <a:solidFill>
                  <a:srgbClr val="102D69"/>
                </a:solidFill>
              </a:rPr>
              <a:t>Проектная работа 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b="1">
                <a:solidFill>
                  <a:srgbClr val="102D69"/>
                </a:solidFill>
              </a:rPr>
              <a:t>«Особенности ведения бизнеса в разных странах 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b="1">
                <a:solidFill>
                  <a:srgbClr val="102D69"/>
                </a:solidFill>
              </a:rPr>
              <a:t>2023-2024»</a:t>
            </a:r>
            <a:endParaRPr lang="en-US" b="1">
              <a:solidFill>
                <a:srgbClr val="102D69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/>
              <a:t>avtopromimport@hse.ru</a:t>
            </a:r>
            <a:endParaRPr lang="ru-RU" b="1">
              <a:solidFill>
                <a:srgbClr val="102D69"/>
              </a:solidFill>
              <a:latin typeface="Calibri" pitchFamily="34" charset="0"/>
            </a:endParaRPr>
          </a:p>
          <a:p>
            <a:endParaRPr lang="en-US" dirty="0"/>
          </a:p>
        </p:txBody>
      </p:sp>
      <p:sp>
        <p:nvSpPr>
          <p:cNvPr id="5" name="Прямоугольник 1">
            <a:extLst>
              <a:ext uri="{FF2B5EF4-FFF2-40B4-BE49-F238E27FC236}">
                <a16:creationId xmlns:a16="http://schemas.microsoft.com/office/drawing/2014/main" id="{A6028CF7-E51A-BAA2-C090-1754D49E6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5017" y="4294934"/>
            <a:ext cx="461257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02D6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Базовая кафедра ВО АПИ «Международная конкурентоспособность»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02D6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во взаимодействии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02D6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с ГК Ростех и ГК Росатом </a:t>
            </a:r>
          </a:p>
        </p:txBody>
      </p:sp>
      <p:pic>
        <p:nvPicPr>
          <p:cNvPr id="7" name="Picture 4" descr="Ростех — Википедия">
            <a:extLst>
              <a:ext uri="{FF2B5EF4-FFF2-40B4-BE49-F238E27FC236}">
                <a16:creationId xmlns:a16="http://schemas.microsoft.com/office/drawing/2014/main" id="{0B6A6FC0-2A6D-4526-A9E0-4ACDC37E2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0322" y="5326131"/>
            <a:ext cx="449755" cy="55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478273F0-4795-E2D6-9950-89FB9F337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7739" y="5279289"/>
            <a:ext cx="508578" cy="64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784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4EF6F0-1895-A895-0F56-14E4506E7755}"/>
              </a:ext>
            </a:extLst>
          </p:cNvPr>
          <p:cNvSpPr txBox="1">
            <a:spLocks/>
          </p:cNvSpPr>
          <p:nvPr/>
        </p:nvSpPr>
        <p:spPr>
          <a:xfrm>
            <a:off x="796762" y="579924"/>
            <a:ext cx="10374814" cy="4159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sz="2800" b="1" dirty="0"/>
              <a:t>Задание на 1 этап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5F54E8-C98F-995D-0E92-D8BC8C416E16}"/>
              </a:ext>
            </a:extLst>
          </p:cNvPr>
          <p:cNvSpPr txBox="1"/>
          <p:nvPr/>
        </p:nvSpPr>
        <p:spPr>
          <a:xfrm>
            <a:off x="667869" y="2110403"/>
            <a:ext cx="648596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>
                <a:solidFill>
                  <a:srgbClr val="000000"/>
                </a:solidFill>
              </a:rPr>
              <a:t>Выделить перечень основных терминов и определений, характеризующих особенности ведения бизнеса в рассматриваемой стране (области по подгруппам). 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rgbClr val="000000"/>
                </a:solidFill>
              </a:rPr>
              <a:t>Разобраться с базовыми определениями, что они означают, чем характеризуются, как оцениваются, какую играют роль в анализе страны.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rgbClr val="000000"/>
                </a:solidFill>
              </a:rPr>
              <a:t>Провести анализ условий ведения бизнеса в Российской Федерации в сравнении с общемировыми показателями. Какими параметрами характеризуется, в чем заключаются особенности ведения бизнеса.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rgbClr val="000000"/>
                </a:solidFill>
              </a:rPr>
              <a:t>Подготовить презентацию полученных результатов для представления другим участникам проектной работы. </a:t>
            </a:r>
          </a:p>
        </p:txBody>
      </p:sp>
      <p:pic>
        <p:nvPicPr>
          <p:cNvPr id="11" name="Picture 6" descr="https://we.hse.ru/data/2015/11/23/1081607031/DSCN4154%5B1%5D.JPG">
            <a:extLst>
              <a:ext uri="{FF2B5EF4-FFF2-40B4-BE49-F238E27FC236}">
                <a16:creationId xmlns:a16="http://schemas.microsoft.com/office/drawing/2014/main" id="{B6E0B0A2-F2D1-1EDC-9741-4DD558C84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7778" y="4171842"/>
            <a:ext cx="2808312" cy="210623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we.hse.ru/data/2015/11/23/1081607164/DSCN4149%5B1%5D.JPG">
            <a:extLst>
              <a:ext uri="{FF2B5EF4-FFF2-40B4-BE49-F238E27FC236}">
                <a16:creationId xmlns:a16="http://schemas.microsoft.com/office/drawing/2014/main" id="{D49F9594-05C1-904B-5D51-71A6A9AB2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7778" y="1712329"/>
            <a:ext cx="2808312" cy="210623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050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4EF6F0-1895-A895-0F56-14E4506E7755}"/>
              </a:ext>
            </a:extLst>
          </p:cNvPr>
          <p:cNvSpPr txBox="1">
            <a:spLocks/>
          </p:cNvSpPr>
          <p:nvPr/>
        </p:nvSpPr>
        <p:spPr>
          <a:xfrm>
            <a:off x="796762" y="579924"/>
            <a:ext cx="10374814" cy="4159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sz="2800" b="1"/>
              <a:t>Задание на 2 этап</a:t>
            </a:r>
            <a:endParaRPr lang="ru-RU" sz="2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5F54E8-C98F-995D-0E92-D8BC8C416E16}"/>
              </a:ext>
            </a:extLst>
          </p:cNvPr>
          <p:cNvSpPr txBox="1"/>
          <p:nvPr/>
        </p:nvSpPr>
        <p:spPr>
          <a:xfrm>
            <a:off x="667869" y="1599192"/>
            <a:ext cx="648596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>
                <a:solidFill>
                  <a:srgbClr val="000000"/>
                </a:solidFill>
              </a:rPr>
              <a:t>Провести анализ и сравнить условия ведения бизнеса в выбранных парах стран.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rgbClr val="000000"/>
                </a:solidFill>
              </a:rPr>
              <a:t>Дать оценку изменений условия ведения бизнеса в рассматриваемых странах на ближайшие 10 лет.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rgbClr val="000000"/>
                </a:solidFill>
              </a:rPr>
              <a:t>Предложить сферы деятельности, развитие которых в рассматриваемых странах будет иметь дополнительные конкурентные преимущества.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rgbClr val="000000"/>
                </a:solidFill>
              </a:rPr>
              <a:t>Подготовить презентацию полученных результатов для представления другим участникам проектной работы. </a:t>
            </a:r>
          </a:p>
        </p:txBody>
      </p:sp>
      <p:pic>
        <p:nvPicPr>
          <p:cNvPr id="3" name="Picture 4" descr="https://we.hse.ru/data/2016/03/06/1125728675/IMG_1735.jpg">
            <a:extLst>
              <a:ext uri="{FF2B5EF4-FFF2-40B4-BE49-F238E27FC236}">
                <a16:creationId xmlns:a16="http://schemas.microsoft.com/office/drawing/2014/main" id="{7063AFDC-4BFF-F522-0C73-74F142A8F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4947" y="4476806"/>
            <a:ext cx="2499456" cy="1874592"/>
          </a:xfrm>
          <a:prstGeom prst="rect">
            <a:avLst/>
          </a:prstGeom>
          <a:noFill/>
          <a:ln>
            <a:solidFill>
              <a:srgbClr val="00703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we.hse.ru/data/2016/03/06/1125724839/IMG_1744.JPG">
            <a:extLst>
              <a:ext uri="{FF2B5EF4-FFF2-40B4-BE49-F238E27FC236}">
                <a16:creationId xmlns:a16="http://schemas.microsoft.com/office/drawing/2014/main" id="{DD467B90-8CCF-E67A-A7E5-69266E569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7823" y="4476806"/>
            <a:ext cx="2400267" cy="1800200"/>
          </a:xfrm>
          <a:prstGeom prst="rect">
            <a:avLst/>
          </a:prstGeom>
          <a:noFill/>
          <a:ln>
            <a:solidFill>
              <a:srgbClr val="00703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Изображение выглядит как текст, снимок экрана, веб-страница, Веб-сайт&#10;&#10;Автоматически созданное описание">
            <a:extLst>
              <a:ext uri="{FF2B5EF4-FFF2-40B4-BE49-F238E27FC236}">
                <a16:creationId xmlns:a16="http://schemas.microsoft.com/office/drawing/2014/main" id="{1C76033D-BA1E-59E3-7B99-4E9F33993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0646" y="2340648"/>
            <a:ext cx="2466531" cy="1935320"/>
          </a:xfrm>
          <a:prstGeom prst="rect">
            <a:avLst/>
          </a:prstGeom>
          <a:noFill/>
          <a:ln>
            <a:solidFill>
              <a:srgbClr val="00703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4" descr="Изображение выглядит как текст, снимок экрана, веб-страница, Веб-сайт&#10;&#10;Автоматически созданное описание">
            <a:extLst>
              <a:ext uri="{FF2B5EF4-FFF2-40B4-BE49-F238E27FC236}">
                <a16:creationId xmlns:a16="http://schemas.microsoft.com/office/drawing/2014/main" id="{8E61E681-C57D-1A08-7A06-25ED5392D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31841" y="1658854"/>
            <a:ext cx="2282845" cy="1770146"/>
          </a:xfrm>
          <a:prstGeom prst="rect">
            <a:avLst/>
          </a:prstGeom>
          <a:noFill/>
          <a:ln>
            <a:solidFill>
              <a:srgbClr val="00703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5" descr="Изображение выглядит как текст, снимок экрана, Шрифт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56B6B23E-0B9B-B6CD-F96A-8EE99B3DC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9416" y="3770217"/>
            <a:ext cx="2214715" cy="1664424"/>
          </a:xfrm>
          <a:prstGeom prst="rect">
            <a:avLst/>
          </a:prstGeom>
          <a:noFill/>
          <a:ln>
            <a:solidFill>
              <a:srgbClr val="00703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577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4EF6F0-1895-A895-0F56-14E4506E7755}"/>
              </a:ext>
            </a:extLst>
          </p:cNvPr>
          <p:cNvSpPr txBox="1">
            <a:spLocks/>
          </p:cNvSpPr>
          <p:nvPr/>
        </p:nvSpPr>
        <p:spPr>
          <a:xfrm>
            <a:off x="796762" y="579924"/>
            <a:ext cx="10374814" cy="4159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sz="2800" b="1" dirty="0"/>
              <a:t>Задание на 3 этап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5F54E8-C98F-995D-0E92-D8BC8C416E16}"/>
              </a:ext>
            </a:extLst>
          </p:cNvPr>
          <p:cNvSpPr txBox="1"/>
          <p:nvPr/>
        </p:nvSpPr>
        <p:spPr>
          <a:xfrm>
            <a:off x="667869" y="1599192"/>
            <a:ext cx="648596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>
                <a:solidFill>
                  <a:srgbClr val="000000"/>
                </a:solidFill>
              </a:rPr>
              <a:t>Применение приобретенных знаний и навыков для решения актуальных задач предприятий реального сектора. 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rgbClr val="000000"/>
                </a:solidFill>
              </a:rPr>
              <a:t>Знакомство с предприятиями, получение заданий, проведение анализа условий ведения бизнеса с странах в соответствии с рассматриваемой территориальной структурой, моделирование ключевых показателей.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rgbClr val="000000"/>
                </a:solidFill>
              </a:rPr>
              <a:t>Подготовка презентации полученных результатов для представления другим участникам проектной работы. 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7C136DA2-0CC5-49BB-9BE8-905D9BE04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8584" y="1391145"/>
            <a:ext cx="2373396" cy="130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Снимок экрана 2016-04-23 в 16.30.57.png">
            <a:extLst>
              <a:ext uri="{FF2B5EF4-FFF2-40B4-BE49-F238E27FC236}">
                <a16:creationId xmlns:a16="http://schemas.microsoft.com/office/drawing/2014/main" id="{283B08A5-AF5C-58B5-E99B-A96E2EF1E4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071" y="2673947"/>
            <a:ext cx="2968496" cy="15549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7C3F8FAD-D233-93DD-511C-75D71267F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748" y="4668517"/>
            <a:ext cx="2128300" cy="1600927"/>
          </a:xfrm>
          <a:prstGeom prst="rect">
            <a:avLst/>
          </a:prstGeom>
          <a:noFill/>
          <a:ln>
            <a:solidFill>
              <a:srgbClr val="00703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4" descr="http://spacenews.com/wp-content/uploads/2014/11/PSLV15_ISRO02-370x485.jpg">
            <a:extLst>
              <a:ext uri="{FF2B5EF4-FFF2-40B4-BE49-F238E27FC236}">
                <a16:creationId xmlns:a16="http://schemas.microsoft.com/office/drawing/2014/main" id="{B2137FD0-3A4D-270B-3CC8-3E19E2B14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2467" y="4363393"/>
            <a:ext cx="1051807" cy="10668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13CB23-BABF-38AE-EA61-09601C284C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5329" y="4402087"/>
            <a:ext cx="2732470" cy="20582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3B95FC4D-5057-949B-0A56-422DE40C02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71810" y="5380798"/>
            <a:ext cx="1825246" cy="123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9139614F-C941-020A-56C9-7F160407E9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50080" y="4402087"/>
            <a:ext cx="2634311" cy="1957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7429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57FB44DE-73AA-8016-E5B5-984F64B1BA37}"/>
              </a:ext>
            </a:extLst>
          </p:cNvPr>
          <p:cNvSpPr txBox="1">
            <a:spLocks/>
          </p:cNvSpPr>
          <p:nvPr/>
        </p:nvSpPr>
        <p:spPr>
          <a:xfrm>
            <a:off x="793202" y="582540"/>
            <a:ext cx="10374814" cy="86784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sz="2800" b="1" dirty="0"/>
              <a:t>Подход к выставлению оценок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6B27BA-42C0-2009-A9F3-508E7BF8654A}"/>
              </a:ext>
            </a:extLst>
          </p:cNvPr>
          <p:cNvSpPr txBox="1"/>
          <p:nvPr/>
        </p:nvSpPr>
        <p:spPr>
          <a:xfrm>
            <a:off x="667869" y="1450381"/>
            <a:ext cx="971326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</a:rPr>
              <a:t>После каждого выступления другие подгруппы оценивают ее по пятибалльной системе. При этом, оценивая выступление в 5, 4, 3 балла, подгруппа отвечает на 3, 2, 1 вопрос соответственно по теме выступления. Неправильный ответ приводит к получению штрафного балла при расчете итоговой оценки подгруппы. </a:t>
            </a:r>
          </a:p>
          <a:p>
            <a:pPr marL="342900" indent="-342900">
              <a:buAutoNum type="arabicPeriod"/>
            </a:pPr>
            <a:endParaRPr lang="ru-RU" b="1" dirty="0">
              <a:solidFill>
                <a:srgbClr val="000000"/>
              </a:solidFill>
            </a:endParaRPr>
          </a:p>
          <a:p>
            <a:r>
              <a:rPr lang="ru-RU" b="1" dirty="0">
                <a:solidFill>
                  <a:srgbClr val="000000"/>
                </a:solidFill>
              </a:rPr>
              <a:t>Оценка выступающей подгруппы корректируется с учетом пересчета в 10-ти балльную систему и штрафных баллов за неправильно отвеченные вопросы. </a:t>
            </a:r>
          </a:p>
          <a:p>
            <a:pPr marL="342900" indent="-342900">
              <a:buAutoNum type="arabicPeriod"/>
            </a:pPr>
            <a:endParaRPr lang="ru-RU" b="1" dirty="0">
              <a:solidFill>
                <a:srgbClr val="000000"/>
              </a:solidFill>
            </a:endParaRPr>
          </a:p>
          <a:p>
            <a:r>
              <a:rPr lang="ru-RU" b="1" dirty="0">
                <a:solidFill>
                  <a:srgbClr val="000000"/>
                </a:solidFill>
              </a:rPr>
              <a:t>В случае различия в оценке, преподаватели вправе скорректировать общую и индивидуальную оценку на 2 балла в плюс или минус. </a:t>
            </a:r>
          </a:p>
        </p:txBody>
      </p:sp>
    </p:spTree>
    <p:extLst>
      <p:ext uri="{BB962C8B-B14F-4D97-AF65-F5344CB8AC3E}">
        <p14:creationId xmlns:p14="http://schemas.microsoft.com/office/powerpoint/2010/main" val="3274832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57FB44DE-73AA-8016-E5B5-984F64B1BA37}"/>
              </a:ext>
            </a:extLst>
          </p:cNvPr>
          <p:cNvSpPr txBox="1">
            <a:spLocks/>
          </p:cNvSpPr>
          <p:nvPr/>
        </p:nvSpPr>
        <p:spPr>
          <a:xfrm>
            <a:off x="793202" y="582540"/>
            <a:ext cx="10374814" cy="86784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sz="2800" b="1" dirty="0"/>
              <a:t>Защита проектной работы</a:t>
            </a:r>
          </a:p>
        </p:txBody>
      </p:sp>
      <p:pic>
        <p:nvPicPr>
          <p:cNvPr id="4" name="Picture 2" descr="E:\АПИ\Фото\Итоговое_проектная работа_19.05.16\DSCN4566.JPG">
            <a:extLst>
              <a:ext uri="{FF2B5EF4-FFF2-40B4-BE49-F238E27FC236}">
                <a16:creationId xmlns:a16="http://schemas.microsoft.com/office/drawing/2014/main" id="{2396583E-E4EA-951A-F444-57E0DC26C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5303" y="1350933"/>
            <a:ext cx="3826870" cy="2870153"/>
          </a:xfrm>
          <a:prstGeom prst="rect">
            <a:avLst/>
          </a:prstGeom>
          <a:noFill/>
          <a:ln w="9525">
            <a:solidFill>
              <a:srgbClr val="005BAA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E:\АПИ\Фото\Итоговое_проектная работа_19.05.16\DSCN4576.JPG">
            <a:extLst>
              <a:ext uri="{FF2B5EF4-FFF2-40B4-BE49-F238E27FC236}">
                <a16:creationId xmlns:a16="http://schemas.microsoft.com/office/drawing/2014/main" id="{DC53D43D-2E9C-F714-9B3C-8355328B05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49507" y="1508652"/>
            <a:ext cx="4715434" cy="2641112"/>
          </a:xfrm>
          <a:prstGeom prst="rect">
            <a:avLst/>
          </a:prstGeom>
          <a:noFill/>
          <a:ln w="9525">
            <a:solidFill>
              <a:srgbClr val="005BAA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E:\АПИ\Фото\Итоговое_проектная работа_19.05.16\защита\IMG_4402.jpg">
            <a:extLst>
              <a:ext uri="{FF2B5EF4-FFF2-40B4-BE49-F238E27FC236}">
                <a16:creationId xmlns:a16="http://schemas.microsoft.com/office/drawing/2014/main" id="{DBCF4C82-00B8-40D5-4945-0470448F19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08869" y="4408064"/>
            <a:ext cx="4060528" cy="1882568"/>
          </a:xfrm>
          <a:prstGeom prst="rect">
            <a:avLst/>
          </a:prstGeom>
          <a:noFill/>
          <a:ln w="9525">
            <a:solidFill>
              <a:srgbClr val="005BAA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:\АПИ\Фото\Итоговое_проектная работа_19.05.16\защита\IMG_4449.jpg">
            <a:extLst>
              <a:ext uri="{FF2B5EF4-FFF2-40B4-BE49-F238E27FC236}">
                <a16:creationId xmlns:a16="http://schemas.microsoft.com/office/drawing/2014/main" id="{6FC840D9-5334-27A3-D6E5-3DAD4ABC68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58156" y="4587380"/>
            <a:ext cx="5209860" cy="1514803"/>
          </a:xfrm>
          <a:prstGeom prst="rect">
            <a:avLst/>
          </a:prstGeom>
          <a:noFill/>
          <a:ln w="9525">
            <a:solidFill>
              <a:srgbClr val="005BAA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175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57FB44DE-73AA-8016-E5B5-984F64B1BA37}"/>
              </a:ext>
            </a:extLst>
          </p:cNvPr>
          <p:cNvSpPr txBox="1">
            <a:spLocks/>
          </p:cNvSpPr>
          <p:nvPr/>
        </p:nvSpPr>
        <p:spPr>
          <a:xfrm>
            <a:off x="793202" y="582540"/>
            <a:ext cx="10374814" cy="86784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sz="2800" b="1" dirty="0"/>
              <a:t>Отзывы участников проекта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5A3119-7791-6B50-69B5-453D68913DAD}"/>
              </a:ext>
            </a:extLst>
          </p:cNvPr>
          <p:cNvSpPr txBox="1"/>
          <p:nvPr/>
        </p:nvSpPr>
        <p:spPr>
          <a:xfrm>
            <a:off x="793202" y="1430550"/>
            <a:ext cx="1037481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</a:rPr>
              <a:t>«Проект полностью оправдал ожидания и даже превзошел их. Очень понравился последний блок с решением кейсов для компаний. В такой форме чувствуется значимость выполненной работы и реальная польза полученных знаний, их применимость в жизни».</a:t>
            </a:r>
          </a:p>
          <a:p>
            <a:endParaRPr lang="ru-RU" b="1" dirty="0">
              <a:solidFill>
                <a:srgbClr val="000000"/>
              </a:solidFill>
            </a:endParaRPr>
          </a:p>
          <a:p>
            <a:r>
              <a:rPr lang="ru-RU" b="1" dirty="0">
                <a:solidFill>
                  <a:srgbClr val="000000"/>
                </a:solidFill>
              </a:rPr>
              <a:t>«Спасибо Вам большое за проведенную проектную работу! Было интересно, продуктивно и полезно. Очень понравилось работать с Вами и кафедрой в целом».</a:t>
            </a:r>
          </a:p>
        </p:txBody>
      </p:sp>
      <p:pic>
        <p:nvPicPr>
          <p:cNvPr id="8" name="Picture 4" descr="D:\Мои документы\CLIENTS\ВШЭ (кафедра)\2016-05 (от Олеси - передача дел)\Фото\Итоговое_проектная работа_19.05.16\защита\IMG_4444.jpg">
            <a:extLst>
              <a:ext uri="{FF2B5EF4-FFF2-40B4-BE49-F238E27FC236}">
                <a16:creationId xmlns:a16="http://schemas.microsoft.com/office/drawing/2014/main" id="{A9498EF4-9404-8F96-97BD-672A041DE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47046" y="4480408"/>
            <a:ext cx="3240360" cy="1723473"/>
          </a:xfrm>
          <a:prstGeom prst="rect">
            <a:avLst/>
          </a:prstGeom>
          <a:noFill/>
          <a:ln w="9525">
            <a:solidFill>
              <a:srgbClr val="005BAA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Мои документы\CLIENTS\ВШЭ (кафедра)\2016-05 (от Олеси - передача дел)\Фото\Итоговое_проектная работа_19.05.16\защита\IMG_4489.jpg">
            <a:extLst>
              <a:ext uri="{FF2B5EF4-FFF2-40B4-BE49-F238E27FC236}">
                <a16:creationId xmlns:a16="http://schemas.microsoft.com/office/drawing/2014/main" id="{B76438A8-17CA-4B4C-E3EA-AB4C742ABE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96336" y="3257443"/>
            <a:ext cx="2448272" cy="2435562"/>
          </a:xfrm>
          <a:prstGeom prst="rect">
            <a:avLst/>
          </a:prstGeom>
          <a:noFill/>
          <a:ln w="9525">
            <a:solidFill>
              <a:srgbClr val="005BAA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Мои документы\CLIENTS\ВШЭ (кафедра)\2016-05 (от Олеси - передача дел)\Фото\Итоговое_проектная работа_19.05.16\DSCN4601.JPG">
            <a:extLst>
              <a:ext uri="{FF2B5EF4-FFF2-40B4-BE49-F238E27FC236}">
                <a16:creationId xmlns:a16="http://schemas.microsoft.com/office/drawing/2014/main" id="{72A894B8-1B36-3E5A-5837-38BD79661E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80"/>
          <a:stretch/>
        </p:blipFill>
        <p:spPr bwMode="auto">
          <a:xfrm>
            <a:off x="1653044" y="3434180"/>
            <a:ext cx="2811654" cy="1869847"/>
          </a:xfrm>
          <a:prstGeom prst="rect">
            <a:avLst/>
          </a:prstGeom>
          <a:noFill/>
          <a:ln w="9525">
            <a:solidFill>
              <a:srgbClr val="005BAA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903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57FB44DE-73AA-8016-E5B5-984F64B1BA37}"/>
              </a:ext>
            </a:extLst>
          </p:cNvPr>
          <p:cNvSpPr txBox="1">
            <a:spLocks/>
          </p:cNvSpPr>
          <p:nvPr/>
        </p:nvSpPr>
        <p:spPr>
          <a:xfrm>
            <a:off x="793202" y="582540"/>
            <a:ext cx="10374814" cy="86784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sz="2800" b="1" dirty="0"/>
              <a:t>Отзывы кураторов проектной деятельности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DC877DD8-B5F4-6A9F-43AC-DB5D58676220}"/>
              </a:ext>
            </a:extLst>
          </p:cNvPr>
          <p:cNvSpPr txBox="1">
            <a:spLocks/>
          </p:cNvSpPr>
          <p:nvPr/>
        </p:nvSpPr>
        <p:spPr>
          <a:xfrm>
            <a:off x="1010690" y="1698591"/>
            <a:ext cx="7921625" cy="287338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200" dirty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6371F363-6611-AD97-1648-A5BD5A66D0A4}"/>
              </a:ext>
            </a:extLst>
          </p:cNvPr>
          <p:cNvSpPr txBox="1">
            <a:spLocks/>
          </p:cNvSpPr>
          <p:nvPr/>
        </p:nvSpPr>
        <p:spPr bwMode="auto">
          <a:xfrm>
            <a:off x="1083715" y="2390741"/>
            <a:ext cx="7848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ru-RU" sz="480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3AA28D18-2615-6427-8D96-F1BC0B4D15F3}"/>
              </a:ext>
            </a:extLst>
          </p:cNvPr>
          <p:cNvSpPr txBox="1">
            <a:spLocks/>
          </p:cNvSpPr>
          <p:nvPr/>
        </p:nvSpPr>
        <p:spPr>
          <a:xfrm>
            <a:off x="1010690" y="1482579"/>
            <a:ext cx="9767222" cy="5040585"/>
          </a:xfrm>
          <a:prstGeom prst="rect">
            <a:avLst/>
          </a:prstGeom>
        </p:spPr>
        <p:txBody>
          <a:bodyPr/>
          <a:lstStyle/>
          <a:p>
            <a:r>
              <a:rPr lang="ru-RU" sz="1600" b="1" dirty="0">
                <a:solidFill>
                  <a:srgbClr val="000000"/>
                </a:solidFill>
              </a:rPr>
              <a:t>«Важно, что студенты активно поработали на первых этапах. Студенты были хорошо подготовлены, легко ориентировались в поиске информации. Команда работала слаженно, обязанности грамотно распределялись ответственным группы. Рекомендации и предложения учитывались, высказывались идеи, обсуждение было нацелено на достижение практического результата. На выходе получили исследование по заданной теме, представляющее реальный интерес для бизнеса. От всей души желаю студентам и сотрудникам кафедры успехов и рассчитываю на дальнейшее развитие сотрудничества с нашим предприятием».</a:t>
            </a:r>
          </a:p>
          <a:p>
            <a:endParaRPr lang="ru-RU" sz="1600" b="1" dirty="0">
              <a:solidFill>
                <a:srgbClr val="000000"/>
              </a:solidFill>
            </a:endParaRPr>
          </a:p>
          <a:p>
            <a:pPr algn="r"/>
            <a:r>
              <a:rPr lang="ru-RU" b="1" dirty="0">
                <a:solidFill>
                  <a:srgbClr val="000000"/>
                </a:solidFill>
              </a:rPr>
              <a:t>Е. Коньков</a:t>
            </a:r>
          </a:p>
          <a:p>
            <a:endParaRPr lang="ru-RU" sz="1100" b="1" dirty="0">
              <a:solidFill>
                <a:srgbClr val="000000"/>
              </a:solidFill>
            </a:endParaRPr>
          </a:p>
          <a:p>
            <a:endParaRPr lang="ru-RU" sz="1100" b="1" dirty="0">
              <a:solidFill>
                <a:srgbClr val="000000"/>
              </a:solidFill>
            </a:endParaRPr>
          </a:p>
          <a:p>
            <a:r>
              <a:rPr lang="ru-RU" sz="1100" b="1" dirty="0">
                <a:solidFill>
                  <a:srgbClr val="000000"/>
                </a:solidFill>
              </a:rPr>
              <a:t>  </a:t>
            </a:r>
          </a:p>
          <a:p>
            <a:r>
              <a:rPr lang="ru-RU" sz="1600" b="1" dirty="0">
                <a:solidFill>
                  <a:srgbClr val="000000"/>
                </a:solidFill>
              </a:rPr>
              <a:t>«Студенты, с которыми мы работали, приятно удивили своей подготовленностью, за что особенное спасибо преподавателям базовой кафедры. За короткое время группа собрала требуемую информацию, провела необходимый анализ, к итоговому выступлению подготовила обоснованные выводы. Считаю, что все участники продемонстрировали умение работать в команде и добиваться поставленных целей».</a:t>
            </a:r>
          </a:p>
          <a:p>
            <a:pPr algn="r"/>
            <a:endParaRPr lang="ru-RU" b="1" dirty="0">
              <a:solidFill>
                <a:srgbClr val="000000"/>
              </a:solidFill>
            </a:endParaRPr>
          </a:p>
          <a:p>
            <a:pPr algn="r"/>
            <a:r>
              <a:rPr lang="ru-RU" b="1" dirty="0">
                <a:solidFill>
                  <a:srgbClr val="000000"/>
                </a:solidFill>
              </a:rPr>
              <a:t>Г. Хохлов</a:t>
            </a:r>
            <a:endParaRPr lang="ru-RU" sz="1200" b="1" dirty="0">
              <a:solidFill>
                <a:srgbClr val="000000"/>
              </a:solidFill>
            </a:endParaRPr>
          </a:p>
        </p:txBody>
      </p:sp>
      <p:pic>
        <p:nvPicPr>
          <p:cNvPr id="7" name="Picture 4" descr="Главная страница Корпорация Иркут">
            <a:extLst>
              <a:ext uri="{FF2B5EF4-FFF2-40B4-BE49-F238E27FC236}">
                <a16:creationId xmlns:a16="http://schemas.microsoft.com/office/drawing/2014/main" id="{AF883FB4-740B-C2E9-0F25-BC459308A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1782" y="3429000"/>
            <a:ext cx="1772047" cy="38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ВТБ">
            <a:extLst>
              <a:ext uri="{FF2B5EF4-FFF2-40B4-BE49-F238E27FC236}">
                <a16:creationId xmlns:a16="http://schemas.microsoft.com/office/drawing/2014/main" id="{8CBE1A71-D009-2E93-ED17-977A3CE9C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9955" y="5431401"/>
            <a:ext cx="1440160" cy="50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077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57FB44DE-73AA-8016-E5B5-984F64B1BA37}"/>
              </a:ext>
            </a:extLst>
          </p:cNvPr>
          <p:cNvSpPr txBox="1">
            <a:spLocks/>
          </p:cNvSpPr>
          <p:nvPr/>
        </p:nvSpPr>
        <p:spPr>
          <a:xfrm>
            <a:off x="793202" y="582540"/>
            <a:ext cx="10374814" cy="86784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sz="2800" b="1" dirty="0"/>
              <a:t>Отзывы кураторов проектной деятельности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DC877DD8-B5F4-6A9F-43AC-DB5D58676220}"/>
              </a:ext>
            </a:extLst>
          </p:cNvPr>
          <p:cNvSpPr txBox="1">
            <a:spLocks/>
          </p:cNvSpPr>
          <p:nvPr/>
        </p:nvSpPr>
        <p:spPr>
          <a:xfrm>
            <a:off x="1010690" y="1698591"/>
            <a:ext cx="7921625" cy="287338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200" dirty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3AA28D18-2615-6427-8D96-F1BC0B4D15F3}"/>
              </a:ext>
            </a:extLst>
          </p:cNvPr>
          <p:cNvSpPr txBox="1">
            <a:spLocks/>
          </p:cNvSpPr>
          <p:nvPr/>
        </p:nvSpPr>
        <p:spPr>
          <a:xfrm>
            <a:off x="1010690" y="1482579"/>
            <a:ext cx="9767222" cy="5040585"/>
          </a:xfrm>
          <a:prstGeom prst="rect">
            <a:avLst/>
          </a:prstGeom>
        </p:spPr>
        <p:txBody>
          <a:bodyPr/>
          <a:lstStyle/>
          <a:p>
            <a:r>
              <a:rPr lang="ru-RU" sz="1600" b="1" dirty="0">
                <a:solidFill>
                  <a:srgbClr val="000000"/>
                </a:solidFill>
              </a:rPr>
              <a:t>«Разработанный кафедрой подход к постепенному погружению студентов в процесс анализа реальных бизнес-процессов позволяет формировать мобильные группы с потрясающе высокой эффективностью. Работа над конкретной задачей исследования мирового космического рынка показала не только уникальность методики постановки задачи, но и позволила выявить сильные стороны ребят: их умение мобилизоваться, функционально распределять работу, совместно анализировать собранную и обработанную информацию, формировать выводы и быть готовыми к принятию быстрых и выверенных решений. Важно, что студенты активно поработали на первых этапах.</a:t>
            </a:r>
          </a:p>
          <a:p>
            <a:r>
              <a:rPr lang="ru-RU" sz="1600" b="1" dirty="0">
                <a:solidFill>
                  <a:srgbClr val="000000"/>
                </a:solidFill>
              </a:rPr>
              <a:t>Считаю группу готовой к выполнению более сложных заданий как в рамках учебного процесса, так и в интересах реального бизнеса».</a:t>
            </a:r>
          </a:p>
          <a:p>
            <a:endParaRPr lang="ru-RU" sz="1600" b="1" dirty="0">
              <a:solidFill>
                <a:srgbClr val="000000"/>
              </a:solidFill>
            </a:endParaRPr>
          </a:p>
          <a:p>
            <a:pPr algn="r"/>
            <a:r>
              <a:rPr lang="ru-RU" sz="1600" b="1" dirty="0">
                <a:solidFill>
                  <a:srgbClr val="000000"/>
                </a:solidFill>
              </a:rPr>
              <a:t>М. Шилов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8609424-F067-BAE4-A808-500725A352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2315" y="3862302"/>
            <a:ext cx="648072" cy="64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085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4F25C98-8E7A-14E0-EFD8-CFD14F3BE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9855" y="317501"/>
            <a:ext cx="1163336" cy="10814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EE684A-DA83-1045-2F9B-FB04BB853542}"/>
              </a:ext>
            </a:extLst>
          </p:cNvPr>
          <p:cNvSpPr txBox="1"/>
          <p:nvPr/>
        </p:nvSpPr>
        <p:spPr>
          <a:xfrm>
            <a:off x="734136" y="5225455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590800" algn="l"/>
              </a:tabLst>
            </a:pPr>
            <a:r>
              <a:rPr lang="ru-RU" sz="1600" i="1" dirty="0">
                <a:solidFill>
                  <a:srgbClr val="7F94C3"/>
                </a:solidFill>
                <a:effectLst/>
                <a:latin typeface="HSE Slab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Москва, ул. М.Ордынка, д. 17/1</a:t>
            </a:r>
          </a:p>
          <a:p>
            <a:pPr>
              <a:tabLst>
                <a:tab pos="2590800" algn="l"/>
              </a:tabLst>
            </a:pPr>
            <a:r>
              <a:rPr lang="ru-RU" sz="1600" i="1" dirty="0">
                <a:solidFill>
                  <a:srgbClr val="7F94C3"/>
                </a:solidFill>
                <a:effectLst/>
                <a:latin typeface="HSE Slab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Телефон: + 7(495) 771-32-52</a:t>
            </a:r>
          </a:p>
          <a:p>
            <a:pPr>
              <a:tabLst>
                <a:tab pos="2590800" algn="l"/>
              </a:tabLst>
            </a:pPr>
            <a:r>
              <a:rPr lang="en-US" sz="1600" i="1" dirty="0">
                <a:solidFill>
                  <a:srgbClr val="7F94C3"/>
                </a:solidFill>
                <a:effectLst/>
                <a:latin typeface="HSE Slab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ru-RU" sz="1600" i="1" dirty="0">
                <a:solidFill>
                  <a:srgbClr val="7F94C3"/>
                </a:solidFill>
                <a:effectLst/>
                <a:latin typeface="HSE Slab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600" i="1" dirty="0">
                <a:solidFill>
                  <a:srgbClr val="7F94C3"/>
                </a:solidFill>
                <a:effectLst/>
                <a:latin typeface="HSE Slab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mail</a:t>
            </a:r>
            <a:r>
              <a:rPr lang="ru-RU" sz="1600" i="1" dirty="0">
                <a:solidFill>
                  <a:srgbClr val="7F94C3"/>
                </a:solidFill>
                <a:effectLst/>
                <a:latin typeface="HSE Slab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600" i="1" dirty="0">
                <a:solidFill>
                  <a:srgbClr val="7F94C3"/>
                </a:solidFill>
                <a:effectLst/>
                <a:latin typeface="HSE Slab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avtopromimport</a:t>
            </a:r>
            <a:r>
              <a:rPr lang="ru-RU" sz="1600" i="1" dirty="0">
                <a:solidFill>
                  <a:srgbClr val="7F94C3"/>
                </a:solidFill>
                <a:effectLst/>
                <a:latin typeface="HSE Slab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lang="en-US" sz="1600" i="1" dirty="0">
                <a:solidFill>
                  <a:srgbClr val="7F94C3"/>
                </a:solidFill>
                <a:effectLst/>
                <a:latin typeface="HSE Slab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hse</a:t>
            </a:r>
            <a:r>
              <a:rPr lang="ru-RU" sz="1600" i="1" dirty="0">
                <a:solidFill>
                  <a:srgbClr val="7F94C3"/>
                </a:solidFill>
                <a:effectLst/>
                <a:latin typeface="HSE Slab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600" i="1" dirty="0">
                <a:solidFill>
                  <a:srgbClr val="7F94C3"/>
                </a:solidFill>
                <a:effectLst/>
                <a:latin typeface="HSE Slab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ru</a:t>
            </a:r>
            <a:r>
              <a:rPr lang="ru-RU" sz="1600" i="1" dirty="0">
                <a:solidFill>
                  <a:srgbClr val="7F94C3"/>
                </a:solidFill>
                <a:effectLst/>
                <a:latin typeface="HSE Slab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600" i="1" dirty="0">
                <a:solidFill>
                  <a:srgbClr val="7F94C3"/>
                </a:solidFill>
                <a:latin typeface="HSE Slab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i="1" dirty="0">
              <a:solidFill>
                <a:srgbClr val="7F94C3"/>
              </a:solidFill>
              <a:effectLst/>
              <a:latin typeface="HSE Slab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2590800" algn="l"/>
              </a:tabLst>
            </a:pPr>
            <a:r>
              <a:rPr lang="en-US" sz="1600" i="1" dirty="0">
                <a:solidFill>
                  <a:srgbClr val="7F94C3"/>
                </a:solidFill>
                <a:effectLst/>
                <a:latin typeface="HSE Slab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https://we.hse.ru/avtopromimport/</a:t>
            </a:r>
            <a:endParaRPr lang="ru-RU" sz="1600" i="1" dirty="0">
              <a:solidFill>
                <a:srgbClr val="7F94C3"/>
              </a:solidFill>
              <a:effectLst/>
              <a:latin typeface="HSE Slab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5A08B2-9CF9-ED46-A860-1BE80ADB9C7C}"/>
              </a:ext>
            </a:extLst>
          </p:cNvPr>
          <p:cNvSpPr txBox="1"/>
          <p:nvPr/>
        </p:nvSpPr>
        <p:spPr>
          <a:xfrm flipH="1">
            <a:off x="2348654" y="2089778"/>
            <a:ext cx="947063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5000" b="1" dirty="0">
                <a:latin typeface="HSE Sans" panose="02000000000000000000" pitchFamily="2" charset="0"/>
              </a:rPr>
              <a:t>БК ВО АПИ «Международная конкурентоспособность»</a:t>
            </a:r>
          </a:p>
          <a:p>
            <a:pPr algn="l"/>
            <a:r>
              <a:rPr lang="ru-RU" sz="3600" dirty="0">
                <a:latin typeface="HSE Sans" panose="02000000000000000000" pitchFamily="2" charset="0"/>
              </a:rPr>
              <a:t>Будем рады сотрудничеству!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CD35669-509E-881A-DBBA-A545CBDCB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136" y="2508051"/>
            <a:ext cx="1290427" cy="122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00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D3F2F09-93AD-4EFE-4788-D0F3AC190111}"/>
              </a:ext>
            </a:extLst>
          </p:cNvPr>
          <p:cNvSpPr txBox="1">
            <a:spLocks/>
          </p:cNvSpPr>
          <p:nvPr/>
        </p:nvSpPr>
        <p:spPr>
          <a:xfrm>
            <a:off x="796762" y="557064"/>
            <a:ext cx="10374814" cy="4159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b="1" dirty="0"/>
              <a:t>О кафедре</a:t>
            </a:r>
            <a:endParaRPr lang="ru-RU" sz="2800" b="1" dirty="0"/>
          </a:p>
        </p:txBody>
      </p:sp>
      <p:pic>
        <p:nvPicPr>
          <p:cNvPr id="2" name="Picture 4" descr="&amp;scy;&amp;khcy;&amp;iecy;&amp;mcy;&amp;acy;2">
            <a:extLst>
              <a:ext uri="{FF2B5EF4-FFF2-40B4-BE49-F238E27FC236}">
                <a16:creationId xmlns:a16="http://schemas.microsoft.com/office/drawing/2014/main" id="{85AD1AF3-9AE0-7096-1E70-C38E6FD68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762" y="1729613"/>
            <a:ext cx="5936222" cy="3266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&amp;scy;&amp;khcy;&amp;iecy;&amp;mcy;&amp;acy;">
            <a:extLst>
              <a:ext uri="{FF2B5EF4-FFF2-40B4-BE49-F238E27FC236}">
                <a16:creationId xmlns:a16="http://schemas.microsoft.com/office/drawing/2014/main" id="{D9F7FF9C-2CA7-F827-9C47-9191CF716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985" y="1729613"/>
            <a:ext cx="4087416" cy="3419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DF7E3860-7419-1F88-75F6-C7E4688BC8DF}"/>
              </a:ext>
            </a:extLst>
          </p:cNvPr>
          <p:cNvSpPr txBox="1">
            <a:spLocks/>
          </p:cNvSpPr>
          <p:nvPr/>
        </p:nvSpPr>
        <p:spPr bwMode="auto">
          <a:xfrm>
            <a:off x="627428" y="1038895"/>
            <a:ext cx="10374814" cy="47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ru-RU" sz="1600" b="1" dirty="0">
                <a:solidFill>
                  <a:srgbClr val="000000"/>
                </a:solidFill>
              </a:rPr>
              <a:t>ВО «Автопромимпорт» более 50 лет осуществляет реализацию (поддержку)  международных проектов, направленных на освоение новейших технологий</a:t>
            </a:r>
            <a:r>
              <a:rPr lang="ru-RU" sz="1600" b="1" dirty="0">
                <a:solidFill>
                  <a:srgbClr val="00703C"/>
                </a:solidFill>
              </a:rPr>
              <a:t>.</a:t>
            </a:r>
            <a:endParaRPr lang="ru-RU" sz="2400" dirty="0">
              <a:solidFill>
                <a:srgbClr val="898989"/>
              </a:solidFill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6A2243DE-5527-CD5D-17BD-97DAE56F2111}"/>
              </a:ext>
            </a:extLst>
          </p:cNvPr>
          <p:cNvSpPr txBox="1">
            <a:spLocks/>
          </p:cNvSpPr>
          <p:nvPr/>
        </p:nvSpPr>
        <p:spPr bwMode="auto">
          <a:xfrm>
            <a:off x="627428" y="5210008"/>
            <a:ext cx="10374814" cy="47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ru-RU" sz="1600" b="1" dirty="0">
                <a:solidFill>
                  <a:srgbClr val="000000"/>
                </a:solidFill>
              </a:rPr>
              <a:t>За годы работы Объединение обеспечило поставку оборудования и пуск в эксплуатацию АвтоВАЗа, КАМАЗа, </a:t>
            </a:r>
            <a:r>
              <a:rPr lang="ru-RU" sz="1600" b="1" dirty="0" err="1">
                <a:solidFill>
                  <a:srgbClr val="000000"/>
                </a:solidFill>
              </a:rPr>
              <a:t>АТОМмаша</a:t>
            </a:r>
            <a:r>
              <a:rPr lang="ru-RU" sz="1600" b="1" dirty="0">
                <a:solidFill>
                  <a:srgbClr val="000000"/>
                </a:solidFill>
              </a:rPr>
              <a:t>, внедрение промышленных технологий </a:t>
            </a:r>
            <a:r>
              <a:rPr lang="ru-RU" sz="1600" b="1" dirty="0" err="1">
                <a:solidFill>
                  <a:srgbClr val="000000"/>
                </a:solidFill>
              </a:rPr>
              <a:t>Thyssenkrupp</a:t>
            </a:r>
            <a:r>
              <a:rPr lang="ru-RU" sz="1600" b="1" dirty="0">
                <a:solidFill>
                  <a:srgbClr val="000000"/>
                </a:solidFill>
              </a:rPr>
              <a:t>, </a:t>
            </a:r>
            <a:r>
              <a:rPr lang="ru-RU" sz="1600" b="1" dirty="0" err="1">
                <a:solidFill>
                  <a:srgbClr val="000000"/>
                </a:solidFill>
              </a:rPr>
              <a:t>Mannesmann</a:t>
            </a:r>
            <a:r>
              <a:rPr lang="ru-RU" sz="1600" b="1" dirty="0">
                <a:solidFill>
                  <a:srgbClr val="000000"/>
                </a:solidFill>
              </a:rPr>
              <a:t>, Siemens, Volkswagen, Porsche и многих других компаний.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6B3E689-72AB-C47D-85CE-DC07B225B28C}"/>
              </a:ext>
            </a:extLst>
          </p:cNvPr>
          <p:cNvSpPr/>
          <p:nvPr/>
        </p:nvSpPr>
        <p:spPr>
          <a:xfrm>
            <a:off x="8450023" y="3157598"/>
            <a:ext cx="245533" cy="188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E529B2-F4EE-39B1-72A7-9973387EA4B8}"/>
              </a:ext>
            </a:extLst>
          </p:cNvPr>
          <p:cNvSpPr txBox="1"/>
          <p:nvPr/>
        </p:nvSpPr>
        <p:spPr>
          <a:xfrm>
            <a:off x="8418976" y="3063458"/>
            <a:ext cx="477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82144A"/>
                </a:solidFill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3177676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D3F2F09-93AD-4EFE-4788-D0F3AC190111}"/>
              </a:ext>
            </a:extLst>
          </p:cNvPr>
          <p:cNvSpPr txBox="1">
            <a:spLocks/>
          </p:cNvSpPr>
          <p:nvPr/>
        </p:nvSpPr>
        <p:spPr>
          <a:xfrm>
            <a:off x="796762" y="557064"/>
            <a:ext cx="10374814" cy="4159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sz="2800" b="1" dirty="0"/>
              <a:t>Сотрудники кафедры</a:t>
            </a:r>
          </a:p>
        </p:txBody>
      </p:sp>
      <p:pic>
        <p:nvPicPr>
          <p:cNvPr id="9" name="Google Shape;223;p33">
            <a:extLst>
              <a:ext uri="{FF2B5EF4-FFF2-40B4-BE49-F238E27FC236}">
                <a16:creationId xmlns:a16="http://schemas.microsoft.com/office/drawing/2014/main" id="{E2F7B187-7BE9-9ED0-0F64-35044D1398FB}"/>
              </a:ext>
            </a:extLst>
          </p:cNvPr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132" t="9206"/>
          <a:stretch/>
        </p:blipFill>
        <p:spPr>
          <a:xfrm>
            <a:off x="8838190" y="1416413"/>
            <a:ext cx="2060000" cy="179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24;p33">
            <a:extLst>
              <a:ext uri="{FF2B5EF4-FFF2-40B4-BE49-F238E27FC236}">
                <a16:creationId xmlns:a16="http://schemas.microsoft.com/office/drawing/2014/main" id="{95C95078-D2FC-310C-500A-56DB97D1A316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73" t="9206"/>
          <a:stretch/>
        </p:blipFill>
        <p:spPr>
          <a:xfrm>
            <a:off x="8883564" y="2993962"/>
            <a:ext cx="1479000" cy="179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25;p33">
            <a:extLst>
              <a:ext uri="{FF2B5EF4-FFF2-40B4-BE49-F238E27FC236}">
                <a16:creationId xmlns:a16="http://schemas.microsoft.com/office/drawing/2014/main" id="{2593F895-8CB5-5691-A865-A2D9BB1B13CD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18" t="9206"/>
          <a:stretch/>
        </p:blipFill>
        <p:spPr>
          <a:xfrm>
            <a:off x="8883564" y="4607863"/>
            <a:ext cx="1757675" cy="179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226;p33">
            <a:extLst>
              <a:ext uri="{FF2B5EF4-FFF2-40B4-BE49-F238E27FC236}">
                <a16:creationId xmlns:a16="http://schemas.microsoft.com/office/drawing/2014/main" id="{8478A45D-A610-6A42-A06C-E09C44B59701}"/>
              </a:ext>
            </a:extLst>
          </p:cNvPr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12" t="9633"/>
          <a:stretch/>
        </p:blipFill>
        <p:spPr>
          <a:xfrm>
            <a:off x="3887691" y="1416413"/>
            <a:ext cx="1643875" cy="17988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3" name="Google Shape;227;p33">
            <a:extLst>
              <a:ext uri="{FF2B5EF4-FFF2-40B4-BE49-F238E27FC236}">
                <a16:creationId xmlns:a16="http://schemas.microsoft.com/office/drawing/2014/main" id="{6C6109B0-2BC0-025A-4624-CCB50D49E54B}"/>
              </a:ext>
            </a:extLst>
          </p:cNvPr>
          <p:cNvSpPr/>
          <p:nvPr/>
        </p:nvSpPr>
        <p:spPr>
          <a:xfrm>
            <a:off x="959005" y="1416413"/>
            <a:ext cx="2928686" cy="1390800"/>
          </a:xfrm>
          <a:prstGeom prst="rect">
            <a:avLst/>
          </a:prstGeom>
          <a:solidFill>
            <a:srgbClr val="AFBFDF">
              <a:alpha val="87820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 b="1" dirty="0"/>
              <a:t>Подчуфаров Андрей Юрьевич</a:t>
            </a:r>
            <a:endParaRPr sz="1200" b="1" dirty="0"/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 dirty="0"/>
              <a:t>Заведующий кафедрой, проф., д.т.н., </a:t>
            </a:r>
            <a:endParaRPr sz="1200" dirty="0"/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 dirty="0"/>
              <a:t>Первый зам. генерального директора</a:t>
            </a:r>
            <a:endParaRPr sz="1200" dirty="0"/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 dirty="0"/>
              <a:t>ГП ВО «Автопромимпорт»</a:t>
            </a:r>
            <a:endParaRPr sz="1200" dirty="0"/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FFFFFF"/>
                </a:solidFill>
              </a:rPr>
              <a:t>APodchufarov@hse.ru</a:t>
            </a:r>
            <a:endParaRPr sz="1200" dirty="0">
              <a:solidFill>
                <a:srgbClr val="FFFFFF"/>
              </a:solidFill>
            </a:endParaRPr>
          </a:p>
        </p:txBody>
      </p:sp>
      <p:pic>
        <p:nvPicPr>
          <p:cNvPr id="14" name="Google Shape;228;p33">
            <a:extLst>
              <a:ext uri="{FF2B5EF4-FFF2-40B4-BE49-F238E27FC236}">
                <a16:creationId xmlns:a16="http://schemas.microsoft.com/office/drawing/2014/main" id="{68576C29-476D-E6B4-D1D9-C504026349D6}"/>
              </a:ext>
            </a:extLst>
          </p:cNvPr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92" t="8767"/>
          <a:stretch/>
        </p:blipFill>
        <p:spPr>
          <a:xfrm>
            <a:off x="3887691" y="2993963"/>
            <a:ext cx="1876425" cy="17988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5" name="Google Shape;229;p33">
            <a:extLst>
              <a:ext uri="{FF2B5EF4-FFF2-40B4-BE49-F238E27FC236}">
                <a16:creationId xmlns:a16="http://schemas.microsoft.com/office/drawing/2014/main" id="{24DE6DB1-90F7-5247-A12F-10FE781979DA}"/>
              </a:ext>
            </a:extLst>
          </p:cNvPr>
          <p:cNvSpPr/>
          <p:nvPr/>
        </p:nvSpPr>
        <p:spPr>
          <a:xfrm>
            <a:off x="959005" y="2993963"/>
            <a:ext cx="2928686" cy="1390800"/>
          </a:xfrm>
          <a:prstGeom prst="rect">
            <a:avLst/>
          </a:prstGeom>
          <a:solidFill>
            <a:srgbClr val="7F94C3">
              <a:alpha val="87820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/>
              <a:t>Шилов  Максим Анатольевич </a:t>
            </a:r>
            <a:endParaRPr sz="1200" b="1" dirty="0"/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/>
              <a:t>Доцент, к.э.н., к.т.н.,</a:t>
            </a:r>
            <a:endParaRPr sz="1200" dirty="0"/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/>
              <a:t>Ген. директор ГК Материк,</a:t>
            </a:r>
            <a:endParaRPr sz="1200" dirty="0"/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/>
              <a:t>АФК «Система»  </a:t>
            </a:r>
            <a:br>
              <a:rPr lang="ru-RU" sz="1200" dirty="0"/>
            </a:br>
            <a:r>
              <a:rPr lang="ru-RU" sz="1200" dirty="0">
                <a:solidFill>
                  <a:srgbClr val="FFFFFF"/>
                </a:solidFill>
              </a:rPr>
              <a:t>MShilov@hse.ru</a:t>
            </a:r>
            <a:endParaRPr sz="1200" dirty="0">
              <a:solidFill>
                <a:srgbClr val="FFFFFF"/>
              </a:solidFill>
            </a:endParaRPr>
          </a:p>
        </p:txBody>
      </p:sp>
      <p:pic>
        <p:nvPicPr>
          <p:cNvPr id="16" name="Google Shape;230;p33">
            <a:extLst>
              <a:ext uri="{FF2B5EF4-FFF2-40B4-BE49-F238E27FC236}">
                <a16:creationId xmlns:a16="http://schemas.microsoft.com/office/drawing/2014/main" id="{F222254F-1AB2-0837-330A-73267733B06E}"/>
              </a:ext>
            </a:extLst>
          </p:cNvPr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52" t="9207" b="9386"/>
          <a:stretch/>
        </p:blipFill>
        <p:spPr>
          <a:xfrm>
            <a:off x="3891015" y="4528170"/>
            <a:ext cx="1685925" cy="1612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7" name="Google Shape;231;p33">
            <a:extLst>
              <a:ext uri="{FF2B5EF4-FFF2-40B4-BE49-F238E27FC236}">
                <a16:creationId xmlns:a16="http://schemas.microsoft.com/office/drawing/2014/main" id="{EE2B528B-485B-82F4-B649-8DAEB879C2B4}"/>
              </a:ext>
            </a:extLst>
          </p:cNvPr>
          <p:cNvSpPr/>
          <p:nvPr/>
        </p:nvSpPr>
        <p:spPr>
          <a:xfrm>
            <a:off x="959005" y="4571513"/>
            <a:ext cx="2928686" cy="1390800"/>
          </a:xfrm>
          <a:prstGeom prst="rect">
            <a:avLst/>
          </a:prstGeom>
          <a:solidFill>
            <a:srgbClr val="AFBFDF">
              <a:alpha val="87820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 b="1" dirty="0" err="1"/>
              <a:t>Брундасова</a:t>
            </a:r>
            <a:r>
              <a:rPr lang="ru-RU" sz="1200" b="1" dirty="0"/>
              <a:t>  Светлана Юрьевна </a:t>
            </a:r>
            <a:endParaRPr sz="1200" b="1" dirty="0"/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/>
              <a:t>руководитель управления сводного бюджетирования ХК РТ</a:t>
            </a:r>
            <a:br>
              <a:rPr lang="ru-RU" sz="1200" dirty="0"/>
            </a:br>
            <a:r>
              <a:rPr lang="ru-RU" sz="1200" dirty="0">
                <a:solidFill>
                  <a:srgbClr val="FFFFFF"/>
                </a:solidFill>
              </a:rPr>
              <a:t>SBrundasova@hse.ru</a:t>
            </a: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18" name="Google Shape;232;p33">
            <a:extLst>
              <a:ext uri="{FF2B5EF4-FFF2-40B4-BE49-F238E27FC236}">
                <a16:creationId xmlns:a16="http://schemas.microsoft.com/office/drawing/2014/main" id="{F2A0F0F5-1EC0-0266-295A-BEAC5F317D4E}"/>
              </a:ext>
            </a:extLst>
          </p:cNvPr>
          <p:cNvSpPr/>
          <p:nvPr/>
        </p:nvSpPr>
        <p:spPr>
          <a:xfrm>
            <a:off x="5958282" y="1416413"/>
            <a:ext cx="2879908" cy="1390800"/>
          </a:xfrm>
          <a:prstGeom prst="rect">
            <a:avLst/>
          </a:prstGeom>
          <a:solidFill>
            <a:srgbClr val="7F94C3">
              <a:alpha val="87820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000" b="1" dirty="0"/>
              <a:t>Самойлов  Виктор Иванович </a:t>
            </a:r>
            <a:endParaRPr sz="1000" b="1" dirty="0"/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000" dirty="0"/>
              <a:t>Профессор, </a:t>
            </a:r>
            <a:r>
              <a:rPr lang="ru-RU" sz="1000" dirty="0" err="1"/>
              <a:t>д.соц.н</a:t>
            </a:r>
            <a:r>
              <a:rPr lang="ru-RU" sz="1000" dirty="0"/>
              <a:t>., к.т.н., </a:t>
            </a:r>
            <a:br>
              <a:rPr lang="ru-RU" sz="1000" dirty="0"/>
            </a:br>
            <a:r>
              <a:rPr lang="ru-RU" sz="1000" dirty="0"/>
              <a:t>Ген. директор ГП ВО «Автопромимпорт»,</a:t>
            </a:r>
            <a:endParaRPr sz="1000" dirty="0"/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/>
              <a:t>генерал-лейтенант в отставке </a:t>
            </a:r>
            <a:br>
              <a:rPr lang="ru-RU" sz="1000" b="1" dirty="0"/>
            </a:br>
            <a:r>
              <a:rPr lang="ru-RU" sz="1000" dirty="0">
                <a:solidFill>
                  <a:srgbClr val="FFFFFF"/>
                </a:solidFill>
              </a:rPr>
              <a:t> Vsamoilov@hse.ru</a:t>
            </a:r>
            <a:endParaRPr sz="1000" dirty="0">
              <a:solidFill>
                <a:srgbClr val="FFFFFF"/>
              </a:solidFill>
            </a:endParaRPr>
          </a:p>
        </p:txBody>
      </p:sp>
      <p:sp>
        <p:nvSpPr>
          <p:cNvPr id="19" name="Google Shape;233;p33">
            <a:extLst>
              <a:ext uri="{FF2B5EF4-FFF2-40B4-BE49-F238E27FC236}">
                <a16:creationId xmlns:a16="http://schemas.microsoft.com/office/drawing/2014/main" id="{8BE3FE54-0CC8-EA39-4045-4843550494D2}"/>
              </a:ext>
            </a:extLst>
          </p:cNvPr>
          <p:cNvSpPr/>
          <p:nvPr/>
        </p:nvSpPr>
        <p:spPr>
          <a:xfrm>
            <a:off x="5958282" y="3006461"/>
            <a:ext cx="2928686" cy="1390800"/>
          </a:xfrm>
          <a:prstGeom prst="rect">
            <a:avLst/>
          </a:prstGeom>
          <a:solidFill>
            <a:srgbClr val="AFBFDF">
              <a:alpha val="87820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 b="1" dirty="0"/>
              <a:t>Рыбас Александр Леонидович</a:t>
            </a:r>
            <a:endParaRPr sz="1200" b="1" dirty="0"/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 dirty="0"/>
              <a:t>Профессор, д.э.н., к.т.н.,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 dirty="0"/>
              <a:t>Торговый представитель РФ в Республике Индия</a:t>
            </a:r>
            <a:endParaRPr sz="1200" dirty="0"/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FFFFFF"/>
                </a:solidFill>
              </a:rPr>
              <a:t>arybas@hse.ru </a:t>
            </a: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20" name="Google Shape;234;p33">
            <a:extLst>
              <a:ext uri="{FF2B5EF4-FFF2-40B4-BE49-F238E27FC236}">
                <a16:creationId xmlns:a16="http://schemas.microsoft.com/office/drawing/2014/main" id="{481312D0-2D0F-58F9-E894-6E787CDC5A85}"/>
              </a:ext>
            </a:extLst>
          </p:cNvPr>
          <p:cNvSpPr/>
          <p:nvPr/>
        </p:nvSpPr>
        <p:spPr>
          <a:xfrm>
            <a:off x="5958282" y="4607863"/>
            <a:ext cx="2928686" cy="1390800"/>
          </a:xfrm>
          <a:prstGeom prst="rect">
            <a:avLst/>
          </a:prstGeom>
          <a:solidFill>
            <a:srgbClr val="7F94C3">
              <a:alpha val="87820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 b="1" dirty="0"/>
              <a:t>Сеньков  Роман Викторович</a:t>
            </a:r>
            <a:endParaRPr sz="1200" b="1" dirty="0"/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 dirty="0" err="1"/>
              <a:t>к.ф-м.н</a:t>
            </a:r>
            <a:r>
              <a:rPr lang="ru-RU" sz="1200" dirty="0"/>
              <a:t>., руководитель департамента </a:t>
            </a:r>
            <a:endParaRPr sz="1200" dirty="0"/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/>
              <a:t>АО «СКБ»  </a:t>
            </a:r>
            <a:br>
              <a:rPr lang="ru-RU" sz="1200" b="1" dirty="0"/>
            </a:br>
            <a:r>
              <a:rPr lang="ru-RU" sz="1200" dirty="0">
                <a:solidFill>
                  <a:srgbClr val="FFFFFF"/>
                </a:solidFill>
              </a:rPr>
              <a:t>rsenkov@avtopromimport.ru </a:t>
            </a:r>
            <a:endParaRPr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529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D3F2F09-93AD-4EFE-4788-D0F3AC190111}"/>
              </a:ext>
            </a:extLst>
          </p:cNvPr>
          <p:cNvSpPr txBox="1">
            <a:spLocks/>
          </p:cNvSpPr>
          <p:nvPr/>
        </p:nvSpPr>
        <p:spPr>
          <a:xfrm>
            <a:off x="796762" y="557064"/>
            <a:ext cx="10374814" cy="4159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sz="2800" b="1" dirty="0"/>
              <a:t>Сотрудники кафедры</a:t>
            </a:r>
          </a:p>
        </p:txBody>
      </p:sp>
      <p:sp>
        <p:nvSpPr>
          <p:cNvPr id="2" name="Google Shape;227;p33">
            <a:extLst>
              <a:ext uri="{FF2B5EF4-FFF2-40B4-BE49-F238E27FC236}">
                <a16:creationId xmlns:a16="http://schemas.microsoft.com/office/drawing/2014/main" id="{16855B53-6565-4770-06F9-61A10A193F78}"/>
              </a:ext>
            </a:extLst>
          </p:cNvPr>
          <p:cNvSpPr/>
          <p:nvPr/>
        </p:nvSpPr>
        <p:spPr>
          <a:xfrm>
            <a:off x="975763" y="1216873"/>
            <a:ext cx="2032645" cy="1787330"/>
          </a:xfrm>
          <a:prstGeom prst="rect">
            <a:avLst/>
          </a:prstGeom>
          <a:solidFill>
            <a:srgbClr val="AFBFDF">
              <a:alpha val="87820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 b="1" dirty="0"/>
              <a:t>Галкина Анастасия Николаевна</a:t>
            </a:r>
            <a:endParaRPr lang="ru-RU" sz="1600" dirty="0">
              <a:solidFill>
                <a:srgbClr val="FFFFFF"/>
              </a:solidFill>
            </a:endParaRPr>
          </a:p>
          <a:p>
            <a: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FFFF"/>
                </a:solidFill>
              </a:rPr>
              <a:t>angalkina@hse.ru</a:t>
            </a:r>
            <a:endParaRPr sz="1600" dirty="0">
              <a:solidFill>
                <a:srgbClr val="FFFFFF"/>
              </a:solidFill>
            </a:endParaRPr>
          </a:p>
        </p:txBody>
      </p:sp>
      <p:sp>
        <p:nvSpPr>
          <p:cNvPr id="3" name="Google Shape;229;p33">
            <a:extLst>
              <a:ext uri="{FF2B5EF4-FFF2-40B4-BE49-F238E27FC236}">
                <a16:creationId xmlns:a16="http://schemas.microsoft.com/office/drawing/2014/main" id="{A185F322-A6F2-D85E-EF29-9F4F287FCAED}"/>
              </a:ext>
            </a:extLst>
          </p:cNvPr>
          <p:cNvSpPr/>
          <p:nvPr/>
        </p:nvSpPr>
        <p:spPr>
          <a:xfrm>
            <a:off x="975764" y="4829581"/>
            <a:ext cx="2206635" cy="1753601"/>
          </a:xfrm>
          <a:prstGeom prst="rect">
            <a:avLst/>
          </a:prstGeom>
          <a:solidFill>
            <a:srgbClr val="7F94C3">
              <a:alpha val="87820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err="1"/>
              <a:t>Аустер</a:t>
            </a:r>
            <a:r>
              <a:rPr lang="ru-RU" sz="1600" b="1" dirty="0"/>
              <a:t> Иван Александрович</a:t>
            </a:r>
            <a:br>
              <a:rPr lang="ru-RU" sz="1600" dirty="0"/>
            </a:br>
            <a:r>
              <a:rPr lang="en-US" sz="1600" dirty="0">
                <a:solidFill>
                  <a:srgbClr val="FFFFFF"/>
                </a:solidFill>
              </a:rPr>
              <a:t>iaauster@hse.ru</a:t>
            </a:r>
            <a:endParaRPr sz="1600" dirty="0">
              <a:solidFill>
                <a:srgbClr val="FFFFFF"/>
              </a:solidFill>
            </a:endParaRPr>
          </a:p>
        </p:txBody>
      </p:sp>
      <p:sp>
        <p:nvSpPr>
          <p:cNvPr id="4" name="Google Shape;231;p33">
            <a:extLst>
              <a:ext uri="{FF2B5EF4-FFF2-40B4-BE49-F238E27FC236}">
                <a16:creationId xmlns:a16="http://schemas.microsoft.com/office/drawing/2014/main" id="{0AB9292E-8103-4F8A-9EEF-D472DB24D567}"/>
              </a:ext>
            </a:extLst>
          </p:cNvPr>
          <p:cNvSpPr/>
          <p:nvPr/>
        </p:nvSpPr>
        <p:spPr>
          <a:xfrm>
            <a:off x="7173977" y="4829582"/>
            <a:ext cx="1993485" cy="1753600"/>
          </a:xfrm>
          <a:prstGeom prst="rect">
            <a:avLst/>
          </a:prstGeom>
          <a:solidFill>
            <a:srgbClr val="AFBFDF">
              <a:alpha val="87820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ru-RU" sz="1600" b="1" dirty="0"/>
              <a:t>Архапчева Елизавета Ивановна</a:t>
            </a:r>
            <a:endParaRPr lang="ru-RU" sz="1600" dirty="0">
              <a:solidFill>
                <a:srgbClr val="FFFFFF"/>
              </a:solidFill>
            </a:endParaRPr>
          </a:p>
          <a:p>
            <a: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FFFF"/>
                </a:solidFill>
              </a:rPr>
              <a:t>eiarkhapcheva@edu.hse.ru</a:t>
            </a:r>
            <a:endParaRPr sz="1600" dirty="0">
              <a:solidFill>
                <a:srgbClr val="FFFFFF"/>
              </a:solidFill>
            </a:endParaRPr>
          </a:p>
        </p:txBody>
      </p:sp>
      <p:sp>
        <p:nvSpPr>
          <p:cNvPr id="6" name="Google Shape;232;p33">
            <a:extLst>
              <a:ext uri="{FF2B5EF4-FFF2-40B4-BE49-F238E27FC236}">
                <a16:creationId xmlns:a16="http://schemas.microsoft.com/office/drawing/2014/main" id="{42666F01-B489-F023-B644-E86F4A4FE5C9}"/>
              </a:ext>
            </a:extLst>
          </p:cNvPr>
          <p:cNvSpPr/>
          <p:nvPr/>
        </p:nvSpPr>
        <p:spPr>
          <a:xfrm>
            <a:off x="7173976" y="1289841"/>
            <a:ext cx="1993486" cy="1709126"/>
          </a:xfrm>
          <a:prstGeom prst="rect">
            <a:avLst/>
          </a:prstGeom>
          <a:solidFill>
            <a:srgbClr val="7F94C3">
              <a:alpha val="87820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 b="1" dirty="0"/>
              <a:t>Ванина Светлана Сергеевна</a:t>
            </a:r>
            <a:endParaRPr lang="ru-RU" sz="1400" dirty="0"/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>
                <a:solidFill>
                  <a:srgbClr val="FFFFFF"/>
                </a:solidFill>
              </a:rPr>
              <a:t>ssvanina@hse.ru</a:t>
            </a:r>
            <a:endParaRPr sz="1400" dirty="0">
              <a:solidFill>
                <a:srgbClr val="FFFFFF"/>
              </a:solidFill>
            </a:endParaRPr>
          </a:p>
        </p:txBody>
      </p:sp>
      <p:sp>
        <p:nvSpPr>
          <p:cNvPr id="7" name="Google Shape;234;p33">
            <a:extLst>
              <a:ext uri="{FF2B5EF4-FFF2-40B4-BE49-F238E27FC236}">
                <a16:creationId xmlns:a16="http://schemas.microsoft.com/office/drawing/2014/main" id="{97C516FF-D61D-7A49-76D6-CFE4B22FC2DB}"/>
              </a:ext>
            </a:extLst>
          </p:cNvPr>
          <p:cNvSpPr/>
          <p:nvPr/>
        </p:nvSpPr>
        <p:spPr>
          <a:xfrm>
            <a:off x="4393222" y="3059711"/>
            <a:ext cx="2092977" cy="1709126"/>
          </a:xfrm>
          <a:prstGeom prst="rect">
            <a:avLst/>
          </a:prstGeom>
          <a:solidFill>
            <a:srgbClr val="7F94C3">
              <a:alpha val="87820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ru-RU" sz="1600" b="1" dirty="0" err="1"/>
              <a:t>Любакова</a:t>
            </a:r>
            <a:r>
              <a:rPr lang="ru-RU" sz="1600" b="1" dirty="0"/>
              <a:t> Нина Михайловна</a:t>
            </a:r>
          </a:p>
          <a:p>
            <a: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1600" dirty="0">
                <a:solidFill>
                  <a:srgbClr val="FFFFFF"/>
                </a:solidFill>
              </a:rPr>
              <a:t>nlyubakova@hse.ru</a:t>
            </a:r>
          </a:p>
        </p:txBody>
      </p:sp>
      <p:pic>
        <p:nvPicPr>
          <p:cNvPr id="8" name="Picture 2" descr="https://sun1-22.userapi.com/c857328/v857328966/1ec31b/xWRVX0KiiVo.jpg">
            <a:extLst>
              <a:ext uri="{FF2B5EF4-FFF2-40B4-BE49-F238E27FC236}">
                <a16:creationId xmlns:a16="http://schemas.microsoft.com/office/drawing/2014/main" id="{A8E1A3E1-074A-CC0E-36E5-305498D0B7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08408" y="1216873"/>
            <a:ext cx="1609632" cy="178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s://sun9-58.userapi.com/doCXUeznUDSYxKKxlSBwnlgpAhjKplaKNMfDGA/JNdZPEIH_A0.jpg">
            <a:extLst>
              <a:ext uri="{FF2B5EF4-FFF2-40B4-BE49-F238E27FC236}">
                <a16:creationId xmlns:a16="http://schemas.microsoft.com/office/drawing/2014/main" id="{CBF6B217-6E12-31AA-7C58-834942EBEB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67462" y="1250603"/>
            <a:ext cx="2004114" cy="1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D42E367-6E76-A0BB-8B9B-853262BB50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6761" y="4829582"/>
            <a:ext cx="1567073" cy="17536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D3F7297-BF38-DAF2-49B4-F7BACCD6BD3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2400" y="4829581"/>
            <a:ext cx="1610951" cy="175360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5A9EEF7-1B4F-9F1C-297E-F513F84E707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228" t="7118" r="13110" b="10806"/>
          <a:stretch/>
        </p:blipFill>
        <p:spPr>
          <a:xfrm>
            <a:off x="6486200" y="3059711"/>
            <a:ext cx="1336038" cy="170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3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57FB44DE-73AA-8016-E5B5-984F64B1BA37}"/>
              </a:ext>
            </a:extLst>
          </p:cNvPr>
          <p:cNvSpPr txBox="1">
            <a:spLocks/>
          </p:cNvSpPr>
          <p:nvPr/>
        </p:nvSpPr>
        <p:spPr>
          <a:xfrm>
            <a:off x="793202" y="582540"/>
            <a:ext cx="10374814" cy="86784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sz="2800" b="1" dirty="0"/>
              <a:t>Проектная деятельность</a:t>
            </a:r>
          </a:p>
        </p:txBody>
      </p:sp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6CC3EB71-3EBA-4ABD-B5B7-5E3861915466}"/>
              </a:ext>
            </a:extLst>
          </p:cNvPr>
          <p:cNvSpPr txBox="1">
            <a:spLocks/>
          </p:cNvSpPr>
          <p:nvPr/>
        </p:nvSpPr>
        <p:spPr>
          <a:xfrm>
            <a:off x="611188" y="1628775"/>
            <a:ext cx="7921625" cy="2873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703C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Arial"/>
              <a:sym typeface="Arial"/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467BAA76-132E-FA05-C9BB-63124FB501D4}"/>
              </a:ext>
            </a:extLst>
          </p:cNvPr>
          <p:cNvSpPr txBox="1">
            <a:spLocks/>
          </p:cNvSpPr>
          <p:nvPr/>
        </p:nvSpPr>
        <p:spPr bwMode="auto">
          <a:xfrm>
            <a:off x="948589" y="3173504"/>
            <a:ext cx="10482147" cy="853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sz="1600" b="1" dirty="0">
                <a:solidFill>
                  <a:srgbClr val="000000"/>
                </a:solidFill>
                <a:sym typeface="Arial"/>
              </a:rPr>
              <a:t>На основе преподаваемых дисциплин кафедра ведет проектные, практические и научно-исследовательские работы в области организации и развития международного бизнеса с привлечением студентов к деятельности ведущих мировых компаний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102D6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Picture 3" descr="E:\АПИ\Фото\Итоговое_проектная работа_19.05.16\DSCN4576.JPG">
            <a:extLst>
              <a:ext uri="{FF2B5EF4-FFF2-40B4-BE49-F238E27FC236}">
                <a16:creationId xmlns:a16="http://schemas.microsoft.com/office/drawing/2014/main" id="{3F65B5F9-7CD0-98F4-6954-BDF840A82D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44331" y="4102173"/>
            <a:ext cx="4237465" cy="2373402"/>
          </a:xfrm>
          <a:prstGeom prst="rect">
            <a:avLst/>
          </a:prstGeom>
          <a:noFill/>
          <a:ln w="9525">
            <a:solidFill>
              <a:srgbClr val="005BAA"/>
            </a:solidFill>
            <a:miter lim="800000"/>
            <a:headEnd/>
            <a:tailEnd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E:\АПИ\Фото\Итоговое_проектная работа_19.05.16\защита\IMG_4449.jpg">
            <a:extLst>
              <a:ext uri="{FF2B5EF4-FFF2-40B4-BE49-F238E27FC236}">
                <a16:creationId xmlns:a16="http://schemas.microsoft.com/office/drawing/2014/main" id="{733DE497-03C1-2785-C2DD-36B5001FEF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52080" y="3902947"/>
            <a:ext cx="4561466" cy="1326278"/>
          </a:xfrm>
          <a:prstGeom prst="rect">
            <a:avLst/>
          </a:prstGeom>
          <a:noFill/>
          <a:ln w="9525">
            <a:solidFill>
              <a:srgbClr val="005BAA"/>
            </a:solidFill>
            <a:miter lim="800000"/>
            <a:headEnd/>
            <a:tailEnd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53F4825-EDFA-56D1-91D5-4DE813B800C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199" y="1180735"/>
            <a:ext cx="11511602" cy="1864525"/>
          </a:xfrm>
          <a:prstGeom prst="rect">
            <a:avLst/>
          </a:prstGeom>
        </p:spPr>
      </p:pic>
      <p:pic>
        <p:nvPicPr>
          <p:cNvPr id="8" name="Picture 2" descr="Проведение деловой игры в рамках дисциплины &quot;Практика управленческих решений в международном бизнесе&quot;">
            <a:extLst>
              <a:ext uri="{FF2B5EF4-FFF2-40B4-BE49-F238E27FC236}">
                <a16:creationId xmlns:a16="http://schemas.microsoft.com/office/drawing/2014/main" id="{EA6910F1-E97D-95E7-CC2D-6705ADB8A8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89663" y="5326973"/>
            <a:ext cx="2343150" cy="132627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Завершение третьего этапа проектных работ, посвященного практическому проекту ГК &quot;Ростатом&quot;">
            <a:extLst>
              <a:ext uri="{FF2B5EF4-FFF2-40B4-BE49-F238E27FC236}">
                <a16:creationId xmlns:a16="http://schemas.microsoft.com/office/drawing/2014/main" id="{E5BF6A61-DEF3-A411-DB00-9AA95E5195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77790" y="5340801"/>
            <a:ext cx="1969879" cy="126964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271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57FB44DE-73AA-8016-E5B5-984F64B1BA37}"/>
              </a:ext>
            </a:extLst>
          </p:cNvPr>
          <p:cNvSpPr txBox="1">
            <a:spLocks/>
          </p:cNvSpPr>
          <p:nvPr/>
        </p:nvSpPr>
        <p:spPr>
          <a:xfrm>
            <a:off x="793202" y="582540"/>
            <a:ext cx="10374814" cy="86784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sz="2800" b="1" dirty="0"/>
              <a:t>Партнеры по проектным работам</a:t>
            </a:r>
          </a:p>
        </p:txBody>
      </p:sp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6CC3EB71-3EBA-4ABD-B5B7-5E3861915466}"/>
              </a:ext>
            </a:extLst>
          </p:cNvPr>
          <p:cNvSpPr txBox="1">
            <a:spLocks/>
          </p:cNvSpPr>
          <p:nvPr/>
        </p:nvSpPr>
        <p:spPr>
          <a:xfrm>
            <a:off x="611188" y="1628775"/>
            <a:ext cx="7921625" cy="2873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703C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Arial"/>
              <a:sym typeface="Arial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81AA86D-6790-5CC5-ED57-88D7EEA2D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41" y="1016460"/>
            <a:ext cx="11010821" cy="533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597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F551C0-08E2-673B-8526-C725D609D64A}"/>
              </a:ext>
            </a:extLst>
          </p:cNvPr>
          <p:cNvSpPr txBox="1">
            <a:spLocks/>
          </p:cNvSpPr>
          <p:nvPr/>
        </p:nvSpPr>
        <p:spPr>
          <a:xfrm>
            <a:off x="796762" y="579924"/>
            <a:ext cx="10374814" cy="4159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sz="2800" b="1" dirty="0"/>
              <a:t>Цель проектной работы</a:t>
            </a:r>
          </a:p>
        </p:txBody>
      </p:sp>
      <p:sp>
        <p:nvSpPr>
          <p:cNvPr id="3" name="Прямоугольник 11">
            <a:extLst>
              <a:ext uri="{FF2B5EF4-FFF2-40B4-BE49-F238E27FC236}">
                <a16:creationId xmlns:a16="http://schemas.microsoft.com/office/drawing/2014/main" id="{A4DFDC9D-8E30-0D4D-6BF5-CB8A13498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762" y="1643755"/>
            <a:ext cx="529923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ru-RU" sz="1600" b="1" dirty="0">
                <a:solidFill>
                  <a:srgbClr val="000000"/>
                </a:solidFill>
              </a:rPr>
              <a:t>Прикладная цель проекта – оценить особенности ведения бизнеса в разных странах применительно к направлениям деятельности ГК «Ростех» и ГК «Росатом». Специализация проектной работы 2023/24 </a:t>
            </a:r>
            <a:r>
              <a:rPr lang="ru-RU" sz="1600" b="1" dirty="0" err="1">
                <a:solidFill>
                  <a:srgbClr val="000000"/>
                </a:solidFill>
              </a:rPr>
              <a:t>уч.года</a:t>
            </a:r>
            <a:r>
              <a:rPr lang="ru-RU" sz="1600" b="1" dirty="0">
                <a:solidFill>
                  <a:srgbClr val="000000"/>
                </a:solidFill>
              </a:rPr>
              <a:t> - особенности ведения бизнеса в Индии, КНР, Бангладеш, ЮАР и их внешнеторговых партнерах. </a:t>
            </a:r>
          </a:p>
        </p:txBody>
      </p:sp>
      <p:sp>
        <p:nvSpPr>
          <p:cNvPr id="4" name="Прямоугольник 11">
            <a:extLst>
              <a:ext uri="{FF2B5EF4-FFF2-40B4-BE49-F238E27FC236}">
                <a16:creationId xmlns:a16="http://schemas.microsoft.com/office/drawing/2014/main" id="{B05B95F9-5CB2-D468-79C7-F31F14FE0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717" y="1643755"/>
            <a:ext cx="466252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ru-RU" sz="1600" b="1" dirty="0">
                <a:solidFill>
                  <a:srgbClr val="000000"/>
                </a:solidFill>
              </a:rPr>
              <a:t>Коммуникативная цель – сформировать навыки междисциплинарного взаимодействия и развить потенциал личностных коммуникаций в рамках выполнения прикладного проекта в составе студенческих команд под руководством ведущих ученых и специалистов-практиков. </a:t>
            </a:r>
          </a:p>
        </p:txBody>
      </p:sp>
      <p:pic>
        <p:nvPicPr>
          <p:cNvPr id="5" name="Picture 2" descr="D:\repoHSE\2018\2018-2019 Проектная деятельность\ПР3_Разработка и развертывание стратегии на МР\Этап 1\защита 2018-12-25\Фото\Фото на сайт\LRM_EXPORT_240229474306272_20181226_142411896.jpeg">
            <a:extLst>
              <a:ext uri="{FF2B5EF4-FFF2-40B4-BE49-F238E27FC236}">
                <a16:creationId xmlns:a16="http://schemas.microsoft.com/office/drawing/2014/main" id="{F15B3CC9-4D2E-5AB8-C1B4-B77DBD490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324" y="3418041"/>
            <a:ext cx="2447007" cy="1835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repoHSE\2018\2018-2019 Проектная деятельность\ПР1_Особенности ведения бизнеса на МР\Этап 1\Защиты\Защита 1 этапа 2018-12-12\Фото (защита 1 этапа)\Фото на сайт\20181212_174555.jpg">
            <a:extLst>
              <a:ext uri="{FF2B5EF4-FFF2-40B4-BE49-F238E27FC236}">
                <a16:creationId xmlns:a16="http://schemas.microsoft.com/office/drawing/2014/main" id="{1F8FA837-DA34-279C-9A6D-A45587AD7B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4" r="2496"/>
          <a:stretch/>
        </p:blipFill>
        <p:spPr bwMode="auto">
          <a:xfrm>
            <a:off x="8384671" y="3418041"/>
            <a:ext cx="2600278" cy="20012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АПИ\Фото\Итоговое_проектная работа_19.05.16\DSCN4566.JPG">
            <a:extLst>
              <a:ext uri="{FF2B5EF4-FFF2-40B4-BE49-F238E27FC236}">
                <a16:creationId xmlns:a16="http://schemas.microsoft.com/office/drawing/2014/main" id="{1789DA92-B999-2F22-531D-C76D30EB3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6779" y="3999457"/>
            <a:ext cx="3165070" cy="2373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188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57FB44DE-73AA-8016-E5B5-984F64B1BA37}"/>
              </a:ext>
            </a:extLst>
          </p:cNvPr>
          <p:cNvSpPr txBox="1">
            <a:spLocks/>
          </p:cNvSpPr>
          <p:nvPr/>
        </p:nvSpPr>
        <p:spPr>
          <a:xfrm>
            <a:off x="793202" y="582540"/>
            <a:ext cx="10374814" cy="86784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sz="2800" b="1" dirty="0"/>
              <a:t>Особенности ведения бизнеса в разных странах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41DE17D-A36D-1E2F-F9C9-90C88B220F08}"/>
              </a:ext>
            </a:extLst>
          </p:cNvPr>
          <p:cNvGrpSpPr/>
          <p:nvPr/>
        </p:nvGrpSpPr>
        <p:grpSpPr>
          <a:xfrm>
            <a:off x="1535349" y="1126274"/>
            <a:ext cx="9121301" cy="5303174"/>
            <a:chOff x="467618" y="899036"/>
            <a:chExt cx="8280847" cy="5535651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8EEC0B67-1547-9580-96BB-3ADA414FAB79}"/>
                </a:ext>
              </a:extLst>
            </p:cNvPr>
            <p:cNvSpPr/>
            <p:nvPr/>
          </p:nvSpPr>
          <p:spPr>
            <a:xfrm>
              <a:off x="467619" y="1853070"/>
              <a:ext cx="8280846" cy="97081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Скругленный прямоугольник 1">
              <a:extLst>
                <a:ext uri="{FF2B5EF4-FFF2-40B4-BE49-F238E27FC236}">
                  <a16:creationId xmlns:a16="http://schemas.microsoft.com/office/drawing/2014/main" id="{32291B76-3950-455D-35D2-99771D3582B5}"/>
                </a:ext>
              </a:extLst>
            </p:cNvPr>
            <p:cNvSpPr/>
            <p:nvPr/>
          </p:nvSpPr>
          <p:spPr>
            <a:xfrm>
              <a:off x="467618" y="899036"/>
              <a:ext cx="8280846" cy="432048"/>
            </a:xfrm>
            <a:prstGeom prst="roundRect">
              <a:avLst/>
            </a:prstGeom>
            <a:gradFill>
              <a:gsLst>
                <a:gs pos="86000">
                  <a:schemeClr val="bg1"/>
                </a:gs>
                <a:gs pos="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solidFill>
                <a:srgbClr val="00703C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rgbClr val="102D69"/>
                  </a:solidFill>
                </a:rPr>
                <a:t>Особенности ведения бизнеса</a:t>
              </a:r>
              <a:r>
                <a:rPr lang="en-US" b="1" dirty="0">
                  <a:solidFill>
                    <a:srgbClr val="102D69"/>
                  </a:solidFill>
                </a:rPr>
                <a:t> </a:t>
              </a:r>
              <a:r>
                <a:rPr lang="ru-RU" b="1" dirty="0">
                  <a:solidFill>
                    <a:srgbClr val="102D69"/>
                  </a:solidFill>
                </a:rPr>
                <a:t>в разных странах</a:t>
              </a:r>
            </a:p>
          </p:txBody>
        </p:sp>
        <p:sp>
          <p:nvSpPr>
            <p:cNvPr id="7" name="Скругленный прямоугольник 2">
              <a:extLst>
                <a:ext uri="{FF2B5EF4-FFF2-40B4-BE49-F238E27FC236}">
                  <a16:creationId xmlns:a16="http://schemas.microsoft.com/office/drawing/2014/main" id="{551A9A3E-DF59-3611-35C7-ED16CB9944FD}"/>
                </a:ext>
              </a:extLst>
            </p:cNvPr>
            <p:cNvSpPr/>
            <p:nvPr/>
          </p:nvSpPr>
          <p:spPr>
            <a:xfrm>
              <a:off x="1035818" y="1971198"/>
              <a:ext cx="2693331" cy="72007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продать</a:t>
              </a:r>
            </a:p>
          </p:txBody>
        </p:sp>
        <p:sp>
          <p:nvSpPr>
            <p:cNvPr id="8" name="Скругленный прямоугольник 9">
              <a:extLst>
                <a:ext uri="{FF2B5EF4-FFF2-40B4-BE49-F238E27FC236}">
                  <a16:creationId xmlns:a16="http://schemas.microsoft.com/office/drawing/2014/main" id="{57D9E457-0E2E-C858-D2D5-685500B885B3}"/>
                </a:ext>
              </a:extLst>
            </p:cNvPr>
            <p:cNvSpPr/>
            <p:nvPr/>
          </p:nvSpPr>
          <p:spPr>
            <a:xfrm>
              <a:off x="5727082" y="1971198"/>
              <a:ext cx="2693368" cy="72007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произвести/купить</a:t>
              </a:r>
            </a:p>
          </p:txBody>
        </p:sp>
        <p:sp>
          <p:nvSpPr>
            <p:cNvPr id="9" name="Скругленный прямоугольник 14">
              <a:extLst>
                <a:ext uri="{FF2B5EF4-FFF2-40B4-BE49-F238E27FC236}">
                  <a16:creationId xmlns:a16="http://schemas.microsoft.com/office/drawing/2014/main" id="{E24915C7-3A89-0DF3-FCAA-65DADC526446}"/>
                </a:ext>
              </a:extLst>
            </p:cNvPr>
            <p:cNvSpPr/>
            <p:nvPr/>
          </p:nvSpPr>
          <p:spPr>
            <a:xfrm>
              <a:off x="3275856" y="4805686"/>
              <a:ext cx="2736230" cy="720080"/>
            </a:xfrm>
            <a:prstGeom prst="roundRect">
              <a:avLst/>
            </a:prstGeom>
            <a:gradFill>
              <a:gsLst>
                <a:gs pos="86000">
                  <a:schemeClr val="bg1"/>
                </a:gs>
                <a:gs pos="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solidFill>
                <a:srgbClr val="00703C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005BAA"/>
                  </a:solidFill>
                </a:rPr>
                <a:t>Прикладная специализация</a:t>
              </a:r>
            </a:p>
          </p:txBody>
        </p:sp>
        <p:sp>
          <p:nvSpPr>
            <p:cNvPr id="11" name="Скругленный прямоугольник 5">
              <a:extLst>
                <a:ext uri="{FF2B5EF4-FFF2-40B4-BE49-F238E27FC236}">
                  <a16:creationId xmlns:a16="http://schemas.microsoft.com/office/drawing/2014/main" id="{2707A556-5662-4790-B5CC-45ECB6ABA0D0}"/>
                </a:ext>
              </a:extLst>
            </p:cNvPr>
            <p:cNvSpPr/>
            <p:nvPr/>
          </p:nvSpPr>
          <p:spPr>
            <a:xfrm>
              <a:off x="467618" y="3329953"/>
              <a:ext cx="2016150" cy="970811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88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/>
                <a:t>Социально-экономические факторы</a:t>
              </a:r>
            </a:p>
          </p:txBody>
        </p:sp>
        <p:sp>
          <p:nvSpPr>
            <p:cNvPr id="12" name="Скругленный прямоугольник 16">
              <a:extLst>
                <a:ext uri="{FF2B5EF4-FFF2-40B4-BE49-F238E27FC236}">
                  <a16:creationId xmlns:a16="http://schemas.microsoft.com/office/drawing/2014/main" id="{AD294CE1-4037-1005-07DC-C51CD1F46132}"/>
                </a:ext>
              </a:extLst>
            </p:cNvPr>
            <p:cNvSpPr/>
            <p:nvPr/>
          </p:nvSpPr>
          <p:spPr>
            <a:xfrm>
              <a:off x="2555850" y="3329952"/>
              <a:ext cx="2016150" cy="970812"/>
            </a:xfrm>
            <a:prstGeom prst="roundRect">
              <a:avLst/>
            </a:prstGeom>
            <a:gradFill>
              <a:gsLst>
                <a:gs pos="86000">
                  <a:schemeClr val="bg1"/>
                </a:gs>
                <a:gs pos="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solidFill>
                <a:srgbClr val="00703C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005BAA"/>
                  </a:solidFill>
                </a:rPr>
                <a:t>Правовая и политическая среда</a:t>
              </a:r>
            </a:p>
          </p:txBody>
        </p:sp>
        <p:sp>
          <p:nvSpPr>
            <p:cNvPr id="13" name="Скругленный прямоугольник 17">
              <a:extLst>
                <a:ext uri="{FF2B5EF4-FFF2-40B4-BE49-F238E27FC236}">
                  <a16:creationId xmlns:a16="http://schemas.microsoft.com/office/drawing/2014/main" id="{82FFD840-B926-B285-09C1-C612C9478BB6}"/>
                </a:ext>
              </a:extLst>
            </p:cNvPr>
            <p:cNvSpPr/>
            <p:nvPr/>
          </p:nvSpPr>
          <p:spPr>
            <a:xfrm>
              <a:off x="6732314" y="3329953"/>
              <a:ext cx="2016150" cy="971637"/>
            </a:xfrm>
            <a:prstGeom prst="roundRect">
              <a:avLst/>
            </a:prstGeom>
            <a:gradFill>
              <a:gsLst>
                <a:gs pos="86000">
                  <a:schemeClr val="bg1"/>
                </a:gs>
                <a:gs pos="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solidFill>
                <a:srgbClr val="00703C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005BAA"/>
                  </a:solidFill>
                </a:rPr>
                <a:t>Анализ и прогнозирование</a:t>
              </a:r>
            </a:p>
          </p:txBody>
        </p:sp>
        <p:sp>
          <p:nvSpPr>
            <p:cNvPr id="14" name="Скругленный прямоугольник 18">
              <a:extLst>
                <a:ext uri="{FF2B5EF4-FFF2-40B4-BE49-F238E27FC236}">
                  <a16:creationId xmlns:a16="http://schemas.microsoft.com/office/drawing/2014/main" id="{F552F8FF-B4B4-CE1C-8A92-6784FFAA82C0}"/>
                </a:ext>
              </a:extLst>
            </p:cNvPr>
            <p:cNvSpPr/>
            <p:nvPr/>
          </p:nvSpPr>
          <p:spPr>
            <a:xfrm>
              <a:off x="4644082" y="3329954"/>
              <a:ext cx="2016150" cy="970812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88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/>
                <a:t>Структура экономики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0B4F8BE-1AF7-5703-FDBC-89111DB01B0C}"/>
                </a:ext>
              </a:extLst>
            </p:cNvPr>
            <p:cNvSpPr txBox="1"/>
            <p:nvPr/>
          </p:nvSpPr>
          <p:spPr>
            <a:xfrm>
              <a:off x="5076038" y="1412057"/>
              <a:ext cx="13681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005BAA"/>
                  </a:solidFill>
                </a:rPr>
                <a:t> рынка</a:t>
              </a:r>
            </a:p>
          </p:txBody>
        </p:sp>
        <p:sp>
          <p:nvSpPr>
            <p:cNvPr id="16" name="Скругленный прямоугольник 11">
              <a:extLst>
                <a:ext uri="{FF2B5EF4-FFF2-40B4-BE49-F238E27FC236}">
                  <a16:creationId xmlns:a16="http://schemas.microsoft.com/office/drawing/2014/main" id="{9C929AF9-0D38-3CAD-0AE3-BCBF0E377A9A}"/>
                </a:ext>
              </a:extLst>
            </p:cNvPr>
            <p:cNvSpPr/>
            <p:nvPr/>
          </p:nvSpPr>
          <p:spPr>
            <a:xfrm>
              <a:off x="467618" y="6074647"/>
              <a:ext cx="2240037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Предприятие 1</a:t>
              </a:r>
            </a:p>
          </p:txBody>
        </p:sp>
        <p:sp>
          <p:nvSpPr>
            <p:cNvPr id="17" name="Скругленный прямоугольник 24">
              <a:extLst>
                <a:ext uri="{FF2B5EF4-FFF2-40B4-BE49-F238E27FC236}">
                  <a16:creationId xmlns:a16="http://schemas.microsoft.com/office/drawing/2014/main" id="{5561115F-AFC4-15DC-5BC9-F994F4025B9A}"/>
                </a:ext>
              </a:extLst>
            </p:cNvPr>
            <p:cNvSpPr/>
            <p:nvPr/>
          </p:nvSpPr>
          <p:spPr>
            <a:xfrm>
              <a:off x="6508427" y="6074647"/>
              <a:ext cx="2240037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Предприятие 3</a:t>
              </a:r>
            </a:p>
          </p:txBody>
        </p:sp>
        <p:sp>
          <p:nvSpPr>
            <p:cNvPr id="18" name="Скругленный прямоугольник 25">
              <a:extLst>
                <a:ext uri="{FF2B5EF4-FFF2-40B4-BE49-F238E27FC236}">
                  <a16:creationId xmlns:a16="http://schemas.microsoft.com/office/drawing/2014/main" id="{0F5B51FF-ECB0-2D32-193D-DB1B14183BE0}"/>
                </a:ext>
              </a:extLst>
            </p:cNvPr>
            <p:cNvSpPr/>
            <p:nvPr/>
          </p:nvSpPr>
          <p:spPr>
            <a:xfrm>
              <a:off x="3488022" y="6074647"/>
              <a:ext cx="2240037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Предприятие 2</a:t>
              </a:r>
            </a:p>
          </p:txBody>
        </p:sp>
        <p:sp>
          <p:nvSpPr>
            <p:cNvPr id="19" name="Стрелка вниз 15">
              <a:extLst>
                <a:ext uri="{FF2B5EF4-FFF2-40B4-BE49-F238E27FC236}">
                  <a16:creationId xmlns:a16="http://schemas.microsoft.com/office/drawing/2014/main" id="{A26F55D8-D10A-DA3E-9D06-A50FC98DC822}"/>
                </a:ext>
              </a:extLst>
            </p:cNvPr>
            <p:cNvSpPr/>
            <p:nvPr/>
          </p:nvSpPr>
          <p:spPr>
            <a:xfrm>
              <a:off x="4427984" y="1375870"/>
              <a:ext cx="359432" cy="4413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трелка вниз 26">
              <a:extLst>
                <a:ext uri="{FF2B5EF4-FFF2-40B4-BE49-F238E27FC236}">
                  <a16:creationId xmlns:a16="http://schemas.microsoft.com/office/drawing/2014/main" id="{A2876149-B6DB-5CEF-F0F6-D9C2B3B673B1}"/>
                </a:ext>
              </a:extLst>
            </p:cNvPr>
            <p:cNvSpPr/>
            <p:nvPr/>
          </p:nvSpPr>
          <p:spPr>
            <a:xfrm>
              <a:off x="4427984" y="2879649"/>
              <a:ext cx="359432" cy="4413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Стрелка вниз 27">
              <a:extLst>
                <a:ext uri="{FF2B5EF4-FFF2-40B4-BE49-F238E27FC236}">
                  <a16:creationId xmlns:a16="http://schemas.microsoft.com/office/drawing/2014/main" id="{C7317292-34AA-6F73-07F4-93FE2D2B779E}"/>
                </a:ext>
              </a:extLst>
            </p:cNvPr>
            <p:cNvSpPr/>
            <p:nvPr/>
          </p:nvSpPr>
          <p:spPr>
            <a:xfrm>
              <a:off x="4427984" y="4301591"/>
              <a:ext cx="359432" cy="4413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трелка вниз 28">
              <a:extLst>
                <a:ext uri="{FF2B5EF4-FFF2-40B4-BE49-F238E27FC236}">
                  <a16:creationId xmlns:a16="http://schemas.microsoft.com/office/drawing/2014/main" id="{A6117F23-3F14-277E-B00B-3C42C739D720}"/>
                </a:ext>
              </a:extLst>
            </p:cNvPr>
            <p:cNvSpPr/>
            <p:nvPr/>
          </p:nvSpPr>
          <p:spPr>
            <a:xfrm>
              <a:off x="4427984" y="5579556"/>
              <a:ext cx="359432" cy="4413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3332310-5D37-9F89-44AC-B712044289FC}"/>
                </a:ext>
              </a:extLst>
            </p:cNvPr>
            <p:cNvSpPr txBox="1"/>
            <p:nvPr/>
          </p:nvSpPr>
          <p:spPr>
            <a:xfrm>
              <a:off x="3059832" y="1412057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005BAA"/>
                  </a:solidFill>
                </a:rPr>
                <a:t>Оценка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3677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7CD128-05A8-FBE1-4FC9-ECE67122A386}"/>
              </a:ext>
            </a:extLst>
          </p:cNvPr>
          <p:cNvSpPr txBox="1">
            <a:spLocks/>
          </p:cNvSpPr>
          <p:nvPr/>
        </p:nvSpPr>
        <p:spPr>
          <a:xfrm>
            <a:off x="796762" y="579924"/>
            <a:ext cx="10374814" cy="4159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sz="2800" b="1" dirty="0"/>
              <a:t>План проектной работы</a:t>
            </a:r>
          </a:p>
        </p:txBody>
      </p:sp>
      <p:sp>
        <p:nvSpPr>
          <p:cNvPr id="3" name="Скругленный прямоугольник 1">
            <a:extLst>
              <a:ext uri="{FF2B5EF4-FFF2-40B4-BE49-F238E27FC236}">
                <a16:creationId xmlns:a16="http://schemas.microsoft.com/office/drawing/2014/main" id="{D5C5470D-0CC1-DB0D-89D2-AA058477663A}"/>
              </a:ext>
            </a:extLst>
          </p:cNvPr>
          <p:cNvSpPr/>
          <p:nvPr/>
        </p:nvSpPr>
        <p:spPr>
          <a:xfrm>
            <a:off x="1475656" y="1556792"/>
            <a:ext cx="136815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 этап</a:t>
            </a:r>
          </a:p>
        </p:txBody>
      </p:sp>
      <p:sp>
        <p:nvSpPr>
          <p:cNvPr id="4" name="Скругленный прямоугольник 2">
            <a:extLst>
              <a:ext uri="{FF2B5EF4-FFF2-40B4-BE49-F238E27FC236}">
                <a16:creationId xmlns:a16="http://schemas.microsoft.com/office/drawing/2014/main" id="{BAABFCF9-7B76-EAAF-5396-E97DD3B5B376}"/>
              </a:ext>
            </a:extLst>
          </p:cNvPr>
          <p:cNvSpPr/>
          <p:nvPr/>
        </p:nvSpPr>
        <p:spPr>
          <a:xfrm>
            <a:off x="3131840" y="1556792"/>
            <a:ext cx="7200800" cy="2016224"/>
          </a:xfrm>
          <a:prstGeom prst="roundRect">
            <a:avLst/>
          </a:prstGeom>
          <a:gradFill>
            <a:gsLst>
              <a:gs pos="86000">
                <a:schemeClr val="bg1"/>
              </a:gs>
              <a:gs pos="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  <a:ln>
            <a:solidFill>
              <a:srgbClr val="00703C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5BAA"/>
                </a:solidFill>
              </a:rPr>
              <a:t>Работа в группах по специализациям – структурирование теоретических положений по темам.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5BAA"/>
                </a:solidFill>
              </a:rPr>
              <a:t>Применение структурированных знаний к условиям ведения бизнеса в России в сравнении с общемировыми показателями (группа 1-3), тестовый пример (группа 4).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5BAA"/>
                </a:solidFill>
              </a:rPr>
              <a:t>Изложение освоенного материала и полученных результатов на итоговом занятии, коллективное обсуждение.</a:t>
            </a:r>
          </a:p>
        </p:txBody>
      </p:sp>
      <p:sp>
        <p:nvSpPr>
          <p:cNvPr id="5" name="Скругленный прямоугольник 12">
            <a:extLst>
              <a:ext uri="{FF2B5EF4-FFF2-40B4-BE49-F238E27FC236}">
                <a16:creationId xmlns:a16="http://schemas.microsoft.com/office/drawing/2014/main" id="{8C817E8B-D218-3005-E0C6-94E71A767326}"/>
              </a:ext>
            </a:extLst>
          </p:cNvPr>
          <p:cNvSpPr/>
          <p:nvPr/>
        </p:nvSpPr>
        <p:spPr>
          <a:xfrm>
            <a:off x="3131840" y="3717032"/>
            <a:ext cx="7200800" cy="1512168"/>
          </a:xfrm>
          <a:prstGeom prst="roundRect">
            <a:avLst/>
          </a:prstGeom>
          <a:gradFill>
            <a:gsLst>
              <a:gs pos="86000">
                <a:schemeClr val="bg1"/>
              </a:gs>
              <a:gs pos="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  <a:ln>
            <a:solidFill>
              <a:srgbClr val="00703C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5BAA"/>
                </a:solidFill>
              </a:rPr>
              <a:t>Применение в рамках сводных групп выделенных знаний к оценке условий ведения бизнеса, обоснование и представление бизнес-идей для выбранной пары стран (не включая Россию).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5BAA"/>
                </a:solidFill>
              </a:rPr>
              <a:t>Изложение освоенного материала и полученных результатов на итоговом занятии, коллективное обсуждение.</a:t>
            </a:r>
          </a:p>
        </p:txBody>
      </p:sp>
      <p:sp>
        <p:nvSpPr>
          <p:cNvPr id="6" name="Скругленный прямоугольник 13">
            <a:extLst>
              <a:ext uri="{FF2B5EF4-FFF2-40B4-BE49-F238E27FC236}">
                <a16:creationId xmlns:a16="http://schemas.microsoft.com/office/drawing/2014/main" id="{BC630BCC-6BE3-37B6-F4C6-AD82ABF63AC7}"/>
              </a:ext>
            </a:extLst>
          </p:cNvPr>
          <p:cNvSpPr/>
          <p:nvPr/>
        </p:nvSpPr>
        <p:spPr>
          <a:xfrm>
            <a:off x="3131840" y="5373216"/>
            <a:ext cx="7200800" cy="936104"/>
          </a:xfrm>
          <a:prstGeom prst="roundRect">
            <a:avLst/>
          </a:prstGeom>
          <a:gradFill>
            <a:gsLst>
              <a:gs pos="86000">
                <a:schemeClr val="bg1"/>
              </a:gs>
              <a:gs pos="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  <a:ln>
            <a:solidFill>
              <a:srgbClr val="00703C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5BAA"/>
                </a:solidFill>
              </a:rPr>
              <a:t>Применение приобретенных знаний и навыков для решения актуальных задач предприятий реального сектора</a:t>
            </a:r>
          </a:p>
        </p:txBody>
      </p:sp>
      <p:sp>
        <p:nvSpPr>
          <p:cNvPr id="7" name="Скругленный прямоугольник 14">
            <a:extLst>
              <a:ext uri="{FF2B5EF4-FFF2-40B4-BE49-F238E27FC236}">
                <a16:creationId xmlns:a16="http://schemas.microsoft.com/office/drawing/2014/main" id="{530453AA-62F1-AD68-DBCF-78DA33510A69}"/>
              </a:ext>
            </a:extLst>
          </p:cNvPr>
          <p:cNvSpPr/>
          <p:nvPr/>
        </p:nvSpPr>
        <p:spPr>
          <a:xfrm>
            <a:off x="1475656" y="3717032"/>
            <a:ext cx="136815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 этап</a:t>
            </a:r>
          </a:p>
        </p:txBody>
      </p:sp>
      <p:sp>
        <p:nvSpPr>
          <p:cNvPr id="8" name="Скругленный прямоугольник 15">
            <a:extLst>
              <a:ext uri="{FF2B5EF4-FFF2-40B4-BE49-F238E27FC236}">
                <a16:creationId xmlns:a16="http://schemas.microsoft.com/office/drawing/2014/main" id="{C999E87F-42FB-34A8-AFA9-4DD6CB16351A}"/>
              </a:ext>
            </a:extLst>
          </p:cNvPr>
          <p:cNvSpPr/>
          <p:nvPr/>
        </p:nvSpPr>
        <p:spPr>
          <a:xfrm>
            <a:off x="1475656" y="5373216"/>
            <a:ext cx="136815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 этап</a:t>
            </a:r>
          </a:p>
        </p:txBody>
      </p:sp>
    </p:spTree>
    <p:extLst>
      <p:ext uri="{BB962C8B-B14F-4D97-AF65-F5344CB8AC3E}">
        <p14:creationId xmlns:p14="http://schemas.microsoft.com/office/powerpoint/2010/main" val="4131756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000" dirty="0">
            <a:latin typeface="HSE Sans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9C74E6E830D74E9B0FDDB4017A5417" ma:contentTypeVersion="13" ma:contentTypeDescription="Создание документа." ma:contentTypeScope="" ma:versionID="d4e423622451d608a8a05f4da7a1e1a2">
  <xsd:schema xmlns:xsd="http://www.w3.org/2001/XMLSchema" xmlns:xs="http://www.w3.org/2001/XMLSchema" xmlns:p="http://schemas.microsoft.com/office/2006/metadata/properties" xmlns:ns2="9875bd71-cde8-496c-a136-433f55d5e6d0" xmlns:ns3="e96afe77-3acb-4328-97fc-408e1bde3ecd" targetNamespace="http://schemas.microsoft.com/office/2006/metadata/properties" ma:root="true" ma:fieldsID="4831203c63c08b9f52ea6d3ee0d7a96e" ns2:_="" ns3:_="">
    <xsd:import namespace="9875bd71-cde8-496c-a136-433f55d5e6d0"/>
    <xsd:import namespace="e96afe77-3acb-4328-97fc-408e1bde3e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5bd71-cde8-496c-a136-433f55d5e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afe77-3acb-4328-97fc-408e1bde3e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4386AA-1848-4C75-B336-1053927CB0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3DAF31-D8A6-49A0-9A5D-8B2EA5B1C511}">
  <ds:schemaRefs>
    <ds:schemaRef ds:uri="e96afe77-3acb-4328-97fc-408e1bde3ecd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9875bd71-cde8-496c-a136-433f55d5e6d0"/>
  </ds:schemaRefs>
</ds:datastoreItem>
</file>

<file path=customXml/itemProps3.xml><?xml version="1.0" encoding="utf-8"?>
<ds:datastoreItem xmlns:ds="http://schemas.openxmlformats.org/officeDocument/2006/customXml" ds:itemID="{4D4651DD-DCCC-4759-B2F6-7F520BDCC2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75bd71-cde8-496c-a136-433f55d5e6d0"/>
    <ds:schemaRef ds:uri="e96afe77-3acb-4328-97fc-408e1bde3e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5866</TotalTime>
  <Words>1233</Words>
  <Application>Microsoft Office PowerPoint</Application>
  <PresentationFormat>Широкоэкранный</PresentationFormat>
  <Paragraphs>122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HSE Sans</vt:lpstr>
      <vt:lpstr>HSE Slab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Кутьков Юрий Юрьевич</dc:creator>
  <cp:lastModifiedBy>Галкина Анастасия Николаевна</cp:lastModifiedBy>
  <cp:revision>89</cp:revision>
  <cp:lastPrinted>2021-11-11T13:08:42Z</cp:lastPrinted>
  <dcterms:created xsi:type="dcterms:W3CDTF">2021-11-11T08:52:47Z</dcterms:created>
  <dcterms:modified xsi:type="dcterms:W3CDTF">2023-08-24T16:21:30Z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