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8" r:id="rId4"/>
    <p:sldId id="271" r:id="rId5"/>
    <p:sldId id="266" r:id="rId6"/>
    <p:sldId id="269" r:id="rId7"/>
    <p:sldId id="258" r:id="rId8"/>
    <p:sldId id="272" r:id="rId9"/>
    <p:sldId id="273" r:id="rId10"/>
    <p:sldId id="274" r:id="rId11"/>
    <p:sldId id="275" r:id="rId12"/>
    <p:sldId id="276" r:id="rId13"/>
    <p:sldId id="279" r:id="rId14"/>
    <p:sldId id="285" r:id="rId15"/>
    <p:sldId id="286" r:id="rId16"/>
    <p:sldId id="287" r:id="rId17"/>
    <p:sldId id="270" r:id="rId18"/>
    <p:sldId id="288" r:id="rId19"/>
    <p:sldId id="289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72"/>
  </p:normalViewPr>
  <p:slideViewPr>
    <p:cSldViewPr snapToGrid="0">
      <p:cViewPr>
        <p:scale>
          <a:sx n="89" d="100"/>
          <a:sy n="89" d="100"/>
        </p:scale>
        <p:origin x="8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cap="none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Ресурсы, направляемые на науку об Антарктике </a:t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ru-RU" cap="none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(</a:t>
            </a:r>
            <a:r>
              <a:rPr lang="ru-RU" b="0" cap="none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в </a:t>
            </a:r>
            <a:r>
              <a:rPr lang="en-US" b="0" cap="none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R$ </a:t>
            </a:r>
            <a:r>
              <a:rPr lang="ru-RU" b="0" cap="none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млн</a:t>
            </a:r>
            <a:r>
              <a:rPr lang="ru-RU" cap="none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)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R$ млн</c:v>
                </c:pt>
              </c:strCache>
            </c:strRef>
          </c:tx>
          <c:spPr>
            <a:ln w="19050" cap="flat" cmpd="sng" algn="ctr">
              <a:solidFill>
                <a:schemeClr val="accent6">
                  <a:lumMod val="50000"/>
                </a:schemeClr>
              </a:solidFill>
              <a:prstDash val="sysDash"/>
              <a:miter lim="800000"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6719160104986877E-3"/>
                  <c:y val="-2.83425196850393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7E-6F4C-B457-56BAF1600DEC}"/>
                </c:ext>
              </c:extLst>
            </c:dLbl>
            <c:dLbl>
              <c:idx val="2"/>
              <c:layout>
                <c:manualLayout>
                  <c:x val="-4.7213746719160102E-3"/>
                  <c:y val="-3.01943715368912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7E-6F4C-B457-56BAF1600DEC}"/>
                </c:ext>
              </c:extLst>
            </c:dLbl>
            <c:dLbl>
              <c:idx val="6"/>
              <c:layout>
                <c:manualLayout>
                  <c:x val="-1.0510416666666666E-2"/>
                  <c:y val="-2.83425196850393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57E-6F4C-B457-56BAF1600D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72</c:v>
                </c:pt>
                <c:pt idx="1">
                  <c:v>36</c:v>
                </c:pt>
                <c:pt idx="2">
                  <c:v>1</c:v>
                </c:pt>
                <c:pt idx="3">
                  <c:v>2</c:v>
                </c:pt>
                <c:pt idx="4">
                  <c:v>4.88</c:v>
                </c:pt>
                <c:pt idx="5">
                  <c:v>15.4</c:v>
                </c:pt>
                <c:pt idx="6">
                  <c:v>0.83</c:v>
                </c:pt>
                <c:pt idx="7">
                  <c:v>0.71</c:v>
                </c:pt>
                <c:pt idx="8">
                  <c:v>4.83</c:v>
                </c:pt>
                <c:pt idx="9">
                  <c:v>2.13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7E-6F4C-B457-56BAF1600DE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110098703"/>
        <c:axId val="111019776"/>
      </c:lineChart>
      <c:catAx>
        <c:axId val="21100987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019776"/>
        <c:crosses val="autoZero"/>
        <c:auto val="1"/>
        <c:lblAlgn val="ctr"/>
        <c:lblOffset val="100"/>
        <c:noMultiLvlLbl val="0"/>
      </c:catAx>
      <c:valAx>
        <c:axId val="111019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100987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Покупка ледокола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45000"/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shade val="45000"/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shade val="45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45000"/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R$ миллионы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A3-F74E-A81C-2EE3600DB12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Институты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61000"/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shade val="61000"/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shade val="61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61000"/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R$ миллионы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17.399999999999999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A3-F74E-A81C-2EE3600DB12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Оснащение кораблей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76000"/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shade val="76000"/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shade val="76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76000"/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R$ миллионы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A3-F74E-A81C-2EE3600DB12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CNPq / MCTIC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92000"/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shade val="92000"/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shade val="92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2000"/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R$ миллионы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A3-F74E-A81C-2EE3600DB12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MCTI / CNPq / FNDCT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3000"/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tint val="93000"/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tint val="93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tint val="93000"/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R$ миллионы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A3-F74E-A81C-2EE3600DB12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Замена после пожара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77000"/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tint val="77000"/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tint val="77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tint val="77000"/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R$ миллионы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4.28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0A3-F74E-A81C-2EE3600DB129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Гранты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62000"/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tint val="62000"/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tint val="62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tint val="62000"/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R$ миллионы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2.96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0A3-F74E-A81C-2EE3600DB129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Оснащение для проектов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46000"/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tint val="46000"/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tint val="46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tint val="46000"/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R$ миллионы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0A3-F74E-A81C-2EE3600DB1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08704"/>
        <c:axId val="108404672"/>
      </c:barChart>
      <c:catAx>
        <c:axId val="20087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8404672"/>
        <c:crosses val="autoZero"/>
        <c:auto val="1"/>
        <c:lblAlgn val="ctr"/>
        <c:lblOffset val="100"/>
        <c:noMultiLvlLbl val="0"/>
      </c:catAx>
      <c:valAx>
        <c:axId val="10840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8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Наука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delete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71</c:v>
                </c:pt>
                <c:pt idx="1">
                  <c:v>36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12</c:v>
                </c:pt>
                <c:pt idx="6">
                  <c:v>1</c:v>
                </c:pt>
                <c:pt idx="8">
                  <c:v>4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C-8247-B085-2B89397ABE7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Экология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1-63BC-8247-B085-2B89397ABE7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Восстановление станции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delete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Лист1!$D$2:$D$11</c:f>
              <c:numCache>
                <c:formatCode>General</c:formatCode>
                <c:ptCount val="10"/>
                <c:pt idx="4">
                  <c:v>47</c:v>
                </c:pt>
                <c:pt idx="5">
                  <c:v>36</c:v>
                </c:pt>
                <c:pt idx="6">
                  <c:v>2</c:v>
                </c:pt>
                <c:pt idx="7">
                  <c:v>29</c:v>
                </c:pt>
                <c:pt idx="8">
                  <c:v>110</c:v>
                </c:pt>
                <c:pt idx="9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BC-8247-B085-2B89397ABE7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Логистика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20000"/>
                  <a:lumOff val="80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Лист1!$E$2:$E$11</c:f>
              <c:numCache>
                <c:formatCode>General</c:formatCode>
                <c:ptCount val="10"/>
                <c:pt idx="0">
                  <c:v>19</c:v>
                </c:pt>
                <c:pt idx="1">
                  <c:v>5</c:v>
                </c:pt>
                <c:pt idx="2">
                  <c:v>17</c:v>
                </c:pt>
                <c:pt idx="3">
                  <c:v>14</c:v>
                </c:pt>
                <c:pt idx="4">
                  <c:v>9</c:v>
                </c:pt>
                <c:pt idx="5">
                  <c:v>19</c:v>
                </c:pt>
                <c:pt idx="6">
                  <c:v>7</c:v>
                </c:pt>
                <c:pt idx="7">
                  <c:v>6</c:v>
                </c:pt>
                <c:pt idx="8">
                  <c:v>8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BC-8247-B085-2B89397ABE7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312240"/>
        <c:axId val="168926304"/>
      </c:barChart>
      <c:catAx>
        <c:axId val="331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8926304"/>
        <c:crosses val="autoZero"/>
        <c:auto val="1"/>
        <c:lblAlgn val="ctr"/>
        <c:lblOffset val="100"/>
        <c:noMultiLvlLbl val="0"/>
      </c:catAx>
      <c:valAx>
        <c:axId val="168926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12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1DB037-EA4C-0A49-B26F-2864FE3FE80B}" type="doc">
      <dgm:prSet loTypeId="urn:microsoft.com/office/officeart/2005/8/layout/orgChart1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CF4A56-63A4-DF41-B7B2-482262C6E62A}">
      <dgm:prSet phldrT="[Текст]" custT="1"/>
      <dgm:spPr>
        <a:solidFill>
          <a:schemeClr val="bg1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20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Президент Республики</a:t>
          </a:r>
        </a:p>
      </dgm:t>
    </dgm:pt>
    <dgm:pt modelId="{6DB16062-C837-B44A-8E8B-B12ED69E4C76}" type="parTrans" cxnId="{2BE03B14-B1E8-2E4D-B062-7F40D9634539}">
      <dgm:prSet/>
      <dgm:spPr/>
      <dgm:t>
        <a:bodyPr/>
        <a:lstStyle/>
        <a:p>
          <a:endParaRPr lang="ru-RU"/>
        </a:p>
      </dgm:t>
    </dgm:pt>
    <dgm:pt modelId="{0202FB5F-48E0-6843-A6AA-3F5885614007}" type="sibTrans" cxnId="{2BE03B14-B1E8-2E4D-B062-7F40D9634539}">
      <dgm:prSet/>
      <dgm:spPr/>
      <dgm:t>
        <a:bodyPr/>
        <a:lstStyle/>
        <a:p>
          <a:endParaRPr lang="ru-RU"/>
        </a:p>
      </dgm:t>
    </dgm:pt>
    <dgm:pt modelId="{885FD5EE-4011-FF41-8EDF-065622C65DC0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4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Национальный Комитет по Антарктическим исследованиям</a:t>
          </a:r>
          <a:br>
            <a:rPr lang="ru-RU" sz="14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</a:br>
          <a:r>
            <a:rPr lang="ru-RU" sz="14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(</a:t>
          </a:r>
          <a:r>
            <a:rPr lang="en-US" sz="14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CONAPA</a:t>
          </a:r>
          <a:r>
            <a:rPr lang="ru-RU" sz="14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)</a:t>
          </a:r>
        </a:p>
      </dgm:t>
    </dgm:pt>
    <dgm:pt modelId="{D9661CAB-00D5-864A-8943-4D7839F8B91D}" type="parTrans" cxnId="{50A8A24F-F0FD-EC49-9200-7F8870FB84A7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AABCDD8B-16C6-B047-A93A-31C8E55D9A2A}" type="sibTrans" cxnId="{50A8A24F-F0FD-EC49-9200-7F8870FB84A7}">
      <dgm:prSet/>
      <dgm:spPr/>
      <dgm:t>
        <a:bodyPr/>
        <a:lstStyle/>
        <a:p>
          <a:endParaRPr lang="ru-RU"/>
        </a:p>
      </dgm:t>
    </dgm:pt>
    <dgm:pt modelId="{64FC0D79-6882-E04A-A823-7289792FB8D2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4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Межведомственная комиссия по морским ресурсам</a:t>
          </a:r>
          <a:br>
            <a:rPr lang="en-US" sz="14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</a:br>
          <a:r>
            <a:rPr lang="en-US" sz="14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(CIRM)</a:t>
          </a:r>
          <a:endParaRPr lang="ru-RU" sz="1400" b="1" dirty="0">
            <a:solidFill>
              <a:schemeClr val="accent6">
                <a:lumMod val="75000"/>
              </a:schemeClr>
            </a:solidFill>
            <a:latin typeface="Cambria" panose="02040503050406030204" pitchFamily="18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ABD1D92-4060-7A49-AEBB-4B291BE21E2B}" type="parTrans" cxnId="{56DBF5C4-800D-3344-91C3-2D8962F81C4D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ECC527D8-9B10-7B43-9A19-48A4532EAFAF}" type="sibTrans" cxnId="{56DBF5C4-800D-3344-91C3-2D8962F81C4D}">
      <dgm:prSet/>
      <dgm:spPr/>
      <dgm:t>
        <a:bodyPr/>
        <a:lstStyle/>
        <a:p>
          <a:endParaRPr lang="ru-RU"/>
        </a:p>
      </dgm:t>
    </dgm:pt>
    <dgm:pt modelId="{575096C8-2B98-3740-9B0C-D7ADF659061C}">
      <dgm:prSet custT="1"/>
      <dgm:spPr>
        <a:solidFill>
          <a:schemeClr val="bg1"/>
        </a:solidFill>
        <a:ln w="44450">
          <a:solidFill>
            <a:srgbClr val="92D050"/>
          </a:solidFill>
        </a:ln>
      </dgm:spPr>
      <dgm:t>
        <a:bodyPr/>
        <a:lstStyle/>
        <a:p>
          <a:r>
            <a:rPr lang="ru-RU" sz="14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Техническая группа по арктической деятельности</a:t>
          </a:r>
        </a:p>
      </dgm:t>
    </dgm:pt>
    <dgm:pt modelId="{8C54EAFC-4A5A-6843-8885-5C484E6011E4}" type="parTrans" cxnId="{1810C49A-AE88-2F4C-B509-990B2AC7C478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1E660F88-A856-694F-A3DB-53E89A230893}" type="sibTrans" cxnId="{1810C49A-AE88-2F4C-B509-990B2AC7C478}">
      <dgm:prSet/>
      <dgm:spPr/>
      <dgm:t>
        <a:bodyPr/>
        <a:lstStyle/>
        <a:p>
          <a:endParaRPr lang="ru-RU"/>
        </a:p>
      </dgm:t>
    </dgm:pt>
    <dgm:pt modelId="{6109B485-B9AC-7A42-A57F-0E0AC0E5711B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6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Подкомитет </a:t>
          </a:r>
          <a:r>
            <a:rPr lang="en-US" sz="16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PROANTAR</a:t>
          </a:r>
          <a:endParaRPr lang="ru-RU" sz="1600" dirty="0">
            <a:solidFill>
              <a:schemeClr val="accent6">
                <a:lumMod val="75000"/>
              </a:schemeClr>
            </a:solidFill>
            <a:latin typeface="Cambria" panose="02040503050406030204" pitchFamily="18" charset="0"/>
          </a:endParaRPr>
        </a:p>
      </dgm:t>
    </dgm:pt>
    <dgm:pt modelId="{A01E48ED-2846-0846-86F1-476C6A7015B6}" type="parTrans" cxnId="{82337FBF-644C-104E-B0C8-71F35895F4D4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66A3BEA5-46A1-4043-8DCF-A43EDCB9080D}" type="sibTrans" cxnId="{82337FBF-644C-104E-B0C8-71F35895F4D4}">
      <dgm:prSet/>
      <dgm:spPr/>
      <dgm:t>
        <a:bodyPr/>
        <a:lstStyle/>
        <a:p>
          <a:endParaRPr lang="ru-RU"/>
        </a:p>
      </dgm:t>
    </dgm:pt>
    <dgm:pt modelId="{16121511-BBC5-404E-83BE-8BD8B2BB301E}">
      <dgm:prSet custT="1"/>
      <dgm:spPr>
        <a:solidFill>
          <a:schemeClr val="bg1"/>
        </a:solidFill>
        <a:ln w="44450">
          <a:solidFill>
            <a:srgbClr val="00B050"/>
          </a:solidFill>
        </a:ln>
      </dgm:spPr>
      <dgm:t>
        <a:bodyPr/>
        <a:lstStyle/>
        <a:p>
          <a:r>
            <a:rPr lang="ru-RU" sz="16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Арктическая рабочая группа</a:t>
          </a:r>
          <a:endParaRPr lang="ru-RU" sz="1600" dirty="0">
            <a:solidFill>
              <a:schemeClr val="accent6">
                <a:lumMod val="75000"/>
              </a:schemeClr>
            </a:solidFill>
            <a:latin typeface="Cambria" panose="02040503050406030204" pitchFamily="18" charset="0"/>
          </a:endParaRPr>
        </a:p>
      </dgm:t>
    </dgm:pt>
    <dgm:pt modelId="{FF1A5367-213A-234E-A955-769DDBDD9948}" type="parTrans" cxnId="{584A5EF0-1F91-DB4F-8233-FCADA82374B0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2B39A205-0879-B54B-9295-06FCA48DBE63}" type="sibTrans" cxnId="{584A5EF0-1F91-DB4F-8233-FCADA82374B0}">
      <dgm:prSet/>
      <dgm:spPr/>
      <dgm:t>
        <a:bodyPr/>
        <a:lstStyle/>
        <a:p>
          <a:endParaRPr lang="ru-RU"/>
        </a:p>
      </dgm:t>
    </dgm:pt>
    <dgm:pt modelId="{A38A0036-DBE5-5E4F-9425-E5202C3370FD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endParaRPr lang="ru-RU" dirty="0"/>
        </a:p>
      </dgm:t>
    </dgm:pt>
    <dgm:pt modelId="{B6B1E4BA-4635-C042-ACDD-BA61B8A40C8C}" type="parTrans" cxnId="{839A784F-1EE4-AC4C-A850-D9A970FAA323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B6145985-F47C-3D4E-8A4E-BFC553865ABF}" type="sibTrans" cxnId="{839A784F-1EE4-AC4C-A850-D9A970FAA323}">
      <dgm:prSet/>
      <dgm:spPr/>
      <dgm:t>
        <a:bodyPr/>
        <a:lstStyle/>
        <a:p>
          <a:endParaRPr lang="ru-RU"/>
        </a:p>
      </dgm:t>
    </dgm:pt>
    <dgm:pt modelId="{F766AB1C-8C06-0949-B6CB-74A532D68B9B}">
      <dgm:prSet/>
      <dgm:spPr>
        <a:solidFill>
          <a:schemeClr val="bg1"/>
        </a:solidFill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ru-RU"/>
        </a:p>
      </dgm:t>
    </dgm:pt>
    <dgm:pt modelId="{B2D385E7-02B3-CA4B-A75F-6CA60325BC31}" type="parTrans" cxnId="{BE4ADD1E-21E4-134E-BCFD-9F757D68865B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ACA70904-E94B-9943-B251-CA23BC60D469}" type="sibTrans" cxnId="{BE4ADD1E-21E4-134E-BCFD-9F757D68865B}">
      <dgm:prSet/>
      <dgm:spPr/>
      <dgm:t>
        <a:bodyPr/>
        <a:lstStyle/>
        <a:p>
          <a:endParaRPr lang="ru-RU"/>
        </a:p>
      </dgm:t>
    </dgm:pt>
    <dgm:pt modelId="{D7520A43-0B5A-0349-B726-02E756797E15}" type="pres">
      <dgm:prSet presAssocID="{951DB037-EA4C-0A49-B26F-2864FE3FE8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81094D7-34B7-7944-BC1F-EE4AA8857E65}" type="pres">
      <dgm:prSet presAssocID="{FCCF4A56-63A4-DF41-B7B2-482262C6E62A}" presName="hierRoot1" presStyleCnt="0">
        <dgm:presLayoutVars>
          <dgm:hierBranch val="init"/>
        </dgm:presLayoutVars>
      </dgm:prSet>
      <dgm:spPr/>
    </dgm:pt>
    <dgm:pt modelId="{4D657594-2080-264F-939E-5992AE75EB53}" type="pres">
      <dgm:prSet presAssocID="{FCCF4A56-63A4-DF41-B7B2-482262C6E62A}" presName="rootComposite1" presStyleCnt="0"/>
      <dgm:spPr/>
    </dgm:pt>
    <dgm:pt modelId="{7228270B-7D7D-1647-8145-BFA251A469D0}" type="pres">
      <dgm:prSet presAssocID="{FCCF4A56-63A4-DF41-B7B2-482262C6E62A}" presName="rootText1" presStyleLbl="node0" presStyleIdx="0" presStyleCnt="1" custLinFactNeighborX="9638" custLinFactNeighborY="1483">
        <dgm:presLayoutVars>
          <dgm:chPref val="3"/>
        </dgm:presLayoutVars>
      </dgm:prSet>
      <dgm:spPr/>
    </dgm:pt>
    <dgm:pt modelId="{22F09EFD-A553-D143-8FBD-50D1BF2B8243}" type="pres">
      <dgm:prSet presAssocID="{FCCF4A56-63A4-DF41-B7B2-482262C6E62A}" presName="rootConnector1" presStyleLbl="node1" presStyleIdx="0" presStyleCnt="0"/>
      <dgm:spPr/>
    </dgm:pt>
    <dgm:pt modelId="{97F4A691-7F7E-BC4B-A514-1D7E61FDEBF8}" type="pres">
      <dgm:prSet presAssocID="{FCCF4A56-63A4-DF41-B7B2-482262C6E62A}" presName="hierChild2" presStyleCnt="0"/>
      <dgm:spPr/>
    </dgm:pt>
    <dgm:pt modelId="{BBA7685E-8294-B84A-B0EB-FA4B0C5368C1}" type="pres">
      <dgm:prSet presAssocID="{D9661CAB-00D5-864A-8943-4D7839F8B91D}" presName="Name37" presStyleLbl="parChTrans1D2" presStyleIdx="0" presStyleCnt="4"/>
      <dgm:spPr/>
    </dgm:pt>
    <dgm:pt modelId="{2657F95B-18FD-2E4C-A9A8-0CE8F2163FED}" type="pres">
      <dgm:prSet presAssocID="{885FD5EE-4011-FF41-8EDF-065622C65DC0}" presName="hierRoot2" presStyleCnt="0">
        <dgm:presLayoutVars>
          <dgm:hierBranch val="init"/>
        </dgm:presLayoutVars>
      </dgm:prSet>
      <dgm:spPr/>
    </dgm:pt>
    <dgm:pt modelId="{F2B24936-23F7-B64F-9923-D8BA686F4908}" type="pres">
      <dgm:prSet presAssocID="{885FD5EE-4011-FF41-8EDF-065622C65DC0}" presName="rootComposite" presStyleCnt="0"/>
      <dgm:spPr/>
    </dgm:pt>
    <dgm:pt modelId="{CE6CE1E6-F8A3-6B40-ADCF-DDB38C5C9D38}" type="pres">
      <dgm:prSet presAssocID="{885FD5EE-4011-FF41-8EDF-065622C65DC0}" presName="rootText" presStyleLbl="node2" presStyleIdx="0" presStyleCnt="4" custScaleX="100100">
        <dgm:presLayoutVars>
          <dgm:chPref val="3"/>
        </dgm:presLayoutVars>
      </dgm:prSet>
      <dgm:spPr/>
    </dgm:pt>
    <dgm:pt modelId="{5F0D111B-3B8F-6F47-9F94-38A1B71B8F95}" type="pres">
      <dgm:prSet presAssocID="{885FD5EE-4011-FF41-8EDF-065622C65DC0}" presName="rootConnector" presStyleLbl="node2" presStyleIdx="0" presStyleCnt="4"/>
      <dgm:spPr/>
    </dgm:pt>
    <dgm:pt modelId="{C7D2BFD2-16ED-EC44-84D3-9F0186A66F6B}" type="pres">
      <dgm:prSet presAssocID="{885FD5EE-4011-FF41-8EDF-065622C65DC0}" presName="hierChild4" presStyleCnt="0"/>
      <dgm:spPr/>
    </dgm:pt>
    <dgm:pt modelId="{80E96AB0-4AA6-E544-922F-5A4DCE8D9A3C}" type="pres">
      <dgm:prSet presAssocID="{B2D385E7-02B3-CA4B-A75F-6CA60325BC31}" presName="Name37" presStyleLbl="parChTrans1D3" presStyleIdx="0" presStyleCnt="3"/>
      <dgm:spPr/>
    </dgm:pt>
    <dgm:pt modelId="{5181B0DE-EB1D-A544-8709-FDEDD65C34F4}" type="pres">
      <dgm:prSet presAssocID="{F766AB1C-8C06-0949-B6CB-74A532D68B9B}" presName="hierRoot2" presStyleCnt="0">
        <dgm:presLayoutVars>
          <dgm:hierBranch val="init"/>
        </dgm:presLayoutVars>
      </dgm:prSet>
      <dgm:spPr/>
    </dgm:pt>
    <dgm:pt modelId="{7B5ABDF7-60F3-2140-B671-917ECF3D803C}" type="pres">
      <dgm:prSet presAssocID="{F766AB1C-8C06-0949-B6CB-74A532D68B9B}" presName="rootComposite" presStyleCnt="0"/>
      <dgm:spPr/>
    </dgm:pt>
    <dgm:pt modelId="{2FECDCE7-2EB1-C949-BCEF-C6C414C3723B}" type="pres">
      <dgm:prSet presAssocID="{F766AB1C-8C06-0949-B6CB-74A532D68B9B}" presName="rootText" presStyleLbl="node3" presStyleIdx="0" presStyleCnt="3" custScaleX="93114" custScaleY="105423">
        <dgm:presLayoutVars>
          <dgm:chPref val="3"/>
        </dgm:presLayoutVars>
      </dgm:prSet>
      <dgm:spPr/>
    </dgm:pt>
    <dgm:pt modelId="{C0550564-426F-4842-B909-65CBA391555A}" type="pres">
      <dgm:prSet presAssocID="{F766AB1C-8C06-0949-B6CB-74A532D68B9B}" presName="rootConnector" presStyleLbl="node3" presStyleIdx="0" presStyleCnt="3"/>
      <dgm:spPr/>
    </dgm:pt>
    <dgm:pt modelId="{42D0234E-4223-2042-9380-297137A5F7AC}" type="pres">
      <dgm:prSet presAssocID="{F766AB1C-8C06-0949-B6CB-74A532D68B9B}" presName="hierChild4" presStyleCnt="0"/>
      <dgm:spPr/>
    </dgm:pt>
    <dgm:pt modelId="{EEE55898-55FE-464E-B30D-0CFC75BF3AB0}" type="pres">
      <dgm:prSet presAssocID="{F766AB1C-8C06-0949-B6CB-74A532D68B9B}" presName="hierChild5" presStyleCnt="0"/>
      <dgm:spPr/>
    </dgm:pt>
    <dgm:pt modelId="{9AEA440F-23A2-F244-866B-3E18F000A7F3}" type="pres">
      <dgm:prSet presAssocID="{885FD5EE-4011-FF41-8EDF-065622C65DC0}" presName="hierChild5" presStyleCnt="0"/>
      <dgm:spPr/>
    </dgm:pt>
    <dgm:pt modelId="{DD722F99-870B-4E45-BD36-0B1D0B9183EC}" type="pres">
      <dgm:prSet presAssocID="{B6B1E4BA-4635-C042-ACDD-BA61B8A40C8C}" presName="Name37" presStyleLbl="parChTrans1D2" presStyleIdx="1" presStyleCnt="4"/>
      <dgm:spPr/>
    </dgm:pt>
    <dgm:pt modelId="{D5B2C64E-69DD-EF47-B963-9BA4313077FE}" type="pres">
      <dgm:prSet presAssocID="{A38A0036-DBE5-5E4F-9425-E5202C3370FD}" presName="hierRoot2" presStyleCnt="0">
        <dgm:presLayoutVars>
          <dgm:hierBranch val="init"/>
        </dgm:presLayoutVars>
      </dgm:prSet>
      <dgm:spPr/>
    </dgm:pt>
    <dgm:pt modelId="{43B88EF3-B28F-F046-BE89-8FB55BA63758}" type="pres">
      <dgm:prSet presAssocID="{A38A0036-DBE5-5E4F-9425-E5202C3370FD}" presName="rootComposite" presStyleCnt="0"/>
      <dgm:spPr/>
    </dgm:pt>
    <dgm:pt modelId="{AB152D35-E115-F249-9E83-2EE46F3C2108}" type="pres">
      <dgm:prSet presAssocID="{A38A0036-DBE5-5E4F-9425-E5202C3370FD}" presName="rootText" presStyleLbl="node2" presStyleIdx="1" presStyleCnt="4">
        <dgm:presLayoutVars>
          <dgm:chPref val="3"/>
        </dgm:presLayoutVars>
      </dgm:prSet>
      <dgm:spPr/>
    </dgm:pt>
    <dgm:pt modelId="{DC01B08F-3298-604C-8E34-505E94520F33}" type="pres">
      <dgm:prSet presAssocID="{A38A0036-DBE5-5E4F-9425-E5202C3370FD}" presName="rootConnector" presStyleLbl="node2" presStyleIdx="1" presStyleCnt="4"/>
      <dgm:spPr/>
    </dgm:pt>
    <dgm:pt modelId="{10ADC918-82DB-544F-B537-147B2FDE3671}" type="pres">
      <dgm:prSet presAssocID="{A38A0036-DBE5-5E4F-9425-E5202C3370FD}" presName="hierChild4" presStyleCnt="0"/>
      <dgm:spPr/>
    </dgm:pt>
    <dgm:pt modelId="{A40A4FFE-67EB-3441-89EA-801335B3F724}" type="pres">
      <dgm:prSet presAssocID="{A38A0036-DBE5-5E4F-9425-E5202C3370FD}" presName="hierChild5" presStyleCnt="0"/>
      <dgm:spPr/>
    </dgm:pt>
    <dgm:pt modelId="{9616D6D9-AF6D-664B-AED7-C42B607011D6}" type="pres">
      <dgm:prSet presAssocID="{3ABD1D92-4060-7A49-AEBB-4B291BE21E2B}" presName="Name37" presStyleLbl="parChTrans1D2" presStyleIdx="2" presStyleCnt="4"/>
      <dgm:spPr/>
    </dgm:pt>
    <dgm:pt modelId="{7CEEB4B6-E325-064A-A349-37515D4F9885}" type="pres">
      <dgm:prSet presAssocID="{64FC0D79-6882-E04A-A823-7289792FB8D2}" presName="hierRoot2" presStyleCnt="0">
        <dgm:presLayoutVars>
          <dgm:hierBranch val="init"/>
        </dgm:presLayoutVars>
      </dgm:prSet>
      <dgm:spPr/>
    </dgm:pt>
    <dgm:pt modelId="{D91A960F-FB4F-8E40-8E1D-FE49894A6208}" type="pres">
      <dgm:prSet presAssocID="{64FC0D79-6882-E04A-A823-7289792FB8D2}" presName="rootComposite" presStyleCnt="0"/>
      <dgm:spPr/>
    </dgm:pt>
    <dgm:pt modelId="{ED9A407A-45E4-C74E-9CFD-97114C82A600}" type="pres">
      <dgm:prSet presAssocID="{64FC0D79-6882-E04A-A823-7289792FB8D2}" presName="rootText" presStyleLbl="node2" presStyleIdx="2" presStyleCnt="4">
        <dgm:presLayoutVars>
          <dgm:chPref val="3"/>
        </dgm:presLayoutVars>
      </dgm:prSet>
      <dgm:spPr/>
    </dgm:pt>
    <dgm:pt modelId="{C2D590E9-B686-044A-9717-DBDEFC19DB44}" type="pres">
      <dgm:prSet presAssocID="{64FC0D79-6882-E04A-A823-7289792FB8D2}" presName="rootConnector" presStyleLbl="node2" presStyleIdx="2" presStyleCnt="4"/>
      <dgm:spPr/>
    </dgm:pt>
    <dgm:pt modelId="{B691EE9C-02C0-854D-A095-A73D54CC93C0}" type="pres">
      <dgm:prSet presAssocID="{64FC0D79-6882-E04A-A823-7289792FB8D2}" presName="hierChild4" presStyleCnt="0"/>
      <dgm:spPr/>
    </dgm:pt>
    <dgm:pt modelId="{86456E1A-46A6-084D-8051-C29B6BB21383}" type="pres">
      <dgm:prSet presAssocID="{A01E48ED-2846-0846-86F1-476C6A7015B6}" presName="Name37" presStyleLbl="parChTrans1D3" presStyleIdx="1" presStyleCnt="3"/>
      <dgm:spPr/>
    </dgm:pt>
    <dgm:pt modelId="{4C768D69-A42C-4C47-BF61-F8729F04F0EE}" type="pres">
      <dgm:prSet presAssocID="{6109B485-B9AC-7A42-A57F-0E0AC0E5711B}" presName="hierRoot2" presStyleCnt="0">
        <dgm:presLayoutVars>
          <dgm:hierBranch val="init"/>
        </dgm:presLayoutVars>
      </dgm:prSet>
      <dgm:spPr/>
    </dgm:pt>
    <dgm:pt modelId="{C64DA52B-0117-8245-B278-544DF879FB8C}" type="pres">
      <dgm:prSet presAssocID="{6109B485-B9AC-7A42-A57F-0E0AC0E5711B}" presName="rootComposite" presStyleCnt="0"/>
      <dgm:spPr/>
    </dgm:pt>
    <dgm:pt modelId="{531D25E4-F09D-6640-8BE8-B542631D3A1E}" type="pres">
      <dgm:prSet presAssocID="{6109B485-B9AC-7A42-A57F-0E0AC0E5711B}" presName="rootText" presStyleLbl="node3" presStyleIdx="1" presStyleCnt="3">
        <dgm:presLayoutVars>
          <dgm:chPref val="3"/>
        </dgm:presLayoutVars>
      </dgm:prSet>
      <dgm:spPr/>
    </dgm:pt>
    <dgm:pt modelId="{B1C764A2-F8B8-4F4C-98ED-9BB0B0EB2BF7}" type="pres">
      <dgm:prSet presAssocID="{6109B485-B9AC-7A42-A57F-0E0AC0E5711B}" presName="rootConnector" presStyleLbl="node3" presStyleIdx="1" presStyleCnt="3"/>
      <dgm:spPr/>
    </dgm:pt>
    <dgm:pt modelId="{628ED060-2C0E-924E-8582-7A8A270C81BD}" type="pres">
      <dgm:prSet presAssocID="{6109B485-B9AC-7A42-A57F-0E0AC0E5711B}" presName="hierChild4" presStyleCnt="0"/>
      <dgm:spPr/>
    </dgm:pt>
    <dgm:pt modelId="{E4BF9590-0F2B-1846-B9B0-150AAE602C17}" type="pres">
      <dgm:prSet presAssocID="{6109B485-B9AC-7A42-A57F-0E0AC0E5711B}" presName="hierChild5" presStyleCnt="0"/>
      <dgm:spPr/>
    </dgm:pt>
    <dgm:pt modelId="{C76EEFD5-396E-7F4B-9351-9AE2F10E323B}" type="pres">
      <dgm:prSet presAssocID="{FF1A5367-213A-234E-A955-769DDBDD9948}" presName="Name37" presStyleLbl="parChTrans1D3" presStyleIdx="2" presStyleCnt="3"/>
      <dgm:spPr/>
    </dgm:pt>
    <dgm:pt modelId="{1D8793A5-7E0A-2249-A940-FBAC9D8DACA3}" type="pres">
      <dgm:prSet presAssocID="{16121511-BBC5-404E-83BE-8BD8B2BB301E}" presName="hierRoot2" presStyleCnt="0">
        <dgm:presLayoutVars>
          <dgm:hierBranch val="init"/>
        </dgm:presLayoutVars>
      </dgm:prSet>
      <dgm:spPr/>
    </dgm:pt>
    <dgm:pt modelId="{2A010787-6EFE-BD41-B40C-490AC8EBC7AD}" type="pres">
      <dgm:prSet presAssocID="{16121511-BBC5-404E-83BE-8BD8B2BB301E}" presName="rootComposite" presStyleCnt="0"/>
      <dgm:spPr/>
    </dgm:pt>
    <dgm:pt modelId="{A5FC5073-74EE-4D4E-B3EF-BFAF56735F2D}" type="pres">
      <dgm:prSet presAssocID="{16121511-BBC5-404E-83BE-8BD8B2BB301E}" presName="rootText" presStyleLbl="node3" presStyleIdx="2" presStyleCnt="3">
        <dgm:presLayoutVars>
          <dgm:chPref val="3"/>
        </dgm:presLayoutVars>
      </dgm:prSet>
      <dgm:spPr/>
    </dgm:pt>
    <dgm:pt modelId="{22F91957-07EC-C649-A36A-1C14467847F8}" type="pres">
      <dgm:prSet presAssocID="{16121511-BBC5-404E-83BE-8BD8B2BB301E}" presName="rootConnector" presStyleLbl="node3" presStyleIdx="2" presStyleCnt="3"/>
      <dgm:spPr/>
    </dgm:pt>
    <dgm:pt modelId="{EA501F09-BBFB-6B4E-954B-3DC95D0275BE}" type="pres">
      <dgm:prSet presAssocID="{16121511-BBC5-404E-83BE-8BD8B2BB301E}" presName="hierChild4" presStyleCnt="0"/>
      <dgm:spPr/>
    </dgm:pt>
    <dgm:pt modelId="{D6386C7F-5158-3348-BD19-BD61ED934680}" type="pres">
      <dgm:prSet presAssocID="{16121511-BBC5-404E-83BE-8BD8B2BB301E}" presName="hierChild5" presStyleCnt="0"/>
      <dgm:spPr/>
    </dgm:pt>
    <dgm:pt modelId="{C986AE17-40A1-E84E-902A-AED4B4462859}" type="pres">
      <dgm:prSet presAssocID="{64FC0D79-6882-E04A-A823-7289792FB8D2}" presName="hierChild5" presStyleCnt="0"/>
      <dgm:spPr/>
    </dgm:pt>
    <dgm:pt modelId="{5EF00EAE-681C-EF4E-9177-D3DFB62B7869}" type="pres">
      <dgm:prSet presAssocID="{8C54EAFC-4A5A-6843-8885-5C484E6011E4}" presName="Name37" presStyleLbl="parChTrans1D2" presStyleIdx="3" presStyleCnt="4"/>
      <dgm:spPr/>
    </dgm:pt>
    <dgm:pt modelId="{89A527C5-1D9A-7F47-8899-76D90FF60C9E}" type="pres">
      <dgm:prSet presAssocID="{575096C8-2B98-3740-9B0C-D7ADF659061C}" presName="hierRoot2" presStyleCnt="0">
        <dgm:presLayoutVars>
          <dgm:hierBranch val="init"/>
        </dgm:presLayoutVars>
      </dgm:prSet>
      <dgm:spPr/>
    </dgm:pt>
    <dgm:pt modelId="{49D55F97-1A19-E04E-B486-4C41E2BE5CDA}" type="pres">
      <dgm:prSet presAssocID="{575096C8-2B98-3740-9B0C-D7ADF659061C}" presName="rootComposite" presStyleCnt="0"/>
      <dgm:spPr/>
    </dgm:pt>
    <dgm:pt modelId="{B84A8985-6E37-9049-8752-BB399510B4AB}" type="pres">
      <dgm:prSet presAssocID="{575096C8-2B98-3740-9B0C-D7ADF659061C}" presName="rootText" presStyleLbl="node2" presStyleIdx="3" presStyleCnt="4">
        <dgm:presLayoutVars>
          <dgm:chPref val="3"/>
        </dgm:presLayoutVars>
      </dgm:prSet>
      <dgm:spPr/>
    </dgm:pt>
    <dgm:pt modelId="{B316E24D-66C7-A84B-B450-8DC87F7F9AE6}" type="pres">
      <dgm:prSet presAssocID="{575096C8-2B98-3740-9B0C-D7ADF659061C}" presName="rootConnector" presStyleLbl="node2" presStyleIdx="3" presStyleCnt="4"/>
      <dgm:spPr/>
    </dgm:pt>
    <dgm:pt modelId="{849F37A7-A8F4-0E4D-A0D1-A9229042FC06}" type="pres">
      <dgm:prSet presAssocID="{575096C8-2B98-3740-9B0C-D7ADF659061C}" presName="hierChild4" presStyleCnt="0"/>
      <dgm:spPr/>
    </dgm:pt>
    <dgm:pt modelId="{CEC72B50-7ADE-E94F-AE91-81F00D427EB3}" type="pres">
      <dgm:prSet presAssocID="{575096C8-2B98-3740-9B0C-D7ADF659061C}" presName="hierChild5" presStyleCnt="0"/>
      <dgm:spPr/>
    </dgm:pt>
    <dgm:pt modelId="{3FA6367F-608D-A14A-9D1D-CC1F5C5BB468}" type="pres">
      <dgm:prSet presAssocID="{FCCF4A56-63A4-DF41-B7B2-482262C6E62A}" presName="hierChild3" presStyleCnt="0"/>
      <dgm:spPr/>
    </dgm:pt>
  </dgm:ptLst>
  <dgm:cxnLst>
    <dgm:cxn modelId="{D8E80305-890C-2E42-B2F6-B44446B6DAAD}" type="presOf" srcId="{64FC0D79-6882-E04A-A823-7289792FB8D2}" destId="{ED9A407A-45E4-C74E-9CFD-97114C82A600}" srcOrd="0" destOrd="0" presId="urn:microsoft.com/office/officeart/2005/8/layout/orgChart1"/>
    <dgm:cxn modelId="{52623410-A688-2B43-BF9D-23E3BE8BB6AF}" type="presOf" srcId="{6109B485-B9AC-7A42-A57F-0E0AC0E5711B}" destId="{B1C764A2-F8B8-4F4C-98ED-9BB0B0EB2BF7}" srcOrd="1" destOrd="0" presId="urn:microsoft.com/office/officeart/2005/8/layout/orgChart1"/>
    <dgm:cxn modelId="{2BE03B14-B1E8-2E4D-B062-7F40D9634539}" srcId="{951DB037-EA4C-0A49-B26F-2864FE3FE80B}" destId="{FCCF4A56-63A4-DF41-B7B2-482262C6E62A}" srcOrd="0" destOrd="0" parTransId="{6DB16062-C837-B44A-8E8B-B12ED69E4C76}" sibTransId="{0202FB5F-48E0-6843-A6AA-3F5885614007}"/>
    <dgm:cxn modelId="{98151B1C-F58A-6B4B-9A27-20593269A1D6}" type="presOf" srcId="{F766AB1C-8C06-0949-B6CB-74A532D68B9B}" destId="{C0550564-426F-4842-B909-65CBA391555A}" srcOrd="1" destOrd="0" presId="urn:microsoft.com/office/officeart/2005/8/layout/orgChart1"/>
    <dgm:cxn modelId="{BE4ADD1E-21E4-134E-BCFD-9F757D68865B}" srcId="{885FD5EE-4011-FF41-8EDF-065622C65DC0}" destId="{F766AB1C-8C06-0949-B6CB-74A532D68B9B}" srcOrd="0" destOrd="0" parTransId="{B2D385E7-02B3-CA4B-A75F-6CA60325BC31}" sibTransId="{ACA70904-E94B-9943-B251-CA23BC60D469}"/>
    <dgm:cxn modelId="{16F60F2F-8312-3340-AE44-E340A8DA05A7}" type="presOf" srcId="{16121511-BBC5-404E-83BE-8BD8B2BB301E}" destId="{A5FC5073-74EE-4D4E-B3EF-BFAF56735F2D}" srcOrd="0" destOrd="0" presId="urn:microsoft.com/office/officeart/2005/8/layout/orgChart1"/>
    <dgm:cxn modelId="{2C857D3F-3BE3-3C43-90A1-F2B23EDBDDA2}" type="presOf" srcId="{A38A0036-DBE5-5E4F-9425-E5202C3370FD}" destId="{AB152D35-E115-F249-9E83-2EE46F3C2108}" srcOrd="0" destOrd="0" presId="urn:microsoft.com/office/officeart/2005/8/layout/orgChart1"/>
    <dgm:cxn modelId="{25A3C54D-740B-5D49-BD9B-03B66656547A}" type="presOf" srcId="{B2D385E7-02B3-CA4B-A75F-6CA60325BC31}" destId="{80E96AB0-4AA6-E544-922F-5A4DCE8D9A3C}" srcOrd="0" destOrd="0" presId="urn:microsoft.com/office/officeart/2005/8/layout/orgChart1"/>
    <dgm:cxn modelId="{839A784F-1EE4-AC4C-A850-D9A970FAA323}" srcId="{FCCF4A56-63A4-DF41-B7B2-482262C6E62A}" destId="{A38A0036-DBE5-5E4F-9425-E5202C3370FD}" srcOrd="1" destOrd="0" parTransId="{B6B1E4BA-4635-C042-ACDD-BA61B8A40C8C}" sibTransId="{B6145985-F47C-3D4E-8A4E-BFC553865ABF}"/>
    <dgm:cxn modelId="{50A8A24F-F0FD-EC49-9200-7F8870FB84A7}" srcId="{FCCF4A56-63A4-DF41-B7B2-482262C6E62A}" destId="{885FD5EE-4011-FF41-8EDF-065622C65DC0}" srcOrd="0" destOrd="0" parTransId="{D9661CAB-00D5-864A-8943-4D7839F8B91D}" sibTransId="{AABCDD8B-16C6-B047-A93A-31C8E55D9A2A}"/>
    <dgm:cxn modelId="{E0413C51-A072-B54A-9850-BB85E06DE9FB}" type="presOf" srcId="{16121511-BBC5-404E-83BE-8BD8B2BB301E}" destId="{22F91957-07EC-C649-A36A-1C14467847F8}" srcOrd="1" destOrd="0" presId="urn:microsoft.com/office/officeart/2005/8/layout/orgChart1"/>
    <dgm:cxn modelId="{156ED651-15BE-1F4B-867F-4311631B3E5D}" type="presOf" srcId="{A38A0036-DBE5-5E4F-9425-E5202C3370FD}" destId="{DC01B08F-3298-604C-8E34-505E94520F33}" srcOrd="1" destOrd="0" presId="urn:microsoft.com/office/officeart/2005/8/layout/orgChart1"/>
    <dgm:cxn modelId="{55C3D056-3699-7247-BE5D-633F4366F88F}" type="presOf" srcId="{885FD5EE-4011-FF41-8EDF-065622C65DC0}" destId="{CE6CE1E6-F8A3-6B40-ADCF-DDB38C5C9D38}" srcOrd="0" destOrd="0" presId="urn:microsoft.com/office/officeart/2005/8/layout/orgChart1"/>
    <dgm:cxn modelId="{A1A7DE5C-543A-7242-BD7D-7473F1763118}" type="presOf" srcId="{FCCF4A56-63A4-DF41-B7B2-482262C6E62A}" destId="{7228270B-7D7D-1647-8145-BFA251A469D0}" srcOrd="0" destOrd="0" presId="urn:microsoft.com/office/officeart/2005/8/layout/orgChart1"/>
    <dgm:cxn modelId="{83D8AE7B-90AA-EB42-AB34-C19603D47917}" type="presOf" srcId="{3ABD1D92-4060-7A49-AEBB-4B291BE21E2B}" destId="{9616D6D9-AF6D-664B-AED7-C42B607011D6}" srcOrd="0" destOrd="0" presId="urn:microsoft.com/office/officeart/2005/8/layout/orgChart1"/>
    <dgm:cxn modelId="{B48E1E7C-EEF4-334A-B530-33B63D8CD07D}" type="presOf" srcId="{F766AB1C-8C06-0949-B6CB-74A532D68B9B}" destId="{2FECDCE7-2EB1-C949-BCEF-C6C414C3723B}" srcOrd="0" destOrd="0" presId="urn:microsoft.com/office/officeart/2005/8/layout/orgChart1"/>
    <dgm:cxn modelId="{076C1A87-9C46-C947-8B7C-AB8C549C68D4}" type="presOf" srcId="{FF1A5367-213A-234E-A955-769DDBDD9948}" destId="{C76EEFD5-396E-7F4B-9351-9AE2F10E323B}" srcOrd="0" destOrd="0" presId="urn:microsoft.com/office/officeart/2005/8/layout/orgChart1"/>
    <dgm:cxn modelId="{98C1178F-F3D1-A640-BCEE-734B4219D6DE}" type="presOf" srcId="{575096C8-2B98-3740-9B0C-D7ADF659061C}" destId="{B316E24D-66C7-A84B-B450-8DC87F7F9AE6}" srcOrd="1" destOrd="0" presId="urn:microsoft.com/office/officeart/2005/8/layout/orgChart1"/>
    <dgm:cxn modelId="{D4EAA098-6F35-F14B-8995-E538E0BE0BB9}" type="presOf" srcId="{64FC0D79-6882-E04A-A823-7289792FB8D2}" destId="{C2D590E9-B686-044A-9717-DBDEFC19DB44}" srcOrd="1" destOrd="0" presId="urn:microsoft.com/office/officeart/2005/8/layout/orgChart1"/>
    <dgm:cxn modelId="{423B5199-FB04-664B-BD95-005C3A96AA2B}" type="presOf" srcId="{FCCF4A56-63A4-DF41-B7B2-482262C6E62A}" destId="{22F09EFD-A553-D143-8FBD-50D1BF2B8243}" srcOrd="1" destOrd="0" presId="urn:microsoft.com/office/officeart/2005/8/layout/orgChart1"/>
    <dgm:cxn modelId="{1810C49A-AE88-2F4C-B509-990B2AC7C478}" srcId="{FCCF4A56-63A4-DF41-B7B2-482262C6E62A}" destId="{575096C8-2B98-3740-9B0C-D7ADF659061C}" srcOrd="3" destOrd="0" parTransId="{8C54EAFC-4A5A-6843-8885-5C484E6011E4}" sibTransId="{1E660F88-A856-694F-A3DB-53E89A230893}"/>
    <dgm:cxn modelId="{DA83DCB8-675D-5F48-8E2D-84FDF642BCE9}" type="presOf" srcId="{6109B485-B9AC-7A42-A57F-0E0AC0E5711B}" destId="{531D25E4-F09D-6640-8BE8-B542631D3A1E}" srcOrd="0" destOrd="0" presId="urn:microsoft.com/office/officeart/2005/8/layout/orgChart1"/>
    <dgm:cxn modelId="{8B1EAAB9-25BF-884C-8392-C4AE30BBCBC2}" type="presOf" srcId="{575096C8-2B98-3740-9B0C-D7ADF659061C}" destId="{B84A8985-6E37-9049-8752-BB399510B4AB}" srcOrd="0" destOrd="0" presId="urn:microsoft.com/office/officeart/2005/8/layout/orgChart1"/>
    <dgm:cxn modelId="{82337FBF-644C-104E-B0C8-71F35895F4D4}" srcId="{64FC0D79-6882-E04A-A823-7289792FB8D2}" destId="{6109B485-B9AC-7A42-A57F-0E0AC0E5711B}" srcOrd="0" destOrd="0" parTransId="{A01E48ED-2846-0846-86F1-476C6A7015B6}" sibTransId="{66A3BEA5-46A1-4043-8DCF-A43EDCB9080D}"/>
    <dgm:cxn modelId="{56DBF5C4-800D-3344-91C3-2D8962F81C4D}" srcId="{FCCF4A56-63A4-DF41-B7B2-482262C6E62A}" destId="{64FC0D79-6882-E04A-A823-7289792FB8D2}" srcOrd="2" destOrd="0" parTransId="{3ABD1D92-4060-7A49-AEBB-4B291BE21E2B}" sibTransId="{ECC527D8-9B10-7B43-9A19-48A4532EAFAF}"/>
    <dgm:cxn modelId="{4E495CC7-E6E4-0A4B-BD47-85ED58B78E59}" type="presOf" srcId="{D9661CAB-00D5-864A-8943-4D7839F8B91D}" destId="{BBA7685E-8294-B84A-B0EB-FA4B0C5368C1}" srcOrd="0" destOrd="0" presId="urn:microsoft.com/office/officeart/2005/8/layout/orgChart1"/>
    <dgm:cxn modelId="{1444CBDC-0B6E-A647-9437-2C46536C218B}" type="presOf" srcId="{885FD5EE-4011-FF41-8EDF-065622C65DC0}" destId="{5F0D111B-3B8F-6F47-9F94-38A1B71B8F95}" srcOrd="1" destOrd="0" presId="urn:microsoft.com/office/officeart/2005/8/layout/orgChart1"/>
    <dgm:cxn modelId="{59A3EBE8-801B-4641-98E7-CB1B097907D8}" type="presOf" srcId="{951DB037-EA4C-0A49-B26F-2864FE3FE80B}" destId="{D7520A43-0B5A-0349-B726-02E756797E15}" srcOrd="0" destOrd="0" presId="urn:microsoft.com/office/officeart/2005/8/layout/orgChart1"/>
    <dgm:cxn modelId="{BD8D09EB-4624-7942-82DF-B6F82C050F8D}" type="presOf" srcId="{A01E48ED-2846-0846-86F1-476C6A7015B6}" destId="{86456E1A-46A6-084D-8051-C29B6BB21383}" srcOrd="0" destOrd="0" presId="urn:microsoft.com/office/officeart/2005/8/layout/orgChart1"/>
    <dgm:cxn modelId="{584A5EF0-1F91-DB4F-8233-FCADA82374B0}" srcId="{64FC0D79-6882-E04A-A823-7289792FB8D2}" destId="{16121511-BBC5-404E-83BE-8BD8B2BB301E}" srcOrd="1" destOrd="0" parTransId="{FF1A5367-213A-234E-A955-769DDBDD9948}" sibTransId="{2B39A205-0879-B54B-9295-06FCA48DBE63}"/>
    <dgm:cxn modelId="{71B2CFF6-FD78-514B-B596-5A4AA44720D7}" type="presOf" srcId="{B6B1E4BA-4635-C042-ACDD-BA61B8A40C8C}" destId="{DD722F99-870B-4E45-BD36-0B1D0B9183EC}" srcOrd="0" destOrd="0" presId="urn:microsoft.com/office/officeart/2005/8/layout/orgChart1"/>
    <dgm:cxn modelId="{009559F8-2825-8D46-8DBD-075D0E3527AD}" type="presOf" srcId="{8C54EAFC-4A5A-6843-8885-5C484E6011E4}" destId="{5EF00EAE-681C-EF4E-9177-D3DFB62B7869}" srcOrd="0" destOrd="0" presId="urn:microsoft.com/office/officeart/2005/8/layout/orgChart1"/>
    <dgm:cxn modelId="{57F12CC6-01DD-2748-B60A-8C7F34544224}" type="presParOf" srcId="{D7520A43-0B5A-0349-B726-02E756797E15}" destId="{481094D7-34B7-7944-BC1F-EE4AA8857E65}" srcOrd="0" destOrd="0" presId="urn:microsoft.com/office/officeart/2005/8/layout/orgChart1"/>
    <dgm:cxn modelId="{BD759C4D-E2B3-854A-B23D-9E938E66E71F}" type="presParOf" srcId="{481094D7-34B7-7944-BC1F-EE4AA8857E65}" destId="{4D657594-2080-264F-939E-5992AE75EB53}" srcOrd="0" destOrd="0" presId="urn:microsoft.com/office/officeart/2005/8/layout/orgChart1"/>
    <dgm:cxn modelId="{C1443C4D-8CB9-EF49-82AB-C891D30ED53A}" type="presParOf" srcId="{4D657594-2080-264F-939E-5992AE75EB53}" destId="{7228270B-7D7D-1647-8145-BFA251A469D0}" srcOrd="0" destOrd="0" presId="urn:microsoft.com/office/officeart/2005/8/layout/orgChart1"/>
    <dgm:cxn modelId="{77D6D214-0BD5-6141-8216-CD33406214CC}" type="presParOf" srcId="{4D657594-2080-264F-939E-5992AE75EB53}" destId="{22F09EFD-A553-D143-8FBD-50D1BF2B8243}" srcOrd="1" destOrd="0" presId="urn:microsoft.com/office/officeart/2005/8/layout/orgChart1"/>
    <dgm:cxn modelId="{F525E62D-C052-044C-AD62-C312CA893420}" type="presParOf" srcId="{481094D7-34B7-7944-BC1F-EE4AA8857E65}" destId="{97F4A691-7F7E-BC4B-A514-1D7E61FDEBF8}" srcOrd="1" destOrd="0" presId="urn:microsoft.com/office/officeart/2005/8/layout/orgChart1"/>
    <dgm:cxn modelId="{B3BD3FBE-E09A-9841-A400-DEC87645280D}" type="presParOf" srcId="{97F4A691-7F7E-BC4B-A514-1D7E61FDEBF8}" destId="{BBA7685E-8294-B84A-B0EB-FA4B0C5368C1}" srcOrd="0" destOrd="0" presId="urn:microsoft.com/office/officeart/2005/8/layout/orgChart1"/>
    <dgm:cxn modelId="{E7E47EA0-E48D-2F42-AEF2-9ED1D0E91D5A}" type="presParOf" srcId="{97F4A691-7F7E-BC4B-A514-1D7E61FDEBF8}" destId="{2657F95B-18FD-2E4C-A9A8-0CE8F2163FED}" srcOrd="1" destOrd="0" presId="urn:microsoft.com/office/officeart/2005/8/layout/orgChart1"/>
    <dgm:cxn modelId="{1E0DCBA2-192D-8E47-A02E-42A068A23CAC}" type="presParOf" srcId="{2657F95B-18FD-2E4C-A9A8-0CE8F2163FED}" destId="{F2B24936-23F7-B64F-9923-D8BA686F4908}" srcOrd="0" destOrd="0" presId="urn:microsoft.com/office/officeart/2005/8/layout/orgChart1"/>
    <dgm:cxn modelId="{93EC42B2-746C-5E49-9112-4280F7F62E6F}" type="presParOf" srcId="{F2B24936-23F7-B64F-9923-D8BA686F4908}" destId="{CE6CE1E6-F8A3-6B40-ADCF-DDB38C5C9D38}" srcOrd="0" destOrd="0" presId="urn:microsoft.com/office/officeart/2005/8/layout/orgChart1"/>
    <dgm:cxn modelId="{3F32C3CC-ABE9-8447-B203-611A32C6AA7D}" type="presParOf" srcId="{F2B24936-23F7-B64F-9923-D8BA686F4908}" destId="{5F0D111B-3B8F-6F47-9F94-38A1B71B8F95}" srcOrd="1" destOrd="0" presId="urn:microsoft.com/office/officeart/2005/8/layout/orgChart1"/>
    <dgm:cxn modelId="{62FAE24F-69F2-614B-AB47-9615402B9367}" type="presParOf" srcId="{2657F95B-18FD-2E4C-A9A8-0CE8F2163FED}" destId="{C7D2BFD2-16ED-EC44-84D3-9F0186A66F6B}" srcOrd="1" destOrd="0" presId="urn:microsoft.com/office/officeart/2005/8/layout/orgChart1"/>
    <dgm:cxn modelId="{C6A7D81B-CC6A-9F42-A9DE-741A7F4308B7}" type="presParOf" srcId="{C7D2BFD2-16ED-EC44-84D3-9F0186A66F6B}" destId="{80E96AB0-4AA6-E544-922F-5A4DCE8D9A3C}" srcOrd="0" destOrd="0" presId="urn:microsoft.com/office/officeart/2005/8/layout/orgChart1"/>
    <dgm:cxn modelId="{9E5C9E6A-FA7A-B748-ADF4-39681DD53731}" type="presParOf" srcId="{C7D2BFD2-16ED-EC44-84D3-9F0186A66F6B}" destId="{5181B0DE-EB1D-A544-8709-FDEDD65C34F4}" srcOrd="1" destOrd="0" presId="urn:microsoft.com/office/officeart/2005/8/layout/orgChart1"/>
    <dgm:cxn modelId="{D82D16CF-CFBB-E445-90AF-DC40E5108E90}" type="presParOf" srcId="{5181B0DE-EB1D-A544-8709-FDEDD65C34F4}" destId="{7B5ABDF7-60F3-2140-B671-917ECF3D803C}" srcOrd="0" destOrd="0" presId="urn:microsoft.com/office/officeart/2005/8/layout/orgChart1"/>
    <dgm:cxn modelId="{B64C3BA2-3448-F341-B42A-5A2A378D098C}" type="presParOf" srcId="{7B5ABDF7-60F3-2140-B671-917ECF3D803C}" destId="{2FECDCE7-2EB1-C949-BCEF-C6C414C3723B}" srcOrd="0" destOrd="0" presId="urn:microsoft.com/office/officeart/2005/8/layout/orgChart1"/>
    <dgm:cxn modelId="{E996CBFB-5635-324A-A4AC-E66DE92E2BC8}" type="presParOf" srcId="{7B5ABDF7-60F3-2140-B671-917ECF3D803C}" destId="{C0550564-426F-4842-B909-65CBA391555A}" srcOrd="1" destOrd="0" presId="urn:microsoft.com/office/officeart/2005/8/layout/orgChart1"/>
    <dgm:cxn modelId="{0D77DAB3-1E7C-1D4F-896C-817D204D7549}" type="presParOf" srcId="{5181B0DE-EB1D-A544-8709-FDEDD65C34F4}" destId="{42D0234E-4223-2042-9380-297137A5F7AC}" srcOrd="1" destOrd="0" presId="urn:microsoft.com/office/officeart/2005/8/layout/orgChart1"/>
    <dgm:cxn modelId="{4A7D6174-A667-2D4D-8930-EEDF5E9AD5CC}" type="presParOf" srcId="{5181B0DE-EB1D-A544-8709-FDEDD65C34F4}" destId="{EEE55898-55FE-464E-B30D-0CFC75BF3AB0}" srcOrd="2" destOrd="0" presId="urn:microsoft.com/office/officeart/2005/8/layout/orgChart1"/>
    <dgm:cxn modelId="{6921881E-49D2-0C4F-B194-A6C8D916DA71}" type="presParOf" srcId="{2657F95B-18FD-2E4C-A9A8-0CE8F2163FED}" destId="{9AEA440F-23A2-F244-866B-3E18F000A7F3}" srcOrd="2" destOrd="0" presId="urn:microsoft.com/office/officeart/2005/8/layout/orgChart1"/>
    <dgm:cxn modelId="{55F036FF-1764-F943-9A3F-2490A91AA565}" type="presParOf" srcId="{97F4A691-7F7E-BC4B-A514-1D7E61FDEBF8}" destId="{DD722F99-870B-4E45-BD36-0B1D0B9183EC}" srcOrd="2" destOrd="0" presId="urn:microsoft.com/office/officeart/2005/8/layout/orgChart1"/>
    <dgm:cxn modelId="{D99B9503-6900-B447-A68F-A9AA3061B1A2}" type="presParOf" srcId="{97F4A691-7F7E-BC4B-A514-1D7E61FDEBF8}" destId="{D5B2C64E-69DD-EF47-B963-9BA4313077FE}" srcOrd="3" destOrd="0" presId="urn:microsoft.com/office/officeart/2005/8/layout/orgChart1"/>
    <dgm:cxn modelId="{161DC252-F1AB-7242-BC3D-CB61CC85DCC1}" type="presParOf" srcId="{D5B2C64E-69DD-EF47-B963-9BA4313077FE}" destId="{43B88EF3-B28F-F046-BE89-8FB55BA63758}" srcOrd="0" destOrd="0" presId="urn:microsoft.com/office/officeart/2005/8/layout/orgChart1"/>
    <dgm:cxn modelId="{E0AC28DB-5F2F-7D43-A24F-7F97CD63974C}" type="presParOf" srcId="{43B88EF3-B28F-F046-BE89-8FB55BA63758}" destId="{AB152D35-E115-F249-9E83-2EE46F3C2108}" srcOrd="0" destOrd="0" presId="urn:microsoft.com/office/officeart/2005/8/layout/orgChart1"/>
    <dgm:cxn modelId="{B43458B2-014B-4B4E-947D-2177A295D5FD}" type="presParOf" srcId="{43B88EF3-B28F-F046-BE89-8FB55BA63758}" destId="{DC01B08F-3298-604C-8E34-505E94520F33}" srcOrd="1" destOrd="0" presId="urn:microsoft.com/office/officeart/2005/8/layout/orgChart1"/>
    <dgm:cxn modelId="{A4880CF1-8242-9F42-9EB3-381C54068F09}" type="presParOf" srcId="{D5B2C64E-69DD-EF47-B963-9BA4313077FE}" destId="{10ADC918-82DB-544F-B537-147B2FDE3671}" srcOrd="1" destOrd="0" presId="urn:microsoft.com/office/officeart/2005/8/layout/orgChart1"/>
    <dgm:cxn modelId="{BA83A8D0-40C1-1F48-8E4B-F3DDE60308C0}" type="presParOf" srcId="{D5B2C64E-69DD-EF47-B963-9BA4313077FE}" destId="{A40A4FFE-67EB-3441-89EA-801335B3F724}" srcOrd="2" destOrd="0" presId="urn:microsoft.com/office/officeart/2005/8/layout/orgChart1"/>
    <dgm:cxn modelId="{ED2A7224-4C69-B443-91CD-B7B00707C254}" type="presParOf" srcId="{97F4A691-7F7E-BC4B-A514-1D7E61FDEBF8}" destId="{9616D6D9-AF6D-664B-AED7-C42B607011D6}" srcOrd="4" destOrd="0" presId="urn:microsoft.com/office/officeart/2005/8/layout/orgChart1"/>
    <dgm:cxn modelId="{6B061BED-0506-A844-82BF-B412B3886436}" type="presParOf" srcId="{97F4A691-7F7E-BC4B-A514-1D7E61FDEBF8}" destId="{7CEEB4B6-E325-064A-A349-37515D4F9885}" srcOrd="5" destOrd="0" presId="urn:microsoft.com/office/officeart/2005/8/layout/orgChart1"/>
    <dgm:cxn modelId="{02D85531-FB8A-2540-80A0-02D348A3D973}" type="presParOf" srcId="{7CEEB4B6-E325-064A-A349-37515D4F9885}" destId="{D91A960F-FB4F-8E40-8E1D-FE49894A6208}" srcOrd="0" destOrd="0" presId="urn:microsoft.com/office/officeart/2005/8/layout/orgChart1"/>
    <dgm:cxn modelId="{08FD1051-A1FF-1449-AD16-86102714CDA0}" type="presParOf" srcId="{D91A960F-FB4F-8E40-8E1D-FE49894A6208}" destId="{ED9A407A-45E4-C74E-9CFD-97114C82A600}" srcOrd="0" destOrd="0" presId="urn:microsoft.com/office/officeart/2005/8/layout/orgChart1"/>
    <dgm:cxn modelId="{40018C35-9C5B-D441-8039-E5D6DEFA6245}" type="presParOf" srcId="{D91A960F-FB4F-8E40-8E1D-FE49894A6208}" destId="{C2D590E9-B686-044A-9717-DBDEFC19DB44}" srcOrd="1" destOrd="0" presId="urn:microsoft.com/office/officeart/2005/8/layout/orgChart1"/>
    <dgm:cxn modelId="{A27AD532-FB9C-774E-930A-8C9F605183D8}" type="presParOf" srcId="{7CEEB4B6-E325-064A-A349-37515D4F9885}" destId="{B691EE9C-02C0-854D-A095-A73D54CC93C0}" srcOrd="1" destOrd="0" presId="urn:microsoft.com/office/officeart/2005/8/layout/orgChart1"/>
    <dgm:cxn modelId="{9582FD0E-03AA-EA49-A43E-C3641B4DA2CB}" type="presParOf" srcId="{B691EE9C-02C0-854D-A095-A73D54CC93C0}" destId="{86456E1A-46A6-084D-8051-C29B6BB21383}" srcOrd="0" destOrd="0" presId="urn:microsoft.com/office/officeart/2005/8/layout/orgChart1"/>
    <dgm:cxn modelId="{06E075A0-9AA0-1F44-AFF5-CB7E2594DFCA}" type="presParOf" srcId="{B691EE9C-02C0-854D-A095-A73D54CC93C0}" destId="{4C768D69-A42C-4C47-BF61-F8729F04F0EE}" srcOrd="1" destOrd="0" presId="urn:microsoft.com/office/officeart/2005/8/layout/orgChart1"/>
    <dgm:cxn modelId="{F8B83F36-9183-A248-BF4F-60943EC2AE37}" type="presParOf" srcId="{4C768D69-A42C-4C47-BF61-F8729F04F0EE}" destId="{C64DA52B-0117-8245-B278-544DF879FB8C}" srcOrd="0" destOrd="0" presId="urn:microsoft.com/office/officeart/2005/8/layout/orgChart1"/>
    <dgm:cxn modelId="{C90B84BB-DAB8-D843-A38F-D1ED60E47263}" type="presParOf" srcId="{C64DA52B-0117-8245-B278-544DF879FB8C}" destId="{531D25E4-F09D-6640-8BE8-B542631D3A1E}" srcOrd="0" destOrd="0" presId="urn:microsoft.com/office/officeart/2005/8/layout/orgChart1"/>
    <dgm:cxn modelId="{1F35A476-D9B0-8D4E-8B1C-23790BC390B8}" type="presParOf" srcId="{C64DA52B-0117-8245-B278-544DF879FB8C}" destId="{B1C764A2-F8B8-4F4C-98ED-9BB0B0EB2BF7}" srcOrd="1" destOrd="0" presId="urn:microsoft.com/office/officeart/2005/8/layout/orgChart1"/>
    <dgm:cxn modelId="{F77BA4DA-C235-024B-916B-92B897EAC334}" type="presParOf" srcId="{4C768D69-A42C-4C47-BF61-F8729F04F0EE}" destId="{628ED060-2C0E-924E-8582-7A8A270C81BD}" srcOrd="1" destOrd="0" presId="urn:microsoft.com/office/officeart/2005/8/layout/orgChart1"/>
    <dgm:cxn modelId="{B235285D-C78A-F241-9E5A-F5B28CF8964D}" type="presParOf" srcId="{4C768D69-A42C-4C47-BF61-F8729F04F0EE}" destId="{E4BF9590-0F2B-1846-B9B0-150AAE602C17}" srcOrd="2" destOrd="0" presId="urn:microsoft.com/office/officeart/2005/8/layout/orgChart1"/>
    <dgm:cxn modelId="{AD84E1FB-FADC-9B41-A5FC-2FACE53BCF54}" type="presParOf" srcId="{B691EE9C-02C0-854D-A095-A73D54CC93C0}" destId="{C76EEFD5-396E-7F4B-9351-9AE2F10E323B}" srcOrd="2" destOrd="0" presId="urn:microsoft.com/office/officeart/2005/8/layout/orgChart1"/>
    <dgm:cxn modelId="{6CD0A2B1-9336-F64B-B45F-B1636FCBB4C4}" type="presParOf" srcId="{B691EE9C-02C0-854D-A095-A73D54CC93C0}" destId="{1D8793A5-7E0A-2249-A940-FBAC9D8DACA3}" srcOrd="3" destOrd="0" presId="urn:microsoft.com/office/officeart/2005/8/layout/orgChart1"/>
    <dgm:cxn modelId="{3CBA4D6B-1F03-8547-996E-EE5DA4D219EA}" type="presParOf" srcId="{1D8793A5-7E0A-2249-A940-FBAC9D8DACA3}" destId="{2A010787-6EFE-BD41-B40C-490AC8EBC7AD}" srcOrd="0" destOrd="0" presId="urn:microsoft.com/office/officeart/2005/8/layout/orgChart1"/>
    <dgm:cxn modelId="{19C7ADE1-C7E9-744E-A1ED-8F90939DC638}" type="presParOf" srcId="{2A010787-6EFE-BD41-B40C-490AC8EBC7AD}" destId="{A5FC5073-74EE-4D4E-B3EF-BFAF56735F2D}" srcOrd="0" destOrd="0" presId="urn:microsoft.com/office/officeart/2005/8/layout/orgChart1"/>
    <dgm:cxn modelId="{AE884A65-6E68-DF42-B822-976F41F421F7}" type="presParOf" srcId="{2A010787-6EFE-BD41-B40C-490AC8EBC7AD}" destId="{22F91957-07EC-C649-A36A-1C14467847F8}" srcOrd="1" destOrd="0" presId="urn:microsoft.com/office/officeart/2005/8/layout/orgChart1"/>
    <dgm:cxn modelId="{1A24C426-95BD-A148-8E47-A52CC6811525}" type="presParOf" srcId="{1D8793A5-7E0A-2249-A940-FBAC9D8DACA3}" destId="{EA501F09-BBFB-6B4E-954B-3DC95D0275BE}" srcOrd="1" destOrd="0" presId="urn:microsoft.com/office/officeart/2005/8/layout/orgChart1"/>
    <dgm:cxn modelId="{64C095BF-A0C2-2A4F-B833-CEEA0BC6FCF7}" type="presParOf" srcId="{1D8793A5-7E0A-2249-A940-FBAC9D8DACA3}" destId="{D6386C7F-5158-3348-BD19-BD61ED934680}" srcOrd="2" destOrd="0" presId="urn:microsoft.com/office/officeart/2005/8/layout/orgChart1"/>
    <dgm:cxn modelId="{D331C7A0-7C9A-2840-9A82-251D84558987}" type="presParOf" srcId="{7CEEB4B6-E325-064A-A349-37515D4F9885}" destId="{C986AE17-40A1-E84E-902A-AED4B4462859}" srcOrd="2" destOrd="0" presId="urn:microsoft.com/office/officeart/2005/8/layout/orgChart1"/>
    <dgm:cxn modelId="{416147D1-E9E7-CD4A-B631-7A6FC1F28312}" type="presParOf" srcId="{97F4A691-7F7E-BC4B-A514-1D7E61FDEBF8}" destId="{5EF00EAE-681C-EF4E-9177-D3DFB62B7869}" srcOrd="6" destOrd="0" presId="urn:microsoft.com/office/officeart/2005/8/layout/orgChart1"/>
    <dgm:cxn modelId="{9BD1E26E-5E96-4A41-BD9A-3ECCDA214F60}" type="presParOf" srcId="{97F4A691-7F7E-BC4B-A514-1D7E61FDEBF8}" destId="{89A527C5-1D9A-7F47-8899-76D90FF60C9E}" srcOrd="7" destOrd="0" presId="urn:microsoft.com/office/officeart/2005/8/layout/orgChart1"/>
    <dgm:cxn modelId="{71C8AD99-A6C0-1748-81AF-E0A8675912A6}" type="presParOf" srcId="{89A527C5-1D9A-7F47-8899-76D90FF60C9E}" destId="{49D55F97-1A19-E04E-B486-4C41E2BE5CDA}" srcOrd="0" destOrd="0" presId="urn:microsoft.com/office/officeart/2005/8/layout/orgChart1"/>
    <dgm:cxn modelId="{3309DB06-9E84-A34C-8B62-B1544AE1BC01}" type="presParOf" srcId="{49D55F97-1A19-E04E-B486-4C41E2BE5CDA}" destId="{B84A8985-6E37-9049-8752-BB399510B4AB}" srcOrd="0" destOrd="0" presId="urn:microsoft.com/office/officeart/2005/8/layout/orgChart1"/>
    <dgm:cxn modelId="{3BFC3679-A19F-D54B-ADE7-DE00241E13C2}" type="presParOf" srcId="{49D55F97-1A19-E04E-B486-4C41E2BE5CDA}" destId="{B316E24D-66C7-A84B-B450-8DC87F7F9AE6}" srcOrd="1" destOrd="0" presId="urn:microsoft.com/office/officeart/2005/8/layout/orgChart1"/>
    <dgm:cxn modelId="{1578B25B-A3E0-134C-931D-62402D31B0E7}" type="presParOf" srcId="{89A527C5-1D9A-7F47-8899-76D90FF60C9E}" destId="{849F37A7-A8F4-0E4D-A0D1-A9229042FC06}" srcOrd="1" destOrd="0" presId="urn:microsoft.com/office/officeart/2005/8/layout/orgChart1"/>
    <dgm:cxn modelId="{47A8D08E-AC11-9745-A8BF-7843DB4A3C6C}" type="presParOf" srcId="{89A527C5-1D9A-7F47-8899-76D90FF60C9E}" destId="{CEC72B50-7ADE-E94F-AE91-81F00D427EB3}" srcOrd="2" destOrd="0" presId="urn:microsoft.com/office/officeart/2005/8/layout/orgChart1"/>
    <dgm:cxn modelId="{C4C2B3A0-26C4-074A-8E54-7239D9D65440}" type="presParOf" srcId="{481094D7-34B7-7944-BC1F-EE4AA8857E65}" destId="{3FA6367F-608D-A14A-9D1D-CC1F5C5BB468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F00EAE-681C-EF4E-9177-D3DFB62B7869}">
      <dsp:nvSpPr>
        <dsp:cNvPr id="0" name=""/>
        <dsp:cNvSpPr/>
      </dsp:nvSpPr>
      <dsp:spPr>
        <a:xfrm>
          <a:off x="6333752" y="1253948"/>
          <a:ext cx="4240769" cy="499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725"/>
              </a:lnTo>
              <a:lnTo>
                <a:pt x="4240769" y="240725"/>
              </a:lnTo>
              <a:lnTo>
                <a:pt x="4240769" y="499741"/>
              </a:lnTo>
            </a:path>
          </a:pathLst>
        </a:custGeom>
        <a:noFill/>
        <a:ln w="190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EEFD5-396E-7F4B-9351-9AE2F10E323B}">
      <dsp:nvSpPr>
        <dsp:cNvPr id="0" name=""/>
        <dsp:cNvSpPr/>
      </dsp:nvSpPr>
      <dsp:spPr>
        <a:xfrm>
          <a:off x="6602932" y="2987103"/>
          <a:ext cx="370023" cy="2886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6186"/>
              </a:lnTo>
              <a:lnTo>
                <a:pt x="370023" y="2886186"/>
              </a:lnTo>
            </a:path>
          </a:pathLst>
        </a:custGeom>
        <a:noFill/>
        <a:ln w="190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456E1A-46A6-084D-8051-C29B6BB21383}">
      <dsp:nvSpPr>
        <dsp:cNvPr id="0" name=""/>
        <dsp:cNvSpPr/>
      </dsp:nvSpPr>
      <dsp:spPr>
        <a:xfrm>
          <a:off x="6602932" y="2987103"/>
          <a:ext cx="370023" cy="1134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4739"/>
              </a:lnTo>
              <a:lnTo>
                <a:pt x="370023" y="1134739"/>
              </a:lnTo>
            </a:path>
          </a:pathLst>
        </a:custGeom>
        <a:noFill/>
        <a:ln w="190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16D6D9-AF6D-664B-AED7-C42B607011D6}">
      <dsp:nvSpPr>
        <dsp:cNvPr id="0" name=""/>
        <dsp:cNvSpPr/>
      </dsp:nvSpPr>
      <dsp:spPr>
        <a:xfrm>
          <a:off x="6333752" y="1253948"/>
          <a:ext cx="1255910" cy="499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725"/>
              </a:lnTo>
              <a:lnTo>
                <a:pt x="1255910" y="240725"/>
              </a:lnTo>
              <a:lnTo>
                <a:pt x="1255910" y="499741"/>
              </a:lnTo>
            </a:path>
          </a:pathLst>
        </a:custGeom>
        <a:noFill/>
        <a:ln w="190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722F99-870B-4E45-BD36-0B1D0B9183EC}">
      <dsp:nvSpPr>
        <dsp:cNvPr id="0" name=""/>
        <dsp:cNvSpPr/>
      </dsp:nvSpPr>
      <dsp:spPr>
        <a:xfrm>
          <a:off x="4604803" y="1253948"/>
          <a:ext cx="1728948" cy="499741"/>
        </a:xfrm>
        <a:custGeom>
          <a:avLst/>
          <a:gdLst/>
          <a:ahLst/>
          <a:cxnLst/>
          <a:rect l="0" t="0" r="0" b="0"/>
          <a:pathLst>
            <a:path>
              <a:moveTo>
                <a:pt x="1728948" y="0"/>
              </a:moveTo>
              <a:lnTo>
                <a:pt x="1728948" y="240725"/>
              </a:lnTo>
              <a:lnTo>
                <a:pt x="0" y="240725"/>
              </a:lnTo>
              <a:lnTo>
                <a:pt x="0" y="499741"/>
              </a:lnTo>
            </a:path>
          </a:pathLst>
        </a:custGeom>
        <a:noFill/>
        <a:ln w="190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96AB0-4AA6-E544-922F-5A4DCE8D9A3C}">
      <dsp:nvSpPr>
        <dsp:cNvPr id="0" name=""/>
        <dsp:cNvSpPr/>
      </dsp:nvSpPr>
      <dsp:spPr>
        <a:xfrm>
          <a:off x="630993" y="2987103"/>
          <a:ext cx="370393" cy="1168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8183"/>
              </a:lnTo>
              <a:lnTo>
                <a:pt x="370393" y="1168183"/>
              </a:lnTo>
            </a:path>
          </a:pathLst>
        </a:custGeom>
        <a:noFill/>
        <a:ln w="190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A7685E-8294-B84A-B0EB-FA4B0C5368C1}">
      <dsp:nvSpPr>
        <dsp:cNvPr id="0" name=""/>
        <dsp:cNvSpPr/>
      </dsp:nvSpPr>
      <dsp:spPr>
        <a:xfrm>
          <a:off x="1618710" y="1253948"/>
          <a:ext cx="4715041" cy="499741"/>
        </a:xfrm>
        <a:custGeom>
          <a:avLst/>
          <a:gdLst/>
          <a:ahLst/>
          <a:cxnLst/>
          <a:rect l="0" t="0" r="0" b="0"/>
          <a:pathLst>
            <a:path>
              <a:moveTo>
                <a:pt x="4715041" y="0"/>
              </a:moveTo>
              <a:lnTo>
                <a:pt x="4715041" y="240725"/>
              </a:lnTo>
              <a:lnTo>
                <a:pt x="0" y="240725"/>
              </a:lnTo>
              <a:lnTo>
                <a:pt x="0" y="499741"/>
              </a:lnTo>
            </a:path>
          </a:pathLst>
        </a:custGeom>
        <a:noFill/>
        <a:ln w="190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8270B-7D7D-1647-8145-BFA251A469D0}">
      <dsp:nvSpPr>
        <dsp:cNvPr id="0" name=""/>
        <dsp:cNvSpPr/>
      </dsp:nvSpPr>
      <dsp:spPr>
        <a:xfrm>
          <a:off x="5100339" y="20535"/>
          <a:ext cx="2466825" cy="1233412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Президент Республики</a:t>
          </a:r>
        </a:p>
      </dsp:txBody>
      <dsp:txXfrm>
        <a:off x="5100339" y="20535"/>
        <a:ext cx="2466825" cy="1233412"/>
      </dsp:txXfrm>
    </dsp:sp>
    <dsp:sp modelId="{CE6CE1E6-F8A3-6B40-ADCF-DDB38C5C9D38}">
      <dsp:nvSpPr>
        <dsp:cNvPr id="0" name=""/>
        <dsp:cNvSpPr/>
      </dsp:nvSpPr>
      <dsp:spPr>
        <a:xfrm>
          <a:off x="384063" y="1753690"/>
          <a:ext cx="2469292" cy="1233412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Национальный Комитет по Антарктическим исследованиям</a:t>
          </a:r>
          <a:br>
            <a:rPr lang="ru-RU" sz="1400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</a:br>
          <a:r>
            <a:rPr lang="ru-RU" sz="1400" b="1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(</a:t>
          </a:r>
          <a:r>
            <a:rPr lang="en-US" sz="1400" b="1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CONAPA</a:t>
          </a:r>
          <a:r>
            <a:rPr lang="ru-RU" sz="1400" b="1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)</a:t>
          </a:r>
        </a:p>
      </dsp:txBody>
      <dsp:txXfrm>
        <a:off x="384063" y="1753690"/>
        <a:ext cx="2469292" cy="1233412"/>
      </dsp:txXfrm>
    </dsp:sp>
    <dsp:sp modelId="{2FECDCE7-2EB1-C949-BCEF-C6C414C3723B}">
      <dsp:nvSpPr>
        <dsp:cNvPr id="0" name=""/>
        <dsp:cNvSpPr/>
      </dsp:nvSpPr>
      <dsp:spPr>
        <a:xfrm>
          <a:off x="1001387" y="3505136"/>
          <a:ext cx="2296960" cy="1300300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500" kern="1200"/>
        </a:p>
      </dsp:txBody>
      <dsp:txXfrm>
        <a:off x="1001387" y="3505136"/>
        <a:ext cx="2296960" cy="1300300"/>
      </dsp:txXfrm>
    </dsp:sp>
    <dsp:sp modelId="{AB152D35-E115-F249-9E83-2EE46F3C2108}">
      <dsp:nvSpPr>
        <dsp:cNvPr id="0" name=""/>
        <dsp:cNvSpPr/>
      </dsp:nvSpPr>
      <dsp:spPr>
        <a:xfrm>
          <a:off x="3371390" y="1753690"/>
          <a:ext cx="2466825" cy="1233412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500" kern="1200" dirty="0"/>
        </a:p>
      </dsp:txBody>
      <dsp:txXfrm>
        <a:off x="3371390" y="1753690"/>
        <a:ext cx="2466825" cy="1233412"/>
      </dsp:txXfrm>
    </dsp:sp>
    <dsp:sp modelId="{ED9A407A-45E4-C74E-9CFD-97114C82A600}">
      <dsp:nvSpPr>
        <dsp:cNvPr id="0" name=""/>
        <dsp:cNvSpPr/>
      </dsp:nvSpPr>
      <dsp:spPr>
        <a:xfrm>
          <a:off x="6356249" y="1753690"/>
          <a:ext cx="2466825" cy="1233412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Межведомственная комиссия по морским ресурсам</a:t>
          </a:r>
          <a:br>
            <a:rPr lang="en-US" sz="1400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</a:br>
          <a:r>
            <a:rPr lang="en-US" sz="1400" b="1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(CIRM)</a:t>
          </a:r>
          <a:endParaRPr lang="ru-RU" sz="1400" b="1" kern="1200" dirty="0">
            <a:solidFill>
              <a:schemeClr val="accent6">
                <a:lumMod val="75000"/>
              </a:schemeClr>
            </a:solidFill>
            <a:latin typeface="Cambria" panose="02040503050406030204" pitchFamily="18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356249" y="1753690"/>
        <a:ext cx="2466825" cy="1233412"/>
      </dsp:txXfrm>
    </dsp:sp>
    <dsp:sp modelId="{531D25E4-F09D-6640-8BE8-B542631D3A1E}">
      <dsp:nvSpPr>
        <dsp:cNvPr id="0" name=""/>
        <dsp:cNvSpPr/>
      </dsp:nvSpPr>
      <dsp:spPr>
        <a:xfrm>
          <a:off x="6972956" y="3505136"/>
          <a:ext cx="2466825" cy="1233412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Подкомитет </a:t>
          </a:r>
          <a:r>
            <a:rPr lang="en-US" sz="1600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PROANTAR</a:t>
          </a:r>
          <a:endParaRPr lang="ru-RU" sz="1600" kern="1200" dirty="0">
            <a:solidFill>
              <a:schemeClr val="accent6">
                <a:lumMod val="75000"/>
              </a:schemeClr>
            </a:solidFill>
            <a:latin typeface="Cambria" panose="02040503050406030204" pitchFamily="18" charset="0"/>
          </a:endParaRPr>
        </a:p>
      </dsp:txBody>
      <dsp:txXfrm>
        <a:off x="6972956" y="3505136"/>
        <a:ext cx="2466825" cy="1233412"/>
      </dsp:txXfrm>
    </dsp:sp>
    <dsp:sp modelId="{A5FC5073-74EE-4D4E-B3EF-BFAF56735F2D}">
      <dsp:nvSpPr>
        <dsp:cNvPr id="0" name=""/>
        <dsp:cNvSpPr/>
      </dsp:nvSpPr>
      <dsp:spPr>
        <a:xfrm>
          <a:off x="6972956" y="5256583"/>
          <a:ext cx="2466825" cy="1233412"/>
        </a:xfrm>
        <a:prstGeom prst="rect">
          <a:avLst/>
        </a:prstGeom>
        <a:solidFill>
          <a:schemeClr val="bg1"/>
        </a:solidFill>
        <a:ln w="4445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Арктическая рабочая группа</a:t>
          </a:r>
          <a:endParaRPr lang="ru-RU" sz="1600" kern="1200" dirty="0">
            <a:solidFill>
              <a:schemeClr val="accent6">
                <a:lumMod val="75000"/>
              </a:schemeClr>
            </a:solidFill>
            <a:latin typeface="Cambria" panose="02040503050406030204" pitchFamily="18" charset="0"/>
          </a:endParaRPr>
        </a:p>
      </dsp:txBody>
      <dsp:txXfrm>
        <a:off x="6972956" y="5256583"/>
        <a:ext cx="2466825" cy="1233412"/>
      </dsp:txXfrm>
    </dsp:sp>
    <dsp:sp modelId="{B84A8985-6E37-9049-8752-BB399510B4AB}">
      <dsp:nvSpPr>
        <dsp:cNvPr id="0" name=""/>
        <dsp:cNvSpPr/>
      </dsp:nvSpPr>
      <dsp:spPr>
        <a:xfrm>
          <a:off x="9341109" y="1753690"/>
          <a:ext cx="2466825" cy="1233412"/>
        </a:xfrm>
        <a:prstGeom prst="rect">
          <a:avLst/>
        </a:prstGeom>
        <a:solidFill>
          <a:schemeClr val="bg1"/>
        </a:solidFill>
        <a:ln w="4445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rPr>
            <a:t>Техническая группа по арктической деятельности</a:t>
          </a:r>
        </a:p>
      </dsp:txBody>
      <dsp:txXfrm>
        <a:off x="9341109" y="1753690"/>
        <a:ext cx="2466825" cy="1233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CACCD-3DF3-0243-9CA7-59E9F0294295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90301-D093-4A49-8BBD-E12063199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04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4F2B0-F398-B44F-8274-756E0B6BFFD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592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4F2B0-F398-B44F-8274-756E0B6BFFD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702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679440-587B-2808-CC1A-34FD21C93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27B51FC-C739-4479-4DBB-A92B086C80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34B097-3B05-6F27-7BC4-6368C688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B191-7C48-A740-B19B-1D1118DDF6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D8EAB7-C44D-BAF4-FE8E-D0ACBDAAC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71F736-F0EB-09FC-833E-AC2C411E4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1AE6-A5AA-2243-9F7F-006BE8A2B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41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10488-E112-FC37-A2C5-53DD32CD2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FF18BAC-4311-0FEE-992E-0BD4E8586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1DC2D1-01C7-BF0A-0813-4717F4D4F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B191-7C48-A740-B19B-1D1118DDF6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BB9B4E-D1FE-501A-CB20-506F9C606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A15855-F6C4-A776-8EFC-EA0E5AC81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1AE6-A5AA-2243-9F7F-006BE8A2B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22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2F5EE17-7444-EEEE-C1C6-44128067BD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847880-A4BE-5964-014D-BDA7D3B71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CA4A46-5199-EBFF-845C-746C08440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B191-7C48-A740-B19B-1D1118DDF6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4C7208-FCE6-2FA0-8CB6-37644240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512719-4CC8-7AA7-FA9B-A3582D5CE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1AE6-A5AA-2243-9F7F-006BE8A2B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36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5656D2-1CBE-72AF-13DF-4A0B2FB59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7987B4-AAB8-A16D-08CB-6C73E64C2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9D3B42-C361-7804-E7B3-8BBE2E04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B191-7C48-A740-B19B-1D1118DDF6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202F67-CC02-7A98-ECB2-51F6119D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81418C-CA96-4042-5821-4A7C5513E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1AE6-A5AA-2243-9F7F-006BE8A2B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66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51DE90-E554-CC45-5F6A-B696D2116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0235E4-6625-2AE9-FAEC-A0ED32854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6A8413-BCB1-C8E5-7292-22CC031E1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B191-7C48-A740-B19B-1D1118DDF6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30E6BC-9268-584A-6907-AA7759131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DF93CF-FB51-C281-3684-D497D5A33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1AE6-A5AA-2243-9F7F-006BE8A2B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577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1BCA5C-EB21-A9B9-ECF6-B91D3F71C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A438C9-1952-2CF8-70C8-720EF35DD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39B6673-6065-AD34-AD12-77A8C082F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5CCC2D-B178-FB2A-71BE-5A7D4933C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B191-7C48-A740-B19B-1D1118DDF6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D2DB88-4BF2-4F5A-3436-02A1D2A2A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58D18F-E78D-8E8A-6287-1992CA249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1AE6-A5AA-2243-9F7F-006BE8A2B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9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C62BD5-A030-2D44-4BC0-071B962A9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F3231E-FE32-3709-6B5D-D7718F530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551442D-2A74-6C6D-1E67-03A0A74B0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F05DCA9-46A7-E734-938E-3B8BDA638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A49D3C1-C055-224B-A6FD-27D076B8C2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B6F263D-3F93-B399-9210-18C497BD9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B191-7C48-A740-B19B-1D1118DDF6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7114898-C372-6731-B617-143273A3D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C23AE22-ABE2-5083-B7C2-A81233B5F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1AE6-A5AA-2243-9F7F-006BE8A2B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8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AB7A17-1224-E387-9B16-3B85BF27C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9EEF875-33CF-ACD8-1699-8D6DB582F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B191-7C48-A740-B19B-1D1118DDF6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2F82BF0-52EB-6D88-E09F-CD0B97EC8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7EB76F9-E8FA-39A6-35C4-4B0BE2766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1AE6-A5AA-2243-9F7F-006BE8A2B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3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CB71EDD-1290-0235-D602-DEDADDF7A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B191-7C48-A740-B19B-1D1118DDF6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0DE0669-688A-56C8-8F7C-BA5B24CB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BD96F07-A55F-53E8-5078-E59A16A96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1AE6-A5AA-2243-9F7F-006BE8A2B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98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26C901-D7E6-DDFD-5290-C16AE83DB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30F4C2-3916-7541-E496-BBEBF89F9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9D4228-CA90-402A-B86F-6C48513FF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0CDA5E-7E00-1565-01B4-744343AF7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B191-7C48-A740-B19B-1D1118DDF6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D14865-103E-35CC-EFFE-4BDB1147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C1568B-3312-6450-3D61-D59A1E4D8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1AE6-A5AA-2243-9F7F-006BE8A2B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73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BDBEA5-4A8A-E2A6-C900-292C3A9CE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25A0D2E-EF83-32EE-4123-28F3308AE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876FD94-6C12-7F37-01DF-B87496404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EAC3C8-6F71-FE5B-77CA-3EDCA7357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B191-7C48-A740-B19B-1D1118DDF6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0D8ADD-15BE-8CAF-5AA0-EDED7E02E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E47EA8-628E-6169-05FD-330884CCD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1AE6-A5AA-2243-9F7F-006BE8A2B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23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AED700-24F5-03A1-AE97-DD7D99AF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4CADA8-2181-581D-13F8-F45AAE759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FCCFAB-D95D-CEBC-D873-CAE93BCE58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F8B191-7C48-A740-B19B-1D1118DDF63D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FDFAC8-5B14-1320-8178-7D6458F32C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232D45-65CE-4AAD-5B85-4F08ABBEB5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571AE6-A5AA-2243-9F7F-006BE8A2B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30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ussiancouncil.ru/analytics-and-comments/analytics/braziliya-borozdit-arktiku/#:~:text=%D0%9F%D0%BE%D0%B2%D1%82%D0%BE" TargetMode="External"/><Relationship Id="rId2" Type="http://schemas.openxmlformats.org/officeDocument/2006/relationships/hyperlink" Target="https://www.researchgate.net/profile/Guilherme-Campbel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arcticinstitute.org/brazil-arctic-council-not-crazy-sounds/" TargetMode="External"/><Relationship Id="rId2" Type="http://schemas.openxmlformats.org/officeDocument/2006/relationships/hyperlink" Target="https://www.researchgate.net/publication/346816019_Brazil_in_Antarctica_the_scientific_and_geopolitical_importance_of_PROANTAR_in_the_Brazilian_Strategic_Surrounding_Are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genciabrasil.ebc.com.br/en/internacional/noticia/2023-07/brazil-sends-first-research-expedition-arctic" TargetMode="External"/><Relationship Id="rId4" Type="http://schemas.openxmlformats.org/officeDocument/2006/relationships/hyperlink" Target="https://polarjournal.ch/en/2023/09/04/under-lulas-government-brazilian-scientists-head-for-the-arctic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pository.cam.ac.uk/items/5f328d53-2e9l7-44d5-b9e8-13b748bae709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ia.fi/en/publication/on-arctic-exceptionalism" TargetMode="External"/><Relationship Id="rId2" Type="http://schemas.openxmlformats.org/officeDocument/2006/relationships/hyperlink" Target="https://arcticyearbook.com/arctic-yearbook/2019/2019-commentaries/325-a-new-cold-war-in-the-arctic-the-ol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ambridge.org/core/journals/polar-record/article/after-russias-invasion-of-ukraine-in-2022-can-we-still-cooperate-with-russia-in-the-arctic/6EF7FBCB3C751D88BC569651709BE1F8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ia.fi/wp-content/uploads/2023/04/bp359_russian-aggression-and-the-european-arctic_harri-mikkola-samu-paukkunen-pekka-toveri.pdf" TargetMode="External"/><Relationship Id="rId2" Type="http://schemas.openxmlformats.org/officeDocument/2006/relationships/hyperlink" Target="https://arcticyearbook.com/arctic-yearbook/2019/2019-scholarly-papers/321-what-is-arctic-about-arctic-securit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gitatiopress.com/politicsandgovernance/article/view/7311/3560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dpi.com/2071-1050/11/16/449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B810F1F-CED2-0E00-409A-998D1F358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01382"/>
            <a:ext cx="9144000" cy="2387600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002060"/>
                </a:solidFill>
                <a:effectLst/>
                <a:latin typeface="Cambria" panose="02040503050406030204" pitchFamily="18" charset="0"/>
              </a:rPr>
              <a:t> </a:t>
            </a:r>
            <a:br>
              <a:rPr lang="ru-RU" sz="4400" b="1" dirty="0">
                <a:solidFill>
                  <a:srgbClr val="002060"/>
                </a:solidFill>
                <a:latin typeface="Cambria" panose="02040503050406030204" pitchFamily="18" charset="0"/>
              </a:rPr>
            </a:br>
            <a:br>
              <a:rPr lang="ru-RU" sz="4400" b="1" i="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</a:rPr>
            </a:br>
            <a:endParaRPr lang="ru-RU" sz="4400" b="1" dirty="0">
              <a:solidFill>
                <a:schemeClr val="tx2">
                  <a:lumMod val="90000"/>
                  <a:lumOff val="1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EB764C98-1C75-23F8-FF04-B70D2DB48271}"/>
              </a:ext>
            </a:extLst>
          </p:cNvPr>
          <p:cNvSpPr txBox="1">
            <a:spLocks/>
          </p:cNvSpPr>
          <p:nvPr/>
        </p:nvSpPr>
        <p:spPr>
          <a:xfrm>
            <a:off x="1524000" y="10414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b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«Эффект Новой Земли» </a:t>
            </a:r>
            <a:br>
              <a:rPr lang="ru-RU" sz="4400" b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ru-RU" sz="4400" b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или перспективы арктической программы Бразилии</a:t>
            </a:r>
            <a:endParaRPr lang="ru-RU" sz="8800" b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E9450397-A423-6C4E-A656-168B93CE9E18}"/>
              </a:ext>
            </a:extLst>
          </p:cNvPr>
          <p:cNvSpPr txBox="1">
            <a:spLocks/>
          </p:cNvSpPr>
          <p:nvPr/>
        </p:nvSpPr>
        <p:spPr>
          <a:xfrm>
            <a:off x="1524000" y="4080887"/>
            <a:ext cx="9144000" cy="19216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200" b="1" i="1">
                <a:solidFill>
                  <a:schemeClr val="accent6">
                    <a:lumMod val="50000"/>
                  </a:schemeClr>
                </a:solidFill>
                <a:highlight>
                  <a:srgbClr val="FFFFFF"/>
                </a:highlight>
                <a:latin typeface="Cambria" panose="02040503050406030204" pitchFamily="18" charset="0"/>
              </a:rPr>
              <a:t>Агафонов</a:t>
            </a:r>
            <a:r>
              <a:rPr lang="en-US" sz="1200" b="1" i="1">
                <a:solidFill>
                  <a:schemeClr val="accent6">
                    <a:lumMod val="50000"/>
                  </a:schemeClr>
                </a:solidFill>
                <a:highlight>
                  <a:srgbClr val="FFFFFF"/>
                </a:highlight>
                <a:latin typeface="Cambria" panose="02040503050406030204" pitchFamily="18" charset="0"/>
              </a:rPr>
              <a:t> </a:t>
            </a:r>
            <a:r>
              <a:rPr lang="ru-RU" sz="1200" b="1" i="1">
                <a:solidFill>
                  <a:schemeClr val="accent6">
                    <a:lumMod val="50000"/>
                  </a:schemeClr>
                </a:solidFill>
                <a:highlight>
                  <a:srgbClr val="FFFFFF"/>
                </a:highlight>
                <a:latin typeface="Cambria" panose="02040503050406030204" pitchFamily="18" charset="0"/>
              </a:rPr>
              <a:t>Даниил Иванович</a:t>
            </a:r>
            <a:br>
              <a:rPr lang="ru-RU" sz="1200" i="1">
                <a:solidFill>
                  <a:schemeClr val="accent6">
                    <a:lumMod val="50000"/>
                  </a:schemeClr>
                </a:solidFill>
                <a:highlight>
                  <a:srgbClr val="FFFFFF"/>
                </a:highlight>
                <a:latin typeface="Cambria" panose="02040503050406030204" pitchFamily="18" charset="0"/>
              </a:rPr>
            </a:br>
            <a:br>
              <a:rPr lang="ru-RU" sz="1200" i="1">
                <a:solidFill>
                  <a:schemeClr val="accent6">
                    <a:lumMod val="50000"/>
                  </a:schemeClr>
                </a:solidFill>
                <a:highlight>
                  <a:srgbClr val="FFFFFF"/>
                </a:highlight>
                <a:latin typeface="Cambria" panose="02040503050406030204" pitchFamily="18" charset="0"/>
              </a:rPr>
            </a:br>
            <a:br>
              <a:rPr lang="en-US" sz="1200" i="1">
                <a:solidFill>
                  <a:schemeClr val="accent6">
                    <a:lumMod val="50000"/>
                  </a:schemeClr>
                </a:solidFill>
                <a:highlight>
                  <a:srgbClr val="FFFFFF"/>
                </a:highlight>
                <a:latin typeface="Cambria" panose="02040503050406030204" pitchFamily="18" charset="0"/>
              </a:rPr>
            </a:br>
            <a:r>
              <a:rPr lang="ru-RU" sz="1200" i="1">
                <a:solidFill>
                  <a:schemeClr val="accent6">
                    <a:lumMod val="50000"/>
                  </a:schemeClr>
                </a:solidFill>
                <a:highlight>
                  <a:srgbClr val="FFFFFF"/>
                </a:highlight>
                <a:latin typeface="Cambria" panose="02040503050406030204" pitchFamily="18" charset="0"/>
              </a:rPr>
              <a:t>Академический ассистент </a:t>
            </a:r>
            <a:br>
              <a:rPr lang="ru-RU" sz="1200" i="1">
                <a:solidFill>
                  <a:schemeClr val="accent6">
                    <a:lumMod val="50000"/>
                  </a:schemeClr>
                </a:solidFill>
                <a:highlight>
                  <a:srgbClr val="FFFFFF"/>
                </a:highlight>
                <a:latin typeface="Cambria" panose="02040503050406030204" pitchFamily="18" charset="0"/>
              </a:rPr>
            </a:br>
            <a:r>
              <a:rPr lang="ru-RU" sz="1200" i="1">
                <a:solidFill>
                  <a:schemeClr val="accent6">
                    <a:lumMod val="50000"/>
                  </a:schemeClr>
                </a:solidFill>
                <a:highlight>
                  <a:srgbClr val="FFFFFF"/>
                </a:highlight>
                <a:latin typeface="Cambria" panose="02040503050406030204" pitchFamily="18" charset="0"/>
              </a:rPr>
              <a:t>Департамента зарубежного регионоведения</a:t>
            </a:r>
            <a:br>
              <a:rPr lang="ru-RU" sz="1200" i="1">
                <a:solidFill>
                  <a:schemeClr val="accent6">
                    <a:lumMod val="50000"/>
                  </a:schemeClr>
                </a:solidFill>
                <a:highlight>
                  <a:srgbClr val="FFFFFF"/>
                </a:highlight>
                <a:latin typeface="Cambria" panose="02040503050406030204" pitchFamily="18" charset="0"/>
              </a:rPr>
            </a:br>
            <a:r>
              <a:rPr lang="ru-RU" sz="1200" i="1">
                <a:solidFill>
                  <a:schemeClr val="accent6">
                    <a:lumMod val="50000"/>
                  </a:schemeClr>
                </a:solidFill>
                <a:highlight>
                  <a:srgbClr val="FFFFFF"/>
                </a:highlight>
                <a:latin typeface="Cambria" panose="02040503050406030204" pitchFamily="18" charset="0"/>
              </a:rPr>
              <a:t>НИУ ВШЭ</a:t>
            </a:r>
            <a:br>
              <a:rPr lang="ru-RU" sz="1200" i="1">
                <a:solidFill>
                  <a:schemeClr val="accent6">
                    <a:lumMod val="50000"/>
                  </a:schemeClr>
                </a:solidFill>
                <a:highlight>
                  <a:srgbClr val="FFFFFF"/>
                </a:highlight>
                <a:latin typeface="Cambria" panose="02040503050406030204" pitchFamily="18" charset="0"/>
              </a:rPr>
            </a:br>
            <a:br>
              <a:rPr lang="ru-RU" sz="1200" i="1">
                <a:solidFill>
                  <a:schemeClr val="accent6">
                    <a:lumMod val="50000"/>
                  </a:schemeClr>
                </a:solidFill>
                <a:highlight>
                  <a:srgbClr val="FFFFFF"/>
                </a:highlight>
                <a:latin typeface="Cambria" panose="02040503050406030204" pitchFamily="18" charset="0"/>
              </a:rPr>
            </a:br>
            <a:r>
              <a:rPr lang="ru-RU" sz="1200" i="1">
                <a:solidFill>
                  <a:schemeClr val="accent6">
                    <a:lumMod val="50000"/>
                  </a:schemeClr>
                </a:solidFill>
                <a:highlight>
                  <a:srgbClr val="FFFFFF"/>
                </a:highlight>
                <a:latin typeface="Cambria" panose="02040503050406030204" pitchFamily="18" charset="0"/>
              </a:rPr>
              <a:t>НУГ </a:t>
            </a:r>
            <a:r>
              <a:rPr lang="ru-RU" sz="1200" i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«БРИКС+ как площадка для сотрудничества в Арктике: </a:t>
            </a:r>
            <a:br>
              <a:rPr lang="ru-RU" sz="1200" i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200" i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проблемы, перспективы и сценарии развития»</a:t>
            </a:r>
            <a:br>
              <a:rPr lang="ru-RU" sz="1200" i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1200" i="1">
                <a:solidFill>
                  <a:schemeClr val="accent6">
                    <a:lumMod val="50000"/>
                  </a:schemeClr>
                </a:solidFill>
                <a:highlight>
                  <a:srgbClr val="FFFFFF"/>
                </a:highlight>
                <a:latin typeface="Cambria" panose="02040503050406030204" pitchFamily="18" charset="0"/>
              </a:rPr>
            </a:br>
            <a:br>
              <a:rPr lang="ru-RU" sz="1200" i="1">
                <a:solidFill>
                  <a:schemeClr val="accent6">
                    <a:lumMod val="50000"/>
                  </a:schemeClr>
                </a:solidFill>
                <a:highlight>
                  <a:srgbClr val="FFFFFF"/>
                </a:highlight>
                <a:latin typeface="Cambria" panose="02040503050406030204" pitchFamily="18" charset="0"/>
              </a:rPr>
            </a:br>
            <a:r>
              <a:rPr lang="ru-RU" sz="1200" i="1">
                <a:solidFill>
                  <a:schemeClr val="accent6">
                    <a:lumMod val="50000"/>
                  </a:schemeClr>
                </a:solidFill>
                <a:highlight>
                  <a:srgbClr val="FFFFFF"/>
                </a:highlight>
                <a:latin typeface="Cambria" panose="02040503050406030204" pitchFamily="18" charset="0"/>
              </a:rPr>
              <a:t> </a:t>
            </a:r>
          </a:p>
          <a:p>
            <a:pPr algn="r"/>
            <a:endParaRPr lang="ru-RU" sz="1200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03DCD6CE-F698-6BF2-0B54-B3AC67DCF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8381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990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8536F221-552E-2CC8-C1ED-C6B802A4B5D2}"/>
              </a:ext>
            </a:extLst>
          </p:cNvPr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>
            <a:extLst>
              <a:ext uri="{FF2B5EF4-FFF2-40B4-BE49-F238E27FC236}">
                <a16:creationId xmlns:a16="http://schemas.microsoft.com/office/drawing/2014/main" id="{543D40FB-BE99-EFE3-FAC6-D43A2F8F05E3}"/>
              </a:ext>
            </a:extLst>
          </p:cNvPr>
          <p:cNvSpPr/>
          <p:nvPr/>
        </p:nvSpPr>
        <p:spPr>
          <a:xfrm>
            <a:off x="923837" y="1439336"/>
            <a:ext cx="91440" cy="9144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8FF162CB-1B21-48B2-3CE1-92A092527EA8}"/>
              </a:ext>
            </a:extLst>
          </p:cNvPr>
          <p:cNvSpPr/>
          <p:nvPr/>
        </p:nvSpPr>
        <p:spPr>
          <a:xfrm>
            <a:off x="2072640" y="3956304"/>
            <a:ext cx="91440" cy="9144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E47FFD90-E9E4-7B78-CC20-0FD67E868C3A}"/>
              </a:ext>
            </a:extLst>
          </p:cNvPr>
          <p:cNvSpPr/>
          <p:nvPr/>
        </p:nvSpPr>
        <p:spPr>
          <a:xfrm>
            <a:off x="3249168" y="6376416"/>
            <a:ext cx="91440" cy="9144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E240B5A2-2F63-21F1-F187-9F95C6F0CD55}"/>
              </a:ext>
            </a:extLst>
          </p:cNvPr>
          <p:cNvSpPr/>
          <p:nvPr/>
        </p:nvSpPr>
        <p:spPr>
          <a:xfrm>
            <a:off x="4389120" y="6297168"/>
            <a:ext cx="91440" cy="9144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907A111C-E731-C064-0DB1-C1F51E9CFB02}"/>
              </a:ext>
            </a:extLst>
          </p:cNvPr>
          <p:cNvSpPr/>
          <p:nvPr/>
        </p:nvSpPr>
        <p:spPr>
          <a:xfrm>
            <a:off x="5620512" y="6059424"/>
            <a:ext cx="91440" cy="9144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F7E57EC7-32A0-9F81-C646-4F81107F3EF0}"/>
              </a:ext>
            </a:extLst>
          </p:cNvPr>
          <p:cNvSpPr/>
          <p:nvPr/>
        </p:nvSpPr>
        <p:spPr>
          <a:xfrm>
            <a:off x="6754368" y="5382768"/>
            <a:ext cx="91440" cy="9144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C6F6B086-4707-17FE-0C8E-80DC31F4F038}"/>
              </a:ext>
            </a:extLst>
          </p:cNvPr>
          <p:cNvSpPr/>
          <p:nvPr/>
        </p:nvSpPr>
        <p:spPr>
          <a:xfrm>
            <a:off x="7912608" y="6376416"/>
            <a:ext cx="91440" cy="9144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3082D99B-264E-8F0F-8C70-DA4F7F28DF92}"/>
              </a:ext>
            </a:extLst>
          </p:cNvPr>
          <p:cNvSpPr/>
          <p:nvPr/>
        </p:nvSpPr>
        <p:spPr>
          <a:xfrm>
            <a:off x="9064752" y="6406896"/>
            <a:ext cx="91440" cy="9144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30B3AAE-BEF1-C0E9-B444-E0F2D341ABEA}"/>
              </a:ext>
            </a:extLst>
          </p:cNvPr>
          <p:cNvSpPr/>
          <p:nvPr/>
        </p:nvSpPr>
        <p:spPr>
          <a:xfrm>
            <a:off x="10253472" y="6083808"/>
            <a:ext cx="91440" cy="9144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F86E41D5-05FD-8905-0DC9-CF6E9F1EC44C}"/>
              </a:ext>
            </a:extLst>
          </p:cNvPr>
          <p:cNvSpPr/>
          <p:nvPr/>
        </p:nvSpPr>
        <p:spPr>
          <a:xfrm>
            <a:off x="11420856" y="6284976"/>
            <a:ext cx="91440" cy="9144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75FACBE-6A6B-C696-C1C8-D433A221C5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8381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741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F5000E6E-AE88-701B-E387-753485DE63B0}"/>
              </a:ext>
            </a:extLst>
          </p:cNvPr>
          <p:cNvGraphicFramePr/>
          <p:nvPr/>
        </p:nvGraphicFramePr>
        <p:xfrm>
          <a:off x="34980" y="726531"/>
          <a:ext cx="12168680" cy="6131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EB0C01B-902A-1E3E-781F-5F870163375E}"/>
              </a:ext>
            </a:extLst>
          </p:cNvPr>
          <p:cNvSpPr txBox="1"/>
          <p:nvPr/>
        </p:nvSpPr>
        <p:spPr>
          <a:xfrm>
            <a:off x="1637450" y="18011"/>
            <a:ext cx="8565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Распределение ресурсов для бразильской антарктической науки в соответствии с выполненными действиями </a:t>
            </a:r>
            <a:br>
              <a:rPr lang="en-US" sz="1800" b="1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baseline="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в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R$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млн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)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4704D805-5928-4A91-C0A9-658DD25AF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8381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747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9EFBC793-B472-BD49-305C-F17590119F9B}"/>
              </a:ext>
            </a:extLst>
          </p:cNvPr>
          <p:cNvGraphicFramePr/>
          <p:nvPr/>
        </p:nvGraphicFramePr>
        <p:xfrm>
          <a:off x="0" y="1087922"/>
          <a:ext cx="12192000" cy="5770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C503878-DA87-3AAA-888A-4E99A50A473C}"/>
              </a:ext>
            </a:extLst>
          </p:cNvPr>
          <p:cNvSpPr txBox="1"/>
          <p:nvPr/>
        </p:nvSpPr>
        <p:spPr>
          <a:xfrm>
            <a:off x="2773680" y="164592"/>
            <a:ext cx="6644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Финансовые ресурсы, предназначенные для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PROANTAR</a:t>
            </a:r>
            <a:r>
              <a:rPr lang="ru-RU" b="1" dirty="0">
                <a:latin typeface="Cambria" panose="02040503050406030204" pitchFamily="18" charset="0"/>
              </a:rPr>
              <a:t> </a:t>
            </a:r>
          </a:p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(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в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R$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млн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)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50872843-6ECF-42F8-FE67-9EF5C8DC9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8381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010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FC8B1A-1E8A-8EC6-1AA2-1BC64E125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40" y="870465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Общий контекст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980530F6-F01D-B73C-3373-A790350987F3}"/>
              </a:ext>
            </a:extLst>
          </p:cNvPr>
          <p:cNvSpPr/>
          <p:nvPr/>
        </p:nvSpPr>
        <p:spPr>
          <a:xfrm>
            <a:off x="752080" y="2540376"/>
            <a:ext cx="86120" cy="737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15FB6F-4893-0FE8-A708-FC1F9F5459D5}"/>
              </a:ext>
            </a:extLst>
          </p:cNvPr>
          <p:cNvSpPr txBox="1"/>
          <p:nvPr/>
        </p:nvSpPr>
        <p:spPr>
          <a:xfrm>
            <a:off x="947670" y="2392590"/>
            <a:ext cx="10406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«Конвенциональность» действий и декларируемых целей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F75733B6-1CBF-E6BA-F586-36F6BC781C0F}"/>
              </a:ext>
            </a:extLst>
          </p:cNvPr>
          <p:cNvSpPr/>
          <p:nvPr/>
        </p:nvSpPr>
        <p:spPr>
          <a:xfrm>
            <a:off x="752080" y="3103483"/>
            <a:ext cx="86120" cy="7376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47BF1B-AE4C-7130-C00B-5DC8E623EDD2}"/>
              </a:ext>
            </a:extLst>
          </p:cNvPr>
          <p:cNvSpPr txBox="1"/>
          <p:nvPr/>
        </p:nvSpPr>
        <p:spPr>
          <a:xfrm>
            <a:off x="947670" y="2955697"/>
            <a:ext cx="10406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Слабость государственной и экономической инициативы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F3DD7B2B-70D8-032B-BD50-3AFCBE527811}"/>
              </a:ext>
            </a:extLst>
          </p:cNvPr>
          <p:cNvSpPr/>
          <p:nvPr/>
        </p:nvSpPr>
        <p:spPr>
          <a:xfrm>
            <a:off x="752080" y="3666590"/>
            <a:ext cx="86120" cy="7376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840206-C5BC-C281-F790-4DC1B99EE896}"/>
              </a:ext>
            </a:extLst>
          </p:cNvPr>
          <p:cNvSpPr txBox="1"/>
          <p:nvPr/>
        </p:nvSpPr>
        <p:spPr>
          <a:xfrm>
            <a:off x="947670" y="3518804"/>
            <a:ext cx="10406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Отсутствие определенности в контексте кризиса Арктического Совета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F1E553E2-E492-FB75-7A2B-068EAAF20EF9}"/>
              </a:ext>
            </a:extLst>
          </p:cNvPr>
          <p:cNvSpPr/>
          <p:nvPr/>
        </p:nvSpPr>
        <p:spPr>
          <a:xfrm>
            <a:off x="752080" y="4233805"/>
            <a:ext cx="86120" cy="7376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2135C1-7884-4A15-225E-3F8688F10A0D}"/>
              </a:ext>
            </a:extLst>
          </p:cNvPr>
          <p:cNvSpPr txBox="1"/>
          <p:nvPr/>
        </p:nvSpPr>
        <p:spPr>
          <a:xfrm>
            <a:off x="947670" y="4081911"/>
            <a:ext cx="10406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Перспектива конфликта интересов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E0F3D364-4F3F-A28D-FE26-1B1C490E1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8381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317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B3C57B-3E5D-665C-92AB-2FD21A00A2C4}"/>
              </a:ext>
            </a:extLst>
          </p:cNvPr>
          <p:cNvSpPr txBox="1"/>
          <p:nvPr/>
        </p:nvSpPr>
        <p:spPr>
          <a:xfrm>
            <a:off x="495300" y="210731"/>
            <a:ext cx="11201400" cy="7047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Список литературы (Бразилия):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endParaRPr lang="ru-RU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Campbell G.M. Brazil as a Polar actor: Brazilian experience and potential</a:t>
            </a:r>
            <a:b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</a:b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contributions to the development of the Arctic agenda // A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Diálogos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Internacionais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2023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Vol.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10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№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96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.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b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</a:b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URL: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https://www.researchgate.net/profile/Guilherme-Campbell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(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дата обращения: 23.02.2024)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;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 algn="l">
              <a:buAutoNum type="arabicPeriod" startAt="2"/>
            </a:pP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Dos Santos L.E., De Souza E.J.,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Simoes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J.K.,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Filippi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E.E. O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Brasil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e o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Ártico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//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Finisterra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: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Revista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Portuguesa de Geografia. 2018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Vol. 53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Issue 107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.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Pp. 125 - 139;</a:t>
            </a:r>
            <a:endParaRPr lang="ru-RU" sz="1400" b="0" i="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</a:endParaRPr>
          </a:p>
          <a:p>
            <a:pPr marL="342900" indent="-342900" algn="l">
              <a:buAutoNum type="arabicPeriod" startAt="2"/>
            </a:pP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Lagutina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M., Casella P.B.,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Giannattasio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A.R. BRICS in Polar Regions: Brazil’s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Interests and Prospects //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Vestnik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SPbU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 International Relations. 2020. 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Т. 13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№ 3.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Pp. 326 - 340;</a:t>
            </a:r>
            <a:endParaRPr lang="ru-RU" sz="1400" b="0" i="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</a:endParaRPr>
          </a:p>
          <a:p>
            <a:pPr marL="342900" indent="-342900" algn="l">
              <a:buAutoNum type="arabicPeriod" startAt="2"/>
            </a:pP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Lagutina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M.,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Leksyutina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Y. BRICS Countries’ Strategies in the Arctic and the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Prospects for Consolidated BRICS Agenda in the Arctic // The Polar Journal. 2019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№ 1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Pp. 45 - 63;</a:t>
            </a:r>
            <a:endParaRPr lang="ru-RU" sz="1400" b="0" i="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</a:endParaRPr>
          </a:p>
          <a:p>
            <a:pPr marL="342900" indent="-342900" algn="l">
              <a:buAutoNum type="arabicPeriod" startAt="2"/>
            </a:pP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Sergunin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A. BRICS as the Subject of Study of International Relations Theory //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International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Organisations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Research Journal.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Vol. 13. № 4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Р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p. 55 - 73;</a:t>
            </a:r>
            <a:endParaRPr lang="ru-RU" sz="1400" b="0" i="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</a:endParaRPr>
          </a:p>
          <a:p>
            <a:pPr marL="342900" indent="-342900" algn="l">
              <a:buAutoNum type="arabicPeriod" startAt="2"/>
            </a:pP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Sergunin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A. Russia’s Strategies towards BRICS: Problems and Opportunities //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Vestnik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RUDN. International Relations. 2020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b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</a:b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Vol. 20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№ 3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Pp. 534 - 542;</a:t>
            </a:r>
            <a:endParaRPr lang="ru-RU" sz="1400" b="0" i="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</a:endParaRPr>
          </a:p>
          <a:p>
            <a:pPr marL="342900" indent="-342900" algn="l">
              <a:buAutoNum type="arabicPeriod" startAt="2"/>
            </a:pP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Young O. Arctic Politics in an Era of Global Change // The Brown Journal of World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Affairs. 2012 Vol. 19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№ 1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Pp. 165 - 178;</a:t>
            </a:r>
            <a:endParaRPr lang="ru-RU" sz="1400" b="0" i="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</a:endParaRPr>
          </a:p>
          <a:p>
            <a:pPr marL="342900" indent="-342900" algn="l">
              <a:buAutoNum type="arabicPeriod" startAt="2"/>
            </a:pP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Вяхирева Н.С. Бразилия бороздит Арктику // Портал РСМД. 2023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URL: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https://russiancouncil.ru/analytics-and-comments/analytics/braziliya-borozdit-arktiku/#:~:text=%D0%9F%D0%BE%D0%B2%D1%82%D0%BE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(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дата обращения: 23.02.2024);</a:t>
            </a:r>
          </a:p>
          <a:p>
            <a:pPr marL="342900" indent="-342900" algn="l">
              <a:buAutoNum type="arabicPeriod" startAt="2"/>
            </a:pPr>
            <a:r>
              <a:rPr lang="ru-RU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Лабецкая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Е.О. Новый азимут для </a:t>
            </a:r>
            <a: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BRICS: 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Арктика - Латинская Америка // Латинская Америка. 2018. № 9. С. 25 - 33;</a:t>
            </a:r>
          </a:p>
          <a:p>
            <a:pPr marL="342900" indent="-342900" algn="l">
              <a:buAutoNum type="arabicPeriod" startAt="2"/>
            </a:pPr>
            <a:r>
              <a:rPr lang="ru-RU" sz="1400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Лабецкая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Е.О. Трансарктические перспективы Иберо-Америки // Евразийский союз ученых. 2020. № 4(73). </a:t>
            </a:r>
            <a:br>
              <a:rPr lang="en-US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</a:b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С. 36 – 40;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b="1" i="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ru-RU" dirty="0">
              <a:solidFill>
                <a:schemeClr val="bg1"/>
              </a:solidFill>
              <a:latin typeface="Bauhaus 93"/>
            </a:endParaRPr>
          </a:p>
        </p:txBody>
      </p:sp>
    </p:spTree>
    <p:extLst>
      <p:ext uri="{BB962C8B-B14F-4D97-AF65-F5344CB8AC3E}">
        <p14:creationId xmlns:p14="http://schemas.microsoft.com/office/powerpoint/2010/main" val="604667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3A07CA-3924-0F05-3860-57E796317795}"/>
              </a:ext>
            </a:extLst>
          </p:cNvPr>
          <p:cNvSpPr txBox="1"/>
          <p:nvPr/>
        </p:nvSpPr>
        <p:spPr>
          <a:xfrm>
            <a:off x="413207" y="211015"/>
            <a:ext cx="11201400" cy="8663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Список литературы (Бразилия):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r>
              <a:rPr lang="en-US" sz="14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11.	Andrade I.O. Hillebrand G.R.L. Mattos L.F.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Brazil in Antarctica: the scientific and geopolitical importance of PROANTAR in the Brazilian 	Strategic Surrounding Area // IPEA Discussion Paper. 2020.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URL: 	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https://www.researchgate.net/publication/346816019_Brazil_in_Antarctica_the_scientific_and_geopolitical_importance_of_</a:t>
            </a:r>
            <a:b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                     PROANTAR_in_the_Brazilian_Strategic_Surrounding_Area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(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дата обращения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 24.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02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.2024);</a:t>
            </a:r>
          </a:p>
          <a:p>
            <a:r>
              <a:rPr lang="en-US" sz="14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12.	</a:t>
            </a:r>
            <a:r>
              <a:rPr lang="en-US" sz="1400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Fakhoury</a:t>
            </a:r>
            <a:r>
              <a:rPr lang="en-US" sz="14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R.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Brazil in the Arctic Council: Not Crazy as It Sounds // The Arctic Institute Publications. 2020. URL: 	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https://www.thearcticinstitute.org/brazil-arctic-council-not-crazy-sounds/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дата обращения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 03.03.2024);</a:t>
            </a:r>
          </a:p>
          <a:p>
            <a:r>
              <a:rPr lang="en-US" sz="14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13.	</a:t>
            </a:r>
            <a:r>
              <a:rPr lang="en-US" sz="1400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Giannattosio</a:t>
            </a:r>
            <a:r>
              <a:rPr lang="en-US" sz="14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A.R.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Brazil-China Cooperation in the Arctic Region: A Prospective Analysis of a Practical Agenda for Mutual, Local and 	Community Interests //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Revista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Brasileira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de Política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Internacional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2023.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№ 66(1).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P. 1 – 21; </a:t>
            </a:r>
          </a:p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14.	Lin C. Under Lula’s Government, Brazilian Scientists Head for the Arctic // The Polar Journal Webpage. 2023. URL: 	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https://polarjournal.ch/en/2023/09/04/under-lulas-government-brazilian-scientists-head-for-the-arctic/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	(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дата обращения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 03.03.2024);</a:t>
            </a:r>
          </a:p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15.	Souza L. Brazil sends First Research Expedition to Arctic //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Agencia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Brasil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2023. URL: 	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https://agenciabrasil.ebc.com.br/en/internacional/noticia/2023-07/brazil-sends-first-research-expedition-arctic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	(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дата обращения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 03.03.2024).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i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i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000" i="1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i="1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ru-RU" dirty="0">
              <a:solidFill>
                <a:schemeClr val="bg1"/>
              </a:solidFill>
              <a:latin typeface="Bauhaus 93"/>
            </a:endParaRPr>
          </a:p>
        </p:txBody>
      </p:sp>
    </p:spTree>
    <p:extLst>
      <p:ext uri="{BB962C8B-B14F-4D97-AF65-F5344CB8AC3E}">
        <p14:creationId xmlns:p14="http://schemas.microsoft.com/office/powerpoint/2010/main" val="3203713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F0E002-FFEC-DFD9-7BEE-4D4E57EF1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4994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1. Albert M.,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Vasilache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A. Governmentality of the Arctic as an International Region // Cooperation and Conflict. 2018. №53 (1). P. 3 – 22;</a:t>
            </a:r>
            <a:endParaRPr lang="en-US" sz="4800" kern="1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2.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Bertelesen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R.G. Arctic Security in International Security // Routledge Handbook of Arctic Security. London, New York : Routledge, 2020. P. 57 – 68;</a:t>
            </a:r>
            <a:endParaRPr lang="ru-RU" sz="48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3.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Biedermann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R. China’s Impact on the European Union’s Arctic Policy: Critical Junctures, Crossovers and Geographical Shifts // Asia Europe Journal. 2021. № 19. P. 467 – 487;</a:t>
            </a:r>
            <a:endParaRPr lang="ru-RU" sz="48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4. Bloom E.T. The Rising Importance of Non-Arctic States in the Arctic // The Wilson Quarterly Webpage. </a:t>
            </a:r>
            <a:r>
              <a:rPr lang="ru-RU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2022. URL: </a:t>
            </a:r>
            <a:r>
              <a:rPr lang="ru-RU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https</a:t>
            </a:r>
            <a:r>
              <a:rPr lang="ru-RU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://</a:t>
            </a:r>
            <a:r>
              <a:rPr lang="ru-RU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www.wilsonquarterly.com</a:t>
            </a:r>
            <a:r>
              <a:rPr lang="ru-RU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ru-RU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quarterly</a:t>
            </a:r>
            <a:r>
              <a:rPr lang="ru-RU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ru-RU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the-new-north</a:t>
            </a:r>
            <a:r>
              <a:rPr lang="ru-RU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ru-RU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the-rising-importance-of-non-arctic-states-in-the-arctic</a:t>
            </a:r>
            <a:r>
              <a:rPr lang="ru-RU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(дата обращения: 16.11.2023);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5.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Borgerson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S. Arctic Meltdown: The Economic and Security Implications of Global Warming // Foreign Affairs. 2008. Vol. 87. P. 15 – 19;</a:t>
            </a:r>
            <a:endParaRPr lang="ru-RU" sz="48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6. Bravo M. The Postcolonial Arctic // Moving Worlds. 2015. Vol. 15(2). URL: </a:t>
            </a:r>
            <a:r>
              <a:rPr lang="en-US" sz="4800" u="sng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https://www.repository.cam.ac.uk/items/5f328d53-2e9l7-44d5-b9e8-13b748bae709</a:t>
            </a:r>
            <a:endParaRPr lang="ru-RU" sz="48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7. Buzan B. How Regions were made, and the Legacies for World Politics: an English School Reconnaissance // International Relations Theory and Regional Transformation. New York : Cambridge University Press, 2012. P. 22 – 49;</a:t>
            </a:r>
            <a:endParaRPr lang="ru-RU" sz="48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8. Buzan B.,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Wæver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O. Regions and Powers: The Structure of International Security. Cambridge, New York : Cambridge University Press, 2003. – 592 P.;</a:t>
            </a:r>
            <a:endParaRPr lang="ru-RU" sz="48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9.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Devyatkin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P. Arctic exceptionalism: a narrative of cooperation and conflict from Gorbachev to Medvedev and Putin // The Polar Journal. 2023. Vol. 13(2). P. 336 – 357;</a:t>
            </a:r>
            <a:endParaRPr lang="ru-RU" sz="48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10.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Dodds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K. A Polar Mediterranean? Accessibility, Resources and Sovereignty in the Arctic Ocean // Global Policy. 2010. Vol. 1. № 3. P. 303 – 311;</a:t>
            </a:r>
            <a:endParaRPr lang="ru-RU" sz="48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11. Exner-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Pirot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H. What is the Arctic a case of? The Arctic as a regional environmental security complex and the implications for policy // The Polar Journal. 2013. Vol. 3(1). </a:t>
            </a:r>
            <a:b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P. 120 – 135;</a:t>
            </a:r>
            <a:endParaRPr lang="ru-RU" sz="48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12. Greaves W. Arctic Break Up: Climate Change, Geopolitics, and the Fragmenting Arctic Security Region // Redefining Arctic Security: Arctic Yearbook 2019. URL: https://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arcticyearbook.com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/arctic-yearbook/2019/2019-scholarly-papers/311-arctic-break-up-climate-change-geopolitics-and-the-fragmenting-arctic-security-region;</a:t>
            </a:r>
            <a:endParaRPr lang="ru-RU" sz="48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4B4EE17-785A-EF03-0353-13CCFE4B1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	Список литературы (методология):</a:t>
            </a:r>
          </a:p>
        </p:txBody>
      </p:sp>
    </p:spTree>
    <p:extLst>
      <p:ext uri="{BB962C8B-B14F-4D97-AF65-F5344CB8AC3E}">
        <p14:creationId xmlns:p14="http://schemas.microsoft.com/office/powerpoint/2010/main" val="148067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F0E002-FFEC-DFD9-7BEE-4D4E57EF1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4994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13.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Heininen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L. Special Features of Arctic Geopolitics — A Potential Asset for World Politics // The Global Arctic Handbook. Cham: Springer, 2019. P. 215 – 234;</a:t>
            </a:r>
            <a:endParaRPr lang="en-US" sz="4800" kern="1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14. Hough P. International Politics of the Arctic. Coming in from the Cold. London : Routledge, 2013. – 194 P.;</a:t>
            </a:r>
            <a:endParaRPr lang="ru-RU" sz="48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15.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Huebert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R. A New Cold War in the Arctic? The Old One Never Ended! // Redefining Arctic Security: Arctic Yearbook 2019. URL: </a:t>
            </a:r>
            <a:r>
              <a:rPr lang="en-US" sz="4800" u="sng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https://arcticyearbook.com/arctic-yearbook/2019/2019-commentaries/325-a-new-cold-war-in-the-arctic-the-old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; </a:t>
            </a:r>
            <a:endParaRPr lang="ru-RU" sz="48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16.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Huebert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R. The Newly Emerging Arctic Security Environment // Chicago : Canadian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Defence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&amp; Foreign Affairs Institute, 2010. – 33 P.;</a:t>
            </a:r>
            <a:endParaRPr lang="ru-RU" sz="48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17.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Käpylä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J.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Mikkola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H. Contemporary Arctic meets World Politics: Rethinking Arctic Exceptionalism in the Age of Uncertainty // The Global Arctic Handbook. Cham : Springer, 2019. P. 153 – 169; </a:t>
            </a:r>
            <a:endParaRPr lang="ru-RU" sz="48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18.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Käpylä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J.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Mikkola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H. On Arctic Exceptionalism. Critical Reflections in the Light of the Arctic Sunrise Case and the Crisis In Ukraine. FIIA Working Paper. The Finnish Institute of International Affairs. 2015. URL: </a:t>
            </a:r>
            <a:r>
              <a:rPr lang="en-US" sz="4800" u="sng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https://www.fiia.fi/en/publication/on-arctic-exceptionalism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;</a:t>
            </a:r>
            <a:endParaRPr lang="ru-RU" sz="48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19.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Kashin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V.,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Suslov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D. Arctic as a New Playground for Great Power Competition: The Russia - China - United States Triangle // Arctic Fever. Singapore : Palgrave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Macmilan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2022. P. 3 – 30;</a:t>
            </a:r>
            <a:endParaRPr lang="ru-RU" sz="48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20. Keil K., Knecht S. The Arctic as a Globally Embedded Space // Governing Arctic Change. Global Perspectives. Palgrave Macmillan : London, 2016. P. 1 – 18;</a:t>
            </a:r>
            <a:endParaRPr lang="ru-RU" sz="48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21.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Koivurova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T. After Russia’s Invasion of Ukraine in 2022: Can We Still Cooperate with Russia in the Arctic? // Polar Record. 2023. Vol. 59 (e12). P. 1 – 9;</a:t>
            </a:r>
            <a:endParaRPr lang="ru-RU" sz="48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22.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Koivurova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T., Shibata A. After Russia’s invasion of Ukraine in 2022: Can we still cooperate with Russia in the Arctic? // Polar Record. 2023. Vol. 59. URL: </a:t>
            </a:r>
            <a:r>
              <a:rPr lang="en-US" sz="4800" u="sng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https://www.cambridge.org/core/journals/polar-record/article/after-russias-invasion-of-ukraine-in-2022-can-we-still-cooperate-with-russia-in-the-arctic/6EF7FBCB3C751D88BC569651709BE1F8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; </a:t>
            </a:r>
            <a:endParaRPr lang="ru-RU" sz="48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23. Lake D. Regional security complexes: A systems approach // Regional orders: Building security in a new world. Penn State University Press, 1997. </a:t>
            </a:r>
            <a:b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P. 45 – 67; </a:t>
            </a:r>
            <a:b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24.Landriault M., Minard P. The Arctic Barometer - June 2022. Predictions of Arctic experts on the future of the region //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Observatoire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de la politique et la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sécurité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l’Arctique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École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nationale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d’administration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publique</a:t>
            </a:r>
            <a:r>
              <a:rPr lang="en-US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ru-RU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URL: </a:t>
            </a:r>
            <a:r>
              <a:rPr lang="ru-RU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https</a:t>
            </a:r>
            <a:r>
              <a:rPr lang="ru-RU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://</a:t>
            </a:r>
            <a:r>
              <a:rPr lang="ru-RU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cirricq.org</a:t>
            </a:r>
            <a:r>
              <a:rPr lang="ru-RU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ru-RU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wp-content</a:t>
            </a:r>
            <a:r>
              <a:rPr lang="ru-RU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ru-RU" sz="48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uploads</a:t>
            </a:r>
            <a:r>
              <a:rPr lang="ru-RU" sz="48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/2022/05/Report-The-Arctic-barometer-June2022_final.pdf (дата обращения: 17.11.2023);</a:t>
            </a:r>
          </a:p>
          <a:p>
            <a:pPr marL="0" lvl="0" indent="0">
              <a:lnSpc>
                <a:spcPct val="120000"/>
              </a:lnSpc>
              <a:spcAft>
                <a:spcPts val="800"/>
              </a:spcAft>
              <a:buNone/>
            </a:pPr>
            <a:endParaRPr lang="en-US" sz="4800" kern="100" dirty="0"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Aft>
                <a:spcPts val="800"/>
              </a:spcAft>
              <a:buNone/>
            </a:pPr>
            <a:endParaRPr lang="ru-RU" sz="4800" kern="100" dirty="0"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4B4EE17-785A-EF03-0353-13CCFE4B1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	Список литературы (методология):</a:t>
            </a:r>
          </a:p>
        </p:txBody>
      </p:sp>
    </p:spTree>
    <p:extLst>
      <p:ext uri="{BB962C8B-B14F-4D97-AF65-F5344CB8AC3E}">
        <p14:creationId xmlns:p14="http://schemas.microsoft.com/office/powerpoint/2010/main" val="2422997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F0E002-FFEC-DFD9-7BEE-4D4E57EF1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24994"/>
            <a:ext cx="10599821" cy="5596648"/>
          </a:xfrm>
        </p:spPr>
        <p:txBody>
          <a:bodyPr>
            <a:normAutofit fontScale="47500" lnSpcReduction="20000"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25. </a:t>
            </a:r>
            <a:r>
              <a:rPr lang="en-US" sz="25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Lanteigne</a:t>
            </a: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M. Ties that Bind: The Emerging Regional Security Complex in the Arctic // NUPI Policy Brief. 2016. URL: https://</a:t>
            </a:r>
            <a:r>
              <a:rPr lang="en-US" sz="25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nupi.brage.unit.no</a:t>
            </a: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en-US" sz="25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nupi-xmlui</a:t>
            </a: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/handle/11250/2375430;</a:t>
            </a:r>
            <a:endParaRPr lang="ru-RU" sz="25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26. </a:t>
            </a:r>
            <a:r>
              <a:rPr lang="en-US" sz="25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Lasserre</a:t>
            </a: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F., Pic P. What is ‘Arctic’ about ‘Arctic security’? // Redefining Arctic Security: Arctic Yearbook 2019. URL: </a:t>
            </a:r>
            <a:r>
              <a:rPr lang="en-US" sz="2500" u="sng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https://arcticyearbook.com/arctic-yearbook/2019/2019-scholarly-papers/321-what-is-arctic-about-arctic-security</a:t>
            </a: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; </a:t>
            </a:r>
            <a:endParaRPr lang="ru-RU" sz="25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27. </a:t>
            </a:r>
            <a:r>
              <a:rPr lang="en-US" sz="25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Lavengood</a:t>
            </a: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Z. The Evolving Arctic in the World-System // Journal of World-System Research. 2021. Vol. 27. № 2. P. 468 – 493;</a:t>
            </a:r>
            <a:endParaRPr lang="ru-RU" sz="25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28. Mearsheimer J. Why the Ukraine Crisis is the West’s Fault: the Liberal Delusions that Provoked Putin // Foreign Affairs. 2014. № 93 (5). P. 77 – 89;</a:t>
            </a:r>
            <a:endParaRPr lang="ru-RU" sz="25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29. </a:t>
            </a:r>
            <a:r>
              <a:rPr lang="en-US" sz="25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Mikkola</a:t>
            </a: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H., </a:t>
            </a:r>
            <a:r>
              <a:rPr lang="en-US" sz="25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Paukkunen</a:t>
            </a: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S., </a:t>
            </a:r>
            <a:r>
              <a:rPr lang="en-US" sz="25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Toveri</a:t>
            </a: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P. Russian Aggression and the European Arctic. Avoiding the Trap Of Arctic Exceptionalism. FIIA Briefing Paper. The Finnish Institute of International Affairs. 2023. URL: </a:t>
            </a:r>
            <a:r>
              <a:rPr lang="en-US" sz="2500" u="sng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https://www.fiia.fi/wp-content/uploads/2023/04/bp359_russian-aggression-and-the-european-arctic_harri-mikkola-samu-paukkunen-pekka-toveri.pdf</a:t>
            </a: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; </a:t>
            </a:r>
            <a:endParaRPr lang="ru-RU" sz="25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30. Neumann I. A region-building approach to Northern Europe // Review of International Studies. 1994. Vol. 20(1). P. 53 – 74;</a:t>
            </a:r>
            <a:endParaRPr lang="ru-RU" sz="25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31. Nye J. The Future of Power // New York : Public Affairs, 2011. – 300 P.;</a:t>
            </a:r>
            <a:endParaRPr lang="ru-RU" sz="25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32. </a:t>
            </a:r>
            <a:r>
              <a:rPr lang="en-US" sz="25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Osherenko</a:t>
            </a: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G., Young O. The Age of the Arctic. Hot Conflicts and Cold Realities //  Studies in Polar Research Series. - Cambridge : Cambridge University Press, 1989. – 316 P.;</a:t>
            </a:r>
            <a:endParaRPr lang="ru-RU" sz="25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33. </a:t>
            </a:r>
            <a:r>
              <a:rPr lang="en-US" sz="25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Østhagen</a:t>
            </a: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A. The Arctic security region: misconceptions and contradictions // Polar Geography. 2021. Vol. 44(1). P. 55 – 74;</a:t>
            </a:r>
            <a:endParaRPr lang="ru-RU" sz="25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34. </a:t>
            </a:r>
            <a:r>
              <a:rPr lang="en-US" sz="25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Padrtova</a:t>
            </a: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B. Applying Conventional Theoretical Approaches to the Arctic // Routledge Handbook of Arctic Security. London : Routledge, 2020. URL: https://</a:t>
            </a:r>
            <a:r>
              <a:rPr lang="en-US" sz="25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www.taylorfrancis.com</a:t>
            </a: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/chapters/edit/10.4324/9781315265797-3/applying-conventional-theoretical-approaches-arctic-barbora-padrtova?context=</a:t>
            </a:r>
            <a:r>
              <a:rPr lang="en-US" sz="25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ubx&amp;refId</a:t>
            </a: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=2aeca1fe-d902-48fa-8922-d43c58e61a38;</a:t>
            </a:r>
            <a:endParaRPr lang="ru-RU" sz="25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35. </a:t>
            </a:r>
            <a:r>
              <a:rPr lang="en-US" sz="25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Padrtova</a:t>
            </a: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B. Regional Security Patterns in the Arctic // Management in the High North : Young Researchers’ Contribution. 2017. </a:t>
            </a:r>
            <a:r>
              <a:rPr lang="en-US" sz="25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Bodø</a:t>
            </a: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 Nord </a:t>
            </a:r>
            <a:r>
              <a:rPr lang="en-US" sz="25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Universitet</a:t>
            </a: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b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P. 1 – 8;</a:t>
            </a:r>
            <a:endParaRPr lang="ru-RU" sz="25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36. Pedersen T., </a:t>
            </a:r>
            <a:r>
              <a:rPr lang="en-US" sz="25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Steinveg</a:t>
            </a: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B. Russia's Clashing Ambitions: Arctic Status Quo and World‐Order Revision // Arctic Regional Governance: Actors and Transformations. 2024. Vol. 12.  URL: </a:t>
            </a:r>
            <a:r>
              <a:rPr lang="en-US" sz="2500" u="sng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https://www.cogitatiopress.com/politicsandgovernance/article/view/7311/3560</a:t>
            </a:r>
            <a:r>
              <a:rPr lang="en-US" sz="25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;</a:t>
            </a:r>
            <a:endParaRPr lang="ru-RU" sz="25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Aft>
                <a:spcPts val="800"/>
              </a:spcAft>
              <a:buNone/>
            </a:pPr>
            <a:endParaRPr lang="en-US" sz="4800" kern="100" dirty="0"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Aft>
                <a:spcPts val="800"/>
              </a:spcAft>
              <a:buNone/>
            </a:pPr>
            <a:endParaRPr lang="ru-RU" sz="4800" kern="100" dirty="0"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4B4EE17-785A-EF03-0353-13CCFE4B1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	Список литературы (методология):</a:t>
            </a:r>
          </a:p>
        </p:txBody>
      </p:sp>
    </p:spTree>
    <p:extLst>
      <p:ext uri="{BB962C8B-B14F-4D97-AF65-F5344CB8AC3E}">
        <p14:creationId xmlns:p14="http://schemas.microsoft.com/office/powerpoint/2010/main" val="695712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F0E002-FFEC-DFD9-7BEE-4D4E57EF1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24994"/>
            <a:ext cx="10599821" cy="5596648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en-US" sz="12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37. </a:t>
            </a:r>
            <a:r>
              <a:rPr lang="en-US" sz="12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Rahbeck-Clemmensen</a:t>
            </a:r>
            <a:r>
              <a:rPr lang="en-US" sz="12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J. The Ukraine crisis moves north. Is Arctic conflict spill-over driven by material interests? // Polar Record. 2017. Vol. 53(1). P. 1 –17;</a:t>
            </a:r>
            <a:endParaRPr lang="ru-RU" sz="12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en-US" sz="12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38. </a:t>
            </a:r>
            <a:r>
              <a:rPr lang="en-US" sz="12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Raspotnik</a:t>
            </a:r>
            <a:r>
              <a:rPr lang="en-US" sz="12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A. The European Union and the Geopolitics of the Arctic // Social and Political Science. - Cheltenham : Edward Elgar Publishing, 2018. – 240 P.;</a:t>
            </a:r>
            <a:endParaRPr lang="ru-RU" sz="12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en-US" sz="12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39. </a:t>
            </a:r>
            <a:r>
              <a:rPr lang="en-US" sz="12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Sergunin</a:t>
            </a:r>
            <a:r>
              <a:rPr lang="en-US" sz="12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A. Arctic Regional Security // Handbook of Research on International Collaboration, Economic Development, and Sustainability in the Arctic. Chicago : IGI Global, 2019. P. 79 – 88;</a:t>
            </a:r>
            <a:endParaRPr lang="ru-RU" sz="12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en-US" sz="12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40. Tang G. Arctic Issues and China’s Stance // China Institute of International Studies. 2013.  Vol. 1. P. 29 – 50;</a:t>
            </a:r>
            <a:endParaRPr lang="ru-RU" sz="12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en-US" sz="1200" kern="1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41. </a:t>
            </a:r>
            <a:r>
              <a:rPr lang="en-US" sz="12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Walt S. The Renaissance of Security Studies // International Studies Quarterly. 1991. Vol. 35(2). P. 211 – 239</a:t>
            </a:r>
            <a:endParaRPr lang="ru-RU" sz="12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en-US" sz="12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42. Whitney </a:t>
            </a:r>
            <a:r>
              <a:rPr lang="en-US" sz="12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Lackenbauer</a:t>
            </a:r>
            <a:r>
              <a:rPr lang="en-US" sz="12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P., Dean R. Arctic Exceptionalisms // The Arctic and World Order. Washington : Brookings Institution Press, 2021. P. 327 – 355; </a:t>
            </a:r>
            <a:endParaRPr lang="ru-RU" sz="12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en-US" sz="12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43. Young O. Arctic Politics: Conflict and Cooperation in the Circumpolar North. Hanover and London : University Press of New England, 1992. – 287 P.;</a:t>
            </a:r>
            <a:endParaRPr lang="ru-RU" sz="12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en-US" sz="12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44. Young O. Is It Time for a Reset in Arctic Governance? // Sustainability. 2019. Vol. 11(16). URL: </a:t>
            </a:r>
            <a:r>
              <a:rPr lang="en-US" sz="1200" u="sng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https://www.mdpi.com/2071-1050/11/16/4497</a:t>
            </a:r>
            <a:r>
              <a:rPr lang="en-US" sz="12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;</a:t>
            </a:r>
            <a:endParaRPr lang="ru-RU" sz="12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en-US" sz="12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45. Young O. Whither the Arctic? Conflict or Cooperation in the Circumpolar North // Polar Record. 2009. Vol. 45(01). P. 73 – 82;</a:t>
            </a:r>
            <a:endParaRPr lang="ru-RU" sz="1200" kern="100" dirty="0">
              <a:solidFill>
                <a:schemeClr val="accent6">
                  <a:lumMod val="50000"/>
                </a:schemeClr>
              </a:solidFill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2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46. </a:t>
            </a:r>
            <a:r>
              <a:rPr lang="ru-RU" sz="12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Смирнов А.И. Фокин Ю.Е. </a:t>
            </a:r>
            <a:r>
              <a:rPr lang="ru-RU" sz="12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Киркенесская</a:t>
            </a:r>
            <a:r>
              <a:rPr lang="ru-RU" sz="12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Декларация о сотрудничестве в Баренцевом/</a:t>
            </a:r>
            <a:r>
              <a:rPr lang="ru-RU" sz="12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Евроарктическом</a:t>
            </a:r>
            <a:r>
              <a:rPr lang="ru-RU" sz="12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регионе: взгляд из России 20 лет спустя // Национальный институт исследований глобальной безопасности. - М.: </a:t>
            </a:r>
            <a:r>
              <a:rPr lang="ru-RU" sz="1200" kern="1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ВНИИГеосистем</a:t>
            </a:r>
            <a:r>
              <a:rPr lang="ru-RU" sz="1200" kern="1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2012. – 88 С.</a:t>
            </a:r>
          </a:p>
          <a:p>
            <a:pPr marL="0" lvl="0" indent="0">
              <a:lnSpc>
                <a:spcPct val="120000"/>
              </a:lnSpc>
              <a:spcAft>
                <a:spcPts val="800"/>
              </a:spcAft>
              <a:buNone/>
            </a:pPr>
            <a:endParaRPr lang="en-US" sz="4800" kern="100" dirty="0"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Aft>
                <a:spcPts val="800"/>
              </a:spcAft>
              <a:buNone/>
            </a:pPr>
            <a:endParaRPr lang="ru-RU" sz="4800" kern="100" dirty="0">
              <a:effectLst/>
              <a:latin typeface="Cambria" panose="0204050305040603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4B4EE17-785A-EF03-0353-13CCFE4B1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	Список литературы (методология):</a:t>
            </a:r>
          </a:p>
        </p:txBody>
      </p:sp>
    </p:spTree>
    <p:extLst>
      <p:ext uri="{BB962C8B-B14F-4D97-AF65-F5344CB8AC3E}">
        <p14:creationId xmlns:p14="http://schemas.microsoft.com/office/powerpoint/2010/main" val="2717441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9A88CE27-D6BC-FA8D-DD37-8AEE292C6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8381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D70862-5559-012C-1A65-B9E103754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2826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Основные категории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F3754D4D-F39D-DA0D-BBA4-82A118E45D75}"/>
              </a:ext>
            </a:extLst>
          </p:cNvPr>
          <p:cNvSpPr/>
          <p:nvPr/>
        </p:nvSpPr>
        <p:spPr>
          <a:xfrm>
            <a:off x="867453" y="1557544"/>
            <a:ext cx="86120" cy="737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0078D0-40CF-EA39-7A14-4B227D95F663}"/>
              </a:ext>
            </a:extLst>
          </p:cNvPr>
          <p:cNvSpPr txBox="1"/>
          <p:nvPr/>
        </p:nvSpPr>
        <p:spPr>
          <a:xfrm>
            <a:off x="1068946" y="1393222"/>
            <a:ext cx="104061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«Арктическая исключительность»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- концептуализация Арктического региона в качестве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уникального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пространства международно-политических взаимоотношений,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оторванных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от глобальной политической динамики, в особенности отличающихся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аполитичностью («</a:t>
            </a:r>
            <a:r>
              <a:rPr lang="ru-RU" sz="1400" b="1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деидеологизированностью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»)</a:t>
            </a:r>
            <a:r>
              <a:rPr lang="ru-RU" sz="14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регионального управления, функционального сотрудничества и мирного сосуществования</a:t>
            </a:r>
            <a:b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</a:br>
            <a:br>
              <a:rPr lang="en-US" sz="14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O. Young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&amp; G. </a:t>
            </a:r>
            <a:r>
              <a:rPr lang="en-US" sz="1200" i="1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Osherenko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,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1989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; O. Young,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1992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et al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;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L. </a:t>
            </a:r>
            <a:r>
              <a:rPr lang="en-US" sz="1200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Heininen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,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201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9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et al; K. Keil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&amp; S. Knecht, 2016;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J. </a:t>
            </a:r>
            <a:r>
              <a:rPr lang="en-US" sz="12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Rahbeck-Clemmensen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, 2017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; 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P. Whitney </a:t>
            </a:r>
            <a:r>
              <a:rPr lang="en-US" sz="12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Lackenbauer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&amp; 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R. Dean, 2021;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T. </a:t>
            </a:r>
            <a:r>
              <a:rPr lang="en-US" sz="12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Koivurova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&amp; 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A. Shibata, 2023; P. </a:t>
            </a:r>
            <a:r>
              <a:rPr lang="en-US" sz="12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Devyatkin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, 2023. 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174E07-93C4-F553-F55B-D7A409E98D32}"/>
              </a:ext>
            </a:extLst>
          </p:cNvPr>
          <p:cNvSpPr txBox="1"/>
          <p:nvPr/>
        </p:nvSpPr>
        <p:spPr>
          <a:xfrm>
            <a:off x="1068946" y="3256678"/>
            <a:ext cx="104061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«Арктическая конвенциональность»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- представление Арктики либо в качестве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конвенционального региона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мировой политики, исходя из исключительно географических границ, либо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отсутствие концептуализации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арктической «</a:t>
            </a:r>
            <a:r>
              <a:rPr lang="ru-RU" sz="140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региональности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» в целом. Реалии региональной политики при этом объясняются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объективными законами мировой политики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с использованием </a:t>
            </a:r>
            <a:r>
              <a:rPr lang="ru-RU" sz="140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реалистской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или же структурно-</a:t>
            </a:r>
            <a:r>
              <a:rPr lang="ru-RU" sz="1400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реалистской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методологии.</a:t>
            </a:r>
            <a:b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</a:br>
            <a:br>
              <a:rPr lang="en-US" sz="14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S. Walt, 1991; J. </a:t>
            </a:r>
            <a:r>
              <a:rPr lang="en-US" sz="1200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Mearhseimer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, 2014; </a:t>
            </a:r>
            <a:r>
              <a:rPr lang="en-US" sz="1200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Borgerson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, 2008; R. </a:t>
            </a:r>
            <a:r>
              <a:rPr lang="en-US" sz="1200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Huebert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, 2010 et al; Hough, 2013; F. </a:t>
            </a:r>
            <a:r>
              <a:rPr lang="en-US" sz="1200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Lasserre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&amp; P. Pic 2019; A. </a:t>
            </a:r>
            <a:r>
              <a:rPr lang="en-US" sz="1200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Sergunin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2019; </a:t>
            </a:r>
            <a:b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J. </a:t>
            </a:r>
            <a:r>
              <a:rPr lang="en-US" sz="12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Käpylä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&amp; H. </a:t>
            </a:r>
            <a:r>
              <a:rPr lang="en-US" sz="1200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Mikkola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, 201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9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et al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;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A. </a:t>
            </a:r>
            <a:r>
              <a:rPr lang="en-US" sz="1200" i="1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Østhagen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, 2021; 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H. </a:t>
            </a:r>
            <a:r>
              <a:rPr lang="en-US" sz="1200" i="1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Mikkola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, S. </a:t>
            </a:r>
            <a:r>
              <a:rPr lang="en-US" sz="1200" i="1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Paukkunen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, P. </a:t>
            </a:r>
            <a:r>
              <a:rPr lang="en-US" sz="1200" i="1" dirty="0" err="1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Toveri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, 2023; 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T. Pedersen 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&amp;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B. </a:t>
            </a:r>
            <a:r>
              <a:rPr lang="en-US" sz="1200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Steinveg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, 2024.  </a:t>
            </a:r>
            <a:endParaRPr lang="ru-RU" sz="1200" i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849F6767-C65A-C830-690C-6DC216DDD9D5}"/>
              </a:ext>
            </a:extLst>
          </p:cNvPr>
          <p:cNvSpPr/>
          <p:nvPr/>
        </p:nvSpPr>
        <p:spPr>
          <a:xfrm>
            <a:off x="868671" y="3392120"/>
            <a:ext cx="86120" cy="7376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C8E4AFAE-B73E-F6EB-CD44-4EF142353A88}"/>
              </a:ext>
            </a:extLst>
          </p:cNvPr>
          <p:cNvSpPr/>
          <p:nvPr/>
        </p:nvSpPr>
        <p:spPr>
          <a:xfrm>
            <a:off x="867453" y="5283578"/>
            <a:ext cx="86120" cy="7376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71A626-D6D1-29F4-E266-04A51D7092D9}"/>
              </a:ext>
            </a:extLst>
          </p:cNvPr>
          <p:cNvSpPr txBox="1"/>
          <p:nvPr/>
        </p:nvSpPr>
        <p:spPr>
          <a:xfrm>
            <a:off x="1068946" y="5150913"/>
            <a:ext cx="1040613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«Арктика как комплекс региональной безопасности»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- концептуализация Арктического региона в качестве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отдельного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пространства международно-политических взаимоотношений,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тесно связанных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с глобальной политической динамикой, в особенности отличающихся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секьюритизацией общих для региональных субъектов угроз.</a:t>
            </a:r>
            <a:b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</a:br>
            <a:br>
              <a:rPr lang="en-US" sz="14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I. Neumann, 1994; D. Lake, 1997; B. Buzan 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  <a:t>&amp; 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O. </a:t>
            </a:r>
            <a:r>
              <a:rPr lang="en-US" sz="1200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Wæver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, 2003; B. Buzan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, 2012; 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H. Exner-</a:t>
            </a:r>
            <a:r>
              <a:rPr lang="en-US" sz="1200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Pirot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, 2013; M. Bravo, 2015; M. </a:t>
            </a:r>
            <a:r>
              <a:rPr lang="en-US" sz="1200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Lanteigne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, 2016; B. </a:t>
            </a:r>
            <a:r>
              <a:rPr lang="en-US" sz="1200" i="1" dirty="0" err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Padrtova</a:t>
            </a: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, 2017 et al; </a:t>
            </a:r>
            <a:br>
              <a:rPr lang="ru-RU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en-US" sz="1200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W. Greaves, 2019. </a:t>
            </a:r>
            <a:endParaRPr lang="ru-RU" sz="1400" i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661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E6882F3A-26CA-6EF0-717F-FFB166426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8381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кругленный прямоугольник 15">
            <a:extLst>
              <a:ext uri="{FF2B5EF4-FFF2-40B4-BE49-F238E27FC236}">
                <a16:creationId xmlns:a16="http://schemas.microsoft.com/office/drawing/2014/main" id="{34BAD14F-1277-8984-D640-6C341566BC1C}"/>
              </a:ext>
            </a:extLst>
          </p:cNvPr>
          <p:cNvSpPr/>
          <p:nvPr/>
        </p:nvSpPr>
        <p:spPr>
          <a:xfrm>
            <a:off x="527538" y="422031"/>
            <a:ext cx="11500339" cy="6066692"/>
          </a:xfrm>
          <a:prstGeom prst="roundRect">
            <a:avLst/>
          </a:prstGeom>
          <a:solidFill>
            <a:schemeClr val="accent6">
              <a:lumMod val="20000"/>
              <a:lumOff val="80000"/>
              <a:alpha val="69537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A69048-272E-163C-40C5-4FAC17C91D0A}"/>
              </a:ext>
            </a:extLst>
          </p:cNvPr>
          <p:cNvSpPr txBox="1"/>
          <p:nvPr/>
        </p:nvSpPr>
        <p:spPr>
          <a:xfrm>
            <a:off x="967155" y="703384"/>
            <a:ext cx="23915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Международная морская организация</a:t>
            </a:r>
          </a:p>
        </p:txBody>
      </p:sp>
      <p:sp>
        <p:nvSpPr>
          <p:cNvPr id="22" name="Скругленный прямоугольник 21">
            <a:extLst>
              <a:ext uri="{FF2B5EF4-FFF2-40B4-BE49-F238E27FC236}">
                <a16:creationId xmlns:a16="http://schemas.microsoft.com/office/drawing/2014/main" id="{82962BA6-0FE9-5817-ABEF-055329B84A59}"/>
              </a:ext>
            </a:extLst>
          </p:cNvPr>
          <p:cNvSpPr/>
          <p:nvPr/>
        </p:nvSpPr>
        <p:spPr>
          <a:xfrm>
            <a:off x="1318846" y="2092569"/>
            <a:ext cx="7403123" cy="4044462"/>
          </a:xfrm>
          <a:prstGeom prst="roundRect">
            <a:avLst/>
          </a:prstGeom>
          <a:solidFill>
            <a:schemeClr val="bg1">
              <a:alpha val="70026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CFE5CD-0325-DA2A-8395-68AF29EE10AD}"/>
              </a:ext>
            </a:extLst>
          </p:cNvPr>
          <p:cNvSpPr txBox="1"/>
          <p:nvPr/>
        </p:nvSpPr>
        <p:spPr>
          <a:xfrm>
            <a:off x="1881554" y="2303585"/>
            <a:ext cx="193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Арктический Совет</a:t>
            </a:r>
          </a:p>
        </p:txBody>
      </p:sp>
      <p:sp>
        <p:nvSpPr>
          <p:cNvPr id="27" name="Скругленный прямоугольник 26">
            <a:extLst>
              <a:ext uri="{FF2B5EF4-FFF2-40B4-BE49-F238E27FC236}">
                <a16:creationId xmlns:a16="http://schemas.microsoft.com/office/drawing/2014/main" id="{94F5625A-809E-B853-2B53-EAF2D29D9799}"/>
              </a:ext>
            </a:extLst>
          </p:cNvPr>
          <p:cNvSpPr/>
          <p:nvPr/>
        </p:nvSpPr>
        <p:spPr>
          <a:xfrm>
            <a:off x="1910861" y="3039989"/>
            <a:ext cx="4185139" cy="2268690"/>
          </a:xfrm>
          <a:prstGeom prst="roundRect">
            <a:avLst/>
          </a:prstGeom>
          <a:solidFill>
            <a:schemeClr val="accent1">
              <a:alpha val="64933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673079E-D4E2-5CBC-23F5-1065EEEE2C7E}"/>
              </a:ext>
            </a:extLst>
          </p:cNvPr>
          <p:cNvSpPr txBox="1"/>
          <p:nvPr/>
        </p:nvSpPr>
        <p:spPr>
          <a:xfrm>
            <a:off x="2039815" y="3130062"/>
            <a:ext cx="11957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США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Россия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Канада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BFD7A99-2B69-3974-837B-04190E4E1FB1}"/>
              </a:ext>
            </a:extLst>
          </p:cNvPr>
          <p:cNvSpPr txBox="1"/>
          <p:nvPr/>
        </p:nvSpPr>
        <p:spPr>
          <a:xfrm>
            <a:off x="4791806" y="3455377"/>
            <a:ext cx="16353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Дания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Норвегия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C0EA4C7-CD5C-BF00-57C5-F27DA831B7CD}"/>
              </a:ext>
            </a:extLst>
          </p:cNvPr>
          <p:cNvSpPr txBox="1"/>
          <p:nvPr/>
        </p:nvSpPr>
        <p:spPr>
          <a:xfrm>
            <a:off x="2039815" y="5538189"/>
            <a:ext cx="4501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Организации КМНС           Наблюдатели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4970ABB-4DBF-EB24-D021-859F0F093FC5}"/>
              </a:ext>
            </a:extLst>
          </p:cNvPr>
          <p:cNvSpPr txBox="1"/>
          <p:nvPr/>
        </p:nvSpPr>
        <p:spPr>
          <a:xfrm>
            <a:off x="3613637" y="3989668"/>
            <a:ext cx="650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А5</a:t>
            </a:r>
          </a:p>
        </p:txBody>
      </p:sp>
      <p:sp>
        <p:nvSpPr>
          <p:cNvPr id="30" name="Скругленный прямоугольник 29">
            <a:extLst>
              <a:ext uri="{FF2B5EF4-FFF2-40B4-BE49-F238E27FC236}">
                <a16:creationId xmlns:a16="http://schemas.microsoft.com/office/drawing/2014/main" id="{D16A3E46-A068-9319-43CD-80832327A0EF}"/>
              </a:ext>
            </a:extLst>
          </p:cNvPr>
          <p:cNvSpPr/>
          <p:nvPr/>
        </p:nvSpPr>
        <p:spPr>
          <a:xfrm>
            <a:off x="2099393" y="5538189"/>
            <a:ext cx="2224452" cy="369332"/>
          </a:xfrm>
          <a:prstGeom prst="roundRect">
            <a:avLst/>
          </a:prstGeom>
          <a:solidFill>
            <a:schemeClr val="accent1">
              <a:alpha val="39198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Скругленный прямоугольник 30">
            <a:extLst>
              <a:ext uri="{FF2B5EF4-FFF2-40B4-BE49-F238E27FC236}">
                <a16:creationId xmlns:a16="http://schemas.microsoft.com/office/drawing/2014/main" id="{F2FEC7F8-A322-CC9B-F301-25099B745390}"/>
              </a:ext>
            </a:extLst>
          </p:cNvPr>
          <p:cNvSpPr/>
          <p:nvPr/>
        </p:nvSpPr>
        <p:spPr>
          <a:xfrm>
            <a:off x="4559041" y="5530332"/>
            <a:ext cx="1820968" cy="369332"/>
          </a:xfrm>
          <a:prstGeom prst="round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000680-46DD-D053-177D-0CD75E1971BF}"/>
              </a:ext>
            </a:extLst>
          </p:cNvPr>
          <p:cNvSpPr txBox="1"/>
          <p:nvPr/>
        </p:nvSpPr>
        <p:spPr>
          <a:xfrm>
            <a:off x="6483869" y="3126285"/>
            <a:ext cx="16353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Финляндия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Швеция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Исландия</a:t>
            </a:r>
          </a:p>
        </p:txBody>
      </p:sp>
      <p:sp>
        <p:nvSpPr>
          <p:cNvPr id="33" name="Скругленный прямоугольник 32">
            <a:extLst>
              <a:ext uri="{FF2B5EF4-FFF2-40B4-BE49-F238E27FC236}">
                <a16:creationId xmlns:a16="http://schemas.microsoft.com/office/drawing/2014/main" id="{C6F2E775-44C6-C28B-CBB5-31ADD5A42C6A}"/>
              </a:ext>
            </a:extLst>
          </p:cNvPr>
          <p:cNvSpPr/>
          <p:nvPr/>
        </p:nvSpPr>
        <p:spPr>
          <a:xfrm>
            <a:off x="4606207" y="1549321"/>
            <a:ext cx="6788624" cy="2949375"/>
          </a:xfrm>
          <a:prstGeom prst="roundRect">
            <a:avLst/>
          </a:prstGeom>
          <a:solidFill>
            <a:schemeClr val="accent1">
              <a:alpha val="31981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05CA294-BE02-D0B7-B621-9234F2426376}"/>
              </a:ext>
            </a:extLst>
          </p:cNvPr>
          <p:cNvSpPr txBox="1"/>
          <p:nvPr/>
        </p:nvSpPr>
        <p:spPr>
          <a:xfrm>
            <a:off x="9063908" y="1769403"/>
            <a:ext cx="2137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Европейский Союз</a:t>
            </a:r>
          </a:p>
        </p:txBody>
      </p:sp>
      <p:sp>
        <p:nvSpPr>
          <p:cNvPr id="35" name="Скругленный прямоугольник 34">
            <a:extLst>
              <a:ext uri="{FF2B5EF4-FFF2-40B4-BE49-F238E27FC236}">
                <a16:creationId xmlns:a16="http://schemas.microsoft.com/office/drawing/2014/main" id="{C3D1C20D-84C8-98B9-F628-E0893B92868F}"/>
              </a:ext>
            </a:extLst>
          </p:cNvPr>
          <p:cNvSpPr/>
          <p:nvPr/>
        </p:nvSpPr>
        <p:spPr>
          <a:xfrm>
            <a:off x="4606206" y="2626750"/>
            <a:ext cx="6788623" cy="2681929"/>
          </a:xfrm>
          <a:prstGeom prst="roundRect">
            <a:avLst/>
          </a:prstGeom>
          <a:solidFill>
            <a:schemeClr val="bg1">
              <a:alpha val="28812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20FAF3F-15DB-C017-C837-A4C4C0FA6626}"/>
              </a:ext>
            </a:extLst>
          </p:cNvPr>
          <p:cNvSpPr txBox="1"/>
          <p:nvPr/>
        </p:nvSpPr>
        <p:spPr>
          <a:xfrm>
            <a:off x="8562792" y="2881589"/>
            <a:ext cx="28320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Совет Баренцева 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Евроарктического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региона</a:t>
            </a:r>
          </a:p>
        </p:txBody>
      </p:sp>
      <p:sp>
        <p:nvSpPr>
          <p:cNvPr id="37" name="Скругленный прямоугольник 36">
            <a:extLst>
              <a:ext uri="{FF2B5EF4-FFF2-40B4-BE49-F238E27FC236}">
                <a16:creationId xmlns:a16="http://schemas.microsoft.com/office/drawing/2014/main" id="{6AA78A17-74F4-5009-A1AA-C53F6E3C70C3}"/>
              </a:ext>
            </a:extLst>
          </p:cNvPr>
          <p:cNvSpPr/>
          <p:nvPr/>
        </p:nvSpPr>
        <p:spPr>
          <a:xfrm>
            <a:off x="1705708" y="468169"/>
            <a:ext cx="10058400" cy="5668862"/>
          </a:xfrm>
          <a:prstGeom prst="roundRect">
            <a:avLst/>
          </a:prstGeom>
          <a:solidFill>
            <a:schemeClr val="accent6">
              <a:lumMod val="75000"/>
              <a:alpha val="26221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22C15FD-9BC0-8258-99C3-510782546214}"/>
              </a:ext>
            </a:extLst>
          </p:cNvPr>
          <p:cNvSpPr txBox="1"/>
          <p:nvPr/>
        </p:nvSpPr>
        <p:spPr>
          <a:xfrm>
            <a:off x="8119237" y="560022"/>
            <a:ext cx="2919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Конвенция ООН по морскому праву</a:t>
            </a:r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id="{712B6389-67D4-B24A-AA94-18F93AB7DCDA}"/>
              </a:ext>
            </a:extLst>
          </p:cNvPr>
          <p:cNvSpPr/>
          <p:nvPr/>
        </p:nvSpPr>
        <p:spPr>
          <a:xfrm>
            <a:off x="8932984" y="5423432"/>
            <a:ext cx="2110152" cy="598843"/>
          </a:xfrm>
          <a:prstGeom prst="ellipse">
            <a:avLst/>
          </a:prstGeom>
          <a:solidFill>
            <a:schemeClr val="accent1">
              <a:alpha val="0"/>
            </a:schemeClr>
          </a:solidFill>
          <a:ln w="349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719837-6B0D-722D-D7E2-B37C9D15B0CE}"/>
              </a:ext>
            </a:extLst>
          </p:cNvPr>
          <p:cNvSpPr txBox="1"/>
          <p:nvPr/>
        </p:nvSpPr>
        <p:spPr>
          <a:xfrm>
            <a:off x="9249507" y="5530332"/>
            <a:ext cx="1459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Бразилия</a:t>
            </a:r>
          </a:p>
        </p:txBody>
      </p:sp>
    </p:spTree>
    <p:extLst>
      <p:ext uri="{BB962C8B-B14F-4D97-AF65-F5344CB8AC3E}">
        <p14:creationId xmlns:p14="http://schemas.microsoft.com/office/powerpoint/2010/main" val="4155494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684DD140-2950-F4F4-7E4B-74D1E0511D02}"/>
              </a:ext>
            </a:extLst>
          </p:cNvPr>
          <p:cNvCxnSpPr>
            <a:cxnSpLocks/>
          </p:cNvCxnSpPr>
          <p:nvPr/>
        </p:nvCxnSpPr>
        <p:spPr>
          <a:xfrm flipV="1">
            <a:off x="10938933" y="0"/>
            <a:ext cx="0" cy="685800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A80FB84D-0ACA-C432-74B4-EA9C80934BC5}"/>
              </a:ext>
            </a:extLst>
          </p:cNvPr>
          <p:cNvCxnSpPr>
            <a:cxnSpLocks/>
          </p:cNvCxnSpPr>
          <p:nvPr/>
        </p:nvCxnSpPr>
        <p:spPr>
          <a:xfrm flipH="1">
            <a:off x="10752666" y="6231467"/>
            <a:ext cx="372533" cy="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8648C94-9B07-5C1A-E7C5-0F0E6D5259FB}"/>
              </a:ext>
            </a:extLst>
          </p:cNvPr>
          <p:cNvSpPr txBox="1"/>
          <p:nvPr/>
        </p:nvSpPr>
        <p:spPr>
          <a:xfrm>
            <a:off x="6608065" y="5908300"/>
            <a:ext cx="4144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Субантарктическая экспедиция в Пунта-Аренас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03190FA-BE8F-DFD5-AB79-9AB11ADD72B1}"/>
              </a:ext>
            </a:extLst>
          </p:cNvPr>
          <p:cNvSpPr txBox="1"/>
          <p:nvPr/>
        </p:nvSpPr>
        <p:spPr>
          <a:xfrm>
            <a:off x="11226798" y="6046800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1882 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Cambria" panose="02040503050406030204" pitchFamily="18" charset="0"/>
            </a:endParaRPr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472D2128-8D23-380C-66AD-94A0818F7C2A}"/>
              </a:ext>
            </a:extLst>
          </p:cNvPr>
          <p:cNvCxnSpPr>
            <a:cxnSpLocks/>
          </p:cNvCxnSpPr>
          <p:nvPr/>
        </p:nvCxnSpPr>
        <p:spPr>
          <a:xfrm flipH="1">
            <a:off x="10752665" y="5300134"/>
            <a:ext cx="372533" cy="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8FD284E-859A-AC5F-17A2-32024DEAA2BB}"/>
              </a:ext>
            </a:extLst>
          </p:cNvPr>
          <p:cNvSpPr txBox="1"/>
          <p:nvPr/>
        </p:nvSpPr>
        <p:spPr>
          <a:xfrm>
            <a:off x="6895929" y="4976968"/>
            <a:ext cx="3856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Первая Бразильская экспедиция в Антарктику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2943BF-3607-8471-8337-BF4B09367793}"/>
              </a:ext>
            </a:extLst>
          </p:cNvPr>
          <p:cNvSpPr txBox="1"/>
          <p:nvPr/>
        </p:nvSpPr>
        <p:spPr>
          <a:xfrm>
            <a:off x="11226798" y="5115467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1958 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Cambria" panose="02040503050406030204" pitchFamily="18" charset="0"/>
            </a:endParaRP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0C854C96-B317-E436-15D7-42710CB06AEE}"/>
              </a:ext>
            </a:extLst>
          </p:cNvPr>
          <p:cNvCxnSpPr>
            <a:cxnSpLocks/>
          </p:cNvCxnSpPr>
          <p:nvPr/>
        </p:nvCxnSpPr>
        <p:spPr>
          <a:xfrm flipH="1">
            <a:off x="10752664" y="4487334"/>
            <a:ext cx="372533" cy="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F6D1C92-E8C9-693F-65B7-21F815CBB285}"/>
              </a:ext>
            </a:extLst>
          </p:cNvPr>
          <p:cNvSpPr txBox="1"/>
          <p:nvPr/>
        </p:nvSpPr>
        <p:spPr>
          <a:xfrm>
            <a:off x="6895927" y="4162462"/>
            <a:ext cx="3856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Присоединение к Договору об Антарктике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9EE9C0-2D27-F91B-8A2F-5A15E4BFF2E6}"/>
              </a:ext>
            </a:extLst>
          </p:cNvPr>
          <p:cNvSpPr txBox="1"/>
          <p:nvPr/>
        </p:nvSpPr>
        <p:spPr>
          <a:xfrm>
            <a:off x="11226798" y="4302667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1975 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Cambria" panose="02040503050406030204" pitchFamily="18" charset="0"/>
            </a:endParaRP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64D7636A-3FF4-2E25-0DB2-344044A28D41}"/>
              </a:ext>
            </a:extLst>
          </p:cNvPr>
          <p:cNvCxnSpPr>
            <a:cxnSpLocks/>
          </p:cNvCxnSpPr>
          <p:nvPr/>
        </p:nvCxnSpPr>
        <p:spPr>
          <a:xfrm flipH="1">
            <a:off x="10752662" y="3549288"/>
            <a:ext cx="372533" cy="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08E8D70-2AAF-66CB-EF02-E48651904C56}"/>
              </a:ext>
            </a:extLst>
          </p:cNvPr>
          <p:cNvSpPr txBox="1"/>
          <p:nvPr/>
        </p:nvSpPr>
        <p:spPr>
          <a:xfrm>
            <a:off x="6879829" y="3226122"/>
            <a:ext cx="3856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Научное сотрудничество между Бразилией и Великобританией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F3CB792-4D88-BC94-D272-7256AEF8118A}"/>
              </a:ext>
            </a:extLst>
          </p:cNvPr>
          <p:cNvSpPr txBox="1"/>
          <p:nvPr/>
        </p:nvSpPr>
        <p:spPr>
          <a:xfrm>
            <a:off x="11157386" y="3364622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1976 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Cambria" panose="02040503050406030204" pitchFamily="18" charset="0"/>
            </a:endParaRPr>
          </a:p>
        </p:txBody>
      </p: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62DD8592-0B28-26A8-B2B4-03D3EE2B58DA}"/>
              </a:ext>
            </a:extLst>
          </p:cNvPr>
          <p:cNvCxnSpPr>
            <a:cxnSpLocks/>
          </p:cNvCxnSpPr>
          <p:nvPr/>
        </p:nvCxnSpPr>
        <p:spPr>
          <a:xfrm flipH="1">
            <a:off x="10752662" y="2776362"/>
            <a:ext cx="372533" cy="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BB1DBE6-0461-E182-E720-4ED5ED28D1C7}"/>
              </a:ext>
            </a:extLst>
          </p:cNvPr>
          <p:cNvSpPr txBox="1"/>
          <p:nvPr/>
        </p:nvSpPr>
        <p:spPr>
          <a:xfrm>
            <a:off x="11192939" y="2583587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1982</a:t>
            </a:r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 </a:t>
            </a: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6CAB788-30E4-F8A7-365D-AB0FD62350B3}"/>
              </a:ext>
            </a:extLst>
          </p:cNvPr>
          <p:cNvSpPr txBox="1"/>
          <p:nvPr/>
        </p:nvSpPr>
        <p:spPr>
          <a:xfrm>
            <a:off x="7315199" y="2591696"/>
            <a:ext cx="3437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Создание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PROANTAR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368E7FE4-DDF0-4082-9FF3-6907500DADF6}"/>
              </a:ext>
            </a:extLst>
          </p:cNvPr>
          <p:cNvCxnSpPr>
            <a:cxnSpLocks/>
          </p:cNvCxnSpPr>
          <p:nvPr/>
        </p:nvCxnSpPr>
        <p:spPr>
          <a:xfrm flipH="1">
            <a:off x="10752662" y="2037889"/>
            <a:ext cx="372533" cy="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3A4EEFAF-6F9E-5B7D-9426-B58A7ACFED18}"/>
              </a:ext>
            </a:extLst>
          </p:cNvPr>
          <p:cNvSpPr txBox="1"/>
          <p:nvPr/>
        </p:nvSpPr>
        <p:spPr>
          <a:xfrm>
            <a:off x="7382923" y="1714120"/>
            <a:ext cx="3369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Первая экспедиция «Антарктика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I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»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28B9A27-76B6-08ED-3F94-A9A9CE09830D}"/>
              </a:ext>
            </a:extLst>
          </p:cNvPr>
          <p:cNvSpPr txBox="1"/>
          <p:nvPr/>
        </p:nvSpPr>
        <p:spPr>
          <a:xfrm>
            <a:off x="11192938" y="1852619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1983 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EC4E77-F3A4-0079-105A-C531D9C3F4CF}"/>
              </a:ext>
            </a:extLst>
          </p:cNvPr>
          <p:cNvSpPr txBox="1"/>
          <p:nvPr/>
        </p:nvSpPr>
        <p:spPr>
          <a:xfrm>
            <a:off x="11192942" y="1075435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1984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75CF955-E403-C1B5-FAC6-CEAB1A5A0DA3}"/>
              </a:ext>
            </a:extLst>
          </p:cNvPr>
          <p:cNvSpPr txBox="1"/>
          <p:nvPr/>
        </p:nvSpPr>
        <p:spPr>
          <a:xfrm>
            <a:off x="7281326" y="936935"/>
            <a:ext cx="3454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Создание станции «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Комманданте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Ферраз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»</a:t>
            </a:r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83D996F4-7303-3832-97D8-4CBD2977F654}"/>
              </a:ext>
            </a:extLst>
          </p:cNvPr>
          <p:cNvCxnSpPr>
            <a:cxnSpLocks/>
            <a:endCxn id="49" idx="3"/>
          </p:cNvCxnSpPr>
          <p:nvPr/>
        </p:nvCxnSpPr>
        <p:spPr>
          <a:xfrm flipH="1" flipV="1">
            <a:off x="10735723" y="462151"/>
            <a:ext cx="372533" cy="560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D770D861-2522-A7A5-DF59-EAD37D1DFFA5}"/>
              </a:ext>
            </a:extLst>
          </p:cNvPr>
          <p:cNvSpPr txBox="1"/>
          <p:nvPr/>
        </p:nvSpPr>
        <p:spPr>
          <a:xfrm>
            <a:off x="11192940" y="277484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2013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1886B57-E04C-CE48-0779-0F67230DA1FA}"/>
              </a:ext>
            </a:extLst>
          </p:cNvPr>
          <p:cNvSpPr txBox="1"/>
          <p:nvPr/>
        </p:nvSpPr>
        <p:spPr>
          <a:xfrm>
            <a:off x="6096000" y="138985"/>
            <a:ext cx="4639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Учреждение первого Антарктического плана исследований</a:t>
            </a:r>
          </a:p>
        </p:txBody>
      </p:sp>
      <p:sp>
        <p:nvSpPr>
          <p:cNvPr id="50" name="Скругленный прямоугольник 49">
            <a:extLst>
              <a:ext uri="{FF2B5EF4-FFF2-40B4-BE49-F238E27FC236}">
                <a16:creationId xmlns:a16="http://schemas.microsoft.com/office/drawing/2014/main" id="{958481AF-6EF0-A141-17E2-21C5FC1C9295}"/>
              </a:ext>
            </a:extLst>
          </p:cNvPr>
          <p:cNvSpPr/>
          <p:nvPr/>
        </p:nvSpPr>
        <p:spPr>
          <a:xfrm>
            <a:off x="786385" y="785315"/>
            <a:ext cx="5821680" cy="544614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90CB279-85BE-7367-F8BE-C05300D3A51C}"/>
              </a:ext>
            </a:extLst>
          </p:cNvPr>
          <p:cNvSpPr txBox="1"/>
          <p:nvPr/>
        </p:nvSpPr>
        <p:spPr>
          <a:xfrm>
            <a:off x="1021079" y="936935"/>
            <a:ext cx="53522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Второй Антарктический план исследований</a:t>
            </a:r>
            <a:b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(2023 – 2032)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49214EC-53F8-9C7D-85FB-4C65E188110F}"/>
              </a:ext>
            </a:extLst>
          </p:cNvPr>
          <p:cNvSpPr txBox="1"/>
          <p:nvPr/>
        </p:nvSpPr>
        <p:spPr>
          <a:xfrm>
            <a:off x="1563621" y="2107793"/>
            <a:ext cx="4267205" cy="3728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Криосфера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Биоразнообразие в Антарктике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Климатические изменения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Геодинамика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Атмосферные исследования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Социальная сфера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Арктика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: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новые перспективы Бразилии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95C41E01-732F-7DB5-2579-602F0B54C1CA}"/>
              </a:ext>
            </a:extLst>
          </p:cNvPr>
          <p:cNvCxnSpPr>
            <a:cxnSpLocks/>
          </p:cNvCxnSpPr>
          <p:nvPr/>
        </p:nvCxnSpPr>
        <p:spPr>
          <a:xfrm flipH="1">
            <a:off x="10752666" y="1255096"/>
            <a:ext cx="372533" cy="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>
            <a:extLst>
              <a:ext uri="{FF2B5EF4-FFF2-40B4-BE49-F238E27FC236}">
                <a16:creationId xmlns:a16="http://schemas.microsoft.com/office/drawing/2014/main" id="{13A26172-5350-6700-076F-76E06192C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8381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463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extLst>
              <a:ext uri="{FF2B5EF4-FFF2-40B4-BE49-F238E27FC236}">
                <a16:creationId xmlns:a16="http://schemas.microsoft.com/office/drawing/2014/main" id="{094F23A1-8C45-81B1-4F19-98D36A149643}"/>
              </a:ext>
            </a:extLst>
          </p:cNvPr>
          <p:cNvSpPr/>
          <p:nvPr/>
        </p:nvSpPr>
        <p:spPr>
          <a:xfrm>
            <a:off x="786385" y="785315"/>
            <a:ext cx="5821680" cy="544614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684DD140-2950-F4F4-7E4B-74D1E0511D02}"/>
              </a:ext>
            </a:extLst>
          </p:cNvPr>
          <p:cNvCxnSpPr>
            <a:cxnSpLocks/>
          </p:cNvCxnSpPr>
          <p:nvPr/>
        </p:nvCxnSpPr>
        <p:spPr>
          <a:xfrm flipV="1">
            <a:off x="10938933" y="0"/>
            <a:ext cx="0" cy="685800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A80FB84D-0ACA-C432-74B4-EA9C80934BC5}"/>
              </a:ext>
            </a:extLst>
          </p:cNvPr>
          <p:cNvCxnSpPr>
            <a:cxnSpLocks/>
          </p:cNvCxnSpPr>
          <p:nvPr/>
        </p:nvCxnSpPr>
        <p:spPr>
          <a:xfrm flipH="1">
            <a:off x="10752656" y="5979549"/>
            <a:ext cx="372533" cy="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8648C94-9B07-5C1A-E7C5-0F0E6D5259FB}"/>
              </a:ext>
            </a:extLst>
          </p:cNvPr>
          <p:cNvSpPr txBox="1"/>
          <p:nvPr/>
        </p:nvSpPr>
        <p:spPr>
          <a:xfrm>
            <a:off x="6845138" y="5517884"/>
            <a:ext cx="38143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Начало дискуссий о необходимости вовлечения государства в арктические дела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03190FA-BE8F-DFD5-AB79-9AB11ADD72B1}"/>
              </a:ext>
            </a:extLst>
          </p:cNvPr>
          <p:cNvSpPr txBox="1"/>
          <p:nvPr/>
        </p:nvSpPr>
        <p:spPr>
          <a:xfrm>
            <a:off x="11184478" y="5794883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2010 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Cambria" panose="02040503050406030204" pitchFamily="18" charset="0"/>
            </a:endParaRPr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472D2128-8D23-380C-66AD-94A0818F7C2A}"/>
              </a:ext>
            </a:extLst>
          </p:cNvPr>
          <p:cNvCxnSpPr>
            <a:cxnSpLocks/>
          </p:cNvCxnSpPr>
          <p:nvPr/>
        </p:nvCxnSpPr>
        <p:spPr>
          <a:xfrm flipH="1">
            <a:off x="10752655" y="4666035"/>
            <a:ext cx="372533" cy="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8FD284E-859A-AC5F-17A2-32024DEAA2BB}"/>
              </a:ext>
            </a:extLst>
          </p:cNvPr>
          <p:cNvSpPr txBox="1"/>
          <p:nvPr/>
        </p:nvSpPr>
        <p:spPr>
          <a:xfrm>
            <a:off x="8085656" y="4204370"/>
            <a:ext cx="25738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Создание Технической группы по работе в Арктике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F6D1C92-E8C9-693F-65B7-21F815CBB285}"/>
              </a:ext>
            </a:extLst>
          </p:cNvPr>
          <p:cNvSpPr txBox="1"/>
          <p:nvPr/>
        </p:nvSpPr>
        <p:spPr>
          <a:xfrm>
            <a:off x="8178795" y="2925865"/>
            <a:ext cx="25738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Создание Арктической рабочей группы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9EE9C0-2D27-F91B-8A2F-5A15E4BFF2E6}"/>
              </a:ext>
            </a:extLst>
          </p:cNvPr>
          <p:cNvSpPr txBox="1"/>
          <p:nvPr/>
        </p:nvSpPr>
        <p:spPr>
          <a:xfrm>
            <a:off x="11192945" y="4481369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2019 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Cambria" panose="02040503050406030204" pitchFamily="18" charset="0"/>
            </a:endParaRP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64D7636A-3FF4-2E25-0DB2-344044A28D41}"/>
              </a:ext>
            </a:extLst>
          </p:cNvPr>
          <p:cNvCxnSpPr>
            <a:cxnSpLocks/>
          </p:cNvCxnSpPr>
          <p:nvPr/>
        </p:nvCxnSpPr>
        <p:spPr>
          <a:xfrm flipH="1">
            <a:off x="10752655" y="2255549"/>
            <a:ext cx="372533" cy="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F3CB792-4D88-BC94-D272-7256AEF8118A}"/>
              </a:ext>
            </a:extLst>
          </p:cNvPr>
          <p:cNvSpPr txBox="1"/>
          <p:nvPr/>
        </p:nvSpPr>
        <p:spPr>
          <a:xfrm>
            <a:off x="11184477" y="3237871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2021 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A4EEFAF-6F9E-5B7D-9426-B58A7ACFED18}"/>
              </a:ext>
            </a:extLst>
          </p:cNvPr>
          <p:cNvSpPr txBox="1"/>
          <p:nvPr/>
        </p:nvSpPr>
        <p:spPr>
          <a:xfrm>
            <a:off x="7315192" y="1919518"/>
            <a:ext cx="3437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Первая экспедиция «Арктика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I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»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28B9A27-76B6-08ED-3F94-A9A9CE09830D}"/>
              </a:ext>
            </a:extLst>
          </p:cNvPr>
          <p:cNvSpPr txBox="1"/>
          <p:nvPr/>
        </p:nvSpPr>
        <p:spPr>
          <a:xfrm>
            <a:off x="11184476" y="2072125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2023 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90CB279-85BE-7367-F8BE-C05300D3A51C}"/>
              </a:ext>
            </a:extLst>
          </p:cNvPr>
          <p:cNvSpPr txBox="1"/>
          <p:nvPr/>
        </p:nvSpPr>
        <p:spPr>
          <a:xfrm>
            <a:off x="1498611" y="1070430"/>
            <a:ext cx="43857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Интересы Бразилии в Арктике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49214EC-53F8-9C7D-85FB-4C65E188110F}"/>
              </a:ext>
            </a:extLst>
          </p:cNvPr>
          <p:cNvSpPr txBox="1"/>
          <p:nvPr/>
        </p:nvSpPr>
        <p:spPr>
          <a:xfrm>
            <a:off x="1557874" y="2109245"/>
            <a:ext cx="42672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”Mature Power necessity”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Национальная исследовательская кооперация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Предупреждение последствий изменения климата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Участие в морском управлении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Экономические интересы: разведка нефти и газа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2B8CAB01-76B0-11F6-37A5-F41E1F634B03}"/>
              </a:ext>
            </a:extLst>
          </p:cNvPr>
          <p:cNvCxnSpPr>
            <a:cxnSpLocks/>
          </p:cNvCxnSpPr>
          <p:nvPr/>
        </p:nvCxnSpPr>
        <p:spPr>
          <a:xfrm flipH="1">
            <a:off x="10752655" y="3422537"/>
            <a:ext cx="372533" cy="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0A6947C-AE33-0768-8899-61484BD0BA9D}"/>
              </a:ext>
            </a:extLst>
          </p:cNvPr>
          <p:cNvCxnSpPr>
            <a:cxnSpLocks/>
          </p:cNvCxnSpPr>
          <p:nvPr/>
        </p:nvCxnSpPr>
        <p:spPr>
          <a:xfrm flipH="1">
            <a:off x="10745857" y="1082651"/>
            <a:ext cx="372533" cy="0"/>
          </a:xfrm>
          <a:prstGeom prst="line">
            <a:avLst/>
          </a:prstGeom>
          <a:ln w="222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0FC139F-F9EE-7881-1290-88425D2B385A}"/>
              </a:ext>
            </a:extLst>
          </p:cNvPr>
          <p:cNvSpPr txBox="1"/>
          <p:nvPr/>
        </p:nvSpPr>
        <p:spPr>
          <a:xfrm>
            <a:off x="7308394" y="470265"/>
            <a:ext cx="3437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Национальный Конгресс получил предложение о присоединении к Договору о Шпицбергене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C3714C-23D9-59F3-DA85-69814B2C1AB7}"/>
              </a:ext>
            </a:extLst>
          </p:cNvPr>
          <p:cNvSpPr txBox="1"/>
          <p:nvPr/>
        </p:nvSpPr>
        <p:spPr>
          <a:xfrm>
            <a:off x="11184475" y="891320"/>
            <a:ext cx="99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202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4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latin typeface="Cambria" panose="02040503050406030204" pitchFamily="18" charset="0"/>
              </a:rPr>
              <a:t> 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B3DA3C5E-1CC5-EF9C-6F22-D72309819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8381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310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extLst>
              <a:ext uri="{FF2B5EF4-FFF2-40B4-BE49-F238E27FC236}">
                <a16:creationId xmlns:a16="http://schemas.microsoft.com/office/drawing/2014/main" id="{FB1CFFC7-39A8-299B-21C1-11BE906A03DF}"/>
              </a:ext>
            </a:extLst>
          </p:cNvPr>
          <p:cNvSpPr/>
          <p:nvPr/>
        </p:nvSpPr>
        <p:spPr>
          <a:xfrm>
            <a:off x="289265" y="1016739"/>
            <a:ext cx="3468985" cy="48369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BAAA445C-8897-1C4E-AD52-FE57FA62A5A6}"/>
              </a:ext>
            </a:extLst>
          </p:cNvPr>
          <p:cNvSpPr/>
          <p:nvPr/>
        </p:nvSpPr>
        <p:spPr>
          <a:xfrm>
            <a:off x="4362523" y="1016739"/>
            <a:ext cx="3468985" cy="48369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8E7E60E5-38AF-42B9-B438-10267D37C3BC}"/>
              </a:ext>
            </a:extLst>
          </p:cNvPr>
          <p:cNvSpPr/>
          <p:nvPr/>
        </p:nvSpPr>
        <p:spPr>
          <a:xfrm>
            <a:off x="8456310" y="1016739"/>
            <a:ext cx="3468985" cy="48369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C09B91-F67A-EE88-A72D-EACBC28E51BA}"/>
              </a:ext>
            </a:extLst>
          </p:cNvPr>
          <p:cNvSpPr txBox="1"/>
          <p:nvPr/>
        </p:nvSpPr>
        <p:spPr>
          <a:xfrm>
            <a:off x="569162" y="1305202"/>
            <a:ext cx="2964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Наука и Экология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12CF827C-CC46-3051-137D-C6B340D108BA}"/>
              </a:ext>
            </a:extLst>
          </p:cNvPr>
          <p:cNvCxnSpPr>
            <a:cxnSpLocks/>
          </p:cNvCxnSpPr>
          <p:nvPr/>
        </p:nvCxnSpPr>
        <p:spPr>
          <a:xfrm>
            <a:off x="622577" y="1652487"/>
            <a:ext cx="2857430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3AD8DCA-D62A-1F64-4EB3-8A4B416B72F0}"/>
              </a:ext>
            </a:extLst>
          </p:cNvPr>
          <p:cNvSpPr txBox="1"/>
          <p:nvPr/>
        </p:nvSpPr>
        <p:spPr>
          <a:xfrm>
            <a:off x="622577" y="1914134"/>
            <a:ext cx="28574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Углубление сотрудничества с Арктическими государствами;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Поиск возможностей для самостоятельной и коллективной деятельности в Арктике;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Установление «связи между полюсами». 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CE9719EF-753A-47FD-B02F-BA6E22338989}"/>
              </a:ext>
            </a:extLst>
          </p:cNvPr>
          <p:cNvCxnSpPr>
            <a:cxnSpLocks/>
          </p:cNvCxnSpPr>
          <p:nvPr/>
        </p:nvCxnSpPr>
        <p:spPr>
          <a:xfrm>
            <a:off x="4676066" y="1674534"/>
            <a:ext cx="2857430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97BB713-D46C-EA8A-2354-A8E574E3BFF0}"/>
              </a:ext>
            </a:extLst>
          </p:cNvPr>
          <p:cNvSpPr txBox="1"/>
          <p:nvPr/>
        </p:nvSpPr>
        <p:spPr>
          <a:xfrm>
            <a:off x="4622651" y="1281777"/>
            <a:ext cx="2964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Экономика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35AD2D3-53C2-AE84-E23C-6F0CF2E692C1}"/>
              </a:ext>
            </a:extLst>
          </p:cNvPr>
          <p:cNvSpPr txBox="1"/>
          <p:nvPr/>
        </p:nvSpPr>
        <p:spPr>
          <a:xfrm>
            <a:off x="4715411" y="1908738"/>
            <a:ext cx="285743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Участие в разработке арктических энергоресурсов и диверсификация источников энергоснабжения;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Использования СМП и СЗП;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Поиск преимуществ для повседневной жизни общества. 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1D75450F-AAF2-F017-51FA-85B3FA342BE5}"/>
              </a:ext>
            </a:extLst>
          </p:cNvPr>
          <p:cNvCxnSpPr>
            <a:cxnSpLocks/>
          </p:cNvCxnSpPr>
          <p:nvPr/>
        </p:nvCxnSpPr>
        <p:spPr>
          <a:xfrm>
            <a:off x="8762088" y="1674534"/>
            <a:ext cx="2857430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860F0AE3-22D1-E2FB-4A96-2E8778827751}"/>
              </a:ext>
            </a:extLst>
          </p:cNvPr>
          <p:cNvSpPr txBox="1"/>
          <p:nvPr/>
        </p:nvSpPr>
        <p:spPr>
          <a:xfrm>
            <a:off x="8655259" y="1305202"/>
            <a:ext cx="2964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Геополитика и стратегия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EA44D20-E6AF-7807-AA7E-C5A2214BAC17}"/>
              </a:ext>
            </a:extLst>
          </p:cNvPr>
          <p:cNvSpPr txBox="1"/>
          <p:nvPr/>
        </p:nvSpPr>
        <p:spPr>
          <a:xfrm>
            <a:off x="8762088" y="2127186"/>
            <a:ext cx="28574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«Арктический сценарий» в Антарктике;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«Мост» между Западом и Востоком;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Экологическая безопасность.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73C219D-5213-0CD0-D8B4-89265CB65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8381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751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A8FB6A-615C-3070-934E-F69FE7564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Устойчивый план развития Бразилии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555DD50D-0963-6A46-2873-66994F5BB491}"/>
              </a:ext>
            </a:extLst>
          </p:cNvPr>
          <p:cNvSpPr/>
          <p:nvPr/>
        </p:nvSpPr>
        <p:spPr>
          <a:xfrm>
            <a:off x="734632" y="1909629"/>
            <a:ext cx="207135" cy="21538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5F5E4228-58F1-4F54-391E-C646EF0DC810}"/>
              </a:ext>
            </a:extLst>
          </p:cNvPr>
          <p:cNvSpPr/>
          <p:nvPr/>
        </p:nvSpPr>
        <p:spPr>
          <a:xfrm>
            <a:off x="734631" y="2744609"/>
            <a:ext cx="207135" cy="21538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B1428AD6-9BF3-7FE5-F638-B1564B9D3C40}"/>
              </a:ext>
            </a:extLst>
          </p:cNvPr>
          <p:cNvSpPr/>
          <p:nvPr/>
        </p:nvSpPr>
        <p:spPr>
          <a:xfrm>
            <a:off x="734630" y="3579589"/>
            <a:ext cx="207135" cy="21538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37C5B319-39FB-009E-8BD2-63BA15EEAD69}"/>
              </a:ext>
            </a:extLst>
          </p:cNvPr>
          <p:cNvSpPr/>
          <p:nvPr/>
        </p:nvSpPr>
        <p:spPr>
          <a:xfrm>
            <a:off x="734629" y="4414569"/>
            <a:ext cx="207135" cy="21538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D1B3477-044A-7468-B625-3566E9AB4DAD}"/>
              </a:ext>
            </a:extLst>
          </p:cNvPr>
          <p:cNvSpPr/>
          <p:nvPr/>
        </p:nvSpPr>
        <p:spPr>
          <a:xfrm>
            <a:off x="734629" y="5249549"/>
            <a:ext cx="207135" cy="215385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668FB1-3B1A-EB63-77DD-84ED9F0DB80F}"/>
              </a:ext>
            </a:extLst>
          </p:cNvPr>
          <p:cNvSpPr txBox="1"/>
          <p:nvPr/>
        </p:nvSpPr>
        <p:spPr>
          <a:xfrm>
            <a:off x="1700011" y="1755711"/>
            <a:ext cx="4865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«Чистая» энергия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66BB1B-8463-D791-FB7C-8F0FB135F4E9}"/>
              </a:ext>
            </a:extLst>
          </p:cNvPr>
          <p:cNvSpPr txBox="1"/>
          <p:nvPr/>
        </p:nvSpPr>
        <p:spPr>
          <a:xfrm>
            <a:off x="1700012" y="2593102"/>
            <a:ext cx="5804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Добыча полезных ископаемых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CD266B-E6E3-815D-DA02-B0982582EFCA}"/>
              </a:ext>
            </a:extLst>
          </p:cNvPr>
          <p:cNvSpPr txBox="1"/>
          <p:nvPr/>
        </p:nvSpPr>
        <p:spPr>
          <a:xfrm>
            <a:off x="1700011" y="3425671"/>
            <a:ext cx="5804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Защита окружающей среды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4C9A24-B5E3-ACA3-E428-F8D9C30FF28B}"/>
              </a:ext>
            </a:extLst>
          </p:cNvPr>
          <p:cNvSpPr txBox="1"/>
          <p:nvPr/>
        </p:nvSpPr>
        <p:spPr>
          <a:xfrm>
            <a:off x="1700012" y="4260651"/>
            <a:ext cx="58040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Устойчивое сельское хозяйство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0C539F-3E6C-ED19-B265-568397E0EC03}"/>
              </a:ext>
            </a:extLst>
          </p:cNvPr>
          <p:cNvSpPr txBox="1"/>
          <p:nvPr/>
        </p:nvSpPr>
        <p:spPr>
          <a:xfrm>
            <a:off x="1700010" y="4987880"/>
            <a:ext cx="6326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Защита прав коренного населения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1674CC-DEBC-2B58-CA16-C19BDD4D0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8381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18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A73EA657-DE11-1EFD-7371-82CEAFBEF92B}"/>
              </a:ext>
            </a:extLst>
          </p:cNvPr>
          <p:cNvGraphicFramePr/>
          <p:nvPr/>
        </p:nvGraphicFramePr>
        <p:xfrm>
          <a:off x="0" y="201168"/>
          <a:ext cx="12191999" cy="64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B11EE40-21E4-2056-B9DA-68047EDB5324}"/>
              </a:ext>
            </a:extLst>
          </p:cNvPr>
          <p:cNvSpPr txBox="1"/>
          <p:nvPr/>
        </p:nvSpPr>
        <p:spPr>
          <a:xfrm>
            <a:off x="3584448" y="1994273"/>
            <a:ext cx="20482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Национальная политика в отношении Антарктики </a:t>
            </a:r>
            <a:br>
              <a:rPr lang="ru-RU" sz="14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(POLANTAR)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38B1EE-2F15-A2C9-13DC-B66C1CD787D2}"/>
              </a:ext>
            </a:extLst>
          </p:cNvPr>
          <p:cNvSpPr txBox="1"/>
          <p:nvPr/>
        </p:nvSpPr>
        <p:spPr>
          <a:xfrm>
            <a:off x="1024128" y="3880610"/>
            <a:ext cx="224942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400" b="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Научный Комитет по исследованиям Антарктики</a:t>
            </a:r>
            <a:br>
              <a:rPr lang="ru-RU" sz="1400" b="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SCAR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0416A6-15E6-7CBE-F4D9-E9E9AB926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8381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532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9B0C869-04FA-5F5D-3B84-1693714BB09E}"/>
              </a:ext>
            </a:extLst>
          </p:cNvPr>
          <p:cNvGraphicFramePr>
            <a:graphicFrameLocks noGrp="1"/>
          </p:cNvGraphicFramePr>
          <p:nvPr/>
        </p:nvGraphicFramePr>
        <p:xfrm>
          <a:off x="-2" y="-2"/>
          <a:ext cx="12192000" cy="685800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62236008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31660073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50816287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33361350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808069754"/>
                    </a:ext>
                  </a:extLst>
                </a:gridCol>
              </a:tblGrid>
              <a:tr h="1119424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Государство</a:t>
                      </a:r>
                      <a:endParaRPr lang="ru-RU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Круглогодичные станции</a:t>
                      </a:r>
                      <a:endParaRPr lang="ru-RU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Сезонные станции</a:t>
                      </a:r>
                      <a:endParaRPr lang="ru-RU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Прочие модули</a:t>
                      </a:r>
                      <a:endParaRPr lang="ru-RU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Итог</a:t>
                      </a:r>
                      <a:endParaRPr lang="ru-RU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117253"/>
                  </a:ext>
                </a:extLst>
              </a:tr>
              <a:tr h="780295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Аргентина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297723"/>
                  </a:ext>
                </a:extLst>
              </a:tr>
              <a:tr h="723292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Чили 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1421076"/>
                  </a:ext>
                </a:extLst>
              </a:tr>
              <a:tr h="847188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Россия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1006953"/>
                  </a:ext>
                </a:extLst>
              </a:tr>
              <a:tr h="874979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США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984993"/>
                  </a:ext>
                </a:extLst>
              </a:tr>
              <a:tr h="960681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Австралия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697280"/>
                  </a:ext>
                </a:extLst>
              </a:tr>
              <a:tr h="801519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…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451742"/>
                  </a:ext>
                </a:extLst>
              </a:tr>
              <a:tr h="750624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Бразилия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585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9448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3327</Words>
  <Application>Microsoft Macintosh PowerPoint</Application>
  <PresentationFormat>Широкоэкранный</PresentationFormat>
  <Paragraphs>246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Aptos</vt:lpstr>
      <vt:lpstr>Aptos Display</vt:lpstr>
      <vt:lpstr>Arial</vt:lpstr>
      <vt:lpstr>Bauhaus 93</vt:lpstr>
      <vt:lpstr>Cambria</vt:lpstr>
      <vt:lpstr>Verdana</vt:lpstr>
      <vt:lpstr>Тема Office</vt:lpstr>
      <vt:lpstr>   </vt:lpstr>
      <vt:lpstr>Основные категории</vt:lpstr>
      <vt:lpstr>Презентация PowerPoint</vt:lpstr>
      <vt:lpstr>Презентация PowerPoint</vt:lpstr>
      <vt:lpstr>Презентация PowerPoint</vt:lpstr>
      <vt:lpstr>Презентация PowerPoint</vt:lpstr>
      <vt:lpstr>Устойчивый план развития Бразилии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Общий контекст</vt:lpstr>
      <vt:lpstr>Презентация PowerPoint</vt:lpstr>
      <vt:lpstr>Презентация PowerPoint</vt:lpstr>
      <vt:lpstr> Список литературы (методология):</vt:lpstr>
      <vt:lpstr> Список литературы (методология):</vt:lpstr>
      <vt:lpstr> Список литературы (методология):</vt:lpstr>
      <vt:lpstr> Список литературы (методология):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Даниил Агафонов</dc:creator>
  <cp:lastModifiedBy>Даниил Агафонов</cp:lastModifiedBy>
  <cp:revision>7</cp:revision>
  <dcterms:created xsi:type="dcterms:W3CDTF">2024-04-26T07:59:24Z</dcterms:created>
  <dcterms:modified xsi:type="dcterms:W3CDTF">2024-04-26T14:24:12Z</dcterms:modified>
</cp:coreProperties>
</file>