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69" r:id="rId3"/>
    <p:sldId id="270" r:id="rId4"/>
    <p:sldId id="271" r:id="rId5"/>
    <p:sldId id="266" r:id="rId6"/>
    <p:sldId id="272" r:id="rId7"/>
    <p:sldId id="258" r:id="rId8"/>
    <p:sldId id="260" r:id="rId9"/>
    <p:sldId id="259" r:id="rId10"/>
    <p:sldId id="262" r:id="rId11"/>
    <p:sldId id="263" r:id="rId12"/>
    <p:sldId id="264" r:id="rId13"/>
    <p:sldId id="273" r:id="rId14"/>
    <p:sldId id="274" r:id="rId15"/>
    <p:sldId id="275" r:id="rId16"/>
    <p:sldId id="276" r:id="rId17"/>
    <p:sldId id="277" r:id="rId18"/>
    <p:sldId id="278" r:id="rId19"/>
    <p:sldId id="280" r:id="rId20"/>
    <p:sldId id="279" r:id="rId21"/>
    <p:sldId id="281" r:id="rId22"/>
    <p:sldId id="282" r:id="rId23"/>
    <p:sldId id="283" r:id="rId24"/>
    <p:sldId id="284" r:id="rId25"/>
    <p:sldId id="285" r:id="rId26"/>
    <p:sldId id="286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745"/>
    <p:restoredTop sz="94672"/>
  </p:normalViewPr>
  <p:slideViewPr>
    <p:cSldViewPr snapToGrid="0">
      <p:cViewPr varScale="1">
        <p:scale>
          <a:sx n="93" d="100"/>
          <a:sy n="93" d="100"/>
        </p:scale>
        <p:origin x="216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cap="none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Ресурсы, направляемые на науку об Антарктике </a:t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ru-RU" cap="none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(</a:t>
            </a:r>
            <a:r>
              <a:rPr lang="ru-RU" b="0" cap="none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в </a:t>
            </a:r>
            <a:r>
              <a:rPr lang="en-US" b="0" cap="none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R$ </a:t>
            </a:r>
            <a:r>
              <a:rPr lang="ru-RU" b="0" cap="none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млн</a:t>
            </a:r>
            <a:r>
              <a:rPr lang="ru-RU" cap="none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)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R$ млн</c:v>
                </c:pt>
              </c:strCache>
            </c:strRef>
          </c:tx>
          <c:spPr>
            <a:ln w="19050" cap="flat" cmpd="sng" algn="ctr">
              <a:solidFill>
                <a:schemeClr val="accent6">
                  <a:lumMod val="50000"/>
                </a:schemeClr>
              </a:solidFill>
              <a:prstDash val="sysDash"/>
              <a:miter lim="800000"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6719160104986877E-3"/>
                  <c:y val="-2.83425196850393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7E-6F4C-B457-56BAF1600DEC}"/>
                </c:ext>
              </c:extLst>
            </c:dLbl>
            <c:dLbl>
              <c:idx val="2"/>
              <c:layout>
                <c:manualLayout>
                  <c:x val="-4.7213746719160102E-3"/>
                  <c:y val="-3.01943715368912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7E-6F4C-B457-56BAF1600DEC}"/>
                </c:ext>
              </c:extLst>
            </c:dLbl>
            <c:dLbl>
              <c:idx val="6"/>
              <c:layout>
                <c:manualLayout>
                  <c:x val="-1.0510416666666666E-2"/>
                  <c:y val="-2.83425196850393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57E-6F4C-B457-56BAF1600D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72</c:v>
                </c:pt>
                <c:pt idx="1">
                  <c:v>36</c:v>
                </c:pt>
                <c:pt idx="2">
                  <c:v>1</c:v>
                </c:pt>
                <c:pt idx="3">
                  <c:v>2</c:v>
                </c:pt>
                <c:pt idx="4">
                  <c:v>4.88</c:v>
                </c:pt>
                <c:pt idx="5">
                  <c:v>15.4</c:v>
                </c:pt>
                <c:pt idx="6">
                  <c:v>0.83</c:v>
                </c:pt>
                <c:pt idx="7">
                  <c:v>0.71</c:v>
                </c:pt>
                <c:pt idx="8">
                  <c:v>4.83</c:v>
                </c:pt>
                <c:pt idx="9">
                  <c:v>2.13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7E-6F4C-B457-56BAF1600DE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110098703"/>
        <c:axId val="111019776"/>
      </c:lineChart>
      <c:catAx>
        <c:axId val="21100987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1019776"/>
        <c:crosses val="autoZero"/>
        <c:auto val="1"/>
        <c:lblAlgn val="ctr"/>
        <c:lblOffset val="100"/>
        <c:noMultiLvlLbl val="0"/>
      </c:catAx>
      <c:valAx>
        <c:axId val="111019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100987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Покупка ледокола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45000"/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shade val="45000"/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shade val="45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45000"/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R$ миллионы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A3-F74E-A81C-2EE3600DB12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Институты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61000"/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shade val="61000"/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shade val="61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61000"/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R$ миллионы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17.399999999999999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A3-F74E-A81C-2EE3600DB12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Оснащение кораблей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76000"/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shade val="76000"/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shade val="76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76000"/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R$ миллионы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A3-F74E-A81C-2EE3600DB12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CNPq / MCTIC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92000"/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shade val="92000"/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shade val="92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2000"/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R$ миллионы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0A3-F74E-A81C-2EE3600DB12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MCTI / CNPq / FNDCT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3000"/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tint val="93000"/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tint val="93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tint val="93000"/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R$ миллионы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A3-F74E-A81C-2EE3600DB129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Замена после пожара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77000"/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tint val="77000"/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tint val="77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tint val="77000"/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R$ миллионы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4.28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0A3-F74E-A81C-2EE3600DB129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Гранты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62000"/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tint val="62000"/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tint val="62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tint val="62000"/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R$ миллионы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2.96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0A3-F74E-A81C-2EE3600DB129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Оснащение для проектов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46000"/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tint val="46000"/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tint val="46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tint val="46000"/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R$ миллионы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0A3-F74E-A81C-2EE3600DB1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008704"/>
        <c:axId val="108404672"/>
      </c:barChart>
      <c:catAx>
        <c:axId val="20087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8404672"/>
        <c:crosses val="autoZero"/>
        <c:auto val="1"/>
        <c:lblAlgn val="ctr"/>
        <c:lblOffset val="100"/>
        <c:noMultiLvlLbl val="0"/>
      </c:catAx>
      <c:valAx>
        <c:axId val="108404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8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Наука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 w="9525" cap="flat" cmpd="sng" algn="ctr">
              <a:noFill/>
              <a:round/>
            </a:ln>
            <a:effectLst/>
          </c:spPr>
          <c:invertIfNegative val="0"/>
          <c:dLbls>
            <c:delete val="1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71</c:v>
                </c:pt>
                <c:pt idx="1">
                  <c:v>36</c:v>
                </c:pt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12</c:v>
                </c:pt>
                <c:pt idx="6">
                  <c:v>1</c:v>
                </c:pt>
                <c:pt idx="8">
                  <c:v>4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BC-8247-B085-2B89397ABE7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Экология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1-63BC-8247-B085-2B89397ABE7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Восстановление станции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noFill/>
              <a:round/>
            </a:ln>
            <a:effectLst/>
          </c:spPr>
          <c:invertIfNegative val="0"/>
          <c:dLbls>
            <c:delete val="1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Лист1!$D$2:$D$11</c:f>
              <c:numCache>
                <c:formatCode>General</c:formatCode>
                <c:ptCount val="10"/>
                <c:pt idx="4">
                  <c:v>47</c:v>
                </c:pt>
                <c:pt idx="5">
                  <c:v>36</c:v>
                </c:pt>
                <c:pt idx="6">
                  <c:v>2</c:v>
                </c:pt>
                <c:pt idx="7">
                  <c:v>29</c:v>
                </c:pt>
                <c:pt idx="8">
                  <c:v>110</c:v>
                </c:pt>
                <c:pt idx="9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BC-8247-B085-2B89397ABE7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Логистика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20000"/>
                  <a:lumOff val="80000"/>
                </a:schemeClr>
              </a:solidFill>
              <a:round/>
            </a:ln>
            <a:effectLst/>
          </c:spPr>
          <c:invertIfNegative val="0"/>
          <c:dLbls>
            <c:delete val="1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Лист1!$E$2:$E$11</c:f>
              <c:numCache>
                <c:formatCode>General</c:formatCode>
                <c:ptCount val="10"/>
                <c:pt idx="0">
                  <c:v>19</c:v>
                </c:pt>
                <c:pt idx="1">
                  <c:v>5</c:v>
                </c:pt>
                <c:pt idx="2">
                  <c:v>17</c:v>
                </c:pt>
                <c:pt idx="3">
                  <c:v>14</c:v>
                </c:pt>
                <c:pt idx="4">
                  <c:v>9</c:v>
                </c:pt>
                <c:pt idx="5">
                  <c:v>19</c:v>
                </c:pt>
                <c:pt idx="6">
                  <c:v>7</c:v>
                </c:pt>
                <c:pt idx="7">
                  <c:v>6</c:v>
                </c:pt>
                <c:pt idx="8">
                  <c:v>8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3BC-8247-B085-2B89397ABE7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312240"/>
        <c:axId val="168926304"/>
      </c:barChart>
      <c:catAx>
        <c:axId val="331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8926304"/>
        <c:crosses val="autoZero"/>
        <c:auto val="1"/>
        <c:lblAlgn val="ctr"/>
        <c:lblOffset val="100"/>
        <c:noMultiLvlLbl val="0"/>
      </c:catAx>
      <c:valAx>
        <c:axId val="168926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12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Торговля России с Бразилией (товары, млн долл.)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Импорт</c:v>
                </c:pt>
              </c:strCache>
            </c:strRef>
          </c:tx>
          <c:spPr>
            <a:ln w="38100" cap="flat" cmpd="dbl" algn="ctr">
              <a:solidFill>
                <a:schemeClr val="accent6">
                  <a:lumMod val="60000"/>
                  <a:lumOff val="40000"/>
                </a:schemeClr>
              </a:solidFill>
              <a:miter lim="800000"/>
            </a:ln>
            <a:effectLst/>
          </c:spPr>
          <c:marker>
            <c:symbol val="none"/>
          </c:marker>
          <c:cat>
            <c:numRef>
              <c:f>Лист1!$A$2:$A$15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423</c:v>
                </c:pt>
                <c:pt idx="1">
                  <c:v>2917</c:v>
                </c:pt>
                <c:pt idx="2">
                  <c:v>3443</c:v>
                </c:pt>
                <c:pt idx="3">
                  <c:v>3741</c:v>
                </c:pt>
                <c:pt idx="4">
                  <c:v>4653</c:v>
                </c:pt>
                <c:pt idx="5">
                  <c:v>2869</c:v>
                </c:pt>
                <c:pt idx="6">
                  <c:v>4152</c:v>
                </c:pt>
                <c:pt idx="7">
                  <c:v>4378</c:v>
                </c:pt>
                <c:pt idx="8">
                  <c:v>2524</c:v>
                </c:pt>
                <c:pt idx="9">
                  <c:v>3200</c:v>
                </c:pt>
                <c:pt idx="10">
                  <c:v>2470</c:v>
                </c:pt>
                <c:pt idx="11">
                  <c:v>2148</c:v>
                </c:pt>
                <c:pt idx="12">
                  <c:v>2010</c:v>
                </c:pt>
                <c:pt idx="13">
                  <c:v>2223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C2-B948-ABF5-13733FEFFE5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Экспорт</c:v>
                </c:pt>
              </c:strCache>
            </c:strRef>
          </c:tx>
          <c:spPr>
            <a:ln w="38100" cap="flat" cmpd="dbl" algn="ctr">
              <a:solidFill>
                <a:schemeClr val="accent6">
                  <a:lumMod val="50000"/>
                </a:schemeClr>
              </a:solidFill>
              <a:miter lim="800000"/>
            </a:ln>
            <a:effectLst/>
          </c:spPr>
          <c:marker>
            <c:symbol val="none"/>
          </c:marker>
          <c:cat>
            <c:numRef>
              <c:f>Лист1!$A$2:$A$15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571</c:v>
                </c:pt>
                <c:pt idx="1">
                  <c:v>722</c:v>
                </c:pt>
                <c:pt idx="2">
                  <c:v>943</c:v>
                </c:pt>
                <c:pt idx="3">
                  <c:v>1710</c:v>
                </c:pt>
                <c:pt idx="4">
                  <c:v>3332</c:v>
                </c:pt>
                <c:pt idx="5">
                  <c:v>1412</c:v>
                </c:pt>
                <c:pt idx="6">
                  <c:v>1911</c:v>
                </c:pt>
                <c:pt idx="7">
                  <c:v>2103</c:v>
                </c:pt>
                <c:pt idx="8">
                  <c:v>1786</c:v>
                </c:pt>
                <c:pt idx="9">
                  <c:v>2030</c:v>
                </c:pt>
                <c:pt idx="10">
                  <c:v>2584</c:v>
                </c:pt>
                <c:pt idx="11">
                  <c:v>2455</c:v>
                </c:pt>
                <c:pt idx="12">
                  <c:v>1994</c:v>
                </c:pt>
                <c:pt idx="13">
                  <c:v>5261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C2-B948-ABF5-13733FEFFE5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Объем</c:v>
                </c:pt>
              </c:strCache>
            </c:strRef>
          </c:tx>
          <c:spPr>
            <a:ln w="38100" cap="flat" cmpd="dbl" algn="ctr">
              <a:solidFill>
                <a:schemeClr val="accent3"/>
              </a:solidFill>
              <a:miter lim="800000"/>
            </a:ln>
            <a:effectLst/>
          </c:spPr>
          <c:marker>
            <c:symbol val="none"/>
          </c:marker>
          <c:cat>
            <c:numRef>
              <c:f>Лист1!$A$2:$A$15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cat>
          <c:val>
            <c:numRef>
              <c:f>Лист1!$D$2:$D$15</c:f>
              <c:numCache>
                <c:formatCode>General</c:formatCode>
                <c:ptCount val="14"/>
                <c:pt idx="0">
                  <c:v>994</c:v>
                </c:pt>
                <c:pt idx="1">
                  <c:v>3639</c:v>
                </c:pt>
                <c:pt idx="2">
                  <c:v>4386</c:v>
                </c:pt>
                <c:pt idx="3">
                  <c:v>5451</c:v>
                </c:pt>
                <c:pt idx="4">
                  <c:v>7985</c:v>
                </c:pt>
                <c:pt idx="5">
                  <c:v>4281</c:v>
                </c:pt>
                <c:pt idx="6">
                  <c:v>6063</c:v>
                </c:pt>
                <c:pt idx="7">
                  <c:v>6481</c:v>
                </c:pt>
                <c:pt idx="8">
                  <c:v>4310</c:v>
                </c:pt>
                <c:pt idx="9">
                  <c:v>5230</c:v>
                </c:pt>
                <c:pt idx="10">
                  <c:v>5054</c:v>
                </c:pt>
                <c:pt idx="11">
                  <c:v>4603</c:v>
                </c:pt>
                <c:pt idx="12">
                  <c:v>4004</c:v>
                </c:pt>
                <c:pt idx="13">
                  <c:v>7484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C2-B948-ABF5-13733FEFF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062864"/>
        <c:axId val="599161888"/>
      </c:lineChart>
      <c:catAx>
        <c:axId val="599062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9161888"/>
        <c:crosses val="autoZero"/>
        <c:auto val="1"/>
        <c:lblAlgn val="ctr"/>
        <c:lblOffset val="100"/>
        <c:noMultiLvlLbl val="0"/>
      </c:catAx>
      <c:valAx>
        <c:axId val="599161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9062864"/>
        <c:crosses val="autoZero"/>
        <c:crossBetween val="between"/>
        <c:dispUnits>
          <c:builtInUnit val="hundred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197" b="0" i="0" u="none" strike="noStrike" kern="1200" cap="all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ru-RU" dirty="0">
                      <a:solidFill>
                        <a:schemeClr val="accent6">
                          <a:lumMod val="50000"/>
                        </a:schemeClr>
                      </a:solidFill>
                    </a:rPr>
                    <a:t>Сотни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1DB037-EA4C-0A49-B26F-2864FE3FE80B}" type="doc">
      <dgm:prSet loTypeId="urn:microsoft.com/office/officeart/2005/8/layout/orgChart1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CF4A56-63A4-DF41-B7B2-482262C6E62A}">
      <dgm:prSet phldrT="[Текст]" custT="1"/>
      <dgm:spPr>
        <a:solidFill>
          <a:schemeClr val="bg1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20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Президент Республики</a:t>
          </a:r>
        </a:p>
      </dgm:t>
    </dgm:pt>
    <dgm:pt modelId="{6DB16062-C837-B44A-8E8B-B12ED69E4C76}" type="parTrans" cxnId="{2BE03B14-B1E8-2E4D-B062-7F40D9634539}">
      <dgm:prSet/>
      <dgm:spPr/>
      <dgm:t>
        <a:bodyPr/>
        <a:lstStyle/>
        <a:p>
          <a:endParaRPr lang="ru-RU"/>
        </a:p>
      </dgm:t>
    </dgm:pt>
    <dgm:pt modelId="{0202FB5F-48E0-6843-A6AA-3F5885614007}" type="sibTrans" cxnId="{2BE03B14-B1E8-2E4D-B062-7F40D9634539}">
      <dgm:prSet/>
      <dgm:spPr/>
      <dgm:t>
        <a:bodyPr/>
        <a:lstStyle/>
        <a:p>
          <a:endParaRPr lang="ru-RU"/>
        </a:p>
      </dgm:t>
    </dgm:pt>
    <dgm:pt modelId="{885FD5EE-4011-FF41-8EDF-065622C65DC0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4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Национальный Комитет по Антарктическим исследованиям</a:t>
          </a:r>
          <a:br>
            <a:rPr lang="ru-RU" sz="14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</a:br>
          <a:r>
            <a:rPr lang="ru-RU" sz="14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(</a:t>
          </a:r>
          <a:r>
            <a:rPr lang="en-US" sz="14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CONAPA</a:t>
          </a:r>
          <a:r>
            <a:rPr lang="ru-RU" sz="14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)</a:t>
          </a:r>
        </a:p>
      </dgm:t>
    </dgm:pt>
    <dgm:pt modelId="{D9661CAB-00D5-864A-8943-4D7839F8B91D}" type="parTrans" cxnId="{50A8A24F-F0FD-EC49-9200-7F8870FB84A7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AABCDD8B-16C6-B047-A93A-31C8E55D9A2A}" type="sibTrans" cxnId="{50A8A24F-F0FD-EC49-9200-7F8870FB84A7}">
      <dgm:prSet/>
      <dgm:spPr/>
      <dgm:t>
        <a:bodyPr/>
        <a:lstStyle/>
        <a:p>
          <a:endParaRPr lang="ru-RU"/>
        </a:p>
      </dgm:t>
    </dgm:pt>
    <dgm:pt modelId="{64FC0D79-6882-E04A-A823-7289792FB8D2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4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Межведомственная комиссия по морским ресурсам</a:t>
          </a:r>
          <a:br>
            <a:rPr lang="en-US" sz="14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</a:br>
          <a:r>
            <a:rPr lang="en-US" sz="14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(CIRM)</a:t>
          </a:r>
          <a:endParaRPr lang="ru-RU" sz="1400" b="1" dirty="0">
            <a:solidFill>
              <a:schemeClr val="accent6">
                <a:lumMod val="75000"/>
              </a:schemeClr>
            </a:solidFill>
            <a:latin typeface="Cambria" panose="02040503050406030204" pitchFamily="18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ABD1D92-4060-7A49-AEBB-4B291BE21E2B}" type="parTrans" cxnId="{56DBF5C4-800D-3344-91C3-2D8962F81C4D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ECC527D8-9B10-7B43-9A19-48A4532EAFAF}" type="sibTrans" cxnId="{56DBF5C4-800D-3344-91C3-2D8962F81C4D}">
      <dgm:prSet/>
      <dgm:spPr/>
      <dgm:t>
        <a:bodyPr/>
        <a:lstStyle/>
        <a:p>
          <a:endParaRPr lang="ru-RU"/>
        </a:p>
      </dgm:t>
    </dgm:pt>
    <dgm:pt modelId="{575096C8-2B98-3740-9B0C-D7ADF659061C}">
      <dgm:prSet custT="1"/>
      <dgm:spPr>
        <a:solidFill>
          <a:schemeClr val="bg1"/>
        </a:solidFill>
        <a:ln w="44450">
          <a:solidFill>
            <a:srgbClr val="92D050"/>
          </a:solidFill>
        </a:ln>
      </dgm:spPr>
      <dgm:t>
        <a:bodyPr/>
        <a:lstStyle/>
        <a:p>
          <a:r>
            <a:rPr lang="ru-RU" sz="14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Техническая группа по арктической деятельности</a:t>
          </a:r>
        </a:p>
      </dgm:t>
    </dgm:pt>
    <dgm:pt modelId="{8C54EAFC-4A5A-6843-8885-5C484E6011E4}" type="parTrans" cxnId="{1810C49A-AE88-2F4C-B509-990B2AC7C478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1E660F88-A856-694F-A3DB-53E89A230893}" type="sibTrans" cxnId="{1810C49A-AE88-2F4C-B509-990B2AC7C478}">
      <dgm:prSet/>
      <dgm:spPr/>
      <dgm:t>
        <a:bodyPr/>
        <a:lstStyle/>
        <a:p>
          <a:endParaRPr lang="ru-RU"/>
        </a:p>
      </dgm:t>
    </dgm:pt>
    <dgm:pt modelId="{6109B485-B9AC-7A42-A57F-0E0AC0E5711B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6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Подкомитет </a:t>
          </a:r>
          <a:r>
            <a:rPr lang="en-US" sz="16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PROANTAR</a:t>
          </a:r>
          <a:endParaRPr lang="ru-RU" sz="1600" dirty="0">
            <a:solidFill>
              <a:schemeClr val="accent6">
                <a:lumMod val="75000"/>
              </a:schemeClr>
            </a:solidFill>
            <a:latin typeface="Cambria" panose="02040503050406030204" pitchFamily="18" charset="0"/>
          </a:endParaRPr>
        </a:p>
      </dgm:t>
    </dgm:pt>
    <dgm:pt modelId="{A01E48ED-2846-0846-86F1-476C6A7015B6}" type="parTrans" cxnId="{82337FBF-644C-104E-B0C8-71F35895F4D4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66A3BEA5-46A1-4043-8DCF-A43EDCB9080D}" type="sibTrans" cxnId="{82337FBF-644C-104E-B0C8-71F35895F4D4}">
      <dgm:prSet/>
      <dgm:spPr/>
      <dgm:t>
        <a:bodyPr/>
        <a:lstStyle/>
        <a:p>
          <a:endParaRPr lang="ru-RU"/>
        </a:p>
      </dgm:t>
    </dgm:pt>
    <dgm:pt modelId="{16121511-BBC5-404E-83BE-8BD8B2BB301E}">
      <dgm:prSet custT="1"/>
      <dgm:spPr>
        <a:solidFill>
          <a:schemeClr val="bg1"/>
        </a:solidFill>
        <a:ln w="44450">
          <a:solidFill>
            <a:srgbClr val="00B050"/>
          </a:solidFill>
        </a:ln>
      </dgm:spPr>
      <dgm:t>
        <a:bodyPr/>
        <a:lstStyle/>
        <a:p>
          <a:r>
            <a:rPr lang="ru-RU" sz="16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Арктическая рабочая группа</a:t>
          </a:r>
          <a:endParaRPr lang="ru-RU" sz="1600" dirty="0">
            <a:solidFill>
              <a:schemeClr val="accent6">
                <a:lumMod val="75000"/>
              </a:schemeClr>
            </a:solidFill>
            <a:latin typeface="Cambria" panose="02040503050406030204" pitchFamily="18" charset="0"/>
          </a:endParaRPr>
        </a:p>
      </dgm:t>
    </dgm:pt>
    <dgm:pt modelId="{FF1A5367-213A-234E-A955-769DDBDD9948}" type="parTrans" cxnId="{584A5EF0-1F91-DB4F-8233-FCADA82374B0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2B39A205-0879-B54B-9295-06FCA48DBE63}" type="sibTrans" cxnId="{584A5EF0-1F91-DB4F-8233-FCADA82374B0}">
      <dgm:prSet/>
      <dgm:spPr/>
      <dgm:t>
        <a:bodyPr/>
        <a:lstStyle/>
        <a:p>
          <a:endParaRPr lang="ru-RU"/>
        </a:p>
      </dgm:t>
    </dgm:pt>
    <dgm:pt modelId="{A38A0036-DBE5-5E4F-9425-E5202C3370FD}">
      <dgm:prSet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endParaRPr lang="ru-RU" dirty="0"/>
        </a:p>
      </dgm:t>
    </dgm:pt>
    <dgm:pt modelId="{B6B1E4BA-4635-C042-ACDD-BA61B8A40C8C}" type="parTrans" cxnId="{839A784F-1EE4-AC4C-A850-D9A970FAA323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B6145985-F47C-3D4E-8A4E-BFC553865ABF}" type="sibTrans" cxnId="{839A784F-1EE4-AC4C-A850-D9A970FAA323}">
      <dgm:prSet/>
      <dgm:spPr/>
      <dgm:t>
        <a:bodyPr/>
        <a:lstStyle/>
        <a:p>
          <a:endParaRPr lang="ru-RU"/>
        </a:p>
      </dgm:t>
    </dgm:pt>
    <dgm:pt modelId="{F766AB1C-8C06-0949-B6CB-74A532D68B9B}">
      <dgm:prSet/>
      <dgm:spPr>
        <a:solidFill>
          <a:schemeClr val="bg1"/>
        </a:solidFill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ru-RU"/>
        </a:p>
      </dgm:t>
    </dgm:pt>
    <dgm:pt modelId="{B2D385E7-02B3-CA4B-A75F-6CA60325BC31}" type="parTrans" cxnId="{BE4ADD1E-21E4-134E-BCFD-9F757D68865B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ACA70904-E94B-9943-B251-CA23BC60D469}" type="sibTrans" cxnId="{BE4ADD1E-21E4-134E-BCFD-9F757D68865B}">
      <dgm:prSet/>
      <dgm:spPr/>
      <dgm:t>
        <a:bodyPr/>
        <a:lstStyle/>
        <a:p>
          <a:endParaRPr lang="ru-RU"/>
        </a:p>
      </dgm:t>
    </dgm:pt>
    <dgm:pt modelId="{D7520A43-0B5A-0349-B726-02E756797E15}" type="pres">
      <dgm:prSet presAssocID="{951DB037-EA4C-0A49-B26F-2864FE3FE8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81094D7-34B7-7944-BC1F-EE4AA8857E65}" type="pres">
      <dgm:prSet presAssocID="{FCCF4A56-63A4-DF41-B7B2-482262C6E62A}" presName="hierRoot1" presStyleCnt="0">
        <dgm:presLayoutVars>
          <dgm:hierBranch val="init"/>
        </dgm:presLayoutVars>
      </dgm:prSet>
      <dgm:spPr/>
    </dgm:pt>
    <dgm:pt modelId="{4D657594-2080-264F-939E-5992AE75EB53}" type="pres">
      <dgm:prSet presAssocID="{FCCF4A56-63A4-DF41-B7B2-482262C6E62A}" presName="rootComposite1" presStyleCnt="0"/>
      <dgm:spPr/>
    </dgm:pt>
    <dgm:pt modelId="{7228270B-7D7D-1647-8145-BFA251A469D0}" type="pres">
      <dgm:prSet presAssocID="{FCCF4A56-63A4-DF41-B7B2-482262C6E62A}" presName="rootText1" presStyleLbl="node0" presStyleIdx="0" presStyleCnt="1" custLinFactNeighborX="9638" custLinFactNeighborY="1483">
        <dgm:presLayoutVars>
          <dgm:chPref val="3"/>
        </dgm:presLayoutVars>
      </dgm:prSet>
      <dgm:spPr/>
    </dgm:pt>
    <dgm:pt modelId="{22F09EFD-A553-D143-8FBD-50D1BF2B8243}" type="pres">
      <dgm:prSet presAssocID="{FCCF4A56-63A4-DF41-B7B2-482262C6E62A}" presName="rootConnector1" presStyleLbl="node1" presStyleIdx="0" presStyleCnt="0"/>
      <dgm:spPr/>
    </dgm:pt>
    <dgm:pt modelId="{97F4A691-7F7E-BC4B-A514-1D7E61FDEBF8}" type="pres">
      <dgm:prSet presAssocID="{FCCF4A56-63A4-DF41-B7B2-482262C6E62A}" presName="hierChild2" presStyleCnt="0"/>
      <dgm:spPr/>
    </dgm:pt>
    <dgm:pt modelId="{BBA7685E-8294-B84A-B0EB-FA4B0C5368C1}" type="pres">
      <dgm:prSet presAssocID="{D9661CAB-00D5-864A-8943-4D7839F8B91D}" presName="Name37" presStyleLbl="parChTrans1D2" presStyleIdx="0" presStyleCnt="4"/>
      <dgm:spPr/>
    </dgm:pt>
    <dgm:pt modelId="{2657F95B-18FD-2E4C-A9A8-0CE8F2163FED}" type="pres">
      <dgm:prSet presAssocID="{885FD5EE-4011-FF41-8EDF-065622C65DC0}" presName="hierRoot2" presStyleCnt="0">
        <dgm:presLayoutVars>
          <dgm:hierBranch val="init"/>
        </dgm:presLayoutVars>
      </dgm:prSet>
      <dgm:spPr/>
    </dgm:pt>
    <dgm:pt modelId="{F2B24936-23F7-B64F-9923-D8BA686F4908}" type="pres">
      <dgm:prSet presAssocID="{885FD5EE-4011-FF41-8EDF-065622C65DC0}" presName="rootComposite" presStyleCnt="0"/>
      <dgm:spPr/>
    </dgm:pt>
    <dgm:pt modelId="{CE6CE1E6-F8A3-6B40-ADCF-DDB38C5C9D38}" type="pres">
      <dgm:prSet presAssocID="{885FD5EE-4011-FF41-8EDF-065622C65DC0}" presName="rootText" presStyleLbl="node2" presStyleIdx="0" presStyleCnt="4" custScaleX="100100">
        <dgm:presLayoutVars>
          <dgm:chPref val="3"/>
        </dgm:presLayoutVars>
      </dgm:prSet>
      <dgm:spPr/>
    </dgm:pt>
    <dgm:pt modelId="{5F0D111B-3B8F-6F47-9F94-38A1B71B8F95}" type="pres">
      <dgm:prSet presAssocID="{885FD5EE-4011-FF41-8EDF-065622C65DC0}" presName="rootConnector" presStyleLbl="node2" presStyleIdx="0" presStyleCnt="4"/>
      <dgm:spPr/>
    </dgm:pt>
    <dgm:pt modelId="{C7D2BFD2-16ED-EC44-84D3-9F0186A66F6B}" type="pres">
      <dgm:prSet presAssocID="{885FD5EE-4011-FF41-8EDF-065622C65DC0}" presName="hierChild4" presStyleCnt="0"/>
      <dgm:spPr/>
    </dgm:pt>
    <dgm:pt modelId="{80E96AB0-4AA6-E544-922F-5A4DCE8D9A3C}" type="pres">
      <dgm:prSet presAssocID="{B2D385E7-02B3-CA4B-A75F-6CA60325BC31}" presName="Name37" presStyleLbl="parChTrans1D3" presStyleIdx="0" presStyleCnt="3"/>
      <dgm:spPr/>
    </dgm:pt>
    <dgm:pt modelId="{5181B0DE-EB1D-A544-8709-FDEDD65C34F4}" type="pres">
      <dgm:prSet presAssocID="{F766AB1C-8C06-0949-B6CB-74A532D68B9B}" presName="hierRoot2" presStyleCnt="0">
        <dgm:presLayoutVars>
          <dgm:hierBranch val="init"/>
        </dgm:presLayoutVars>
      </dgm:prSet>
      <dgm:spPr/>
    </dgm:pt>
    <dgm:pt modelId="{7B5ABDF7-60F3-2140-B671-917ECF3D803C}" type="pres">
      <dgm:prSet presAssocID="{F766AB1C-8C06-0949-B6CB-74A532D68B9B}" presName="rootComposite" presStyleCnt="0"/>
      <dgm:spPr/>
    </dgm:pt>
    <dgm:pt modelId="{2FECDCE7-2EB1-C949-BCEF-C6C414C3723B}" type="pres">
      <dgm:prSet presAssocID="{F766AB1C-8C06-0949-B6CB-74A532D68B9B}" presName="rootText" presStyleLbl="node3" presStyleIdx="0" presStyleCnt="3" custScaleX="93114" custScaleY="105423">
        <dgm:presLayoutVars>
          <dgm:chPref val="3"/>
        </dgm:presLayoutVars>
      </dgm:prSet>
      <dgm:spPr/>
    </dgm:pt>
    <dgm:pt modelId="{C0550564-426F-4842-B909-65CBA391555A}" type="pres">
      <dgm:prSet presAssocID="{F766AB1C-8C06-0949-B6CB-74A532D68B9B}" presName="rootConnector" presStyleLbl="node3" presStyleIdx="0" presStyleCnt="3"/>
      <dgm:spPr/>
    </dgm:pt>
    <dgm:pt modelId="{42D0234E-4223-2042-9380-297137A5F7AC}" type="pres">
      <dgm:prSet presAssocID="{F766AB1C-8C06-0949-B6CB-74A532D68B9B}" presName="hierChild4" presStyleCnt="0"/>
      <dgm:spPr/>
    </dgm:pt>
    <dgm:pt modelId="{EEE55898-55FE-464E-B30D-0CFC75BF3AB0}" type="pres">
      <dgm:prSet presAssocID="{F766AB1C-8C06-0949-B6CB-74A532D68B9B}" presName="hierChild5" presStyleCnt="0"/>
      <dgm:spPr/>
    </dgm:pt>
    <dgm:pt modelId="{9AEA440F-23A2-F244-866B-3E18F000A7F3}" type="pres">
      <dgm:prSet presAssocID="{885FD5EE-4011-FF41-8EDF-065622C65DC0}" presName="hierChild5" presStyleCnt="0"/>
      <dgm:spPr/>
    </dgm:pt>
    <dgm:pt modelId="{DD722F99-870B-4E45-BD36-0B1D0B9183EC}" type="pres">
      <dgm:prSet presAssocID="{B6B1E4BA-4635-C042-ACDD-BA61B8A40C8C}" presName="Name37" presStyleLbl="parChTrans1D2" presStyleIdx="1" presStyleCnt="4"/>
      <dgm:spPr/>
    </dgm:pt>
    <dgm:pt modelId="{D5B2C64E-69DD-EF47-B963-9BA4313077FE}" type="pres">
      <dgm:prSet presAssocID="{A38A0036-DBE5-5E4F-9425-E5202C3370FD}" presName="hierRoot2" presStyleCnt="0">
        <dgm:presLayoutVars>
          <dgm:hierBranch val="init"/>
        </dgm:presLayoutVars>
      </dgm:prSet>
      <dgm:spPr/>
    </dgm:pt>
    <dgm:pt modelId="{43B88EF3-B28F-F046-BE89-8FB55BA63758}" type="pres">
      <dgm:prSet presAssocID="{A38A0036-DBE5-5E4F-9425-E5202C3370FD}" presName="rootComposite" presStyleCnt="0"/>
      <dgm:spPr/>
    </dgm:pt>
    <dgm:pt modelId="{AB152D35-E115-F249-9E83-2EE46F3C2108}" type="pres">
      <dgm:prSet presAssocID="{A38A0036-DBE5-5E4F-9425-E5202C3370FD}" presName="rootText" presStyleLbl="node2" presStyleIdx="1" presStyleCnt="4">
        <dgm:presLayoutVars>
          <dgm:chPref val="3"/>
        </dgm:presLayoutVars>
      </dgm:prSet>
      <dgm:spPr/>
    </dgm:pt>
    <dgm:pt modelId="{DC01B08F-3298-604C-8E34-505E94520F33}" type="pres">
      <dgm:prSet presAssocID="{A38A0036-DBE5-5E4F-9425-E5202C3370FD}" presName="rootConnector" presStyleLbl="node2" presStyleIdx="1" presStyleCnt="4"/>
      <dgm:spPr/>
    </dgm:pt>
    <dgm:pt modelId="{10ADC918-82DB-544F-B537-147B2FDE3671}" type="pres">
      <dgm:prSet presAssocID="{A38A0036-DBE5-5E4F-9425-E5202C3370FD}" presName="hierChild4" presStyleCnt="0"/>
      <dgm:spPr/>
    </dgm:pt>
    <dgm:pt modelId="{A40A4FFE-67EB-3441-89EA-801335B3F724}" type="pres">
      <dgm:prSet presAssocID="{A38A0036-DBE5-5E4F-9425-E5202C3370FD}" presName="hierChild5" presStyleCnt="0"/>
      <dgm:spPr/>
    </dgm:pt>
    <dgm:pt modelId="{9616D6D9-AF6D-664B-AED7-C42B607011D6}" type="pres">
      <dgm:prSet presAssocID="{3ABD1D92-4060-7A49-AEBB-4B291BE21E2B}" presName="Name37" presStyleLbl="parChTrans1D2" presStyleIdx="2" presStyleCnt="4"/>
      <dgm:spPr/>
    </dgm:pt>
    <dgm:pt modelId="{7CEEB4B6-E325-064A-A349-37515D4F9885}" type="pres">
      <dgm:prSet presAssocID="{64FC0D79-6882-E04A-A823-7289792FB8D2}" presName="hierRoot2" presStyleCnt="0">
        <dgm:presLayoutVars>
          <dgm:hierBranch val="init"/>
        </dgm:presLayoutVars>
      </dgm:prSet>
      <dgm:spPr/>
    </dgm:pt>
    <dgm:pt modelId="{D91A960F-FB4F-8E40-8E1D-FE49894A6208}" type="pres">
      <dgm:prSet presAssocID="{64FC0D79-6882-E04A-A823-7289792FB8D2}" presName="rootComposite" presStyleCnt="0"/>
      <dgm:spPr/>
    </dgm:pt>
    <dgm:pt modelId="{ED9A407A-45E4-C74E-9CFD-97114C82A600}" type="pres">
      <dgm:prSet presAssocID="{64FC0D79-6882-E04A-A823-7289792FB8D2}" presName="rootText" presStyleLbl="node2" presStyleIdx="2" presStyleCnt="4">
        <dgm:presLayoutVars>
          <dgm:chPref val="3"/>
        </dgm:presLayoutVars>
      </dgm:prSet>
      <dgm:spPr/>
    </dgm:pt>
    <dgm:pt modelId="{C2D590E9-B686-044A-9717-DBDEFC19DB44}" type="pres">
      <dgm:prSet presAssocID="{64FC0D79-6882-E04A-A823-7289792FB8D2}" presName="rootConnector" presStyleLbl="node2" presStyleIdx="2" presStyleCnt="4"/>
      <dgm:spPr/>
    </dgm:pt>
    <dgm:pt modelId="{B691EE9C-02C0-854D-A095-A73D54CC93C0}" type="pres">
      <dgm:prSet presAssocID="{64FC0D79-6882-E04A-A823-7289792FB8D2}" presName="hierChild4" presStyleCnt="0"/>
      <dgm:spPr/>
    </dgm:pt>
    <dgm:pt modelId="{86456E1A-46A6-084D-8051-C29B6BB21383}" type="pres">
      <dgm:prSet presAssocID="{A01E48ED-2846-0846-86F1-476C6A7015B6}" presName="Name37" presStyleLbl="parChTrans1D3" presStyleIdx="1" presStyleCnt="3"/>
      <dgm:spPr/>
    </dgm:pt>
    <dgm:pt modelId="{4C768D69-A42C-4C47-BF61-F8729F04F0EE}" type="pres">
      <dgm:prSet presAssocID="{6109B485-B9AC-7A42-A57F-0E0AC0E5711B}" presName="hierRoot2" presStyleCnt="0">
        <dgm:presLayoutVars>
          <dgm:hierBranch val="init"/>
        </dgm:presLayoutVars>
      </dgm:prSet>
      <dgm:spPr/>
    </dgm:pt>
    <dgm:pt modelId="{C64DA52B-0117-8245-B278-544DF879FB8C}" type="pres">
      <dgm:prSet presAssocID="{6109B485-B9AC-7A42-A57F-0E0AC0E5711B}" presName="rootComposite" presStyleCnt="0"/>
      <dgm:spPr/>
    </dgm:pt>
    <dgm:pt modelId="{531D25E4-F09D-6640-8BE8-B542631D3A1E}" type="pres">
      <dgm:prSet presAssocID="{6109B485-B9AC-7A42-A57F-0E0AC0E5711B}" presName="rootText" presStyleLbl="node3" presStyleIdx="1" presStyleCnt="3">
        <dgm:presLayoutVars>
          <dgm:chPref val="3"/>
        </dgm:presLayoutVars>
      </dgm:prSet>
      <dgm:spPr/>
    </dgm:pt>
    <dgm:pt modelId="{B1C764A2-F8B8-4F4C-98ED-9BB0B0EB2BF7}" type="pres">
      <dgm:prSet presAssocID="{6109B485-B9AC-7A42-A57F-0E0AC0E5711B}" presName="rootConnector" presStyleLbl="node3" presStyleIdx="1" presStyleCnt="3"/>
      <dgm:spPr/>
    </dgm:pt>
    <dgm:pt modelId="{628ED060-2C0E-924E-8582-7A8A270C81BD}" type="pres">
      <dgm:prSet presAssocID="{6109B485-B9AC-7A42-A57F-0E0AC0E5711B}" presName="hierChild4" presStyleCnt="0"/>
      <dgm:spPr/>
    </dgm:pt>
    <dgm:pt modelId="{E4BF9590-0F2B-1846-B9B0-150AAE602C17}" type="pres">
      <dgm:prSet presAssocID="{6109B485-B9AC-7A42-A57F-0E0AC0E5711B}" presName="hierChild5" presStyleCnt="0"/>
      <dgm:spPr/>
    </dgm:pt>
    <dgm:pt modelId="{C76EEFD5-396E-7F4B-9351-9AE2F10E323B}" type="pres">
      <dgm:prSet presAssocID="{FF1A5367-213A-234E-A955-769DDBDD9948}" presName="Name37" presStyleLbl="parChTrans1D3" presStyleIdx="2" presStyleCnt="3"/>
      <dgm:spPr/>
    </dgm:pt>
    <dgm:pt modelId="{1D8793A5-7E0A-2249-A940-FBAC9D8DACA3}" type="pres">
      <dgm:prSet presAssocID="{16121511-BBC5-404E-83BE-8BD8B2BB301E}" presName="hierRoot2" presStyleCnt="0">
        <dgm:presLayoutVars>
          <dgm:hierBranch val="init"/>
        </dgm:presLayoutVars>
      </dgm:prSet>
      <dgm:spPr/>
    </dgm:pt>
    <dgm:pt modelId="{2A010787-6EFE-BD41-B40C-490AC8EBC7AD}" type="pres">
      <dgm:prSet presAssocID="{16121511-BBC5-404E-83BE-8BD8B2BB301E}" presName="rootComposite" presStyleCnt="0"/>
      <dgm:spPr/>
    </dgm:pt>
    <dgm:pt modelId="{A5FC5073-74EE-4D4E-B3EF-BFAF56735F2D}" type="pres">
      <dgm:prSet presAssocID="{16121511-BBC5-404E-83BE-8BD8B2BB301E}" presName="rootText" presStyleLbl="node3" presStyleIdx="2" presStyleCnt="3">
        <dgm:presLayoutVars>
          <dgm:chPref val="3"/>
        </dgm:presLayoutVars>
      </dgm:prSet>
      <dgm:spPr/>
    </dgm:pt>
    <dgm:pt modelId="{22F91957-07EC-C649-A36A-1C14467847F8}" type="pres">
      <dgm:prSet presAssocID="{16121511-BBC5-404E-83BE-8BD8B2BB301E}" presName="rootConnector" presStyleLbl="node3" presStyleIdx="2" presStyleCnt="3"/>
      <dgm:spPr/>
    </dgm:pt>
    <dgm:pt modelId="{EA501F09-BBFB-6B4E-954B-3DC95D0275BE}" type="pres">
      <dgm:prSet presAssocID="{16121511-BBC5-404E-83BE-8BD8B2BB301E}" presName="hierChild4" presStyleCnt="0"/>
      <dgm:spPr/>
    </dgm:pt>
    <dgm:pt modelId="{D6386C7F-5158-3348-BD19-BD61ED934680}" type="pres">
      <dgm:prSet presAssocID="{16121511-BBC5-404E-83BE-8BD8B2BB301E}" presName="hierChild5" presStyleCnt="0"/>
      <dgm:spPr/>
    </dgm:pt>
    <dgm:pt modelId="{C986AE17-40A1-E84E-902A-AED4B4462859}" type="pres">
      <dgm:prSet presAssocID="{64FC0D79-6882-E04A-A823-7289792FB8D2}" presName="hierChild5" presStyleCnt="0"/>
      <dgm:spPr/>
    </dgm:pt>
    <dgm:pt modelId="{5EF00EAE-681C-EF4E-9177-D3DFB62B7869}" type="pres">
      <dgm:prSet presAssocID="{8C54EAFC-4A5A-6843-8885-5C484E6011E4}" presName="Name37" presStyleLbl="parChTrans1D2" presStyleIdx="3" presStyleCnt="4"/>
      <dgm:spPr/>
    </dgm:pt>
    <dgm:pt modelId="{89A527C5-1D9A-7F47-8899-76D90FF60C9E}" type="pres">
      <dgm:prSet presAssocID="{575096C8-2B98-3740-9B0C-D7ADF659061C}" presName="hierRoot2" presStyleCnt="0">
        <dgm:presLayoutVars>
          <dgm:hierBranch val="init"/>
        </dgm:presLayoutVars>
      </dgm:prSet>
      <dgm:spPr/>
    </dgm:pt>
    <dgm:pt modelId="{49D55F97-1A19-E04E-B486-4C41E2BE5CDA}" type="pres">
      <dgm:prSet presAssocID="{575096C8-2B98-3740-9B0C-D7ADF659061C}" presName="rootComposite" presStyleCnt="0"/>
      <dgm:spPr/>
    </dgm:pt>
    <dgm:pt modelId="{B84A8985-6E37-9049-8752-BB399510B4AB}" type="pres">
      <dgm:prSet presAssocID="{575096C8-2B98-3740-9B0C-D7ADF659061C}" presName="rootText" presStyleLbl="node2" presStyleIdx="3" presStyleCnt="4">
        <dgm:presLayoutVars>
          <dgm:chPref val="3"/>
        </dgm:presLayoutVars>
      </dgm:prSet>
      <dgm:spPr/>
    </dgm:pt>
    <dgm:pt modelId="{B316E24D-66C7-A84B-B450-8DC87F7F9AE6}" type="pres">
      <dgm:prSet presAssocID="{575096C8-2B98-3740-9B0C-D7ADF659061C}" presName="rootConnector" presStyleLbl="node2" presStyleIdx="3" presStyleCnt="4"/>
      <dgm:spPr/>
    </dgm:pt>
    <dgm:pt modelId="{849F37A7-A8F4-0E4D-A0D1-A9229042FC06}" type="pres">
      <dgm:prSet presAssocID="{575096C8-2B98-3740-9B0C-D7ADF659061C}" presName="hierChild4" presStyleCnt="0"/>
      <dgm:spPr/>
    </dgm:pt>
    <dgm:pt modelId="{CEC72B50-7ADE-E94F-AE91-81F00D427EB3}" type="pres">
      <dgm:prSet presAssocID="{575096C8-2B98-3740-9B0C-D7ADF659061C}" presName="hierChild5" presStyleCnt="0"/>
      <dgm:spPr/>
    </dgm:pt>
    <dgm:pt modelId="{3FA6367F-608D-A14A-9D1D-CC1F5C5BB468}" type="pres">
      <dgm:prSet presAssocID="{FCCF4A56-63A4-DF41-B7B2-482262C6E62A}" presName="hierChild3" presStyleCnt="0"/>
      <dgm:spPr/>
    </dgm:pt>
  </dgm:ptLst>
  <dgm:cxnLst>
    <dgm:cxn modelId="{D8E80305-890C-2E42-B2F6-B44446B6DAAD}" type="presOf" srcId="{64FC0D79-6882-E04A-A823-7289792FB8D2}" destId="{ED9A407A-45E4-C74E-9CFD-97114C82A600}" srcOrd="0" destOrd="0" presId="urn:microsoft.com/office/officeart/2005/8/layout/orgChart1"/>
    <dgm:cxn modelId="{52623410-A688-2B43-BF9D-23E3BE8BB6AF}" type="presOf" srcId="{6109B485-B9AC-7A42-A57F-0E0AC0E5711B}" destId="{B1C764A2-F8B8-4F4C-98ED-9BB0B0EB2BF7}" srcOrd="1" destOrd="0" presId="urn:microsoft.com/office/officeart/2005/8/layout/orgChart1"/>
    <dgm:cxn modelId="{2BE03B14-B1E8-2E4D-B062-7F40D9634539}" srcId="{951DB037-EA4C-0A49-B26F-2864FE3FE80B}" destId="{FCCF4A56-63A4-DF41-B7B2-482262C6E62A}" srcOrd="0" destOrd="0" parTransId="{6DB16062-C837-B44A-8E8B-B12ED69E4C76}" sibTransId="{0202FB5F-48E0-6843-A6AA-3F5885614007}"/>
    <dgm:cxn modelId="{98151B1C-F58A-6B4B-9A27-20593269A1D6}" type="presOf" srcId="{F766AB1C-8C06-0949-B6CB-74A532D68B9B}" destId="{C0550564-426F-4842-B909-65CBA391555A}" srcOrd="1" destOrd="0" presId="urn:microsoft.com/office/officeart/2005/8/layout/orgChart1"/>
    <dgm:cxn modelId="{BE4ADD1E-21E4-134E-BCFD-9F757D68865B}" srcId="{885FD5EE-4011-FF41-8EDF-065622C65DC0}" destId="{F766AB1C-8C06-0949-B6CB-74A532D68B9B}" srcOrd="0" destOrd="0" parTransId="{B2D385E7-02B3-CA4B-A75F-6CA60325BC31}" sibTransId="{ACA70904-E94B-9943-B251-CA23BC60D469}"/>
    <dgm:cxn modelId="{16F60F2F-8312-3340-AE44-E340A8DA05A7}" type="presOf" srcId="{16121511-BBC5-404E-83BE-8BD8B2BB301E}" destId="{A5FC5073-74EE-4D4E-B3EF-BFAF56735F2D}" srcOrd="0" destOrd="0" presId="urn:microsoft.com/office/officeart/2005/8/layout/orgChart1"/>
    <dgm:cxn modelId="{2C857D3F-3BE3-3C43-90A1-F2B23EDBDDA2}" type="presOf" srcId="{A38A0036-DBE5-5E4F-9425-E5202C3370FD}" destId="{AB152D35-E115-F249-9E83-2EE46F3C2108}" srcOrd="0" destOrd="0" presId="urn:microsoft.com/office/officeart/2005/8/layout/orgChart1"/>
    <dgm:cxn modelId="{25A3C54D-740B-5D49-BD9B-03B66656547A}" type="presOf" srcId="{B2D385E7-02B3-CA4B-A75F-6CA60325BC31}" destId="{80E96AB0-4AA6-E544-922F-5A4DCE8D9A3C}" srcOrd="0" destOrd="0" presId="urn:microsoft.com/office/officeart/2005/8/layout/orgChart1"/>
    <dgm:cxn modelId="{839A784F-1EE4-AC4C-A850-D9A970FAA323}" srcId="{FCCF4A56-63A4-DF41-B7B2-482262C6E62A}" destId="{A38A0036-DBE5-5E4F-9425-E5202C3370FD}" srcOrd="1" destOrd="0" parTransId="{B6B1E4BA-4635-C042-ACDD-BA61B8A40C8C}" sibTransId="{B6145985-F47C-3D4E-8A4E-BFC553865ABF}"/>
    <dgm:cxn modelId="{50A8A24F-F0FD-EC49-9200-7F8870FB84A7}" srcId="{FCCF4A56-63A4-DF41-B7B2-482262C6E62A}" destId="{885FD5EE-4011-FF41-8EDF-065622C65DC0}" srcOrd="0" destOrd="0" parTransId="{D9661CAB-00D5-864A-8943-4D7839F8B91D}" sibTransId="{AABCDD8B-16C6-B047-A93A-31C8E55D9A2A}"/>
    <dgm:cxn modelId="{E0413C51-A072-B54A-9850-BB85E06DE9FB}" type="presOf" srcId="{16121511-BBC5-404E-83BE-8BD8B2BB301E}" destId="{22F91957-07EC-C649-A36A-1C14467847F8}" srcOrd="1" destOrd="0" presId="urn:microsoft.com/office/officeart/2005/8/layout/orgChart1"/>
    <dgm:cxn modelId="{156ED651-15BE-1F4B-867F-4311631B3E5D}" type="presOf" srcId="{A38A0036-DBE5-5E4F-9425-E5202C3370FD}" destId="{DC01B08F-3298-604C-8E34-505E94520F33}" srcOrd="1" destOrd="0" presId="urn:microsoft.com/office/officeart/2005/8/layout/orgChart1"/>
    <dgm:cxn modelId="{55C3D056-3699-7247-BE5D-633F4366F88F}" type="presOf" srcId="{885FD5EE-4011-FF41-8EDF-065622C65DC0}" destId="{CE6CE1E6-F8A3-6B40-ADCF-DDB38C5C9D38}" srcOrd="0" destOrd="0" presId="urn:microsoft.com/office/officeart/2005/8/layout/orgChart1"/>
    <dgm:cxn modelId="{A1A7DE5C-543A-7242-BD7D-7473F1763118}" type="presOf" srcId="{FCCF4A56-63A4-DF41-B7B2-482262C6E62A}" destId="{7228270B-7D7D-1647-8145-BFA251A469D0}" srcOrd="0" destOrd="0" presId="urn:microsoft.com/office/officeart/2005/8/layout/orgChart1"/>
    <dgm:cxn modelId="{83D8AE7B-90AA-EB42-AB34-C19603D47917}" type="presOf" srcId="{3ABD1D92-4060-7A49-AEBB-4B291BE21E2B}" destId="{9616D6D9-AF6D-664B-AED7-C42B607011D6}" srcOrd="0" destOrd="0" presId="urn:microsoft.com/office/officeart/2005/8/layout/orgChart1"/>
    <dgm:cxn modelId="{B48E1E7C-EEF4-334A-B530-33B63D8CD07D}" type="presOf" srcId="{F766AB1C-8C06-0949-B6CB-74A532D68B9B}" destId="{2FECDCE7-2EB1-C949-BCEF-C6C414C3723B}" srcOrd="0" destOrd="0" presId="urn:microsoft.com/office/officeart/2005/8/layout/orgChart1"/>
    <dgm:cxn modelId="{076C1A87-9C46-C947-8B7C-AB8C549C68D4}" type="presOf" srcId="{FF1A5367-213A-234E-A955-769DDBDD9948}" destId="{C76EEFD5-396E-7F4B-9351-9AE2F10E323B}" srcOrd="0" destOrd="0" presId="urn:microsoft.com/office/officeart/2005/8/layout/orgChart1"/>
    <dgm:cxn modelId="{98C1178F-F3D1-A640-BCEE-734B4219D6DE}" type="presOf" srcId="{575096C8-2B98-3740-9B0C-D7ADF659061C}" destId="{B316E24D-66C7-A84B-B450-8DC87F7F9AE6}" srcOrd="1" destOrd="0" presId="urn:microsoft.com/office/officeart/2005/8/layout/orgChart1"/>
    <dgm:cxn modelId="{D4EAA098-6F35-F14B-8995-E538E0BE0BB9}" type="presOf" srcId="{64FC0D79-6882-E04A-A823-7289792FB8D2}" destId="{C2D590E9-B686-044A-9717-DBDEFC19DB44}" srcOrd="1" destOrd="0" presId="urn:microsoft.com/office/officeart/2005/8/layout/orgChart1"/>
    <dgm:cxn modelId="{423B5199-FB04-664B-BD95-005C3A96AA2B}" type="presOf" srcId="{FCCF4A56-63A4-DF41-B7B2-482262C6E62A}" destId="{22F09EFD-A553-D143-8FBD-50D1BF2B8243}" srcOrd="1" destOrd="0" presId="urn:microsoft.com/office/officeart/2005/8/layout/orgChart1"/>
    <dgm:cxn modelId="{1810C49A-AE88-2F4C-B509-990B2AC7C478}" srcId="{FCCF4A56-63A4-DF41-B7B2-482262C6E62A}" destId="{575096C8-2B98-3740-9B0C-D7ADF659061C}" srcOrd="3" destOrd="0" parTransId="{8C54EAFC-4A5A-6843-8885-5C484E6011E4}" sibTransId="{1E660F88-A856-694F-A3DB-53E89A230893}"/>
    <dgm:cxn modelId="{DA83DCB8-675D-5F48-8E2D-84FDF642BCE9}" type="presOf" srcId="{6109B485-B9AC-7A42-A57F-0E0AC0E5711B}" destId="{531D25E4-F09D-6640-8BE8-B542631D3A1E}" srcOrd="0" destOrd="0" presId="urn:microsoft.com/office/officeart/2005/8/layout/orgChart1"/>
    <dgm:cxn modelId="{8B1EAAB9-25BF-884C-8392-C4AE30BBCBC2}" type="presOf" srcId="{575096C8-2B98-3740-9B0C-D7ADF659061C}" destId="{B84A8985-6E37-9049-8752-BB399510B4AB}" srcOrd="0" destOrd="0" presId="urn:microsoft.com/office/officeart/2005/8/layout/orgChart1"/>
    <dgm:cxn modelId="{82337FBF-644C-104E-B0C8-71F35895F4D4}" srcId="{64FC0D79-6882-E04A-A823-7289792FB8D2}" destId="{6109B485-B9AC-7A42-A57F-0E0AC0E5711B}" srcOrd="0" destOrd="0" parTransId="{A01E48ED-2846-0846-86F1-476C6A7015B6}" sibTransId="{66A3BEA5-46A1-4043-8DCF-A43EDCB9080D}"/>
    <dgm:cxn modelId="{56DBF5C4-800D-3344-91C3-2D8962F81C4D}" srcId="{FCCF4A56-63A4-DF41-B7B2-482262C6E62A}" destId="{64FC0D79-6882-E04A-A823-7289792FB8D2}" srcOrd="2" destOrd="0" parTransId="{3ABD1D92-4060-7A49-AEBB-4B291BE21E2B}" sibTransId="{ECC527D8-9B10-7B43-9A19-48A4532EAFAF}"/>
    <dgm:cxn modelId="{4E495CC7-E6E4-0A4B-BD47-85ED58B78E59}" type="presOf" srcId="{D9661CAB-00D5-864A-8943-4D7839F8B91D}" destId="{BBA7685E-8294-B84A-B0EB-FA4B0C5368C1}" srcOrd="0" destOrd="0" presId="urn:microsoft.com/office/officeart/2005/8/layout/orgChart1"/>
    <dgm:cxn modelId="{1444CBDC-0B6E-A647-9437-2C46536C218B}" type="presOf" srcId="{885FD5EE-4011-FF41-8EDF-065622C65DC0}" destId="{5F0D111B-3B8F-6F47-9F94-38A1B71B8F95}" srcOrd="1" destOrd="0" presId="urn:microsoft.com/office/officeart/2005/8/layout/orgChart1"/>
    <dgm:cxn modelId="{59A3EBE8-801B-4641-98E7-CB1B097907D8}" type="presOf" srcId="{951DB037-EA4C-0A49-B26F-2864FE3FE80B}" destId="{D7520A43-0B5A-0349-B726-02E756797E15}" srcOrd="0" destOrd="0" presId="urn:microsoft.com/office/officeart/2005/8/layout/orgChart1"/>
    <dgm:cxn modelId="{BD8D09EB-4624-7942-82DF-B6F82C050F8D}" type="presOf" srcId="{A01E48ED-2846-0846-86F1-476C6A7015B6}" destId="{86456E1A-46A6-084D-8051-C29B6BB21383}" srcOrd="0" destOrd="0" presId="urn:microsoft.com/office/officeart/2005/8/layout/orgChart1"/>
    <dgm:cxn modelId="{584A5EF0-1F91-DB4F-8233-FCADA82374B0}" srcId="{64FC0D79-6882-E04A-A823-7289792FB8D2}" destId="{16121511-BBC5-404E-83BE-8BD8B2BB301E}" srcOrd="1" destOrd="0" parTransId="{FF1A5367-213A-234E-A955-769DDBDD9948}" sibTransId="{2B39A205-0879-B54B-9295-06FCA48DBE63}"/>
    <dgm:cxn modelId="{71B2CFF6-FD78-514B-B596-5A4AA44720D7}" type="presOf" srcId="{B6B1E4BA-4635-C042-ACDD-BA61B8A40C8C}" destId="{DD722F99-870B-4E45-BD36-0B1D0B9183EC}" srcOrd="0" destOrd="0" presId="urn:microsoft.com/office/officeart/2005/8/layout/orgChart1"/>
    <dgm:cxn modelId="{009559F8-2825-8D46-8DBD-075D0E3527AD}" type="presOf" srcId="{8C54EAFC-4A5A-6843-8885-5C484E6011E4}" destId="{5EF00EAE-681C-EF4E-9177-D3DFB62B7869}" srcOrd="0" destOrd="0" presId="urn:microsoft.com/office/officeart/2005/8/layout/orgChart1"/>
    <dgm:cxn modelId="{57F12CC6-01DD-2748-B60A-8C7F34544224}" type="presParOf" srcId="{D7520A43-0B5A-0349-B726-02E756797E15}" destId="{481094D7-34B7-7944-BC1F-EE4AA8857E65}" srcOrd="0" destOrd="0" presId="urn:microsoft.com/office/officeart/2005/8/layout/orgChart1"/>
    <dgm:cxn modelId="{BD759C4D-E2B3-854A-B23D-9E938E66E71F}" type="presParOf" srcId="{481094D7-34B7-7944-BC1F-EE4AA8857E65}" destId="{4D657594-2080-264F-939E-5992AE75EB53}" srcOrd="0" destOrd="0" presId="urn:microsoft.com/office/officeart/2005/8/layout/orgChart1"/>
    <dgm:cxn modelId="{C1443C4D-8CB9-EF49-82AB-C891D30ED53A}" type="presParOf" srcId="{4D657594-2080-264F-939E-5992AE75EB53}" destId="{7228270B-7D7D-1647-8145-BFA251A469D0}" srcOrd="0" destOrd="0" presId="urn:microsoft.com/office/officeart/2005/8/layout/orgChart1"/>
    <dgm:cxn modelId="{77D6D214-0BD5-6141-8216-CD33406214CC}" type="presParOf" srcId="{4D657594-2080-264F-939E-5992AE75EB53}" destId="{22F09EFD-A553-D143-8FBD-50D1BF2B8243}" srcOrd="1" destOrd="0" presId="urn:microsoft.com/office/officeart/2005/8/layout/orgChart1"/>
    <dgm:cxn modelId="{F525E62D-C052-044C-AD62-C312CA893420}" type="presParOf" srcId="{481094D7-34B7-7944-BC1F-EE4AA8857E65}" destId="{97F4A691-7F7E-BC4B-A514-1D7E61FDEBF8}" srcOrd="1" destOrd="0" presId="urn:microsoft.com/office/officeart/2005/8/layout/orgChart1"/>
    <dgm:cxn modelId="{B3BD3FBE-E09A-9841-A400-DEC87645280D}" type="presParOf" srcId="{97F4A691-7F7E-BC4B-A514-1D7E61FDEBF8}" destId="{BBA7685E-8294-B84A-B0EB-FA4B0C5368C1}" srcOrd="0" destOrd="0" presId="urn:microsoft.com/office/officeart/2005/8/layout/orgChart1"/>
    <dgm:cxn modelId="{E7E47EA0-E48D-2F42-AEF2-9ED1D0E91D5A}" type="presParOf" srcId="{97F4A691-7F7E-BC4B-A514-1D7E61FDEBF8}" destId="{2657F95B-18FD-2E4C-A9A8-0CE8F2163FED}" srcOrd="1" destOrd="0" presId="urn:microsoft.com/office/officeart/2005/8/layout/orgChart1"/>
    <dgm:cxn modelId="{1E0DCBA2-192D-8E47-A02E-42A068A23CAC}" type="presParOf" srcId="{2657F95B-18FD-2E4C-A9A8-0CE8F2163FED}" destId="{F2B24936-23F7-B64F-9923-D8BA686F4908}" srcOrd="0" destOrd="0" presId="urn:microsoft.com/office/officeart/2005/8/layout/orgChart1"/>
    <dgm:cxn modelId="{93EC42B2-746C-5E49-9112-4280F7F62E6F}" type="presParOf" srcId="{F2B24936-23F7-B64F-9923-D8BA686F4908}" destId="{CE6CE1E6-F8A3-6B40-ADCF-DDB38C5C9D38}" srcOrd="0" destOrd="0" presId="urn:microsoft.com/office/officeart/2005/8/layout/orgChart1"/>
    <dgm:cxn modelId="{3F32C3CC-ABE9-8447-B203-611A32C6AA7D}" type="presParOf" srcId="{F2B24936-23F7-B64F-9923-D8BA686F4908}" destId="{5F0D111B-3B8F-6F47-9F94-38A1B71B8F95}" srcOrd="1" destOrd="0" presId="urn:microsoft.com/office/officeart/2005/8/layout/orgChart1"/>
    <dgm:cxn modelId="{62FAE24F-69F2-614B-AB47-9615402B9367}" type="presParOf" srcId="{2657F95B-18FD-2E4C-A9A8-0CE8F2163FED}" destId="{C7D2BFD2-16ED-EC44-84D3-9F0186A66F6B}" srcOrd="1" destOrd="0" presId="urn:microsoft.com/office/officeart/2005/8/layout/orgChart1"/>
    <dgm:cxn modelId="{C6A7D81B-CC6A-9F42-A9DE-741A7F4308B7}" type="presParOf" srcId="{C7D2BFD2-16ED-EC44-84D3-9F0186A66F6B}" destId="{80E96AB0-4AA6-E544-922F-5A4DCE8D9A3C}" srcOrd="0" destOrd="0" presId="urn:microsoft.com/office/officeart/2005/8/layout/orgChart1"/>
    <dgm:cxn modelId="{9E5C9E6A-FA7A-B748-ADF4-39681DD53731}" type="presParOf" srcId="{C7D2BFD2-16ED-EC44-84D3-9F0186A66F6B}" destId="{5181B0DE-EB1D-A544-8709-FDEDD65C34F4}" srcOrd="1" destOrd="0" presId="urn:microsoft.com/office/officeart/2005/8/layout/orgChart1"/>
    <dgm:cxn modelId="{D82D16CF-CFBB-E445-90AF-DC40E5108E90}" type="presParOf" srcId="{5181B0DE-EB1D-A544-8709-FDEDD65C34F4}" destId="{7B5ABDF7-60F3-2140-B671-917ECF3D803C}" srcOrd="0" destOrd="0" presId="urn:microsoft.com/office/officeart/2005/8/layout/orgChart1"/>
    <dgm:cxn modelId="{B64C3BA2-3448-F341-B42A-5A2A378D098C}" type="presParOf" srcId="{7B5ABDF7-60F3-2140-B671-917ECF3D803C}" destId="{2FECDCE7-2EB1-C949-BCEF-C6C414C3723B}" srcOrd="0" destOrd="0" presId="urn:microsoft.com/office/officeart/2005/8/layout/orgChart1"/>
    <dgm:cxn modelId="{E996CBFB-5635-324A-A4AC-E66DE92E2BC8}" type="presParOf" srcId="{7B5ABDF7-60F3-2140-B671-917ECF3D803C}" destId="{C0550564-426F-4842-B909-65CBA391555A}" srcOrd="1" destOrd="0" presId="urn:microsoft.com/office/officeart/2005/8/layout/orgChart1"/>
    <dgm:cxn modelId="{0D77DAB3-1E7C-1D4F-896C-817D204D7549}" type="presParOf" srcId="{5181B0DE-EB1D-A544-8709-FDEDD65C34F4}" destId="{42D0234E-4223-2042-9380-297137A5F7AC}" srcOrd="1" destOrd="0" presId="urn:microsoft.com/office/officeart/2005/8/layout/orgChart1"/>
    <dgm:cxn modelId="{4A7D6174-A667-2D4D-8930-EEDF5E9AD5CC}" type="presParOf" srcId="{5181B0DE-EB1D-A544-8709-FDEDD65C34F4}" destId="{EEE55898-55FE-464E-B30D-0CFC75BF3AB0}" srcOrd="2" destOrd="0" presId="urn:microsoft.com/office/officeart/2005/8/layout/orgChart1"/>
    <dgm:cxn modelId="{6921881E-49D2-0C4F-B194-A6C8D916DA71}" type="presParOf" srcId="{2657F95B-18FD-2E4C-A9A8-0CE8F2163FED}" destId="{9AEA440F-23A2-F244-866B-3E18F000A7F3}" srcOrd="2" destOrd="0" presId="urn:microsoft.com/office/officeart/2005/8/layout/orgChart1"/>
    <dgm:cxn modelId="{55F036FF-1764-F943-9A3F-2490A91AA565}" type="presParOf" srcId="{97F4A691-7F7E-BC4B-A514-1D7E61FDEBF8}" destId="{DD722F99-870B-4E45-BD36-0B1D0B9183EC}" srcOrd="2" destOrd="0" presId="urn:microsoft.com/office/officeart/2005/8/layout/orgChart1"/>
    <dgm:cxn modelId="{D99B9503-6900-B447-A68F-A9AA3061B1A2}" type="presParOf" srcId="{97F4A691-7F7E-BC4B-A514-1D7E61FDEBF8}" destId="{D5B2C64E-69DD-EF47-B963-9BA4313077FE}" srcOrd="3" destOrd="0" presId="urn:microsoft.com/office/officeart/2005/8/layout/orgChart1"/>
    <dgm:cxn modelId="{161DC252-F1AB-7242-BC3D-CB61CC85DCC1}" type="presParOf" srcId="{D5B2C64E-69DD-EF47-B963-9BA4313077FE}" destId="{43B88EF3-B28F-F046-BE89-8FB55BA63758}" srcOrd="0" destOrd="0" presId="urn:microsoft.com/office/officeart/2005/8/layout/orgChart1"/>
    <dgm:cxn modelId="{E0AC28DB-5F2F-7D43-A24F-7F97CD63974C}" type="presParOf" srcId="{43B88EF3-B28F-F046-BE89-8FB55BA63758}" destId="{AB152D35-E115-F249-9E83-2EE46F3C2108}" srcOrd="0" destOrd="0" presId="urn:microsoft.com/office/officeart/2005/8/layout/orgChart1"/>
    <dgm:cxn modelId="{B43458B2-014B-4B4E-947D-2177A295D5FD}" type="presParOf" srcId="{43B88EF3-B28F-F046-BE89-8FB55BA63758}" destId="{DC01B08F-3298-604C-8E34-505E94520F33}" srcOrd="1" destOrd="0" presId="urn:microsoft.com/office/officeart/2005/8/layout/orgChart1"/>
    <dgm:cxn modelId="{A4880CF1-8242-9F42-9EB3-381C54068F09}" type="presParOf" srcId="{D5B2C64E-69DD-EF47-B963-9BA4313077FE}" destId="{10ADC918-82DB-544F-B537-147B2FDE3671}" srcOrd="1" destOrd="0" presId="urn:microsoft.com/office/officeart/2005/8/layout/orgChart1"/>
    <dgm:cxn modelId="{BA83A8D0-40C1-1F48-8E4B-F3DDE60308C0}" type="presParOf" srcId="{D5B2C64E-69DD-EF47-B963-9BA4313077FE}" destId="{A40A4FFE-67EB-3441-89EA-801335B3F724}" srcOrd="2" destOrd="0" presId="urn:microsoft.com/office/officeart/2005/8/layout/orgChart1"/>
    <dgm:cxn modelId="{ED2A7224-4C69-B443-91CD-B7B00707C254}" type="presParOf" srcId="{97F4A691-7F7E-BC4B-A514-1D7E61FDEBF8}" destId="{9616D6D9-AF6D-664B-AED7-C42B607011D6}" srcOrd="4" destOrd="0" presId="urn:microsoft.com/office/officeart/2005/8/layout/orgChart1"/>
    <dgm:cxn modelId="{6B061BED-0506-A844-82BF-B412B3886436}" type="presParOf" srcId="{97F4A691-7F7E-BC4B-A514-1D7E61FDEBF8}" destId="{7CEEB4B6-E325-064A-A349-37515D4F9885}" srcOrd="5" destOrd="0" presId="urn:microsoft.com/office/officeart/2005/8/layout/orgChart1"/>
    <dgm:cxn modelId="{02D85531-FB8A-2540-80A0-02D348A3D973}" type="presParOf" srcId="{7CEEB4B6-E325-064A-A349-37515D4F9885}" destId="{D91A960F-FB4F-8E40-8E1D-FE49894A6208}" srcOrd="0" destOrd="0" presId="urn:microsoft.com/office/officeart/2005/8/layout/orgChart1"/>
    <dgm:cxn modelId="{08FD1051-A1FF-1449-AD16-86102714CDA0}" type="presParOf" srcId="{D91A960F-FB4F-8E40-8E1D-FE49894A6208}" destId="{ED9A407A-45E4-C74E-9CFD-97114C82A600}" srcOrd="0" destOrd="0" presId="urn:microsoft.com/office/officeart/2005/8/layout/orgChart1"/>
    <dgm:cxn modelId="{40018C35-9C5B-D441-8039-E5D6DEFA6245}" type="presParOf" srcId="{D91A960F-FB4F-8E40-8E1D-FE49894A6208}" destId="{C2D590E9-B686-044A-9717-DBDEFC19DB44}" srcOrd="1" destOrd="0" presId="urn:microsoft.com/office/officeart/2005/8/layout/orgChart1"/>
    <dgm:cxn modelId="{A27AD532-FB9C-774E-930A-8C9F605183D8}" type="presParOf" srcId="{7CEEB4B6-E325-064A-A349-37515D4F9885}" destId="{B691EE9C-02C0-854D-A095-A73D54CC93C0}" srcOrd="1" destOrd="0" presId="urn:microsoft.com/office/officeart/2005/8/layout/orgChart1"/>
    <dgm:cxn modelId="{9582FD0E-03AA-EA49-A43E-C3641B4DA2CB}" type="presParOf" srcId="{B691EE9C-02C0-854D-A095-A73D54CC93C0}" destId="{86456E1A-46A6-084D-8051-C29B6BB21383}" srcOrd="0" destOrd="0" presId="urn:microsoft.com/office/officeart/2005/8/layout/orgChart1"/>
    <dgm:cxn modelId="{06E075A0-9AA0-1F44-AFF5-CB7E2594DFCA}" type="presParOf" srcId="{B691EE9C-02C0-854D-A095-A73D54CC93C0}" destId="{4C768D69-A42C-4C47-BF61-F8729F04F0EE}" srcOrd="1" destOrd="0" presId="urn:microsoft.com/office/officeart/2005/8/layout/orgChart1"/>
    <dgm:cxn modelId="{F8B83F36-9183-A248-BF4F-60943EC2AE37}" type="presParOf" srcId="{4C768D69-A42C-4C47-BF61-F8729F04F0EE}" destId="{C64DA52B-0117-8245-B278-544DF879FB8C}" srcOrd="0" destOrd="0" presId="urn:microsoft.com/office/officeart/2005/8/layout/orgChart1"/>
    <dgm:cxn modelId="{C90B84BB-DAB8-D843-A38F-D1ED60E47263}" type="presParOf" srcId="{C64DA52B-0117-8245-B278-544DF879FB8C}" destId="{531D25E4-F09D-6640-8BE8-B542631D3A1E}" srcOrd="0" destOrd="0" presId="urn:microsoft.com/office/officeart/2005/8/layout/orgChart1"/>
    <dgm:cxn modelId="{1F35A476-D9B0-8D4E-8B1C-23790BC390B8}" type="presParOf" srcId="{C64DA52B-0117-8245-B278-544DF879FB8C}" destId="{B1C764A2-F8B8-4F4C-98ED-9BB0B0EB2BF7}" srcOrd="1" destOrd="0" presId="urn:microsoft.com/office/officeart/2005/8/layout/orgChart1"/>
    <dgm:cxn modelId="{F77BA4DA-C235-024B-916B-92B897EAC334}" type="presParOf" srcId="{4C768D69-A42C-4C47-BF61-F8729F04F0EE}" destId="{628ED060-2C0E-924E-8582-7A8A270C81BD}" srcOrd="1" destOrd="0" presId="urn:microsoft.com/office/officeart/2005/8/layout/orgChart1"/>
    <dgm:cxn modelId="{B235285D-C78A-F241-9E5A-F5B28CF8964D}" type="presParOf" srcId="{4C768D69-A42C-4C47-BF61-F8729F04F0EE}" destId="{E4BF9590-0F2B-1846-B9B0-150AAE602C17}" srcOrd="2" destOrd="0" presId="urn:microsoft.com/office/officeart/2005/8/layout/orgChart1"/>
    <dgm:cxn modelId="{AD84E1FB-FADC-9B41-A5FC-2FACE53BCF54}" type="presParOf" srcId="{B691EE9C-02C0-854D-A095-A73D54CC93C0}" destId="{C76EEFD5-396E-7F4B-9351-9AE2F10E323B}" srcOrd="2" destOrd="0" presId="urn:microsoft.com/office/officeart/2005/8/layout/orgChart1"/>
    <dgm:cxn modelId="{6CD0A2B1-9336-F64B-B45F-B1636FCBB4C4}" type="presParOf" srcId="{B691EE9C-02C0-854D-A095-A73D54CC93C0}" destId="{1D8793A5-7E0A-2249-A940-FBAC9D8DACA3}" srcOrd="3" destOrd="0" presId="urn:microsoft.com/office/officeart/2005/8/layout/orgChart1"/>
    <dgm:cxn modelId="{3CBA4D6B-1F03-8547-996E-EE5DA4D219EA}" type="presParOf" srcId="{1D8793A5-7E0A-2249-A940-FBAC9D8DACA3}" destId="{2A010787-6EFE-BD41-B40C-490AC8EBC7AD}" srcOrd="0" destOrd="0" presId="urn:microsoft.com/office/officeart/2005/8/layout/orgChart1"/>
    <dgm:cxn modelId="{19C7ADE1-C7E9-744E-A1ED-8F90939DC638}" type="presParOf" srcId="{2A010787-6EFE-BD41-B40C-490AC8EBC7AD}" destId="{A5FC5073-74EE-4D4E-B3EF-BFAF56735F2D}" srcOrd="0" destOrd="0" presId="urn:microsoft.com/office/officeart/2005/8/layout/orgChart1"/>
    <dgm:cxn modelId="{AE884A65-6E68-DF42-B822-976F41F421F7}" type="presParOf" srcId="{2A010787-6EFE-BD41-B40C-490AC8EBC7AD}" destId="{22F91957-07EC-C649-A36A-1C14467847F8}" srcOrd="1" destOrd="0" presId="urn:microsoft.com/office/officeart/2005/8/layout/orgChart1"/>
    <dgm:cxn modelId="{1A24C426-95BD-A148-8E47-A52CC6811525}" type="presParOf" srcId="{1D8793A5-7E0A-2249-A940-FBAC9D8DACA3}" destId="{EA501F09-BBFB-6B4E-954B-3DC95D0275BE}" srcOrd="1" destOrd="0" presId="urn:microsoft.com/office/officeart/2005/8/layout/orgChart1"/>
    <dgm:cxn modelId="{64C095BF-A0C2-2A4F-B833-CEEA0BC6FCF7}" type="presParOf" srcId="{1D8793A5-7E0A-2249-A940-FBAC9D8DACA3}" destId="{D6386C7F-5158-3348-BD19-BD61ED934680}" srcOrd="2" destOrd="0" presId="urn:microsoft.com/office/officeart/2005/8/layout/orgChart1"/>
    <dgm:cxn modelId="{D331C7A0-7C9A-2840-9A82-251D84558987}" type="presParOf" srcId="{7CEEB4B6-E325-064A-A349-37515D4F9885}" destId="{C986AE17-40A1-E84E-902A-AED4B4462859}" srcOrd="2" destOrd="0" presId="urn:microsoft.com/office/officeart/2005/8/layout/orgChart1"/>
    <dgm:cxn modelId="{416147D1-E9E7-CD4A-B631-7A6FC1F28312}" type="presParOf" srcId="{97F4A691-7F7E-BC4B-A514-1D7E61FDEBF8}" destId="{5EF00EAE-681C-EF4E-9177-D3DFB62B7869}" srcOrd="6" destOrd="0" presId="urn:microsoft.com/office/officeart/2005/8/layout/orgChart1"/>
    <dgm:cxn modelId="{9BD1E26E-5E96-4A41-BD9A-3ECCDA214F60}" type="presParOf" srcId="{97F4A691-7F7E-BC4B-A514-1D7E61FDEBF8}" destId="{89A527C5-1D9A-7F47-8899-76D90FF60C9E}" srcOrd="7" destOrd="0" presId="urn:microsoft.com/office/officeart/2005/8/layout/orgChart1"/>
    <dgm:cxn modelId="{71C8AD99-A6C0-1748-81AF-E0A8675912A6}" type="presParOf" srcId="{89A527C5-1D9A-7F47-8899-76D90FF60C9E}" destId="{49D55F97-1A19-E04E-B486-4C41E2BE5CDA}" srcOrd="0" destOrd="0" presId="urn:microsoft.com/office/officeart/2005/8/layout/orgChart1"/>
    <dgm:cxn modelId="{3309DB06-9E84-A34C-8B62-B1544AE1BC01}" type="presParOf" srcId="{49D55F97-1A19-E04E-B486-4C41E2BE5CDA}" destId="{B84A8985-6E37-9049-8752-BB399510B4AB}" srcOrd="0" destOrd="0" presId="urn:microsoft.com/office/officeart/2005/8/layout/orgChart1"/>
    <dgm:cxn modelId="{3BFC3679-A19F-D54B-ADE7-DE00241E13C2}" type="presParOf" srcId="{49D55F97-1A19-E04E-B486-4C41E2BE5CDA}" destId="{B316E24D-66C7-A84B-B450-8DC87F7F9AE6}" srcOrd="1" destOrd="0" presId="urn:microsoft.com/office/officeart/2005/8/layout/orgChart1"/>
    <dgm:cxn modelId="{1578B25B-A3E0-134C-931D-62402D31B0E7}" type="presParOf" srcId="{89A527C5-1D9A-7F47-8899-76D90FF60C9E}" destId="{849F37A7-A8F4-0E4D-A0D1-A9229042FC06}" srcOrd="1" destOrd="0" presId="urn:microsoft.com/office/officeart/2005/8/layout/orgChart1"/>
    <dgm:cxn modelId="{47A8D08E-AC11-9745-A8BF-7843DB4A3C6C}" type="presParOf" srcId="{89A527C5-1D9A-7F47-8899-76D90FF60C9E}" destId="{CEC72B50-7ADE-E94F-AE91-81F00D427EB3}" srcOrd="2" destOrd="0" presId="urn:microsoft.com/office/officeart/2005/8/layout/orgChart1"/>
    <dgm:cxn modelId="{C4C2B3A0-26C4-074A-8E54-7239D9D65440}" type="presParOf" srcId="{481094D7-34B7-7944-BC1F-EE4AA8857E65}" destId="{3FA6367F-608D-A14A-9D1D-CC1F5C5BB468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F00EAE-681C-EF4E-9177-D3DFB62B7869}">
      <dsp:nvSpPr>
        <dsp:cNvPr id="0" name=""/>
        <dsp:cNvSpPr/>
      </dsp:nvSpPr>
      <dsp:spPr>
        <a:xfrm>
          <a:off x="6333752" y="1253948"/>
          <a:ext cx="4240769" cy="499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725"/>
              </a:lnTo>
              <a:lnTo>
                <a:pt x="4240769" y="240725"/>
              </a:lnTo>
              <a:lnTo>
                <a:pt x="4240769" y="499741"/>
              </a:lnTo>
            </a:path>
          </a:pathLst>
        </a:custGeom>
        <a:noFill/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EEFD5-396E-7F4B-9351-9AE2F10E323B}">
      <dsp:nvSpPr>
        <dsp:cNvPr id="0" name=""/>
        <dsp:cNvSpPr/>
      </dsp:nvSpPr>
      <dsp:spPr>
        <a:xfrm>
          <a:off x="6602932" y="2987103"/>
          <a:ext cx="370023" cy="28861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6186"/>
              </a:lnTo>
              <a:lnTo>
                <a:pt x="370023" y="2886186"/>
              </a:lnTo>
            </a:path>
          </a:pathLst>
        </a:custGeom>
        <a:noFill/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456E1A-46A6-084D-8051-C29B6BB21383}">
      <dsp:nvSpPr>
        <dsp:cNvPr id="0" name=""/>
        <dsp:cNvSpPr/>
      </dsp:nvSpPr>
      <dsp:spPr>
        <a:xfrm>
          <a:off x="6602932" y="2987103"/>
          <a:ext cx="370023" cy="1134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4739"/>
              </a:lnTo>
              <a:lnTo>
                <a:pt x="370023" y="1134739"/>
              </a:lnTo>
            </a:path>
          </a:pathLst>
        </a:custGeom>
        <a:noFill/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16D6D9-AF6D-664B-AED7-C42B607011D6}">
      <dsp:nvSpPr>
        <dsp:cNvPr id="0" name=""/>
        <dsp:cNvSpPr/>
      </dsp:nvSpPr>
      <dsp:spPr>
        <a:xfrm>
          <a:off x="6333752" y="1253948"/>
          <a:ext cx="1255910" cy="499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725"/>
              </a:lnTo>
              <a:lnTo>
                <a:pt x="1255910" y="240725"/>
              </a:lnTo>
              <a:lnTo>
                <a:pt x="1255910" y="499741"/>
              </a:lnTo>
            </a:path>
          </a:pathLst>
        </a:custGeom>
        <a:noFill/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722F99-870B-4E45-BD36-0B1D0B9183EC}">
      <dsp:nvSpPr>
        <dsp:cNvPr id="0" name=""/>
        <dsp:cNvSpPr/>
      </dsp:nvSpPr>
      <dsp:spPr>
        <a:xfrm>
          <a:off x="4604803" y="1253948"/>
          <a:ext cx="1728948" cy="499741"/>
        </a:xfrm>
        <a:custGeom>
          <a:avLst/>
          <a:gdLst/>
          <a:ahLst/>
          <a:cxnLst/>
          <a:rect l="0" t="0" r="0" b="0"/>
          <a:pathLst>
            <a:path>
              <a:moveTo>
                <a:pt x="1728948" y="0"/>
              </a:moveTo>
              <a:lnTo>
                <a:pt x="1728948" y="240725"/>
              </a:lnTo>
              <a:lnTo>
                <a:pt x="0" y="240725"/>
              </a:lnTo>
              <a:lnTo>
                <a:pt x="0" y="499741"/>
              </a:lnTo>
            </a:path>
          </a:pathLst>
        </a:custGeom>
        <a:noFill/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E96AB0-4AA6-E544-922F-5A4DCE8D9A3C}">
      <dsp:nvSpPr>
        <dsp:cNvPr id="0" name=""/>
        <dsp:cNvSpPr/>
      </dsp:nvSpPr>
      <dsp:spPr>
        <a:xfrm>
          <a:off x="630993" y="2987103"/>
          <a:ext cx="370393" cy="1168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8183"/>
              </a:lnTo>
              <a:lnTo>
                <a:pt x="370393" y="1168183"/>
              </a:lnTo>
            </a:path>
          </a:pathLst>
        </a:custGeom>
        <a:noFill/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A7685E-8294-B84A-B0EB-FA4B0C5368C1}">
      <dsp:nvSpPr>
        <dsp:cNvPr id="0" name=""/>
        <dsp:cNvSpPr/>
      </dsp:nvSpPr>
      <dsp:spPr>
        <a:xfrm>
          <a:off x="1618710" y="1253948"/>
          <a:ext cx="4715041" cy="499741"/>
        </a:xfrm>
        <a:custGeom>
          <a:avLst/>
          <a:gdLst/>
          <a:ahLst/>
          <a:cxnLst/>
          <a:rect l="0" t="0" r="0" b="0"/>
          <a:pathLst>
            <a:path>
              <a:moveTo>
                <a:pt x="4715041" y="0"/>
              </a:moveTo>
              <a:lnTo>
                <a:pt x="4715041" y="240725"/>
              </a:lnTo>
              <a:lnTo>
                <a:pt x="0" y="240725"/>
              </a:lnTo>
              <a:lnTo>
                <a:pt x="0" y="499741"/>
              </a:lnTo>
            </a:path>
          </a:pathLst>
        </a:custGeom>
        <a:noFill/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28270B-7D7D-1647-8145-BFA251A469D0}">
      <dsp:nvSpPr>
        <dsp:cNvPr id="0" name=""/>
        <dsp:cNvSpPr/>
      </dsp:nvSpPr>
      <dsp:spPr>
        <a:xfrm>
          <a:off x="5100339" y="20535"/>
          <a:ext cx="2466825" cy="1233412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Президент Республики</a:t>
          </a:r>
        </a:p>
      </dsp:txBody>
      <dsp:txXfrm>
        <a:off x="5100339" y="20535"/>
        <a:ext cx="2466825" cy="1233412"/>
      </dsp:txXfrm>
    </dsp:sp>
    <dsp:sp modelId="{CE6CE1E6-F8A3-6B40-ADCF-DDB38C5C9D38}">
      <dsp:nvSpPr>
        <dsp:cNvPr id="0" name=""/>
        <dsp:cNvSpPr/>
      </dsp:nvSpPr>
      <dsp:spPr>
        <a:xfrm>
          <a:off x="384063" y="1753690"/>
          <a:ext cx="2469292" cy="1233412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Национальный Комитет по Антарктическим исследованиям</a:t>
          </a:r>
          <a:br>
            <a:rPr lang="ru-RU" sz="1400" kern="12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</a:br>
          <a:r>
            <a:rPr lang="ru-RU" sz="1400" b="1" kern="12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(</a:t>
          </a:r>
          <a:r>
            <a:rPr lang="en-US" sz="1400" b="1" kern="12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CONAPA</a:t>
          </a:r>
          <a:r>
            <a:rPr lang="ru-RU" sz="1400" b="1" kern="12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)</a:t>
          </a:r>
        </a:p>
      </dsp:txBody>
      <dsp:txXfrm>
        <a:off x="384063" y="1753690"/>
        <a:ext cx="2469292" cy="1233412"/>
      </dsp:txXfrm>
    </dsp:sp>
    <dsp:sp modelId="{2FECDCE7-2EB1-C949-BCEF-C6C414C3723B}">
      <dsp:nvSpPr>
        <dsp:cNvPr id="0" name=""/>
        <dsp:cNvSpPr/>
      </dsp:nvSpPr>
      <dsp:spPr>
        <a:xfrm>
          <a:off x="1001387" y="3505136"/>
          <a:ext cx="2296960" cy="1300300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tx1">
              <a:lumMod val="95000"/>
              <a:lumOff val="500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500" kern="1200"/>
        </a:p>
      </dsp:txBody>
      <dsp:txXfrm>
        <a:off x="1001387" y="3505136"/>
        <a:ext cx="2296960" cy="1300300"/>
      </dsp:txXfrm>
    </dsp:sp>
    <dsp:sp modelId="{AB152D35-E115-F249-9E83-2EE46F3C2108}">
      <dsp:nvSpPr>
        <dsp:cNvPr id="0" name=""/>
        <dsp:cNvSpPr/>
      </dsp:nvSpPr>
      <dsp:spPr>
        <a:xfrm>
          <a:off x="3371390" y="1753690"/>
          <a:ext cx="2466825" cy="1233412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500" kern="1200" dirty="0"/>
        </a:p>
      </dsp:txBody>
      <dsp:txXfrm>
        <a:off x="3371390" y="1753690"/>
        <a:ext cx="2466825" cy="1233412"/>
      </dsp:txXfrm>
    </dsp:sp>
    <dsp:sp modelId="{ED9A407A-45E4-C74E-9CFD-97114C82A600}">
      <dsp:nvSpPr>
        <dsp:cNvPr id="0" name=""/>
        <dsp:cNvSpPr/>
      </dsp:nvSpPr>
      <dsp:spPr>
        <a:xfrm>
          <a:off x="6356249" y="1753690"/>
          <a:ext cx="2466825" cy="1233412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Межведомственная комиссия по морским ресурсам</a:t>
          </a:r>
          <a:br>
            <a:rPr lang="en-US" sz="1400" kern="12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</a:br>
          <a:r>
            <a:rPr lang="en-US" sz="1400" b="1" kern="12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(CIRM)</a:t>
          </a:r>
          <a:endParaRPr lang="ru-RU" sz="1400" b="1" kern="1200" dirty="0">
            <a:solidFill>
              <a:schemeClr val="accent6">
                <a:lumMod val="75000"/>
              </a:schemeClr>
            </a:solidFill>
            <a:latin typeface="Cambria" panose="02040503050406030204" pitchFamily="18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356249" y="1753690"/>
        <a:ext cx="2466825" cy="1233412"/>
      </dsp:txXfrm>
    </dsp:sp>
    <dsp:sp modelId="{531D25E4-F09D-6640-8BE8-B542631D3A1E}">
      <dsp:nvSpPr>
        <dsp:cNvPr id="0" name=""/>
        <dsp:cNvSpPr/>
      </dsp:nvSpPr>
      <dsp:spPr>
        <a:xfrm>
          <a:off x="6972956" y="3505136"/>
          <a:ext cx="2466825" cy="1233412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Подкомитет </a:t>
          </a:r>
          <a:r>
            <a:rPr lang="en-US" sz="1600" kern="12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PROANTAR</a:t>
          </a:r>
          <a:endParaRPr lang="ru-RU" sz="1600" kern="1200" dirty="0">
            <a:solidFill>
              <a:schemeClr val="accent6">
                <a:lumMod val="75000"/>
              </a:schemeClr>
            </a:solidFill>
            <a:latin typeface="Cambria" panose="02040503050406030204" pitchFamily="18" charset="0"/>
          </a:endParaRPr>
        </a:p>
      </dsp:txBody>
      <dsp:txXfrm>
        <a:off x="6972956" y="3505136"/>
        <a:ext cx="2466825" cy="1233412"/>
      </dsp:txXfrm>
    </dsp:sp>
    <dsp:sp modelId="{A5FC5073-74EE-4D4E-B3EF-BFAF56735F2D}">
      <dsp:nvSpPr>
        <dsp:cNvPr id="0" name=""/>
        <dsp:cNvSpPr/>
      </dsp:nvSpPr>
      <dsp:spPr>
        <a:xfrm>
          <a:off x="6972956" y="5256583"/>
          <a:ext cx="2466825" cy="1233412"/>
        </a:xfrm>
        <a:prstGeom prst="rect">
          <a:avLst/>
        </a:prstGeom>
        <a:solidFill>
          <a:schemeClr val="bg1"/>
        </a:solidFill>
        <a:ln w="4445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Арктическая рабочая группа</a:t>
          </a:r>
          <a:endParaRPr lang="ru-RU" sz="1600" kern="1200" dirty="0">
            <a:solidFill>
              <a:schemeClr val="accent6">
                <a:lumMod val="75000"/>
              </a:schemeClr>
            </a:solidFill>
            <a:latin typeface="Cambria" panose="02040503050406030204" pitchFamily="18" charset="0"/>
          </a:endParaRPr>
        </a:p>
      </dsp:txBody>
      <dsp:txXfrm>
        <a:off x="6972956" y="5256583"/>
        <a:ext cx="2466825" cy="1233412"/>
      </dsp:txXfrm>
    </dsp:sp>
    <dsp:sp modelId="{B84A8985-6E37-9049-8752-BB399510B4AB}">
      <dsp:nvSpPr>
        <dsp:cNvPr id="0" name=""/>
        <dsp:cNvSpPr/>
      </dsp:nvSpPr>
      <dsp:spPr>
        <a:xfrm>
          <a:off x="9341109" y="1753690"/>
          <a:ext cx="2466825" cy="1233412"/>
        </a:xfrm>
        <a:prstGeom prst="rect">
          <a:avLst/>
        </a:prstGeom>
        <a:solidFill>
          <a:schemeClr val="bg1"/>
        </a:solidFill>
        <a:ln w="4445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Техническая группа по арктической деятельности</a:t>
          </a:r>
        </a:p>
      </dsp:txBody>
      <dsp:txXfrm>
        <a:off x="9341109" y="1753690"/>
        <a:ext cx="2466825" cy="1233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AA85F-D2FE-1343-BCD6-FD6CCC069824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22123-8B01-0B43-8F3D-21E6EF278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875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4F2B0-F398-B44F-8274-756E0B6BFFD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702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68E36C-0AEC-489F-896A-BDD81DBD4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2A5B629-9ADB-5F62-9378-8C04CD4D5D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1E6B43-ED7A-5796-F90D-8B06C10CC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8212-A78F-D444-88F9-4E36386BAA28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3FCFCB-E855-95CA-0192-98B7EC87D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81F109-A6D5-B005-DEC6-5BBCBE9AF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443A-E0D9-2F4D-BBF5-AF8CED263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97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5D26B9-55A1-07D3-EAF2-E2BBF102C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B366C84-D9F2-9A57-A297-6A146FBB2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176DF8-543D-1CED-8E17-1AF577BEC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8212-A78F-D444-88F9-4E36386BAA28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3A1903-8863-DA9B-3FEA-0F07306C5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AF5BF8-6B1E-0E99-EAEA-7A15C012B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443A-E0D9-2F4D-BBF5-AF8CED263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0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3EB63DE-5323-6237-17C6-339EFB24C2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DFE2A41-0BDA-BF33-0105-BDC77BEDB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0C89DF-66B1-55B0-1410-5C04DFC88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8212-A78F-D444-88F9-4E36386BAA28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28B915-5E34-044C-1E97-F1A63E611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77780B-066D-624D-010B-0DFE436C3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443A-E0D9-2F4D-BBF5-AF8CED263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5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6B7661-FA33-19C4-44F4-DF58A1392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2C59F8-95D8-9B60-FC1B-7903DE037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4431DC-A6CC-3C28-5EB2-94ECDB462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8212-A78F-D444-88F9-4E36386BAA28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541629-B1F5-F93B-1038-0C59E54B1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C881A2-CD8F-2D43-8751-143C920C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443A-E0D9-2F4D-BBF5-AF8CED263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77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D30973-26B5-88AA-73A7-5C50A68CE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FE32F6-2EA9-EFF4-636F-84548EAE4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476FE6-CAEB-7125-FBC7-6A8750173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8212-A78F-D444-88F9-4E36386BAA28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EFE24B-BD1A-0939-0B59-1257C68E9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6D98FD-2055-8461-4706-6A8186B74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443A-E0D9-2F4D-BBF5-AF8CED263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41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A0CA68-372B-EB7D-D0EF-AC63F6596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7E9533-B0BE-D00E-45B8-588C000B09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412CBFE-5CFE-62C6-F382-9B871AAAA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396A4C-C1B1-AACC-235E-1F11A404F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8212-A78F-D444-88F9-4E36386BAA28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19BD7C-27C8-84A9-3490-55281D199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1BCFBD0-1EC8-C1E4-6E85-BB34711B5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443A-E0D9-2F4D-BBF5-AF8CED263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044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6F4AD1-665B-A5BC-0A95-11765CF38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BC4E0B-A420-D724-D277-3CA6FBF78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C80E18-20C6-1F0A-66C3-9D205B3DE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3DB473D-3B97-76B8-7650-572957B7D3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BE3733B-9385-D755-4BF7-2BF93FA516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0384E45-EC18-8DCF-9C42-3535BD2B0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8212-A78F-D444-88F9-4E36386BAA28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C1029B3-E22F-DE58-E062-4AAD2532C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DF23AB3-44E2-AE07-9545-6CF6E70EE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443A-E0D9-2F4D-BBF5-AF8CED263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48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D5817B-1E6C-BEE8-7434-2AD749962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0B3F6CF-CD9D-7DD0-5A01-1490ECDFA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8212-A78F-D444-88F9-4E36386BAA28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FB580B7-CB9C-B0D0-58C1-0F77C92E6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C25CE4C-FF07-EB9D-C2CB-A456011AF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443A-E0D9-2F4D-BBF5-AF8CED263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87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4190057-789D-01EB-30ED-D19E5E8CF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8212-A78F-D444-88F9-4E36386BAA28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188C17-B7EA-1D7E-A9E0-009823CA7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F605B91-616B-5991-BAB6-0DC43C28F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443A-E0D9-2F4D-BBF5-AF8CED263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29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D0DCA8-BE29-77E2-6A6E-6499A1D91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13180D-6550-1A2D-A85B-DA630252B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C40EAB5-21DA-4613-6313-DB223313CA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6D8DAA-1D3A-07E8-472B-85CD0D886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8212-A78F-D444-88F9-4E36386BAA28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9D29C2D-F25F-675B-16E2-E7AAEEB1F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7323A0D-C8F5-2B01-871A-5EC6E7D29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443A-E0D9-2F4D-BBF5-AF8CED263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602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48170B-C922-1407-73F1-2E9073CC2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A001938-5450-FC1A-C93E-39749E91DE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7698F8A-196F-0ADA-E4F4-56B53583FD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B92BFA-E024-5BC2-4EF9-3F44EB91B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8212-A78F-D444-88F9-4E36386BAA28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886812-B672-D9BB-FA44-0C8C3D414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9987D7-1320-8C7D-D8AB-DFF778FB2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443A-E0D9-2F4D-BBF5-AF8CED263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252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20996D-1068-A6A2-E455-FA3E67117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F62BAD3-5A97-5561-E556-BD39550A8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53AE53-962D-09F7-B08E-926BD7064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78212-A78F-D444-88F9-4E36386BAA28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F5FEED-1D8E-B26E-9FD7-54BC8DB13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FD9E1B-FE83-141C-2914-4B23044B7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0443A-E0D9-2F4D-BBF5-AF8CED263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36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athenalab.org/wp-content/uploads/2020/07/NOVA-POLITICA-DE-DEFESA-BRASIL.pdf" TargetMode="External"/><Relationship Id="rId7" Type="http://schemas.openxmlformats.org/officeDocument/2006/relationships/hyperlink" Target="https://www.trademap.org/Bilateral.aspx?nvpm=5%7c643%7c%7c076%7c%7cTOTAL%7c%7c%7c2%7c1%7c2%7c1%7c1%7c%7c1%7c1%7c1%7c1" TargetMode="External"/><Relationship Id="rId2" Type="http://schemas.openxmlformats.org/officeDocument/2006/relationships/hyperlink" Target="https://milare.adv.br/newsletters/ratificada-a-adesao-do-brasil-ao-tratado-de-svalbard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oscongress.org/upload/medialibrary/475/p4tu2lsjjm85mochtac99bqccm192qi3/Think_Arctic_rus_28042023.pdf" TargetMode="External"/><Relationship Id="rId5" Type="http://schemas.openxmlformats.org/officeDocument/2006/relationships/hyperlink" Target="https://www.scar.org/community-news/ten-year-plan-brazil/#:~:text=The%20Brazilian%20Ministry%20of%20Science%2C,South%20America%2C%20and%20the%20Arctic" TargetMode="External"/><Relationship Id="rId4" Type="http://schemas.openxmlformats.org/officeDocument/2006/relationships/hyperlink" Target="https://www.ufrgs.br/inctcriosfera/arquivos/BrazilianActionPlanEnglish.pdf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russiancouncil.ru/analytics-and-comments/analytics/braziliya-borozdit-arktiku/#:~:text=%D0%9F%D0%BE%D0%B2%D1%82%D0%BE" TargetMode="External"/><Relationship Id="rId2" Type="http://schemas.openxmlformats.org/officeDocument/2006/relationships/hyperlink" Target="https://www.researchgate.net/profile/Guilherme-Campbel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arcticinstitute.org/brazil-arctic-council-not-crazy-sounds/" TargetMode="External"/><Relationship Id="rId2" Type="http://schemas.openxmlformats.org/officeDocument/2006/relationships/hyperlink" Target="https://www.researchgate.net/publication/346816019_Brazil_in_Antarctica_the_scientific_and_geopolitical_importance_of_PROANTAR_in_the_Brazilian_Strategic_Surrounding_Are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genciabrasil.ebc.com.br/en/internacional/noticia/2023-07/brazil-sends-first-research-expedition-arctic" TargetMode="External"/><Relationship Id="rId4" Type="http://schemas.openxmlformats.org/officeDocument/2006/relationships/hyperlink" Target="https://polarjournal.ch/en/2023/09/04/under-lulas-government-brazilian-scientists-head-for-the-arctic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1.png"/><Relationship Id="rId7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17458A-D9B8-EAC4-6F4C-8F03A9D51E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«Разворот над 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“</a:t>
            </a: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Транс-Арктикой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” </a:t>
            </a: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или сотрудничество </a:t>
            </a:r>
            <a:b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России и Бразилии в Арктическом регионе»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CEE3700-BA13-F06E-F8C0-B44C61B163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4"/>
            <a:ext cx="9144000" cy="2256531"/>
          </a:xfrm>
        </p:spPr>
        <p:txBody>
          <a:bodyPr>
            <a:normAutofit/>
          </a:bodyPr>
          <a:lstStyle/>
          <a:p>
            <a:pPr algn="r"/>
            <a:endParaRPr lang="ru-RU" sz="1100" i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r"/>
            <a:r>
              <a:rPr lang="ru-RU" sz="1400" b="1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Агафонов Даниил </a:t>
            </a:r>
          </a:p>
          <a:p>
            <a:pPr algn="r"/>
            <a:r>
              <a:rPr lang="ru-RU" sz="11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НИУ «Высшая школа экономики» </a:t>
            </a:r>
            <a:br>
              <a:rPr lang="ru-RU" sz="11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</a:br>
            <a:br>
              <a:rPr lang="en-US" sz="11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ru-RU" sz="11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НУГ</a:t>
            </a:r>
            <a:r>
              <a:rPr lang="en-US" sz="11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11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«БРИКС</a:t>
            </a:r>
            <a:r>
              <a:rPr lang="en-US" sz="11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+ </a:t>
            </a:r>
            <a:r>
              <a:rPr lang="ru-RU" sz="11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как</a:t>
            </a:r>
            <a:r>
              <a:rPr lang="en-US" sz="11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  </a:t>
            </a:r>
            <a:r>
              <a:rPr lang="ru-RU" sz="11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платформа</a:t>
            </a:r>
            <a:r>
              <a:rPr lang="en-US" sz="11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  </a:t>
            </a:r>
            <a:r>
              <a:rPr lang="ru-RU" sz="11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для</a:t>
            </a:r>
            <a:r>
              <a:rPr lang="en-US" sz="11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11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сотрудничества</a:t>
            </a:r>
            <a:r>
              <a:rPr lang="en-US" sz="11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11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в</a:t>
            </a:r>
            <a:r>
              <a:rPr lang="en-US" sz="11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11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Арктике</a:t>
            </a:r>
            <a:r>
              <a:rPr lang="en-US" sz="11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:</a:t>
            </a:r>
            <a:br>
              <a:rPr lang="en-US" sz="11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en-US" sz="11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11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проблемы</a:t>
            </a:r>
            <a:r>
              <a:rPr lang="en-US" sz="11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, </a:t>
            </a:r>
            <a:r>
              <a:rPr lang="ru-RU" sz="11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перспективы</a:t>
            </a:r>
            <a:r>
              <a:rPr lang="en-US" sz="11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11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и</a:t>
            </a:r>
            <a:r>
              <a:rPr lang="en-US" sz="11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11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сценарии</a:t>
            </a:r>
            <a:r>
              <a:rPr lang="en-US" sz="11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11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развития»</a:t>
            </a:r>
            <a:endParaRPr lang="en-US" sz="1100" i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r"/>
            <a:r>
              <a:rPr lang="ru-RU" sz="1400" b="1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14</a:t>
            </a:r>
            <a:r>
              <a:rPr lang="en-US" sz="1400" b="1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.0</a:t>
            </a:r>
            <a:r>
              <a:rPr lang="ru-RU" sz="1400" b="1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3</a:t>
            </a:r>
            <a:r>
              <a:rPr lang="en-US" sz="1400" b="1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.2024</a:t>
            </a:r>
            <a:endParaRPr lang="ru-RU" sz="1400" b="1" i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646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A8FB6A-615C-3070-934E-F69FE7564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З</a:t>
            </a: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ащита окружающей среды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555DD50D-0963-6A46-2873-66994F5BB491}"/>
              </a:ext>
            </a:extLst>
          </p:cNvPr>
          <p:cNvSpPr/>
          <p:nvPr/>
        </p:nvSpPr>
        <p:spPr>
          <a:xfrm>
            <a:off x="527491" y="2331010"/>
            <a:ext cx="207135" cy="21538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5F5E4228-58F1-4F54-391E-C646EF0DC810}"/>
              </a:ext>
            </a:extLst>
          </p:cNvPr>
          <p:cNvSpPr/>
          <p:nvPr/>
        </p:nvSpPr>
        <p:spPr>
          <a:xfrm>
            <a:off x="526948" y="3157404"/>
            <a:ext cx="207135" cy="21538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B1428AD6-9BF3-7FE5-F638-B1564B9D3C40}"/>
              </a:ext>
            </a:extLst>
          </p:cNvPr>
          <p:cNvSpPr/>
          <p:nvPr/>
        </p:nvSpPr>
        <p:spPr>
          <a:xfrm>
            <a:off x="526398" y="920213"/>
            <a:ext cx="207135" cy="21538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37C5B319-39FB-009E-8BD2-63BA15EEAD69}"/>
              </a:ext>
            </a:extLst>
          </p:cNvPr>
          <p:cNvSpPr/>
          <p:nvPr/>
        </p:nvSpPr>
        <p:spPr>
          <a:xfrm>
            <a:off x="527492" y="3983798"/>
            <a:ext cx="207135" cy="21538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0D1B3477-044A-7468-B625-3566E9AB4DAD}"/>
              </a:ext>
            </a:extLst>
          </p:cNvPr>
          <p:cNvSpPr/>
          <p:nvPr/>
        </p:nvSpPr>
        <p:spPr>
          <a:xfrm>
            <a:off x="527491" y="4810192"/>
            <a:ext cx="207135" cy="215385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C5ADB196-1828-8503-2F68-FD82D78E8970}"/>
              </a:ext>
            </a:extLst>
          </p:cNvPr>
          <p:cNvSpPr/>
          <p:nvPr/>
        </p:nvSpPr>
        <p:spPr>
          <a:xfrm>
            <a:off x="1017431" y="1584101"/>
            <a:ext cx="10336369" cy="43578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7FFE23-E1F3-F2FC-12C6-C687E6E0914F}"/>
              </a:ext>
            </a:extLst>
          </p:cNvPr>
          <p:cNvSpPr txBox="1"/>
          <p:nvPr/>
        </p:nvSpPr>
        <p:spPr>
          <a:xfrm>
            <a:off x="1465508" y="1801154"/>
            <a:ext cx="9440214" cy="479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Бразилия богата природными биоресурсами, поэтому </a:t>
            </a:r>
            <a:r>
              <a:rPr lang="ru-RU" b="1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защита экосистем и сохранение биоразнообразия</a:t>
            </a:r>
            <a:r>
              <a:rPr lang="ru-RU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являются важными аспектами политики устойчивого развития в стране.</a:t>
            </a:r>
          </a:p>
          <a:p>
            <a:pPr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Управление водными ресурсами </a:t>
            </a:r>
            <a:r>
              <a:rPr lang="ru-RU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также занимает важное место в повестке развития Бразилии в области устойчивого развития. На Бразилию приходится </a:t>
            </a:r>
            <a:r>
              <a:rPr lang="ru-RU" b="1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12% мировых запасов пресной воды</a:t>
            </a:r>
            <a:r>
              <a:rPr lang="ru-RU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 Прибрежная зона Бразилии занимает площадь около </a:t>
            </a:r>
            <a:br>
              <a:rPr lang="ru-RU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</a:br>
            <a:r>
              <a:rPr lang="ru-RU" b="1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514 000 км2</a:t>
            </a:r>
            <a:r>
              <a:rPr lang="ru-RU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 По данным демографической переписи 2010 года, </a:t>
            </a:r>
            <a:r>
              <a:rPr lang="ru-RU" b="1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в прибрежной зоне проживало 45,7 миллиона человек, то есть около четверти населения страны</a:t>
            </a:r>
            <a:r>
              <a:rPr lang="ru-RU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</a:br>
            <a:br>
              <a:rPr lang="en-US" dirty="0"/>
            </a:br>
            <a:endParaRPr lang="en-US" b="1" i="0" u="none" strike="noStrike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4335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A8FB6A-615C-3070-934E-F69FE7564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Устойчивое сельское хозяйство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555DD50D-0963-6A46-2873-66994F5BB491}"/>
              </a:ext>
            </a:extLst>
          </p:cNvPr>
          <p:cNvSpPr/>
          <p:nvPr/>
        </p:nvSpPr>
        <p:spPr>
          <a:xfrm>
            <a:off x="527491" y="2331010"/>
            <a:ext cx="207135" cy="21538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5F5E4228-58F1-4F54-391E-C646EF0DC810}"/>
              </a:ext>
            </a:extLst>
          </p:cNvPr>
          <p:cNvSpPr/>
          <p:nvPr/>
        </p:nvSpPr>
        <p:spPr>
          <a:xfrm>
            <a:off x="526948" y="3157404"/>
            <a:ext cx="207135" cy="21538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B1428AD6-9BF3-7FE5-F638-B1564B9D3C40}"/>
              </a:ext>
            </a:extLst>
          </p:cNvPr>
          <p:cNvSpPr/>
          <p:nvPr/>
        </p:nvSpPr>
        <p:spPr>
          <a:xfrm>
            <a:off x="526947" y="3983798"/>
            <a:ext cx="207135" cy="21538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37C5B319-39FB-009E-8BD2-63BA15EEAD69}"/>
              </a:ext>
            </a:extLst>
          </p:cNvPr>
          <p:cNvSpPr/>
          <p:nvPr/>
        </p:nvSpPr>
        <p:spPr>
          <a:xfrm>
            <a:off x="526947" y="920213"/>
            <a:ext cx="207135" cy="21538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0D1B3477-044A-7468-B625-3566E9AB4DAD}"/>
              </a:ext>
            </a:extLst>
          </p:cNvPr>
          <p:cNvSpPr/>
          <p:nvPr/>
        </p:nvSpPr>
        <p:spPr>
          <a:xfrm>
            <a:off x="527491" y="4810192"/>
            <a:ext cx="207135" cy="215385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C5ADB196-1828-8503-2F68-FD82D78E8970}"/>
              </a:ext>
            </a:extLst>
          </p:cNvPr>
          <p:cNvSpPr/>
          <p:nvPr/>
        </p:nvSpPr>
        <p:spPr>
          <a:xfrm>
            <a:off x="1017431" y="1584101"/>
            <a:ext cx="10336369" cy="435788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7FFE23-E1F3-F2FC-12C6-C687E6E0914F}"/>
              </a:ext>
            </a:extLst>
          </p:cNvPr>
          <p:cNvSpPr txBox="1"/>
          <p:nvPr/>
        </p:nvSpPr>
        <p:spPr>
          <a:xfrm>
            <a:off x="1465508" y="2549951"/>
            <a:ext cx="9440214" cy="390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i="0" u="none" strike="noStrike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Cambria" panose="02040503050406030204" pitchFamily="18" charset="0"/>
              </a:rPr>
              <a:t>За последние десятилетия Бразилия стала одним из ключевых мировых </a:t>
            </a:r>
            <a:r>
              <a:rPr lang="ru-RU" sz="2000" b="1" i="0" u="none" strike="noStrike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Cambria" panose="02040503050406030204" pitchFamily="18" charset="0"/>
              </a:rPr>
              <a:t>производителей продуктов питания </a:t>
            </a:r>
            <a:r>
              <a:rPr lang="ru-RU" sz="2000" i="0" u="none" strike="noStrike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Cambria" panose="02040503050406030204" pitchFamily="18" charset="0"/>
              </a:rPr>
              <a:t>(в частности, соевых бобов, биоэтанола), чей подход к сельскохозяйственному производству основан на массовом внедрении научных разработок, повышающих продуктивность сельского хозяйства, и соответствует принципам.</a:t>
            </a:r>
            <a:br>
              <a:rPr lang="en-US" sz="2000" dirty="0">
                <a:latin typeface="Cambria" panose="02040503050406030204" pitchFamily="18" charset="0"/>
              </a:rPr>
            </a:br>
            <a:br>
              <a:rPr lang="en-US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</a:br>
            <a:br>
              <a:rPr lang="en-US" sz="2400" dirty="0">
                <a:latin typeface="Cambria" panose="02040503050406030204" pitchFamily="18" charset="0"/>
              </a:rPr>
            </a:br>
            <a:endParaRPr lang="en-US" sz="2400" i="0" u="none" strike="noStrike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2155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A8FB6A-615C-3070-934E-F69FE7564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3"/>
            <a:ext cx="10515600" cy="1325563"/>
          </a:xfrm>
        </p:spPr>
        <p:txBody>
          <a:bodyPr>
            <a:no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ru-RU" b="1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Защита прав коренного населения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555DD50D-0963-6A46-2873-66994F5BB491}"/>
              </a:ext>
            </a:extLst>
          </p:cNvPr>
          <p:cNvSpPr/>
          <p:nvPr/>
        </p:nvSpPr>
        <p:spPr>
          <a:xfrm>
            <a:off x="527491" y="2331010"/>
            <a:ext cx="207135" cy="21538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5F5E4228-58F1-4F54-391E-C646EF0DC810}"/>
              </a:ext>
            </a:extLst>
          </p:cNvPr>
          <p:cNvSpPr/>
          <p:nvPr/>
        </p:nvSpPr>
        <p:spPr>
          <a:xfrm>
            <a:off x="526948" y="3157404"/>
            <a:ext cx="207135" cy="21538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B1428AD6-9BF3-7FE5-F638-B1564B9D3C40}"/>
              </a:ext>
            </a:extLst>
          </p:cNvPr>
          <p:cNvSpPr/>
          <p:nvPr/>
        </p:nvSpPr>
        <p:spPr>
          <a:xfrm>
            <a:off x="526947" y="3983798"/>
            <a:ext cx="207135" cy="21538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37C5B319-39FB-009E-8BD2-63BA15EEAD69}"/>
              </a:ext>
            </a:extLst>
          </p:cNvPr>
          <p:cNvSpPr/>
          <p:nvPr/>
        </p:nvSpPr>
        <p:spPr>
          <a:xfrm>
            <a:off x="529630" y="4810192"/>
            <a:ext cx="207135" cy="21538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0D1B3477-044A-7468-B625-3566E9AB4DAD}"/>
              </a:ext>
            </a:extLst>
          </p:cNvPr>
          <p:cNvSpPr/>
          <p:nvPr/>
        </p:nvSpPr>
        <p:spPr>
          <a:xfrm>
            <a:off x="526947" y="920213"/>
            <a:ext cx="207135" cy="215385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C5ADB196-1828-8503-2F68-FD82D78E8970}"/>
              </a:ext>
            </a:extLst>
          </p:cNvPr>
          <p:cNvSpPr/>
          <p:nvPr/>
        </p:nvSpPr>
        <p:spPr>
          <a:xfrm>
            <a:off x="1017431" y="1584101"/>
            <a:ext cx="10336369" cy="4357886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7FFE23-E1F3-F2FC-12C6-C687E6E0914F}"/>
              </a:ext>
            </a:extLst>
          </p:cNvPr>
          <p:cNvSpPr txBox="1"/>
          <p:nvPr/>
        </p:nvSpPr>
        <p:spPr>
          <a:xfrm>
            <a:off x="1465508" y="2129616"/>
            <a:ext cx="9440214" cy="3266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b="0" i="0" u="none" strike="noStrike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Cambria" panose="02040503050406030204" pitchFamily="18" charset="0"/>
              </a:rPr>
              <a:t>Согласно переписи населения 2010 года, в Бразилии проживает </a:t>
            </a:r>
            <a:br>
              <a:rPr lang="ru-RU" sz="2000" b="0" i="0" u="none" strike="noStrike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Cambria" panose="02040503050406030204" pitchFamily="18" charset="0"/>
              </a:rPr>
            </a:br>
            <a:r>
              <a:rPr lang="ru-RU" sz="2000" b="1" i="0" u="none" strike="noStrike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Cambria" panose="02040503050406030204" pitchFamily="18" charset="0"/>
              </a:rPr>
              <a:t>896,9 тысячи представителей коренных народов</a:t>
            </a:r>
            <a:r>
              <a:rPr lang="ru-RU" sz="2000" b="0" i="0" u="none" strike="noStrike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Cambria" panose="02040503050406030204" pitchFamily="18" charset="0"/>
              </a:rPr>
              <a:t>. Коренные народы обладают уникальными знаниями о растениях и животных экосистем Бразилии. Коренные народы также отстаивают свои интересы в сохранении природного капитала в относительно изолированных районах своего проживания. Таким образом, они играют важную роль в сохранении биоразнообразия и должны быть включены в процесс принятия решений.</a:t>
            </a:r>
            <a:endParaRPr lang="en-US" sz="2000" b="1" i="0" u="none" strike="noStrike" dirty="0">
              <a:solidFill>
                <a:schemeClr val="accent6">
                  <a:lumMod val="20000"/>
                  <a:lumOff val="80000"/>
                </a:schemeClr>
              </a:solidFill>
              <a:effectLst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33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99B0C869-04FA-5F5D-3B84-1693714BB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290683"/>
              </p:ext>
            </p:extLst>
          </p:nvPr>
        </p:nvGraphicFramePr>
        <p:xfrm>
          <a:off x="-2" y="-2"/>
          <a:ext cx="12192000" cy="685800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62236008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31660073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50816287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33361350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808069754"/>
                    </a:ext>
                  </a:extLst>
                </a:gridCol>
              </a:tblGrid>
              <a:tr h="1119424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Государство</a:t>
                      </a:r>
                      <a:endParaRPr lang="ru-RU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Круглогодичные станции</a:t>
                      </a:r>
                      <a:endParaRPr lang="ru-RU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Сезонные станции</a:t>
                      </a:r>
                      <a:endParaRPr lang="ru-RU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Прочие модули</a:t>
                      </a:r>
                      <a:endParaRPr lang="ru-RU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Итог</a:t>
                      </a:r>
                      <a:endParaRPr lang="ru-RU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117253"/>
                  </a:ext>
                </a:extLst>
              </a:tr>
              <a:tr h="780295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Аргентина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297723"/>
                  </a:ext>
                </a:extLst>
              </a:tr>
              <a:tr h="723292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Чили 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1421076"/>
                  </a:ext>
                </a:extLst>
              </a:tr>
              <a:tr h="847188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Россия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1006953"/>
                  </a:ext>
                </a:extLst>
              </a:tr>
              <a:tr h="874979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США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3984993"/>
                  </a:ext>
                </a:extLst>
              </a:tr>
              <a:tr h="960681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Австралия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1697280"/>
                  </a:ext>
                </a:extLst>
              </a:tr>
              <a:tr h="801519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5451742"/>
                  </a:ext>
                </a:extLst>
              </a:tr>
              <a:tr h="750624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Бразилия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5585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944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8536F221-552E-2CC8-C1ED-C6B802A4B5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710843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>
            <a:extLst>
              <a:ext uri="{FF2B5EF4-FFF2-40B4-BE49-F238E27FC236}">
                <a16:creationId xmlns:a16="http://schemas.microsoft.com/office/drawing/2014/main" id="{543D40FB-BE99-EFE3-FAC6-D43A2F8F05E3}"/>
              </a:ext>
            </a:extLst>
          </p:cNvPr>
          <p:cNvSpPr/>
          <p:nvPr/>
        </p:nvSpPr>
        <p:spPr>
          <a:xfrm>
            <a:off x="914400" y="1481328"/>
            <a:ext cx="91440" cy="9144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8FF162CB-1B21-48B2-3CE1-92A092527EA8}"/>
              </a:ext>
            </a:extLst>
          </p:cNvPr>
          <p:cNvSpPr/>
          <p:nvPr/>
        </p:nvSpPr>
        <p:spPr>
          <a:xfrm>
            <a:off x="2072640" y="3956304"/>
            <a:ext cx="91440" cy="9144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E47FFD90-E9E4-7B78-CC20-0FD67E868C3A}"/>
              </a:ext>
            </a:extLst>
          </p:cNvPr>
          <p:cNvSpPr/>
          <p:nvPr/>
        </p:nvSpPr>
        <p:spPr>
          <a:xfrm>
            <a:off x="3249168" y="6376416"/>
            <a:ext cx="91440" cy="9144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E240B5A2-2F63-21F1-F187-9F95C6F0CD55}"/>
              </a:ext>
            </a:extLst>
          </p:cNvPr>
          <p:cNvSpPr/>
          <p:nvPr/>
        </p:nvSpPr>
        <p:spPr>
          <a:xfrm>
            <a:off x="4389120" y="6297168"/>
            <a:ext cx="91440" cy="9144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907A111C-E731-C064-0DB1-C1F51E9CFB02}"/>
              </a:ext>
            </a:extLst>
          </p:cNvPr>
          <p:cNvSpPr/>
          <p:nvPr/>
        </p:nvSpPr>
        <p:spPr>
          <a:xfrm>
            <a:off x="5620512" y="6059424"/>
            <a:ext cx="91440" cy="9144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F7E57EC7-32A0-9F81-C646-4F81107F3EF0}"/>
              </a:ext>
            </a:extLst>
          </p:cNvPr>
          <p:cNvSpPr/>
          <p:nvPr/>
        </p:nvSpPr>
        <p:spPr>
          <a:xfrm>
            <a:off x="6754368" y="5382768"/>
            <a:ext cx="91440" cy="9144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C6F6B086-4707-17FE-0C8E-80DC31F4F038}"/>
              </a:ext>
            </a:extLst>
          </p:cNvPr>
          <p:cNvSpPr/>
          <p:nvPr/>
        </p:nvSpPr>
        <p:spPr>
          <a:xfrm>
            <a:off x="7912608" y="6376416"/>
            <a:ext cx="91440" cy="9144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3082D99B-264E-8F0F-8C70-DA4F7F28DF92}"/>
              </a:ext>
            </a:extLst>
          </p:cNvPr>
          <p:cNvSpPr/>
          <p:nvPr/>
        </p:nvSpPr>
        <p:spPr>
          <a:xfrm>
            <a:off x="9064752" y="6406896"/>
            <a:ext cx="91440" cy="9144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F30B3AAE-BEF1-C0E9-B444-E0F2D341ABEA}"/>
              </a:ext>
            </a:extLst>
          </p:cNvPr>
          <p:cNvSpPr/>
          <p:nvPr/>
        </p:nvSpPr>
        <p:spPr>
          <a:xfrm>
            <a:off x="10253472" y="6083808"/>
            <a:ext cx="91440" cy="9144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F86E41D5-05FD-8905-0DC9-CF6E9F1EC44C}"/>
              </a:ext>
            </a:extLst>
          </p:cNvPr>
          <p:cNvSpPr/>
          <p:nvPr/>
        </p:nvSpPr>
        <p:spPr>
          <a:xfrm>
            <a:off x="11420856" y="6284976"/>
            <a:ext cx="91440" cy="9144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741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F5000E6E-AE88-701B-E387-753485DE63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7657836"/>
              </p:ext>
            </p:extLst>
          </p:nvPr>
        </p:nvGraphicFramePr>
        <p:xfrm>
          <a:off x="34980" y="726531"/>
          <a:ext cx="12168680" cy="6131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EB0C01B-902A-1E3E-781F-5F870163375E}"/>
              </a:ext>
            </a:extLst>
          </p:cNvPr>
          <p:cNvSpPr txBox="1"/>
          <p:nvPr/>
        </p:nvSpPr>
        <p:spPr>
          <a:xfrm>
            <a:off x="1637450" y="18011"/>
            <a:ext cx="8565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Распределение ресурсов для бразильской антарктической науки в соответствии с выполненными действиями 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ru-RU" baseline="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в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R$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млн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)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747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9EFBC793-B472-BD49-305C-F17590119F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9341050"/>
              </p:ext>
            </p:extLst>
          </p:nvPr>
        </p:nvGraphicFramePr>
        <p:xfrm>
          <a:off x="0" y="1087922"/>
          <a:ext cx="12192000" cy="5770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C503878-DA87-3AAA-888A-4E99A50A473C}"/>
              </a:ext>
            </a:extLst>
          </p:cNvPr>
          <p:cNvSpPr txBox="1"/>
          <p:nvPr/>
        </p:nvSpPr>
        <p:spPr>
          <a:xfrm>
            <a:off x="2773680" y="164592"/>
            <a:ext cx="6644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Финансовые ресурсы, предназначенные для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PROANTAR</a:t>
            </a:r>
            <a:r>
              <a:rPr lang="ru-RU" b="1" dirty="0">
                <a:latin typeface="Cambria" panose="02040503050406030204" pitchFamily="18" charset="0"/>
              </a:rPr>
              <a:t> </a:t>
            </a:r>
          </a:p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(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в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R$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млн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)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6010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C6CF432-14E1-7AFE-AFED-EDDA143BF716}"/>
              </a:ext>
            </a:extLst>
          </p:cNvPr>
          <p:cNvSpPr txBox="1"/>
          <p:nvPr/>
        </p:nvSpPr>
        <p:spPr>
          <a:xfrm>
            <a:off x="3313111" y="731932"/>
            <a:ext cx="5772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Теория коммуникации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D8EC63B3-BD0D-4C82-E3CB-FB7C3D7C189C}"/>
              </a:ext>
            </a:extLst>
          </p:cNvPr>
          <p:cNvSpPr/>
          <p:nvPr/>
        </p:nvSpPr>
        <p:spPr>
          <a:xfrm>
            <a:off x="5992432" y="6080150"/>
            <a:ext cx="207135" cy="21538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86853C4D-1191-D796-0820-E3CA9E6723A9}"/>
              </a:ext>
            </a:extLst>
          </p:cNvPr>
          <p:cNvSpPr/>
          <p:nvPr/>
        </p:nvSpPr>
        <p:spPr>
          <a:xfrm>
            <a:off x="6662927" y="6080150"/>
            <a:ext cx="207135" cy="215385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B714BB-FAFB-4D3C-AA4E-02A411D27F80}"/>
              </a:ext>
            </a:extLst>
          </p:cNvPr>
          <p:cNvSpPr txBox="1"/>
          <p:nvPr/>
        </p:nvSpPr>
        <p:spPr>
          <a:xfrm>
            <a:off x="3520375" y="1306466"/>
            <a:ext cx="5358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Карл Дойч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B0ADCDC9-6EE3-0B66-A4E2-FB93EEAD0383}"/>
              </a:ext>
            </a:extLst>
          </p:cNvPr>
          <p:cNvSpPr/>
          <p:nvPr/>
        </p:nvSpPr>
        <p:spPr>
          <a:xfrm>
            <a:off x="5111560" y="6015532"/>
            <a:ext cx="417512" cy="33852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2FD93D-8E25-1A95-DAD2-E8DCF7B6A9B8}"/>
              </a:ext>
            </a:extLst>
          </p:cNvPr>
          <p:cNvSpPr txBox="1"/>
          <p:nvPr/>
        </p:nvSpPr>
        <p:spPr>
          <a:xfrm>
            <a:off x="1600135" y="1885051"/>
            <a:ext cx="9198864" cy="308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Роль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«коммуникаций»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в формировании и деятельности интеграционных объединений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Полностью интегрированное содружество как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«сообщество безопасности»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Специфика интеграционного процесса зависит от типа объединения: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амальгамное – слияние участников с общими типами управления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плюралистическое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– исключение насильственного разрешения конфликтов при сохранении суверенитета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Интеграционный процесс начинается с более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сильных государств</a:t>
            </a:r>
          </a:p>
        </p:txBody>
      </p:sp>
    </p:spTree>
    <p:extLst>
      <p:ext uri="{BB962C8B-B14F-4D97-AF65-F5344CB8AC3E}">
        <p14:creationId xmlns:p14="http://schemas.microsoft.com/office/powerpoint/2010/main" val="36849331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C6CF432-14E1-7AFE-AFED-EDDA143BF716}"/>
              </a:ext>
            </a:extLst>
          </p:cNvPr>
          <p:cNvSpPr txBox="1"/>
          <p:nvPr/>
        </p:nvSpPr>
        <p:spPr>
          <a:xfrm>
            <a:off x="3313111" y="731932"/>
            <a:ext cx="5772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Неофункционализм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D8EC63B3-BD0D-4C82-E3CB-FB7C3D7C189C}"/>
              </a:ext>
            </a:extLst>
          </p:cNvPr>
          <p:cNvSpPr/>
          <p:nvPr/>
        </p:nvSpPr>
        <p:spPr>
          <a:xfrm>
            <a:off x="5853716" y="6018578"/>
            <a:ext cx="417512" cy="3385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86853C4D-1191-D796-0820-E3CA9E6723A9}"/>
              </a:ext>
            </a:extLst>
          </p:cNvPr>
          <p:cNvSpPr/>
          <p:nvPr/>
        </p:nvSpPr>
        <p:spPr>
          <a:xfrm>
            <a:off x="6662927" y="6080150"/>
            <a:ext cx="207135" cy="215385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B714BB-FAFB-4D3C-AA4E-02A411D27F80}"/>
              </a:ext>
            </a:extLst>
          </p:cNvPr>
          <p:cNvSpPr txBox="1"/>
          <p:nvPr/>
        </p:nvSpPr>
        <p:spPr>
          <a:xfrm>
            <a:off x="3520375" y="1306466"/>
            <a:ext cx="5358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Эрнст Хаас и Леон Линдберг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B0ADCDC9-6EE3-0B66-A4E2-FB93EEAD0383}"/>
              </a:ext>
            </a:extLst>
          </p:cNvPr>
          <p:cNvSpPr/>
          <p:nvPr/>
        </p:nvSpPr>
        <p:spPr>
          <a:xfrm>
            <a:off x="5321939" y="6080149"/>
            <a:ext cx="207134" cy="21538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2FD93D-8E25-1A95-DAD2-E8DCF7B6A9B8}"/>
              </a:ext>
            </a:extLst>
          </p:cNvPr>
          <p:cNvSpPr txBox="1"/>
          <p:nvPr/>
        </p:nvSpPr>
        <p:spPr>
          <a:xfrm>
            <a:off x="1287812" y="1885050"/>
            <a:ext cx="9758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u="sng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Интеграция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–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процесс, посредством которого политических деятелей в нескольких различных национальных условиях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убеждают перенести свою лояльность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, ожидания и политическую деятельность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в сторону нового центра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, институты которого приобретают юрисдикцию над ранее существовавшими национальными государствами. Конечный итог политической интеграции –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новое политическое сообщество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A4FEDFE6-0E9C-5617-1542-0990972B9183}"/>
              </a:ext>
            </a:extLst>
          </p:cNvPr>
          <p:cNvCxnSpPr>
            <a:cxnSpLocks/>
          </p:cNvCxnSpPr>
          <p:nvPr/>
        </p:nvCxnSpPr>
        <p:spPr>
          <a:xfrm flipH="1">
            <a:off x="1078992" y="3594718"/>
            <a:ext cx="996696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874AFE9-4629-5203-555C-0645DF7BB153}"/>
              </a:ext>
            </a:extLst>
          </p:cNvPr>
          <p:cNvSpPr txBox="1"/>
          <p:nvPr/>
        </p:nvSpPr>
        <p:spPr>
          <a:xfrm>
            <a:off x="1287812" y="3829674"/>
            <a:ext cx="9758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u="sng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Интеграция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–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процесс, при котором страны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отказываются от желания и способности проводить внутреннюю и внешнюю политику независимо друг от друга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, стремясь вместо этого принимать совместные решения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или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делегировать процесс принятия решений новым центральным органам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809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C6CF432-14E1-7AFE-AFED-EDDA143BF716}"/>
              </a:ext>
            </a:extLst>
          </p:cNvPr>
          <p:cNvSpPr txBox="1"/>
          <p:nvPr/>
        </p:nvSpPr>
        <p:spPr>
          <a:xfrm>
            <a:off x="3313111" y="731932"/>
            <a:ext cx="5772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Неофункционализм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B714BB-FAFB-4D3C-AA4E-02A411D27F80}"/>
              </a:ext>
            </a:extLst>
          </p:cNvPr>
          <p:cNvSpPr txBox="1"/>
          <p:nvPr/>
        </p:nvSpPr>
        <p:spPr>
          <a:xfrm>
            <a:off x="3520375" y="1306466"/>
            <a:ext cx="5358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Эрнст Хаас и Леон Линдберг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B0ADCDC9-6EE3-0B66-A4E2-FB93EEAD0383}"/>
              </a:ext>
            </a:extLst>
          </p:cNvPr>
          <p:cNvSpPr/>
          <p:nvPr/>
        </p:nvSpPr>
        <p:spPr>
          <a:xfrm>
            <a:off x="5321939" y="6080149"/>
            <a:ext cx="207134" cy="21538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2FD93D-8E25-1A95-DAD2-E8DCF7B6A9B8}"/>
              </a:ext>
            </a:extLst>
          </p:cNvPr>
          <p:cNvSpPr txBox="1"/>
          <p:nvPr/>
        </p:nvSpPr>
        <p:spPr>
          <a:xfrm>
            <a:off x="1287812" y="1882435"/>
            <a:ext cx="9758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u="sng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«</a:t>
            </a:r>
            <a:r>
              <a:rPr lang="en-US" b="1" u="sng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Spillover»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– экспансивная логика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интеграции секторов экономики, согласно которой интеграция одного сектора приводит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к «техническому» давлению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, подталкивающему государства к интеграции других секторов. Следовательно, в процессе обучения, национальные элиты будут способствовать дальнейшей интеграции, добавляя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политический импульс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процессу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A4FEDFE6-0E9C-5617-1542-0990972B9183}"/>
              </a:ext>
            </a:extLst>
          </p:cNvPr>
          <p:cNvCxnSpPr>
            <a:cxnSpLocks/>
          </p:cNvCxnSpPr>
          <p:nvPr/>
        </p:nvCxnSpPr>
        <p:spPr>
          <a:xfrm flipH="1">
            <a:off x="1078992" y="3594718"/>
            <a:ext cx="996696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874AFE9-4629-5203-555C-0645DF7BB153}"/>
              </a:ext>
            </a:extLst>
          </p:cNvPr>
          <p:cNvSpPr txBox="1"/>
          <p:nvPr/>
        </p:nvSpPr>
        <p:spPr>
          <a:xfrm>
            <a:off x="1287812" y="3829674"/>
            <a:ext cx="101604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u="sng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«</a:t>
            </a:r>
            <a:r>
              <a:rPr lang="en-US" b="1" u="sng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Spillover»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и « </a:t>
            </a:r>
            <a:r>
              <a:rPr lang="en-US" b="1" u="sng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Engrenage</a:t>
            </a:r>
            <a:r>
              <a:rPr lang="en-US" b="1" u="sng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»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– …,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придавая большее значение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роли государственных элит и процессам социализации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. Вовлечение все большего числа должностных лиц в интенсивные контакты друг с другом и с институциональной бюрократией приводит к возникновению сложной системы бюрократического взаимопроникновения. Эти процессы социализации должны способствовать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формированию межправительственного консенсуса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и более конкретным интегративным результатам. Этот процесс был назван «вовлечением».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13FC7BD0-0C10-6F83-B22B-74DFC7352DA5}"/>
              </a:ext>
            </a:extLst>
          </p:cNvPr>
          <p:cNvSpPr/>
          <p:nvPr/>
        </p:nvSpPr>
        <p:spPr>
          <a:xfrm>
            <a:off x="5853716" y="6018578"/>
            <a:ext cx="417512" cy="3385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E644A654-5C6F-C619-2268-F3C9270CFD5C}"/>
              </a:ext>
            </a:extLst>
          </p:cNvPr>
          <p:cNvSpPr/>
          <p:nvPr/>
        </p:nvSpPr>
        <p:spPr>
          <a:xfrm>
            <a:off x="6662927" y="6080150"/>
            <a:ext cx="207135" cy="215385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23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F46AED06-710B-1B36-47A6-5406852901FD}"/>
              </a:ext>
            </a:extLst>
          </p:cNvPr>
          <p:cNvCxnSpPr>
            <a:cxnSpLocks/>
          </p:cNvCxnSpPr>
          <p:nvPr/>
        </p:nvCxnSpPr>
        <p:spPr>
          <a:xfrm>
            <a:off x="0" y="3084195"/>
            <a:ext cx="12478871" cy="0"/>
          </a:xfrm>
          <a:prstGeom prst="line">
            <a:avLst/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>
            <a:extLst>
              <a:ext uri="{FF2B5EF4-FFF2-40B4-BE49-F238E27FC236}">
                <a16:creationId xmlns:a16="http://schemas.microsoft.com/office/drawing/2014/main" id="{41162DBB-EBAC-C8C3-B688-5CA6476FC03D}"/>
              </a:ext>
            </a:extLst>
          </p:cNvPr>
          <p:cNvSpPr/>
          <p:nvPr/>
        </p:nvSpPr>
        <p:spPr>
          <a:xfrm>
            <a:off x="409793" y="3019846"/>
            <a:ext cx="143435" cy="1389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E6C9EEAB-1427-83A8-CFFA-7004BDEB0AEE}"/>
              </a:ext>
            </a:extLst>
          </p:cNvPr>
          <p:cNvCxnSpPr>
            <a:cxnSpLocks/>
          </p:cNvCxnSpPr>
          <p:nvPr/>
        </p:nvCxnSpPr>
        <p:spPr>
          <a:xfrm flipH="1">
            <a:off x="472772" y="1775345"/>
            <a:ext cx="14861" cy="1277901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>
            <a:extLst>
              <a:ext uri="{FF2B5EF4-FFF2-40B4-BE49-F238E27FC236}">
                <a16:creationId xmlns:a16="http://schemas.microsoft.com/office/drawing/2014/main" id="{BCA985ED-091E-6764-BC39-250AB1B35798}"/>
              </a:ext>
            </a:extLst>
          </p:cNvPr>
          <p:cNvSpPr/>
          <p:nvPr/>
        </p:nvSpPr>
        <p:spPr>
          <a:xfrm>
            <a:off x="168105" y="1186948"/>
            <a:ext cx="627530" cy="59167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DCD59E12-55F6-91A3-6E13-D81AFC63F1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2000"/>
                    </a14:imgEffect>
                    <a14:imgEffect>
                      <a14:colorTemperature colorTemp="59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8472" y="1335973"/>
            <a:ext cx="298321" cy="29832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EE7F234-FDEA-E2A0-EB90-EBF67E1DB35B}"/>
              </a:ext>
            </a:extLst>
          </p:cNvPr>
          <p:cNvSpPr txBox="1"/>
          <p:nvPr/>
        </p:nvSpPr>
        <p:spPr>
          <a:xfrm>
            <a:off x="511322" y="2001236"/>
            <a:ext cx="2755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Cambria" panose="02040503050406030204" pitchFamily="18" charset="0"/>
              </a:rPr>
              <a:t>«Мурманские </a:t>
            </a:r>
            <a:br>
              <a:rPr lang="ru-RU" sz="1200" b="1" dirty="0">
                <a:latin typeface="Cambria" panose="02040503050406030204" pitchFamily="18" charset="0"/>
              </a:rPr>
            </a:br>
            <a:r>
              <a:rPr lang="ru-RU" sz="1200" b="1" dirty="0">
                <a:latin typeface="Cambria" panose="02040503050406030204" pitchFamily="18" charset="0"/>
              </a:rPr>
              <a:t>инициативы»</a:t>
            </a:r>
          </a:p>
          <a:p>
            <a:r>
              <a:rPr lang="ru-RU" sz="1200" dirty="0">
                <a:latin typeface="Cambria" panose="02040503050406030204" pitchFamily="18" charset="0"/>
              </a:rPr>
              <a:t>М.С. Горбачева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190B2F7F-A243-F0D8-ACFC-F22AEA36198A}"/>
              </a:ext>
            </a:extLst>
          </p:cNvPr>
          <p:cNvCxnSpPr>
            <a:cxnSpLocks/>
            <a:stCxn id="27" idx="4"/>
          </p:cNvCxnSpPr>
          <p:nvPr/>
        </p:nvCxnSpPr>
        <p:spPr>
          <a:xfrm flipH="1">
            <a:off x="1771364" y="3158798"/>
            <a:ext cx="16786" cy="2591949"/>
          </a:xfrm>
          <a:prstGeom prst="line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>
            <a:extLst>
              <a:ext uri="{FF2B5EF4-FFF2-40B4-BE49-F238E27FC236}">
                <a16:creationId xmlns:a16="http://schemas.microsoft.com/office/drawing/2014/main" id="{7096C8E2-1F0E-2B77-7BCA-C0C64BAA70E1}"/>
              </a:ext>
            </a:extLst>
          </p:cNvPr>
          <p:cNvSpPr/>
          <p:nvPr/>
        </p:nvSpPr>
        <p:spPr>
          <a:xfrm>
            <a:off x="1716432" y="3019846"/>
            <a:ext cx="143435" cy="13895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7CB85275-6D1A-684C-CFA1-62018920215A}"/>
              </a:ext>
            </a:extLst>
          </p:cNvPr>
          <p:cNvSpPr/>
          <p:nvPr/>
        </p:nvSpPr>
        <p:spPr>
          <a:xfrm>
            <a:off x="1465652" y="5718248"/>
            <a:ext cx="627530" cy="59167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AB62DED4-E084-08B8-D7C7-E2B0A8ED05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8604" y="5777450"/>
            <a:ext cx="473266" cy="473266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4169A264-4DB4-D8A5-E79C-43D7D9239AD5}"/>
              </a:ext>
            </a:extLst>
          </p:cNvPr>
          <p:cNvSpPr txBox="1"/>
          <p:nvPr/>
        </p:nvSpPr>
        <p:spPr>
          <a:xfrm>
            <a:off x="1863043" y="3245690"/>
            <a:ext cx="272637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Cambria" panose="02040503050406030204" pitchFamily="18" charset="0"/>
              </a:rPr>
              <a:t>Принятие</a:t>
            </a:r>
            <a:br>
              <a:rPr lang="ru-RU" sz="1200" dirty="0">
                <a:latin typeface="Cambria" panose="02040503050406030204" pitchFamily="18" charset="0"/>
              </a:rPr>
            </a:br>
            <a:r>
              <a:rPr lang="ru-RU" sz="1200" b="1" dirty="0">
                <a:latin typeface="Cambria" panose="02040503050406030204" pitchFamily="18" charset="0"/>
              </a:rPr>
              <a:t>Стратегии по защите</a:t>
            </a:r>
            <a:br>
              <a:rPr lang="ru-RU" sz="1200" b="1" dirty="0">
                <a:latin typeface="Cambria" panose="02040503050406030204" pitchFamily="18" charset="0"/>
              </a:rPr>
            </a:br>
            <a:r>
              <a:rPr lang="ru-RU" sz="1200" b="1" dirty="0">
                <a:latin typeface="Cambria" panose="02040503050406030204" pitchFamily="18" charset="0"/>
              </a:rPr>
              <a:t>окружающей среды Арктики</a:t>
            </a:r>
            <a:br>
              <a:rPr lang="ru-RU" sz="1200" b="1" dirty="0">
                <a:latin typeface="Cambria" panose="02040503050406030204" pitchFamily="18" charset="0"/>
              </a:rPr>
            </a:br>
            <a:endParaRPr lang="ru-RU" sz="1200" dirty="0">
              <a:latin typeface="Cambria" panose="02040503050406030204" pitchFamily="18" charset="0"/>
            </a:endParaRPr>
          </a:p>
          <a:p>
            <a:r>
              <a:rPr lang="ru-RU" sz="1200" dirty="0">
                <a:latin typeface="Cambria" panose="02040503050406030204" pitchFamily="18" charset="0"/>
              </a:rPr>
              <a:t>Создание рабочих групп по </a:t>
            </a:r>
            <a:br>
              <a:rPr lang="ru-RU" sz="1200" dirty="0">
                <a:latin typeface="Cambria" panose="02040503050406030204" pitchFamily="18" charset="0"/>
              </a:rPr>
            </a:br>
            <a:r>
              <a:rPr lang="ru-RU" sz="1200" dirty="0">
                <a:latin typeface="Cambria" panose="02040503050406030204" pitchFamily="18" charset="0"/>
              </a:rPr>
              <a:t>реализации арктического </a:t>
            </a:r>
            <a:br>
              <a:rPr lang="ru-RU" sz="1200" dirty="0">
                <a:latin typeface="Cambria" panose="02040503050406030204" pitchFamily="18" charset="0"/>
              </a:rPr>
            </a:br>
            <a:r>
              <a:rPr lang="ru-RU" sz="1200" dirty="0">
                <a:latin typeface="Cambria" panose="02040503050406030204" pitchFamily="18" charset="0"/>
              </a:rPr>
              <a:t>мониторинга и оценки </a:t>
            </a:r>
            <a:r>
              <a:rPr lang="ru-RU" sz="1200" b="1" dirty="0">
                <a:latin typeface="Cambria" panose="02040503050406030204" pitchFamily="18" charset="0"/>
              </a:rPr>
              <a:t>(</a:t>
            </a:r>
            <a:r>
              <a:rPr lang="en-US" sz="1200" b="1" dirty="0">
                <a:latin typeface="Cambria" panose="02040503050406030204" pitchFamily="18" charset="0"/>
              </a:rPr>
              <a:t>AMAP</a:t>
            </a:r>
            <a:r>
              <a:rPr lang="ru-RU" sz="1200" dirty="0">
                <a:latin typeface="Cambria" panose="02040503050406030204" pitchFamily="18" charset="0"/>
              </a:rPr>
              <a:t>)</a:t>
            </a:r>
            <a:r>
              <a:rPr lang="en-US" sz="1200" dirty="0">
                <a:latin typeface="Cambria" panose="02040503050406030204" pitchFamily="18" charset="0"/>
              </a:rPr>
              <a:t>,</a:t>
            </a:r>
            <a:br>
              <a:rPr lang="ru-RU" sz="1200" dirty="0">
                <a:latin typeface="Cambria" panose="02040503050406030204" pitchFamily="18" charset="0"/>
              </a:rPr>
            </a:br>
            <a:r>
              <a:rPr lang="ru-RU" sz="1200" dirty="0">
                <a:latin typeface="Cambria" panose="02040503050406030204" pitchFamily="18" charset="0"/>
              </a:rPr>
              <a:t>сохранению арктической</a:t>
            </a:r>
            <a:br>
              <a:rPr lang="ru-RU" sz="1200" dirty="0">
                <a:latin typeface="Cambria" panose="02040503050406030204" pitchFamily="18" charset="0"/>
              </a:rPr>
            </a:br>
            <a:r>
              <a:rPr lang="ru-RU" sz="1200" dirty="0">
                <a:latin typeface="Cambria" panose="02040503050406030204" pitchFamily="18" charset="0"/>
              </a:rPr>
              <a:t>флоры и фауны </a:t>
            </a:r>
            <a:r>
              <a:rPr lang="ru-RU" sz="1200" b="1" dirty="0">
                <a:latin typeface="Cambria" panose="02040503050406030204" pitchFamily="18" charset="0"/>
              </a:rPr>
              <a:t>(</a:t>
            </a:r>
            <a:r>
              <a:rPr lang="en-US" sz="1200" b="1" dirty="0">
                <a:latin typeface="Cambria" panose="02040503050406030204" pitchFamily="18" charset="0"/>
              </a:rPr>
              <a:t>CAFF</a:t>
            </a:r>
            <a:r>
              <a:rPr lang="ru-RU" sz="1200" b="1" dirty="0">
                <a:latin typeface="Cambria" panose="02040503050406030204" pitchFamily="18" charset="0"/>
              </a:rPr>
              <a:t>),</a:t>
            </a:r>
            <a:br>
              <a:rPr lang="ru-RU" sz="1200" b="1" dirty="0">
                <a:latin typeface="Cambria" panose="02040503050406030204" pitchFamily="18" charset="0"/>
              </a:rPr>
            </a:br>
            <a:r>
              <a:rPr lang="ru-RU" sz="1200" dirty="0">
                <a:latin typeface="Cambria" panose="02040503050406030204" pitchFamily="18" charset="0"/>
              </a:rPr>
              <a:t>предотвращению ЧС,</a:t>
            </a:r>
            <a:br>
              <a:rPr lang="ru-RU" sz="1200" dirty="0">
                <a:latin typeface="Cambria" panose="02040503050406030204" pitchFamily="18" charset="0"/>
              </a:rPr>
            </a:br>
            <a:r>
              <a:rPr lang="ru-RU" sz="1200" dirty="0">
                <a:latin typeface="Cambria" panose="02040503050406030204" pitchFamily="18" charset="0"/>
              </a:rPr>
              <a:t>готовности и реагированию </a:t>
            </a:r>
            <a:r>
              <a:rPr lang="ru-RU" sz="1200" b="1" dirty="0">
                <a:latin typeface="Cambria" panose="02040503050406030204" pitchFamily="18" charset="0"/>
              </a:rPr>
              <a:t>(</a:t>
            </a:r>
            <a:r>
              <a:rPr lang="en-US" sz="1200" b="1" dirty="0">
                <a:latin typeface="Cambria" panose="02040503050406030204" pitchFamily="18" charset="0"/>
              </a:rPr>
              <a:t>EPPR</a:t>
            </a:r>
            <a:r>
              <a:rPr lang="ru-RU" sz="1200" b="1" dirty="0">
                <a:latin typeface="Cambria" panose="02040503050406030204" pitchFamily="18" charset="0"/>
              </a:rPr>
              <a:t>)</a:t>
            </a:r>
            <a:r>
              <a:rPr lang="en-US" sz="1200" b="1" dirty="0">
                <a:latin typeface="Cambria" panose="02040503050406030204" pitchFamily="18" charset="0"/>
              </a:rPr>
              <a:t>,</a:t>
            </a:r>
          </a:p>
          <a:p>
            <a:r>
              <a:rPr lang="ru-RU" sz="1200" dirty="0">
                <a:latin typeface="Cambria" panose="02040503050406030204" pitchFamily="18" charset="0"/>
              </a:rPr>
              <a:t>защите морской среды </a:t>
            </a:r>
            <a:r>
              <a:rPr lang="ru-RU" sz="1200" b="1" dirty="0">
                <a:latin typeface="Cambria" panose="02040503050406030204" pitchFamily="18" charset="0"/>
              </a:rPr>
              <a:t>(</a:t>
            </a:r>
            <a:r>
              <a:rPr lang="en-US" sz="1200" b="1" dirty="0">
                <a:latin typeface="Cambria" panose="02040503050406030204" pitchFamily="18" charset="0"/>
              </a:rPr>
              <a:t>PAME</a:t>
            </a:r>
            <a:r>
              <a:rPr lang="ru-RU" sz="1200" b="1" dirty="0">
                <a:latin typeface="Cambria" panose="02040503050406030204" pitchFamily="18" charset="0"/>
              </a:rPr>
              <a:t>)</a:t>
            </a:r>
            <a:br>
              <a:rPr lang="en-US" sz="1200" dirty="0">
                <a:latin typeface="Cambria" panose="02040503050406030204" pitchFamily="18" charset="0"/>
              </a:rPr>
            </a:br>
            <a:endParaRPr lang="en-US" sz="1200" dirty="0">
              <a:latin typeface="Cambria" panose="02040503050406030204" pitchFamily="18" charset="0"/>
            </a:endParaRPr>
          </a:p>
          <a:p>
            <a:endParaRPr lang="ru-RU" sz="1200" dirty="0">
              <a:latin typeface="Cambria" panose="02040503050406030204" pitchFamily="18" charset="0"/>
            </a:endParaRPr>
          </a:p>
        </p:txBody>
      </p:sp>
      <p:sp>
        <p:nvSpPr>
          <p:cNvPr id="40" name="Овал 39">
            <a:extLst>
              <a:ext uri="{FF2B5EF4-FFF2-40B4-BE49-F238E27FC236}">
                <a16:creationId xmlns:a16="http://schemas.microsoft.com/office/drawing/2014/main" id="{E3BC4B5A-4532-DE10-B4C1-336815F29031}"/>
              </a:ext>
            </a:extLst>
          </p:cNvPr>
          <p:cNvSpPr/>
          <p:nvPr/>
        </p:nvSpPr>
        <p:spPr>
          <a:xfrm>
            <a:off x="2974301" y="3014072"/>
            <a:ext cx="143435" cy="13895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1B133D7E-17B5-1AE6-D1D4-F5CCC9A34853}"/>
              </a:ext>
            </a:extLst>
          </p:cNvPr>
          <p:cNvCxnSpPr>
            <a:cxnSpLocks/>
          </p:cNvCxnSpPr>
          <p:nvPr/>
        </p:nvCxnSpPr>
        <p:spPr>
          <a:xfrm>
            <a:off x="3048969" y="1995646"/>
            <a:ext cx="1" cy="1089423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>
            <a:extLst>
              <a:ext uri="{FF2B5EF4-FFF2-40B4-BE49-F238E27FC236}">
                <a16:creationId xmlns:a16="http://schemas.microsoft.com/office/drawing/2014/main" id="{58CC1521-4667-1277-65BC-2F1A77A25EDB}"/>
              </a:ext>
            </a:extLst>
          </p:cNvPr>
          <p:cNvSpPr/>
          <p:nvPr/>
        </p:nvSpPr>
        <p:spPr>
          <a:xfrm>
            <a:off x="2758480" y="1449433"/>
            <a:ext cx="627530" cy="59167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10491D0E-E703-B544-20E4-24E748A1D2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2877813" y="1548883"/>
            <a:ext cx="388864" cy="388864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0ACFEDEA-CF5C-C01B-B359-CB08B20B0F72}"/>
              </a:ext>
            </a:extLst>
          </p:cNvPr>
          <p:cNvSpPr txBox="1"/>
          <p:nvPr/>
        </p:nvSpPr>
        <p:spPr>
          <a:xfrm>
            <a:off x="3057476" y="2171114"/>
            <a:ext cx="13875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Cambria" panose="02040503050406030204" pitchFamily="18" charset="0"/>
              </a:rPr>
              <a:t>Создание </a:t>
            </a:r>
            <a:br>
              <a:rPr lang="ru-RU" sz="1200" dirty="0">
                <a:latin typeface="Cambria" panose="02040503050406030204" pitchFamily="18" charset="0"/>
              </a:rPr>
            </a:br>
            <a:r>
              <a:rPr lang="ru-RU" sz="1200" b="1" dirty="0">
                <a:latin typeface="Cambria" panose="02040503050406030204" pitchFamily="18" charset="0"/>
              </a:rPr>
              <a:t>Секретариата КМНС</a:t>
            </a:r>
          </a:p>
        </p:txBody>
      </p:sp>
      <p:sp>
        <p:nvSpPr>
          <p:cNvPr id="49" name="Овал 48">
            <a:extLst>
              <a:ext uri="{FF2B5EF4-FFF2-40B4-BE49-F238E27FC236}">
                <a16:creationId xmlns:a16="http://schemas.microsoft.com/office/drawing/2014/main" id="{BC72AEC1-F518-5B68-7124-0A42F3FBCC32}"/>
              </a:ext>
            </a:extLst>
          </p:cNvPr>
          <p:cNvSpPr/>
          <p:nvPr/>
        </p:nvSpPr>
        <p:spPr>
          <a:xfrm>
            <a:off x="4297709" y="2993789"/>
            <a:ext cx="143435" cy="13895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id="{0A12697F-A615-427E-36C1-6630FCEA3C90}"/>
              </a:ext>
            </a:extLst>
          </p:cNvPr>
          <p:cNvCxnSpPr>
            <a:cxnSpLocks/>
            <a:stCxn id="54" idx="4"/>
          </p:cNvCxnSpPr>
          <p:nvPr/>
        </p:nvCxnSpPr>
        <p:spPr>
          <a:xfrm>
            <a:off x="4369428" y="1436052"/>
            <a:ext cx="0" cy="1647189"/>
          </a:xfrm>
          <a:prstGeom prst="line">
            <a:avLst/>
          </a:prstGeom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Овал 53">
            <a:extLst>
              <a:ext uri="{FF2B5EF4-FFF2-40B4-BE49-F238E27FC236}">
                <a16:creationId xmlns:a16="http://schemas.microsoft.com/office/drawing/2014/main" id="{F0EDFE9D-B0A8-C3D3-4A21-6923CFF8D9C1}"/>
              </a:ext>
            </a:extLst>
          </p:cNvPr>
          <p:cNvSpPr/>
          <p:nvPr/>
        </p:nvSpPr>
        <p:spPr>
          <a:xfrm>
            <a:off x="4055663" y="844382"/>
            <a:ext cx="627530" cy="59167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5" name="Рисунок 54">
            <a:extLst>
              <a:ext uri="{FF2B5EF4-FFF2-40B4-BE49-F238E27FC236}">
                <a16:creationId xmlns:a16="http://schemas.microsoft.com/office/drawing/2014/main" id="{EB0CB22A-9F02-0497-5ED8-29E9906E04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4157087" y="933435"/>
            <a:ext cx="424681" cy="424681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2880C6C7-36A5-9A2B-E8D2-581BC5CC89D5}"/>
              </a:ext>
            </a:extLst>
          </p:cNvPr>
          <p:cNvSpPr txBox="1"/>
          <p:nvPr/>
        </p:nvSpPr>
        <p:spPr>
          <a:xfrm>
            <a:off x="4424678" y="1533325"/>
            <a:ext cx="1711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Cambria" panose="02040503050406030204" pitchFamily="18" charset="0"/>
              </a:rPr>
              <a:t>Подписание </a:t>
            </a:r>
            <a:br>
              <a:rPr lang="ru-RU" sz="1200" dirty="0">
                <a:latin typeface="Cambria" panose="02040503050406030204" pitchFamily="18" charset="0"/>
              </a:rPr>
            </a:br>
            <a:r>
              <a:rPr lang="ru-RU" sz="1200" dirty="0" err="1">
                <a:latin typeface="Cambria" panose="02040503050406030204" pitchFamily="18" charset="0"/>
              </a:rPr>
              <a:t>Оттавской</a:t>
            </a:r>
            <a:r>
              <a:rPr lang="ru-RU" sz="1200" dirty="0">
                <a:latin typeface="Cambria" panose="02040503050406030204" pitchFamily="18" charset="0"/>
              </a:rPr>
              <a:t> декларации </a:t>
            </a:r>
            <a:br>
              <a:rPr lang="ru-RU" sz="1200" dirty="0">
                <a:latin typeface="Cambria" panose="02040503050406030204" pitchFamily="18" charset="0"/>
              </a:rPr>
            </a:br>
            <a:r>
              <a:rPr lang="ru-RU" sz="1200" dirty="0">
                <a:latin typeface="Cambria" panose="02040503050406030204" pitchFamily="18" charset="0"/>
              </a:rPr>
              <a:t>и </a:t>
            </a:r>
            <a:r>
              <a:rPr lang="ru-RU" sz="1200" b="1" dirty="0">
                <a:latin typeface="Cambria" panose="02040503050406030204" pitchFamily="18" charset="0"/>
              </a:rPr>
              <a:t>официальное создание Арктического Совета</a:t>
            </a:r>
          </a:p>
        </p:txBody>
      </p:sp>
      <p:sp>
        <p:nvSpPr>
          <p:cNvPr id="59" name="Овал 58">
            <a:extLst>
              <a:ext uri="{FF2B5EF4-FFF2-40B4-BE49-F238E27FC236}">
                <a16:creationId xmlns:a16="http://schemas.microsoft.com/office/drawing/2014/main" id="{074D565E-65E7-9264-2D2B-610759BCEADB}"/>
              </a:ext>
            </a:extLst>
          </p:cNvPr>
          <p:cNvSpPr/>
          <p:nvPr/>
        </p:nvSpPr>
        <p:spPr>
          <a:xfrm>
            <a:off x="4701701" y="3005259"/>
            <a:ext cx="143435" cy="13895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696AC5C4-1639-9C87-C099-85585565FB7B}"/>
              </a:ext>
            </a:extLst>
          </p:cNvPr>
          <p:cNvCxnSpPr>
            <a:cxnSpLocks/>
            <a:stCxn id="59" idx="4"/>
          </p:cNvCxnSpPr>
          <p:nvPr/>
        </p:nvCxnSpPr>
        <p:spPr>
          <a:xfrm>
            <a:off x="4773419" y="3144211"/>
            <a:ext cx="2" cy="1107101"/>
          </a:xfrm>
          <a:prstGeom prst="line">
            <a:avLst/>
          </a:prstGeom>
          <a:ln w="254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Овал 60">
            <a:extLst>
              <a:ext uri="{FF2B5EF4-FFF2-40B4-BE49-F238E27FC236}">
                <a16:creationId xmlns:a16="http://schemas.microsoft.com/office/drawing/2014/main" id="{DE455C9C-9386-43E1-8A78-CAA4A8CAF14F}"/>
              </a:ext>
            </a:extLst>
          </p:cNvPr>
          <p:cNvSpPr/>
          <p:nvPr/>
        </p:nvSpPr>
        <p:spPr>
          <a:xfrm>
            <a:off x="4465645" y="4205687"/>
            <a:ext cx="627530" cy="59167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EBA8225-52CB-F084-BAF3-85038A171D23}"/>
              </a:ext>
            </a:extLst>
          </p:cNvPr>
          <p:cNvSpPr txBox="1"/>
          <p:nvPr/>
        </p:nvSpPr>
        <p:spPr>
          <a:xfrm>
            <a:off x="4799233" y="3286154"/>
            <a:ext cx="151627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Cambria" panose="02040503050406030204" pitchFamily="18" charset="0"/>
              </a:rPr>
              <a:t>Создание </a:t>
            </a:r>
            <a:br>
              <a:rPr lang="ru-RU" sz="1200" dirty="0">
                <a:latin typeface="Cambria" panose="02040503050406030204" pitchFamily="18" charset="0"/>
              </a:rPr>
            </a:br>
            <a:r>
              <a:rPr lang="ru-RU" sz="1200" dirty="0">
                <a:latin typeface="Cambria" panose="02040503050406030204" pitchFamily="18" charset="0"/>
              </a:rPr>
              <a:t>рабочей группы</a:t>
            </a:r>
            <a:br>
              <a:rPr lang="ru-RU" sz="1200" dirty="0">
                <a:latin typeface="Cambria" panose="02040503050406030204" pitchFamily="18" charset="0"/>
              </a:rPr>
            </a:br>
            <a:r>
              <a:rPr lang="ru-RU" sz="1200" dirty="0">
                <a:latin typeface="Cambria" panose="02040503050406030204" pitchFamily="18" charset="0"/>
              </a:rPr>
              <a:t>по устойчивому</a:t>
            </a:r>
            <a:br>
              <a:rPr lang="ru-RU" sz="1200" dirty="0">
                <a:latin typeface="Cambria" panose="02040503050406030204" pitchFamily="18" charset="0"/>
              </a:rPr>
            </a:br>
            <a:r>
              <a:rPr lang="ru-RU" sz="1200" dirty="0">
                <a:latin typeface="Cambria" panose="02040503050406030204" pitchFamily="18" charset="0"/>
              </a:rPr>
              <a:t>развитию </a:t>
            </a:r>
            <a:r>
              <a:rPr lang="ru-RU" sz="1200" b="1" dirty="0">
                <a:latin typeface="Cambria" panose="02040503050406030204" pitchFamily="18" charset="0"/>
              </a:rPr>
              <a:t>(</a:t>
            </a:r>
            <a:r>
              <a:rPr lang="en-US" sz="1200" b="1" dirty="0">
                <a:latin typeface="Cambria" panose="02040503050406030204" pitchFamily="18" charset="0"/>
              </a:rPr>
              <a:t>SDWG</a:t>
            </a:r>
            <a:r>
              <a:rPr lang="ru-RU" sz="1200" b="1" dirty="0">
                <a:latin typeface="Cambria" panose="02040503050406030204" pitchFamily="18" charset="0"/>
              </a:rPr>
              <a:t>)</a:t>
            </a:r>
          </a:p>
        </p:txBody>
      </p:sp>
      <p:cxnSp>
        <p:nvCxnSpPr>
          <p:cNvPr id="67" name="Прямая соединительная линия 66">
            <a:extLst>
              <a:ext uri="{FF2B5EF4-FFF2-40B4-BE49-F238E27FC236}">
                <a16:creationId xmlns:a16="http://schemas.microsoft.com/office/drawing/2014/main" id="{220EE2C3-7EB0-F114-ED56-94A83A2EA315}"/>
              </a:ext>
            </a:extLst>
          </p:cNvPr>
          <p:cNvCxnSpPr>
            <a:cxnSpLocks/>
          </p:cNvCxnSpPr>
          <p:nvPr/>
        </p:nvCxnSpPr>
        <p:spPr>
          <a:xfrm>
            <a:off x="4773420" y="4766257"/>
            <a:ext cx="1" cy="1089423"/>
          </a:xfrm>
          <a:prstGeom prst="line">
            <a:avLst/>
          </a:prstGeom>
          <a:ln w="254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Овал 70">
            <a:extLst>
              <a:ext uri="{FF2B5EF4-FFF2-40B4-BE49-F238E27FC236}">
                <a16:creationId xmlns:a16="http://schemas.microsoft.com/office/drawing/2014/main" id="{D7F6797D-F666-D0DD-A37F-E83BFD88FE84}"/>
              </a:ext>
            </a:extLst>
          </p:cNvPr>
          <p:cNvSpPr/>
          <p:nvPr/>
        </p:nvSpPr>
        <p:spPr>
          <a:xfrm>
            <a:off x="4459655" y="5827474"/>
            <a:ext cx="627530" cy="59167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3" name="Рисунок 72">
            <a:extLst>
              <a:ext uri="{FF2B5EF4-FFF2-40B4-BE49-F238E27FC236}">
                <a16:creationId xmlns:a16="http://schemas.microsoft.com/office/drawing/2014/main" id="{1084FCD4-EAED-C3E4-EACF-9EC382F6C09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38564" y="5885619"/>
            <a:ext cx="469711" cy="469711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29ECCB61-A20D-6557-E3D7-070B9BEF1135}"/>
              </a:ext>
            </a:extLst>
          </p:cNvPr>
          <p:cNvSpPr txBox="1"/>
          <p:nvPr/>
        </p:nvSpPr>
        <p:spPr>
          <a:xfrm>
            <a:off x="4870801" y="4723017"/>
            <a:ext cx="156140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Cambria" panose="02040503050406030204" pitchFamily="18" charset="0"/>
              </a:rPr>
              <a:t>Принятие</a:t>
            </a:r>
            <a:r>
              <a:rPr lang="ru-RU" sz="1200" b="1" dirty="0">
                <a:latin typeface="Cambria" panose="02040503050406030204" pitchFamily="18" charset="0"/>
              </a:rPr>
              <a:t> </a:t>
            </a:r>
            <a:r>
              <a:rPr lang="ru-RU" sz="1200" dirty="0">
                <a:latin typeface="Cambria" panose="02040503050406030204" pitchFamily="18" charset="0"/>
              </a:rPr>
              <a:t>первых наблюдателей:</a:t>
            </a:r>
            <a:br>
              <a:rPr lang="ru-RU" sz="1200" dirty="0">
                <a:latin typeface="Cambria" panose="02040503050406030204" pitchFamily="18" charset="0"/>
              </a:rPr>
            </a:br>
            <a:r>
              <a:rPr lang="ru-RU" sz="1200" b="1" dirty="0">
                <a:latin typeface="Cambria" panose="02040503050406030204" pitchFamily="18" charset="0"/>
              </a:rPr>
              <a:t>Великобритания,</a:t>
            </a:r>
            <a:br>
              <a:rPr lang="ru-RU" sz="1200" b="1" dirty="0">
                <a:latin typeface="Cambria" panose="02040503050406030204" pitchFamily="18" charset="0"/>
              </a:rPr>
            </a:br>
            <a:r>
              <a:rPr lang="ru-RU" sz="1200" b="1" dirty="0">
                <a:latin typeface="Cambria" panose="02040503050406030204" pitchFamily="18" charset="0"/>
              </a:rPr>
              <a:t>Германия, Польша,</a:t>
            </a:r>
            <a:br>
              <a:rPr lang="ru-RU" sz="1200" b="1" dirty="0">
                <a:latin typeface="Cambria" panose="02040503050406030204" pitchFamily="18" charset="0"/>
              </a:rPr>
            </a:br>
            <a:r>
              <a:rPr lang="ru-RU" sz="1200" b="1" dirty="0">
                <a:latin typeface="Cambria" panose="02040503050406030204" pitchFamily="18" charset="0"/>
              </a:rPr>
              <a:t>Нидерланды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1EA89BD-ED24-AB7F-27A3-961348B67D73}"/>
              </a:ext>
            </a:extLst>
          </p:cNvPr>
          <p:cNvSpPr txBox="1"/>
          <p:nvPr/>
        </p:nvSpPr>
        <p:spPr>
          <a:xfrm>
            <a:off x="6315513" y="2301777"/>
            <a:ext cx="171175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Cambria" panose="02040503050406030204" pitchFamily="18" charset="0"/>
              </a:rPr>
              <a:t>Принятие </a:t>
            </a:r>
            <a:r>
              <a:rPr lang="ru-RU" sz="1200" b="1" dirty="0">
                <a:latin typeface="Cambria" panose="02040503050406030204" pitchFamily="18" charset="0"/>
              </a:rPr>
              <a:t>Франции</a:t>
            </a:r>
            <a:r>
              <a:rPr lang="ru-RU" sz="1200" dirty="0">
                <a:latin typeface="Cambria" panose="02040503050406030204" pitchFamily="18" charset="0"/>
              </a:rPr>
              <a:t> в качестве наблюдателя </a:t>
            </a:r>
            <a:br>
              <a:rPr lang="ru-RU" sz="1200" dirty="0">
                <a:latin typeface="Cambria" panose="02040503050406030204" pitchFamily="18" charset="0"/>
              </a:rPr>
            </a:br>
            <a:endParaRPr lang="ru-RU" sz="1200" b="1" dirty="0">
              <a:latin typeface="Cambria" panose="02040503050406030204" pitchFamily="18" charset="0"/>
            </a:endParaRPr>
          </a:p>
        </p:txBody>
      </p:sp>
      <p:sp>
        <p:nvSpPr>
          <p:cNvPr id="77" name="Овал 76">
            <a:extLst>
              <a:ext uri="{FF2B5EF4-FFF2-40B4-BE49-F238E27FC236}">
                <a16:creationId xmlns:a16="http://schemas.microsoft.com/office/drawing/2014/main" id="{AA21F51E-21E3-1121-54D3-1C561C377E9A}"/>
              </a:ext>
            </a:extLst>
          </p:cNvPr>
          <p:cNvSpPr/>
          <p:nvPr/>
        </p:nvSpPr>
        <p:spPr>
          <a:xfrm>
            <a:off x="6225426" y="3005259"/>
            <a:ext cx="143435" cy="13895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id="{39650307-E7E5-2E88-0092-9C237BC06621}"/>
              </a:ext>
            </a:extLst>
          </p:cNvPr>
          <p:cNvCxnSpPr>
            <a:cxnSpLocks/>
          </p:cNvCxnSpPr>
          <p:nvPr/>
        </p:nvCxnSpPr>
        <p:spPr>
          <a:xfrm>
            <a:off x="6281126" y="2190119"/>
            <a:ext cx="16018" cy="880900"/>
          </a:xfrm>
          <a:prstGeom prst="line">
            <a:avLst/>
          </a:prstGeom>
          <a:ln w="254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Овал 81">
            <a:extLst>
              <a:ext uri="{FF2B5EF4-FFF2-40B4-BE49-F238E27FC236}">
                <a16:creationId xmlns:a16="http://schemas.microsoft.com/office/drawing/2014/main" id="{808DCA29-6A8D-3A42-F5E4-D2336EF9461C}"/>
              </a:ext>
            </a:extLst>
          </p:cNvPr>
          <p:cNvSpPr/>
          <p:nvPr/>
        </p:nvSpPr>
        <p:spPr>
          <a:xfrm>
            <a:off x="5967361" y="1627047"/>
            <a:ext cx="627530" cy="59167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6" name="Рисунок 85">
            <a:extLst>
              <a:ext uri="{FF2B5EF4-FFF2-40B4-BE49-F238E27FC236}">
                <a16:creationId xmlns:a16="http://schemas.microsoft.com/office/drawing/2014/main" id="{90D1985D-5E6D-95A3-6411-4C34DBBED5F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37785" y="1693675"/>
            <a:ext cx="469711" cy="469711"/>
          </a:xfrm>
          <a:prstGeom prst="rect">
            <a:avLst/>
          </a:prstGeom>
        </p:spPr>
      </p:pic>
      <p:sp>
        <p:nvSpPr>
          <p:cNvPr id="88" name="Овал 87">
            <a:extLst>
              <a:ext uri="{FF2B5EF4-FFF2-40B4-BE49-F238E27FC236}">
                <a16:creationId xmlns:a16="http://schemas.microsoft.com/office/drawing/2014/main" id="{2FFBCA6E-2D9A-20F2-1957-80EC76FC4EF1}"/>
              </a:ext>
            </a:extLst>
          </p:cNvPr>
          <p:cNvSpPr/>
          <p:nvPr/>
        </p:nvSpPr>
        <p:spPr>
          <a:xfrm>
            <a:off x="7033957" y="3022297"/>
            <a:ext cx="143435" cy="13895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9" name="Прямая соединительная линия 88">
            <a:extLst>
              <a:ext uri="{FF2B5EF4-FFF2-40B4-BE49-F238E27FC236}">
                <a16:creationId xmlns:a16="http://schemas.microsoft.com/office/drawing/2014/main" id="{6BCA404E-1C59-5192-6955-0A02F9B5C404}"/>
              </a:ext>
            </a:extLst>
          </p:cNvPr>
          <p:cNvCxnSpPr>
            <a:cxnSpLocks/>
          </p:cNvCxnSpPr>
          <p:nvPr/>
        </p:nvCxnSpPr>
        <p:spPr>
          <a:xfrm>
            <a:off x="7107265" y="3149042"/>
            <a:ext cx="1732" cy="902917"/>
          </a:xfrm>
          <a:prstGeom prst="line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Овал 90">
            <a:extLst>
              <a:ext uri="{FF2B5EF4-FFF2-40B4-BE49-F238E27FC236}">
                <a16:creationId xmlns:a16="http://schemas.microsoft.com/office/drawing/2014/main" id="{4E0AEC7D-47DC-684F-AFC4-B31FAE457A61}"/>
              </a:ext>
            </a:extLst>
          </p:cNvPr>
          <p:cNvSpPr/>
          <p:nvPr/>
        </p:nvSpPr>
        <p:spPr>
          <a:xfrm>
            <a:off x="6791008" y="3954277"/>
            <a:ext cx="627530" cy="59167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" name="Рисунок 91">
            <a:extLst>
              <a:ext uri="{FF2B5EF4-FFF2-40B4-BE49-F238E27FC236}">
                <a16:creationId xmlns:a16="http://schemas.microsoft.com/office/drawing/2014/main" id="{5E2EB164-6310-221A-045E-FD04E5EA7B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8139" y="4030863"/>
            <a:ext cx="473266" cy="473266"/>
          </a:xfrm>
          <a:prstGeom prst="rect">
            <a:avLst/>
          </a:prstGeom>
        </p:spPr>
      </p:pic>
      <p:sp>
        <p:nvSpPr>
          <p:cNvPr id="94" name="TextBox 93">
            <a:extLst>
              <a:ext uri="{FF2B5EF4-FFF2-40B4-BE49-F238E27FC236}">
                <a16:creationId xmlns:a16="http://schemas.microsoft.com/office/drawing/2014/main" id="{5A821BCF-9072-3B6C-34BC-B4B611E6F6B0}"/>
              </a:ext>
            </a:extLst>
          </p:cNvPr>
          <p:cNvSpPr txBox="1"/>
          <p:nvPr/>
        </p:nvSpPr>
        <p:spPr>
          <a:xfrm>
            <a:off x="7214559" y="3249702"/>
            <a:ext cx="20759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Cambria" panose="02040503050406030204" pitchFamily="18" charset="0"/>
              </a:rPr>
              <a:t>Создание рабочей группы</a:t>
            </a:r>
            <a:br>
              <a:rPr lang="ru-RU" sz="1200" dirty="0">
                <a:latin typeface="Cambria" panose="02040503050406030204" pitchFamily="18" charset="0"/>
              </a:rPr>
            </a:br>
            <a:r>
              <a:rPr lang="ru-RU" sz="1200" dirty="0">
                <a:latin typeface="Cambria" panose="02040503050406030204" pitchFamily="18" charset="0"/>
              </a:rPr>
              <a:t>по борьбе с загрязнениями Арктики </a:t>
            </a:r>
            <a:r>
              <a:rPr lang="ru-RU" sz="1200" b="1" dirty="0">
                <a:latin typeface="Cambria" panose="02040503050406030204" pitchFamily="18" charset="0"/>
              </a:rPr>
              <a:t>(</a:t>
            </a:r>
            <a:r>
              <a:rPr lang="en-US" sz="1200" b="1" dirty="0">
                <a:latin typeface="Cambria" panose="02040503050406030204" pitchFamily="18" charset="0"/>
              </a:rPr>
              <a:t>ACAP</a:t>
            </a:r>
            <a:r>
              <a:rPr lang="ru-RU" sz="1200" b="1" dirty="0">
                <a:latin typeface="Cambria" panose="02040503050406030204" pitchFamily="18" charset="0"/>
              </a:rPr>
              <a:t>)</a:t>
            </a:r>
          </a:p>
        </p:txBody>
      </p:sp>
      <p:cxnSp>
        <p:nvCxnSpPr>
          <p:cNvPr id="96" name="Прямая соединительная линия 95">
            <a:extLst>
              <a:ext uri="{FF2B5EF4-FFF2-40B4-BE49-F238E27FC236}">
                <a16:creationId xmlns:a16="http://schemas.microsoft.com/office/drawing/2014/main" id="{6596D4B6-3F9E-F081-56CC-C28A2D2E7717}"/>
              </a:ext>
            </a:extLst>
          </p:cNvPr>
          <p:cNvCxnSpPr>
            <a:cxnSpLocks/>
          </p:cNvCxnSpPr>
          <p:nvPr/>
        </p:nvCxnSpPr>
        <p:spPr>
          <a:xfrm flipH="1">
            <a:off x="7116750" y="4450888"/>
            <a:ext cx="4661" cy="1202067"/>
          </a:xfrm>
          <a:prstGeom prst="line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Овал 96">
            <a:extLst>
              <a:ext uri="{FF2B5EF4-FFF2-40B4-BE49-F238E27FC236}">
                <a16:creationId xmlns:a16="http://schemas.microsoft.com/office/drawing/2014/main" id="{82CBE3CA-4697-D2C7-1D7C-3A1C865B941B}"/>
              </a:ext>
            </a:extLst>
          </p:cNvPr>
          <p:cNvSpPr/>
          <p:nvPr/>
        </p:nvSpPr>
        <p:spPr>
          <a:xfrm>
            <a:off x="6786737" y="5109434"/>
            <a:ext cx="627530" cy="59167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8" name="Рисунок 97">
            <a:extLst>
              <a:ext uri="{FF2B5EF4-FFF2-40B4-BE49-F238E27FC236}">
                <a16:creationId xmlns:a16="http://schemas.microsoft.com/office/drawing/2014/main" id="{2C67CACD-D189-3F0E-D313-3862EC011D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61510" y="5170838"/>
            <a:ext cx="469711" cy="469711"/>
          </a:xfrm>
          <a:prstGeom prst="rect">
            <a:avLst/>
          </a:prstGeom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id="{7A613BD5-A1AE-D5A2-CE06-14D8614FD67D}"/>
              </a:ext>
            </a:extLst>
          </p:cNvPr>
          <p:cNvSpPr txBox="1"/>
          <p:nvPr/>
        </p:nvSpPr>
        <p:spPr>
          <a:xfrm>
            <a:off x="7216840" y="4609875"/>
            <a:ext cx="19812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Cambria" panose="02040503050406030204" pitchFamily="18" charset="0"/>
              </a:rPr>
              <a:t>Принятие </a:t>
            </a:r>
            <a:r>
              <a:rPr lang="ru-RU" sz="1200" b="1" dirty="0">
                <a:latin typeface="Cambria" panose="02040503050406030204" pitchFamily="18" charset="0"/>
              </a:rPr>
              <a:t>Испании</a:t>
            </a:r>
            <a:br>
              <a:rPr lang="ru-RU" sz="1200" b="1" dirty="0">
                <a:latin typeface="Cambria" panose="02040503050406030204" pitchFamily="18" charset="0"/>
              </a:rPr>
            </a:br>
            <a:r>
              <a:rPr lang="ru-RU" sz="1200" dirty="0">
                <a:latin typeface="Cambria" panose="02040503050406030204" pitchFamily="18" charset="0"/>
              </a:rPr>
              <a:t>в качестве наблюдателя </a:t>
            </a:r>
            <a:br>
              <a:rPr lang="ru-RU" sz="1200" dirty="0">
                <a:latin typeface="Cambria" panose="02040503050406030204" pitchFamily="18" charset="0"/>
              </a:rPr>
            </a:br>
            <a:endParaRPr lang="ru-RU" sz="1200" b="1" dirty="0">
              <a:latin typeface="Cambria" panose="02040503050406030204" pitchFamily="18" charset="0"/>
            </a:endParaRPr>
          </a:p>
        </p:txBody>
      </p:sp>
      <p:cxnSp>
        <p:nvCxnSpPr>
          <p:cNvPr id="102" name="Прямая соединительная линия 101">
            <a:extLst>
              <a:ext uri="{FF2B5EF4-FFF2-40B4-BE49-F238E27FC236}">
                <a16:creationId xmlns:a16="http://schemas.microsoft.com/office/drawing/2014/main" id="{F97DB4B0-FD32-1753-644F-677A14632C69}"/>
              </a:ext>
            </a:extLst>
          </p:cNvPr>
          <p:cNvCxnSpPr>
            <a:cxnSpLocks/>
            <a:stCxn id="97" idx="4"/>
          </p:cNvCxnSpPr>
          <p:nvPr/>
        </p:nvCxnSpPr>
        <p:spPr>
          <a:xfrm>
            <a:off x="7100502" y="5701104"/>
            <a:ext cx="4270" cy="637082"/>
          </a:xfrm>
          <a:prstGeom prst="line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Овал 104">
            <a:extLst>
              <a:ext uri="{FF2B5EF4-FFF2-40B4-BE49-F238E27FC236}">
                <a16:creationId xmlns:a16="http://schemas.microsoft.com/office/drawing/2014/main" id="{EF464DAE-A7CA-7595-FE09-B636C07489AC}"/>
              </a:ext>
            </a:extLst>
          </p:cNvPr>
          <p:cNvSpPr/>
          <p:nvPr/>
        </p:nvSpPr>
        <p:spPr>
          <a:xfrm>
            <a:off x="6782598" y="6150000"/>
            <a:ext cx="627530" cy="59167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6" name="Рисунок 105">
            <a:extLst>
              <a:ext uri="{FF2B5EF4-FFF2-40B4-BE49-F238E27FC236}">
                <a16:creationId xmlns:a16="http://schemas.microsoft.com/office/drawing/2014/main" id="{D44B0183-A9BD-4087-C2E1-7B3C20CB1F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95269" y="6208195"/>
            <a:ext cx="402189" cy="402189"/>
          </a:xfrm>
          <a:prstGeom prst="rect">
            <a:avLst/>
          </a:prstGeom>
        </p:spPr>
      </p:pic>
      <p:sp>
        <p:nvSpPr>
          <p:cNvPr id="107" name="TextBox 106">
            <a:extLst>
              <a:ext uri="{FF2B5EF4-FFF2-40B4-BE49-F238E27FC236}">
                <a16:creationId xmlns:a16="http://schemas.microsoft.com/office/drawing/2014/main" id="{0D985D3E-E78C-66F2-72AA-E0406E00A939}"/>
              </a:ext>
            </a:extLst>
          </p:cNvPr>
          <p:cNvSpPr txBox="1"/>
          <p:nvPr/>
        </p:nvSpPr>
        <p:spPr>
          <a:xfrm>
            <a:off x="7209854" y="5691855"/>
            <a:ext cx="19812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Cambria" panose="02040503050406030204" pitchFamily="18" charset="0"/>
              </a:rPr>
              <a:t>Создание </a:t>
            </a:r>
            <a:r>
              <a:rPr lang="ru-RU" sz="1200" b="1" dirty="0">
                <a:latin typeface="Cambria" panose="02040503050406030204" pitchFamily="18" charset="0"/>
              </a:rPr>
              <a:t>Секретариата</a:t>
            </a:r>
            <a:br>
              <a:rPr lang="ru-RU" sz="1200" b="1" dirty="0">
                <a:latin typeface="Cambria" panose="02040503050406030204" pitchFamily="18" charset="0"/>
              </a:rPr>
            </a:br>
            <a:r>
              <a:rPr lang="ru-RU" sz="1200" b="1" dirty="0">
                <a:latin typeface="Cambria" panose="02040503050406030204" pitchFamily="18" charset="0"/>
              </a:rPr>
              <a:t>Арктического Совета</a:t>
            </a:r>
            <a:br>
              <a:rPr lang="ru-RU" sz="1200" dirty="0">
                <a:latin typeface="Cambria" panose="02040503050406030204" pitchFamily="18" charset="0"/>
              </a:rPr>
            </a:br>
            <a:endParaRPr lang="ru-RU" sz="1200" b="1" dirty="0">
              <a:latin typeface="Cambria" panose="02040503050406030204" pitchFamily="18" charset="0"/>
            </a:endParaRPr>
          </a:p>
        </p:txBody>
      </p:sp>
      <p:sp>
        <p:nvSpPr>
          <p:cNvPr id="112" name="Овал 111">
            <a:extLst>
              <a:ext uri="{FF2B5EF4-FFF2-40B4-BE49-F238E27FC236}">
                <a16:creationId xmlns:a16="http://schemas.microsoft.com/office/drawing/2014/main" id="{AB5A4C63-689B-36FB-A7CF-07BEA5720E59}"/>
              </a:ext>
            </a:extLst>
          </p:cNvPr>
          <p:cNvSpPr/>
          <p:nvPr/>
        </p:nvSpPr>
        <p:spPr>
          <a:xfrm>
            <a:off x="8308764" y="3009310"/>
            <a:ext cx="143435" cy="13895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3" name="Прямая соединительная линия 112">
            <a:extLst>
              <a:ext uri="{FF2B5EF4-FFF2-40B4-BE49-F238E27FC236}">
                <a16:creationId xmlns:a16="http://schemas.microsoft.com/office/drawing/2014/main" id="{3A35355A-7247-E8FC-0815-BD256EB50B92}"/>
              </a:ext>
            </a:extLst>
          </p:cNvPr>
          <p:cNvCxnSpPr>
            <a:cxnSpLocks/>
          </p:cNvCxnSpPr>
          <p:nvPr/>
        </p:nvCxnSpPr>
        <p:spPr>
          <a:xfrm flipH="1">
            <a:off x="8373178" y="2695717"/>
            <a:ext cx="1268" cy="345202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Овал 114">
            <a:extLst>
              <a:ext uri="{FF2B5EF4-FFF2-40B4-BE49-F238E27FC236}">
                <a16:creationId xmlns:a16="http://schemas.microsoft.com/office/drawing/2014/main" id="{9EB7C036-F7D2-C663-ECC6-30671AA015F4}"/>
              </a:ext>
            </a:extLst>
          </p:cNvPr>
          <p:cNvSpPr/>
          <p:nvPr/>
        </p:nvSpPr>
        <p:spPr>
          <a:xfrm>
            <a:off x="8050014" y="2110773"/>
            <a:ext cx="627530" cy="59167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7" name="Рисунок 116">
            <a:extLst>
              <a:ext uri="{FF2B5EF4-FFF2-40B4-BE49-F238E27FC236}">
                <a16:creationId xmlns:a16="http://schemas.microsoft.com/office/drawing/2014/main" id="{7A249F16-2019-3466-00AD-D6172C80F16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87095" y="2208567"/>
            <a:ext cx="369746" cy="353896"/>
          </a:xfrm>
          <a:prstGeom prst="rect">
            <a:avLst/>
          </a:prstGeom>
        </p:spPr>
      </p:pic>
      <p:sp>
        <p:nvSpPr>
          <p:cNvPr id="118" name="TextBox 117">
            <a:extLst>
              <a:ext uri="{FF2B5EF4-FFF2-40B4-BE49-F238E27FC236}">
                <a16:creationId xmlns:a16="http://schemas.microsoft.com/office/drawing/2014/main" id="{48377102-A254-2507-A8ED-854C4D522212}"/>
              </a:ext>
            </a:extLst>
          </p:cNvPr>
          <p:cNvSpPr txBox="1"/>
          <p:nvPr/>
        </p:nvSpPr>
        <p:spPr>
          <a:xfrm>
            <a:off x="8538213" y="2603973"/>
            <a:ext cx="25476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Cambria" panose="02040503050406030204" pitchFamily="18" charset="0"/>
              </a:rPr>
              <a:t>Установка </a:t>
            </a:r>
            <a:r>
              <a:rPr lang="ru-RU" sz="1200" b="1" dirty="0">
                <a:latin typeface="Cambria" panose="02040503050406030204" pitchFamily="18" charset="0"/>
              </a:rPr>
              <a:t>титанового флага РФ</a:t>
            </a:r>
            <a:r>
              <a:rPr lang="ru-RU" sz="1200" dirty="0">
                <a:latin typeface="Cambria" panose="02040503050406030204" pitchFamily="18" charset="0"/>
              </a:rPr>
              <a:t> под Северным полюсом</a:t>
            </a:r>
            <a:br>
              <a:rPr lang="ru-RU" sz="1200" dirty="0">
                <a:latin typeface="Cambria" panose="02040503050406030204" pitchFamily="18" charset="0"/>
              </a:rPr>
            </a:br>
            <a:endParaRPr lang="ru-RU" sz="1200" b="1" dirty="0">
              <a:latin typeface="Cambria" panose="02040503050406030204" pitchFamily="18" charset="0"/>
            </a:endParaRPr>
          </a:p>
        </p:txBody>
      </p:sp>
      <p:cxnSp>
        <p:nvCxnSpPr>
          <p:cNvPr id="119" name="Прямая соединительная линия 118">
            <a:extLst>
              <a:ext uri="{FF2B5EF4-FFF2-40B4-BE49-F238E27FC236}">
                <a16:creationId xmlns:a16="http://schemas.microsoft.com/office/drawing/2014/main" id="{44E60ABF-9569-F50D-CA5B-56D99E65E083}"/>
              </a:ext>
            </a:extLst>
          </p:cNvPr>
          <p:cNvCxnSpPr>
            <a:cxnSpLocks/>
          </p:cNvCxnSpPr>
          <p:nvPr/>
        </p:nvCxnSpPr>
        <p:spPr>
          <a:xfrm flipH="1">
            <a:off x="8382294" y="1726430"/>
            <a:ext cx="5694" cy="433559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Овал 119">
            <a:extLst>
              <a:ext uri="{FF2B5EF4-FFF2-40B4-BE49-F238E27FC236}">
                <a16:creationId xmlns:a16="http://schemas.microsoft.com/office/drawing/2014/main" id="{BB7C469A-B779-0199-D2AC-288F5BEA32C6}"/>
              </a:ext>
            </a:extLst>
          </p:cNvPr>
          <p:cNvSpPr/>
          <p:nvPr/>
        </p:nvSpPr>
        <p:spPr>
          <a:xfrm>
            <a:off x="8074223" y="1130186"/>
            <a:ext cx="627530" cy="59167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1" name="Рисунок 120">
            <a:extLst>
              <a:ext uri="{FF2B5EF4-FFF2-40B4-BE49-F238E27FC236}">
                <a16:creationId xmlns:a16="http://schemas.microsoft.com/office/drawing/2014/main" id="{50953CEB-E26B-B006-8558-ECC77892AB0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07445" y="1225478"/>
            <a:ext cx="369746" cy="353896"/>
          </a:xfrm>
          <a:prstGeom prst="rect">
            <a:avLst/>
          </a:prstGeom>
        </p:spPr>
      </p:pic>
      <p:sp>
        <p:nvSpPr>
          <p:cNvPr id="122" name="TextBox 121">
            <a:extLst>
              <a:ext uri="{FF2B5EF4-FFF2-40B4-BE49-F238E27FC236}">
                <a16:creationId xmlns:a16="http://schemas.microsoft.com/office/drawing/2014/main" id="{E7A9158E-15BB-42B9-A027-E10AFD8DF72A}"/>
              </a:ext>
            </a:extLst>
          </p:cNvPr>
          <p:cNvSpPr txBox="1"/>
          <p:nvPr/>
        </p:nvSpPr>
        <p:spPr>
          <a:xfrm>
            <a:off x="8569129" y="1690843"/>
            <a:ext cx="25442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Cambria" panose="02040503050406030204" pitchFamily="18" charset="0"/>
              </a:rPr>
              <a:t>Регистрация </a:t>
            </a:r>
            <a:r>
              <a:rPr lang="ru-RU" sz="1200" b="1" dirty="0">
                <a:latin typeface="Cambria" panose="02040503050406030204" pitchFamily="18" charset="0"/>
              </a:rPr>
              <a:t>наиболее</a:t>
            </a:r>
            <a:r>
              <a:rPr lang="ru-RU" sz="1200" dirty="0">
                <a:latin typeface="Cambria" panose="02040503050406030204" pitchFamily="18" charset="0"/>
              </a:rPr>
              <a:t> </a:t>
            </a:r>
            <a:br>
              <a:rPr lang="ru-RU" sz="1200" dirty="0">
                <a:latin typeface="Cambria" panose="02040503050406030204" pitchFamily="18" charset="0"/>
              </a:rPr>
            </a:br>
            <a:r>
              <a:rPr lang="ru-RU" sz="1200" b="1" dirty="0">
                <a:latin typeface="Cambria" panose="02040503050406030204" pitchFamily="18" charset="0"/>
              </a:rPr>
              <a:t>низкого уровня морского льда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C92F4F57-8A3D-B8F8-B3C3-E3DCAD604005}"/>
              </a:ext>
            </a:extLst>
          </p:cNvPr>
          <p:cNvSpPr txBox="1"/>
          <p:nvPr/>
        </p:nvSpPr>
        <p:spPr>
          <a:xfrm>
            <a:off x="7906555" y="2802394"/>
            <a:ext cx="4988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200</a:t>
            </a:r>
            <a:r>
              <a:rPr lang="ru-RU" sz="105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7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25" name="Овал 124">
            <a:extLst>
              <a:ext uri="{FF2B5EF4-FFF2-40B4-BE49-F238E27FC236}">
                <a16:creationId xmlns:a16="http://schemas.microsoft.com/office/drawing/2014/main" id="{DFECA600-5245-ACA3-AA3F-67E1C0EB1707}"/>
              </a:ext>
            </a:extLst>
          </p:cNvPr>
          <p:cNvSpPr/>
          <p:nvPr/>
        </p:nvSpPr>
        <p:spPr>
          <a:xfrm>
            <a:off x="10024891" y="3025218"/>
            <a:ext cx="143435" cy="13895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6" name="Прямая соединительная линия 125">
            <a:extLst>
              <a:ext uri="{FF2B5EF4-FFF2-40B4-BE49-F238E27FC236}">
                <a16:creationId xmlns:a16="http://schemas.microsoft.com/office/drawing/2014/main" id="{835CD5B4-6708-E327-616C-7E367938A024}"/>
              </a:ext>
            </a:extLst>
          </p:cNvPr>
          <p:cNvCxnSpPr>
            <a:cxnSpLocks/>
          </p:cNvCxnSpPr>
          <p:nvPr/>
        </p:nvCxnSpPr>
        <p:spPr>
          <a:xfrm>
            <a:off x="10089275" y="3132741"/>
            <a:ext cx="0" cy="910094"/>
          </a:xfrm>
          <a:prstGeom prst="line">
            <a:avLst/>
          </a:prstGeom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Овал 127">
            <a:extLst>
              <a:ext uri="{FF2B5EF4-FFF2-40B4-BE49-F238E27FC236}">
                <a16:creationId xmlns:a16="http://schemas.microsoft.com/office/drawing/2014/main" id="{AFBF4692-FA87-14D9-BEEC-CB1680813795}"/>
              </a:ext>
            </a:extLst>
          </p:cNvPr>
          <p:cNvSpPr/>
          <p:nvPr/>
        </p:nvSpPr>
        <p:spPr>
          <a:xfrm>
            <a:off x="9775510" y="3995725"/>
            <a:ext cx="627530" cy="59167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9" name="Рисунок 128">
            <a:extLst>
              <a:ext uri="{FF2B5EF4-FFF2-40B4-BE49-F238E27FC236}">
                <a16:creationId xmlns:a16="http://schemas.microsoft.com/office/drawing/2014/main" id="{62FE059E-13DC-2D31-9292-3E9675099E9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943296" y="4091380"/>
            <a:ext cx="385661" cy="385661"/>
          </a:xfrm>
          <a:prstGeom prst="rect">
            <a:avLst/>
          </a:prstGeom>
        </p:spPr>
      </p:pic>
      <p:sp>
        <p:nvSpPr>
          <p:cNvPr id="130" name="TextBox 129">
            <a:extLst>
              <a:ext uri="{FF2B5EF4-FFF2-40B4-BE49-F238E27FC236}">
                <a16:creationId xmlns:a16="http://schemas.microsoft.com/office/drawing/2014/main" id="{57122197-12A2-7FE7-26A0-023F70B1FA47}"/>
              </a:ext>
            </a:extLst>
          </p:cNvPr>
          <p:cNvSpPr txBox="1"/>
          <p:nvPr/>
        </p:nvSpPr>
        <p:spPr>
          <a:xfrm>
            <a:off x="10095701" y="3223147"/>
            <a:ext cx="17117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Cambria" panose="02040503050406030204" pitchFamily="18" charset="0"/>
              </a:rPr>
              <a:t>Принятие </a:t>
            </a:r>
            <a:r>
              <a:rPr lang="ru-RU" sz="1200" b="1" dirty="0" err="1">
                <a:latin typeface="Cambria" panose="02040503050406030204" pitchFamily="18" charset="0"/>
              </a:rPr>
              <a:t>Илулиссатской</a:t>
            </a:r>
            <a:r>
              <a:rPr lang="ru-RU" sz="1200" b="1" dirty="0">
                <a:latin typeface="Cambria" panose="02040503050406030204" pitchFamily="18" charset="0"/>
              </a:rPr>
              <a:t> декларации</a:t>
            </a:r>
          </a:p>
        </p:txBody>
      </p:sp>
      <p:pic>
        <p:nvPicPr>
          <p:cNvPr id="136" name="Рисунок 135">
            <a:extLst>
              <a:ext uri="{FF2B5EF4-FFF2-40B4-BE49-F238E27FC236}">
                <a16:creationId xmlns:a16="http://schemas.microsoft.com/office/drawing/2014/main" id="{09B00297-3242-254B-2BAA-154BD5C215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6785" y="4269943"/>
            <a:ext cx="473266" cy="473266"/>
          </a:xfrm>
          <a:prstGeom prst="rect">
            <a:avLst/>
          </a:prstGeom>
        </p:spPr>
      </p:pic>
      <p:sp>
        <p:nvSpPr>
          <p:cNvPr id="137" name="Овал 136">
            <a:extLst>
              <a:ext uri="{FF2B5EF4-FFF2-40B4-BE49-F238E27FC236}">
                <a16:creationId xmlns:a16="http://schemas.microsoft.com/office/drawing/2014/main" id="{C695A3B5-5011-DE96-0E42-1CCD4EC67FD6}"/>
              </a:ext>
            </a:extLst>
          </p:cNvPr>
          <p:cNvSpPr/>
          <p:nvPr/>
        </p:nvSpPr>
        <p:spPr>
          <a:xfrm>
            <a:off x="685680" y="3022297"/>
            <a:ext cx="143435" cy="1389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8" name="Прямая соединительная линия 137">
            <a:extLst>
              <a:ext uri="{FF2B5EF4-FFF2-40B4-BE49-F238E27FC236}">
                <a16:creationId xmlns:a16="http://schemas.microsoft.com/office/drawing/2014/main" id="{298AB50B-A344-1B41-460C-E5522F8EBF12}"/>
              </a:ext>
            </a:extLst>
          </p:cNvPr>
          <p:cNvCxnSpPr>
            <a:cxnSpLocks/>
          </p:cNvCxnSpPr>
          <p:nvPr/>
        </p:nvCxnSpPr>
        <p:spPr>
          <a:xfrm flipH="1">
            <a:off x="731671" y="3143173"/>
            <a:ext cx="14861" cy="1277901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Овал 138">
            <a:extLst>
              <a:ext uri="{FF2B5EF4-FFF2-40B4-BE49-F238E27FC236}">
                <a16:creationId xmlns:a16="http://schemas.microsoft.com/office/drawing/2014/main" id="{D1F1CA7D-7EEC-2340-000C-0A99F192A63D}"/>
              </a:ext>
            </a:extLst>
          </p:cNvPr>
          <p:cNvSpPr/>
          <p:nvPr/>
        </p:nvSpPr>
        <p:spPr>
          <a:xfrm>
            <a:off x="417906" y="4402387"/>
            <a:ext cx="627530" cy="59167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2" name="Рисунок 141">
            <a:extLst>
              <a:ext uri="{FF2B5EF4-FFF2-40B4-BE49-F238E27FC236}">
                <a16:creationId xmlns:a16="http://schemas.microsoft.com/office/drawing/2014/main" id="{12E7F62C-F254-D6A1-5DAB-EDFC3C3370F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4915" y="4505169"/>
            <a:ext cx="352157" cy="352157"/>
          </a:xfrm>
          <a:prstGeom prst="rect">
            <a:avLst/>
          </a:prstGeom>
        </p:spPr>
      </p:pic>
      <p:sp>
        <p:nvSpPr>
          <p:cNvPr id="144" name="TextBox 143">
            <a:extLst>
              <a:ext uri="{FF2B5EF4-FFF2-40B4-BE49-F238E27FC236}">
                <a16:creationId xmlns:a16="http://schemas.microsoft.com/office/drawing/2014/main" id="{0B1A2477-A29E-D176-D59D-C812C71A79F0}"/>
              </a:ext>
            </a:extLst>
          </p:cNvPr>
          <p:cNvSpPr txBox="1"/>
          <p:nvPr/>
        </p:nvSpPr>
        <p:spPr>
          <a:xfrm>
            <a:off x="767089" y="3524681"/>
            <a:ext cx="2755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Cambria" panose="02040503050406030204" pitchFamily="18" charset="0"/>
              </a:rPr>
              <a:t>Создание</a:t>
            </a:r>
            <a:br>
              <a:rPr lang="ru-RU" sz="1200" dirty="0">
                <a:latin typeface="Cambria" panose="02040503050406030204" pitchFamily="18" charset="0"/>
              </a:rPr>
            </a:br>
            <a:r>
              <a:rPr lang="en-US" sz="1200" b="1" dirty="0">
                <a:latin typeface="Cambria" panose="02040503050406030204" pitchFamily="18" charset="0"/>
              </a:rPr>
              <a:t>IASC</a:t>
            </a:r>
            <a:endParaRPr lang="ru-RU" sz="1200" b="1" dirty="0">
              <a:latin typeface="Cambria" panose="02040503050406030204" pitchFamily="18" charset="0"/>
            </a:endParaRPr>
          </a:p>
        </p:txBody>
      </p:sp>
      <p:cxnSp>
        <p:nvCxnSpPr>
          <p:cNvPr id="152" name="Прямая соединительная линия 151">
            <a:extLst>
              <a:ext uri="{FF2B5EF4-FFF2-40B4-BE49-F238E27FC236}">
                <a16:creationId xmlns:a16="http://schemas.microsoft.com/office/drawing/2014/main" id="{60EB6A56-B694-31B4-CE8A-42C131756D24}"/>
              </a:ext>
            </a:extLst>
          </p:cNvPr>
          <p:cNvCxnSpPr>
            <a:cxnSpLocks/>
          </p:cNvCxnSpPr>
          <p:nvPr/>
        </p:nvCxnSpPr>
        <p:spPr>
          <a:xfrm flipH="1">
            <a:off x="8374787" y="781823"/>
            <a:ext cx="5694" cy="433559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Овал 152">
            <a:extLst>
              <a:ext uri="{FF2B5EF4-FFF2-40B4-BE49-F238E27FC236}">
                <a16:creationId xmlns:a16="http://schemas.microsoft.com/office/drawing/2014/main" id="{E2190B21-D28C-B7AA-8165-9A61CCBC5B0F}"/>
              </a:ext>
            </a:extLst>
          </p:cNvPr>
          <p:cNvSpPr/>
          <p:nvPr/>
        </p:nvSpPr>
        <p:spPr>
          <a:xfrm>
            <a:off x="8058203" y="235680"/>
            <a:ext cx="627530" cy="59167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521A363B-2F9E-33A9-6215-91938BE92F97}"/>
              </a:ext>
            </a:extLst>
          </p:cNvPr>
          <p:cNvSpPr txBox="1"/>
          <p:nvPr/>
        </p:nvSpPr>
        <p:spPr>
          <a:xfrm>
            <a:off x="8592551" y="840296"/>
            <a:ext cx="254420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Cambria" panose="02040503050406030204" pitchFamily="18" charset="0"/>
              </a:rPr>
              <a:t>Создание </a:t>
            </a:r>
            <a:r>
              <a:rPr lang="en-US" sz="1200" b="1" dirty="0">
                <a:latin typeface="Cambria" panose="02040503050406030204" pitchFamily="18" charset="0"/>
              </a:rPr>
              <a:t>Arctic Frontiers</a:t>
            </a:r>
            <a:endParaRPr lang="ru-RU" sz="1200" b="1" dirty="0">
              <a:latin typeface="Cambria" panose="02040503050406030204" pitchFamily="18" charset="0"/>
            </a:endParaRPr>
          </a:p>
        </p:txBody>
      </p:sp>
      <p:pic>
        <p:nvPicPr>
          <p:cNvPr id="155" name="Рисунок 154">
            <a:extLst>
              <a:ext uri="{FF2B5EF4-FFF2-40B4-BE49-F238E27FC236}">
                <a16:creationId xmlns:a16="http://schemas.microsoft.com/office/drawing/2014/main" id="{3D848B45-1E92-148F-4A83-1D40DA3231F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8165620" y="319174"/>
            <a:ext cx="424681" cy="424681"/>
          </a:xfrm>
          <a:prstGeom prst="rect">
            <a:avLst/>
          </a:prstGeom>
        </p:spPr>
      </p:pic>
      <p:sp>
        <p:nvSpPr>
          <p:cNvPr id="157" name="TextBox 156">
            <a:extLst>
              <a:ext uri="{FF2B5EF4-FFF2-40B4-BE49-F238E27FC236}">
                <a16:creationId xmlns:a16="http://schemas.microsoft.com/office/drawing/2014/main" id="{9482AFA4-72C3-C5FF-9FD0-6406A85626FC}"/>
              </a:ext>
            </a:extLst>
          </p:cNvPr>
          <p:cNvSpPr txBox="1"/>
          <p:nvPr/>
        </p:nvSpPr>
        <p:spPr>
          <a:xfrm>
            <a:off x="-43286" y="3121316"/>
            <a:ext cx="4860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1987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C9BE51EB-0CD0-1292-6D74-4BAABF4F3876}"/>
              </a:ext>
            </a:extLst>
          </p:cNvPr>
          <p:cNvSpPr txBox="1"/>
          <p:nvPr/>
        </p:nvSpPr>
        <p:spPr>
          <a:xfrm>
            <a:off x="430170" y="2803937"/>
            <a:ext cx="4860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1990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D843BB4A-1CCD-0C66-3971-ACAF2283FAF5}"/>
              </a:ext>
            </a:extLst>
          </p:cNvPr>
          <p:cNvSpPr txBox="1"/>
          <p:nvPr/>
        </p:nvSpPr>
        <p:spPr>
          <a:xfrm>
            <a:off x="1245397" y="3126937"/>
            <a:ext cx="4860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1991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76444C0C-2FDD-0A66-5C0D-38592FED34C6}"/>
              </a:ext>
            </a:extLst>
          </p:cNvPr>
          <p:cNvSpPr txBox="1"/>
          <p:nvPr/>
        </p:nvSpPr>
        <p:spPr>
          <a:xfrm>
            <a:off x="2534890" y="2798105"/>
            <a:ext cx="4860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1994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64261370-7DA8-80EB-848D-D01E6A748E87}"/>
              </a:ext>
            </a:extLst>
          </p:cNvPr>
          <p:cNvSpPr txBox="1"/>
          <p:nvPr/>
        </p:nvSpPr>
        <p:spPr>
          <a:xfrm>
            <a:off x="3869611" y="2809666"/>
            <a:ext cx="4860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1996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040606B5-209F-852B-BDE2-00467853D03E}"/>
              </a:ext>
            </a:extLst>
          </p:cNvPr>
          <p:cNvSpPr txBox="1"/>
          <p:nvPr/>
        </p:nvSpPr>
        <p:spPr>
          <a:xfrm>
            <a:off x="4290604" y="3130202"/>
            <a:ext cx="4860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1998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FECAA3D4-9427-DC48-E7C9-F8F21810BE1E}"/>
              </a:ext>
            </a:extLst>
          </p:cNvPr>
          <p:cNvSpPr txBox="1"/>
          <p:nvPr/>
        </p:nvSpPr>
        <p:spPr>
          <a:xfrm>
            <a:off x="5841661" y="2798610"/>
            <a:ext cx="4860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2000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B3C5D695-E111-EC61-1E84-F25BD9A1BD24}"/>
              </a:ext>
            </a:extLst>
          </p:cNvPr>
          <p:cNvSpPr txBox="1"/>
          <p:nvPr/>
        </p:nvSpPr>
        <p:spPr>
          <a:xfrm>
            <a:off x="6554709" y="3121316"/>
            <a:ext cx="4860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2006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D00826E0-4C88-5063-57A5-E9594AD0DE56}"/>
              </a:ext>
            </a:extLst>
          </p:cNvPr>
          <p:cNvSpPr txBox="1"/>
          <p:nvPr/>
        </p:nvSpPr>
        <p:spPr>
          <a:xfrm>
            <a:off x="9583571" y="3122744"/>
            <a:ext cx="4860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2008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05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C6CF432-14E1-7AFE-AFED-EDDA143BF716}"/>
              </a:ext>
            </a:extLst>
          </p:cNvPr>
          <p:cNvSpPr txBox="1"/>
          <p:nvPr/>
        </p:nvSpPr>
        <p:spPr>
          <a:xfrm>
            <a:off x="2353056" y="106137"/>
            <a:ext cx="7485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Либеральный межправительственный подход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D8EC63B3-BD0D-4C82-E3CB-FB7C3D7C189C}"/>
              </a:ext>
            </a:extLst>
          </p:cNvPr>
          <p:cNvSpPr/>
          <p:nvPr/>
        </p:nvSpPr>
        <p:spPr>
          <a:xfrm>
            <a:off x="5881213" y="6084611"/>
            <a:ext cx="207134" cy="21538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86853C4D-1191-D796-0820-E3CA9E6723A9}"/>
              </a:ext>
            </a:extLst>
          </p:cNvPr>
          <p:cNvSpPr/>
          <p:nvPr/>
        </p:nvSpPr>
        <p:spPr>
          <a:xfrm>
            <a:off x="6403911" y="6018578"/>
            <a:ext cx="417512" cy="338525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B714BB-FAFB-4D3C-AA4E-02A411D27F80}"/>
              </a:ext>
            </a:extLst>
          </p:cNvPr>
          <p:cNvSpPr txBox="1"/>
          <p:nvPr/>
        </p:nvSpPr>
        <p:spPr>
          <a:xfrm>
            <a:off x="3520375" y="1306466"/>
            <a:ext cx="5358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Эндрю </a:t>
            </a:r>
            <a:r>
              <a:rPr lang="ru-RU" sz="1600" dirty="0" err="1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Моравчик</a:t>
            </a:r>
            <a:endParaRPr lang="ru-RU" sz="16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B0ADCDC9-6EE3-0B66-A4E2-FB93EEAD0383}"/>
              </a:ext>
            </a:extLst>
          </p:cNvPr>
          <p:cNvSpPr/>
          <p:nvPr/>
        </p:nvSpPr>
        <p:spPr>
          <a:xfrm>
            <a:off x="5321939" y="6080149"/>
            <a:ext cx="207134" cy="21538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2FD93D-8E25-1A95-DAD2-E8DCF7B6A9B8}"/>
              </a:ext>
            </a:extLst>
          </p:cNvPr>
          <p:cNvSpPr txBox="1"/>
          <p:nvPr/>
        </p:nvSpPr>
        <p:spPr>
          <a:xfrm>
            <a:off x="1600135" y="1885051"/>
            <a:ext cx="9198864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Две основы теоретизирования: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государства как главные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акторы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анархичной системы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государства, по крайней мере, ограниченно рациональны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Решения государств о международном сотрудничестве могут быть объяснены в рамках трехэтапной структуры: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Формирование национальных интересов («гибких»)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Достижение конкретной сделки (относительность мощи государства, ассиметричная взаимозависимость и распределение преимуществ)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Создание региональных институтов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3153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541957CE-6454-5F4A-0DC8-9781722604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204896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1871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AE9D02-37AE-207F-C22C-1AE7C5DBA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Наиболее приоритетные направления сотрудничества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45593B5-CDF3-E0BE-4263-B179D294941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75128" y="2197576"/>
            <a:ext cx="384048" cy="38404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642904D-7F20-7442-E9E0-4AF62B635B8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75128" y="2961576"/>
            <a:ext cx="384048" cy="38404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BD26D0B-61E0-1567-78C1-137B22F7D119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74112" y="3867336"/>
            <a:ext cx="384048" cy="38404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B004B4F-B8A5-CABC-ACED-53BDDA0334FF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74112" y="4628560"/>
            <a:ext cx="384048" cy="38404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BD00C18-0BBC-9B24-8FAA-D6E5D50A3645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74112" y="5534320"/>
            <a:ext cx="384048" cy="38404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0D0B136-512B-84F4-CF2A-524D42E3CB5E}"/>
              </a:ext>
            </a:extLst>
          </p:cNvPr>
          <p:cNvSpPr txBox="1"/>
          <p:nvPr/>
        </p:nvSpPr>
        <p:spPr>
          <a:xfrm>
            <a:off x="4066032" y="2195528"/>
            <a:ext cx="6656832" cy="384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Топливно-энергетический комплекс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2B93DB-3EFA-6A47-F9B9-F4C912E91585}"/>
              </a:ext>
            </a:extLst>
          </p:cNvPr>
          <p:cNvSpPr txBox="1"/>
          <p:nvPr/>
        </p:nvSpPr>
        <p:spPr>
          <a:xfrm>
            <a:off x="4066032" y="2961576"/>
            <a:ext cx="6656832" cy="384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Возобновляемая энергия и научные исследования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51259B-BA97-9F0F-4D56-B27D63542D35}"/>
              </a:ext>
            </a:extLst>
          </p:cNvPr>
          <p:cNvSpPr txBox="1"/>
          <p:nvPr/>
        </p:nvSpPr>
        <p:spPr>
          <a:xfrm>
            <a:off x="4066032" y="3859384"/>
            <a:ext cx="6656832" cy="384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Использование «мирного атома»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1BB07D-53F4-0170-FF0E-B1250CC41F76}"/>
              </a:ext>
            </a:extLst>
          </p:cNvPr>
          <p:cNvSpPr txBox="1"/>
          <p:nvPr/>
        </p:nvSpPr>
        <p:spPr>
          <a:xfrm>
            <a:off x="4066032" y="4628560"/>
            <a:ext cx="6656832" cy="384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Военно-промышленный комплекс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22C370-203B-0360-05B0-A8C2C3BA236B}"/>
              </a:ext>
            </a:extLst>
          </p:cNvPr>
          <p:cNvSpPr txBox="1"/>
          <p:nvPr/>
        </p:nvSpPr>
        <p:spPr>
          <a:xfrm>
            <a:off x="4066032" y="5529496"/>
            <a:ext cx="6656832" cy="384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Передовые технологии</a:t>
            </a:r>
          </a:p>
        </p:txBody>
      </p:sp>
    </p:spTree>
    <p:extLst>
      <p:ext uri="{BB962C8B-B14F-4D97-AF65-F5344CB8AC3E}">
        <p14:creationId xmlns:p14="http://schemas.microsoft.com/office/powerpoint/2010/main" val="23373932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AE9D02-37AE-207F-C22C-1AE7C5DBA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Про потенциал, </a:t>
            </a:r>
            <a:b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а не про перспективу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16DDE7-FE64-0730-783C-875F031DEE45}"/>
              </a:ext>
            </a:extLst>
          </p:cNvPr>
          <p:cNvSpPr txBox="1"/>
          <p:nvPr/>
        </p:nvSpPr>
        <p:spPr>
          <a:xfrm>
            <a:off x="2712720" y="1935555"/>
            <a:ext cx="76443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Разница в стратегии / интересах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Разница в приоритетах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Разница в возможностях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Отсутствие конкретной инициативы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Отсутствие консенсуса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Отсутствие конкретного государственного курса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8506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B3C57B-3E5D-665C-92AB-2FD21A00A2C4}"/>
              </a:ext>
            </a:extLst>
          </p:cNvPr>
          <p:cNvSpPr txBox="1"/>
          <p:nvPr/>
        </p:nvSpPr>
        <p:spPr>
          <a:xfrm>
            <a:off x="495300" y="0"/>
            <a:ext cx="11201400" cy="7662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Список источников: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omissão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Interministerial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para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os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Recursos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do Mar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Secretaria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da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Comissão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Interministerial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para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os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Recursos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do Mar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Resolução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n'4/2022 // URL: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https://milare.adv.br/newsletters/ratificada-a-adesao-do-brasil-ao-tratado-de-svalbard/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дата обращения: 01.02.2024);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Política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acional de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efesa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/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stratégia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acional de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efesa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2</a:t>
            </a:r>
            <a:r>
              <a:rPr lang="ru-RU" sz="1400" i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022 // </a:t>
            </a:r>
            <a:r>
              <a:rPr lang="en-US" sz="1400" i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URL: </a:t>
            </a:r>
            <a:r>
              <a:rPr lang="en-US" sz="1400" i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https://athenalab.org/wp-content/uploads/2020/07/NOVA-POLITICA-DE-DEFESA-BRASIL.pdf</a:t>
            </a:r>
            <a:r>
              <a:rPr lang="en-US" sz="1400" i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дата обращения: 05.02.2024);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Antarctic Science for Brazil. An action plan for the 2013 – 2022 period // URL: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https://www.ufrgs.br/inctcriosfera/arquivos/BrazilianActionPlanEnglish.pdf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дата обращения: 19.02.2024);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40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Ten-Year Plan for Antarctic Science in Brazil 2023-2032 // URL: Ten-Year Plan for Antarctic Science in Brazil 2023-2032 // URL: </a:t>
            </a:r>
            <a:r>
              <a:rPr lang="en-US" sz="140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https://www.scar.org/community-news/ten-year-plan-brazil/#:~:text=The%20Brazilian%20Ministry%20of%20Science%2C,South%20America%2C%20and%20the%20Arctic</a:t>
            </a:r>
            <a:r>
              <a:rPr lang="en-US" sz="140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дата обращения: 19.02.2024);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40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Prospects for scientific cooperation between Russia and Brazil in the field of sustainable development of the Arctic. URL: </a:t>
            </a:r>
            <a:r>
              <a:rPr lang="en-US" sz="140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https://roscongress.org/upload/medialibrary/475/p4tu2lsjjm85mochtac99bqccm192qi3/Think_Arctic_rus_28042023.pdf</a:t>
            </a:r>
            <a:r>
              <a:rPr lang="en-US" sz="140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дата обращения: 19.02.2024);</a:t>
            </a:r>
            <a:endParaRPr lang="en-US" sz="14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TradeMap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Prospects and Opportunities for International Business. Brazil and Russia Cooperation. URL: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  <a:hlinkClick r:id="rId7"/>
              </a:rPr>
              <a:t>https://www.trademap.org/Bilateral.aspx?nvpm=5%7c643%7c%7c076%7c%7cTOTAL%7c%7c%7c2%7c1%7c2%7c1%7c1%7c%7c1%7c1%7c1%7c1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дата обращения: 19.02.2024)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ru-RU" sz="16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b="1" i="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ru-RU" dirty="0">
              <a:solidFill>
                <a:schemeClr val="bg1"/>
              </a:solidFill>
              <a:latin typeface="Bauhaus 93"/>
            </a:endParaRPr>
          </a:p>
        </p:txBody>
      </p:sp>
    </p:spTree>
    <p:extLst>
      <p:ext uri="{BB962C8B-B14F-4D97-AF65-F5344CB8AC3E}">
        <p14:creationId xmlns:p14="http://schemas.microsoft.com/office/powerpoint/2010/main" val="36250713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B3C57B-3E5D-665C-92AB-2FD21A00A2C4}"/>
              </a:ext>
            </a:extLst>
          </p:cNvPr>
          <p:cNvSpPr txBox="1"/>
          <p:nvPr/>
        </p:nvSpPr>
        <p:spPr>
          <a:xfrm>
            <a:off x="495300" y="210731"/>
            <a:ext cx="11201400" cy="7047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Список литературы: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endParaRPr lang="ru-RU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Campbell G.M. Brazil as a Polar actor: Brazilian experience and potential</a:t>
            </a:r>
            <a:b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</a:b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contributions to the development of the Arctic agenda // A </a:t>
            </a: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Diálogos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Internacionais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2023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Vol.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10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№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96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.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b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</a:b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URL: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https://www.researchgate.net/profile/Guilherme-Campbell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(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дата обращения: 23.02.2024)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;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342900" indent="-342900" algn="l">
              <a:buAutoNum type="arabicPeriod" startAt="2"/>
            </a:pP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Dos Santos L.E., De Souza E.J., </a:t>
            </a: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Simoes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J.K., </a:t>
            </a: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Filippi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E.E. O </a:t>
            </a: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Brasil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e o </a:t>
            </a: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Ártico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//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Finisterra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: </a:t>
            </a: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Revista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Portuguesa de Geografia. 2018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Vol. 53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Issue 107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.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Pp. 125 - 139;</a:t>
            </a:r>
            <a:endParaRPr lang="ru-RU" sz="1400" b="0" i="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</a:endParaRPr>
          </a:p>
          <a:p>
            <a:pPr marL="342900" indent="-342900" algn="l">
              <a:buAutoNum type="arabicPeriod" startAt="2"/>
            </a:pP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Lagutina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M., Casella P.B., </a:t>
            </a: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Giannattasio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A.R. BRICS in Polar Regions: Brazil’s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Interests and Prospects // </a:t>
            </a: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Vestnik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SPbU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 International Relations. 2020. 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Т. 13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№ 3.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Pp. 326 - 340;</a:t>
            </a:r>
            <a:endParaRPr lang="ru-RU" sz="1400" b="0" i="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</a:endParaRPr>
          </a:p>
          <a:p>
            <a:pPr marL="342900" indent="-342900" algn="l">
              <a:buAutoNum type="arabicPeriod" startAt="2"/>
            </a:pP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Lagutina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M., </a:t>
            </a: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Leksyutina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Y. BRICS Countries’ Strategies in the Arctic and the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Prospects for Consolidated BRICS Agenda in the Arctic // The Polar Journal. 2019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№ 1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Pp. 45 - 63;</a:t>
            </a:r>
            <a:endParaRPr lang="ru-RU" sz="1400" b="0" i="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</a:endParaRPr>
          </a:p>
          <a:p>
            <a:pPr marL="342900" indent="-342900" algn="l">
              <a:buAutoNum type="arabicPeriod" startAt="2"/>
            </a:pP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Sergunin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A. BRICS as the Subject of Study of International Relations Theory //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International </a:t>
            </a: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Organisations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Research Journal.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Vol. 13. № 4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Р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p. 55 - 73;</a:t>
            </a:r>
            <a:endParaRPr lang="ru-RU" sz="1400" b="0" i="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</a:endParaRPr>
          </a:p>
          <a:p>
            <a:pPr marL="342900" indent="-342900" algn="l">
              <a:buAutoNum type="arabicPeriod" startAt="2"/>
            </a:pP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Sergunin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A. Russia’s Strategies towards BRICS: Problems and Opportunities //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Vestnik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RUDN. International Relations. 2020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b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</a:b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Vol. 20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№ 3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Pp. 534 - 542;</a:t>
            </a:r>
            <a:endParaRPr lang="ru-RU" sz="1400" b="0" i="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</a:endParaRPr>
          </a:p>
          <a:p>
            <a:pPr marL="342900" indent="-342900" algn="l">
              <a:buAutoNum type="arabicPeriod" startAt="2"/>
            </a:pP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Young O. Arctic Politics in an Era of Global Change // The Brown Journal of World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Affairs. 2012 Vol. 19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№ 1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Pp. 165 - 178;</a:t>
            </a:r>
            <a:endParaRPr lang="ru-RU" sz="1400" b="0" i="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</a:endParaRPr>
          </a:p>
          <a:p>
            <a:pPr marL="342900" indent="-342900" algn="l">
              <a:buAutoNum type="arabicPeriod" startAt="2"/>
            </a:pP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Вяхирева Н.С. Бразилия бороздит Арктику // Портал РСМД. 2023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URL: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https://russiancouncil.ru/analytics-and-comments/analytics/braziliya-borozdit-arktiku/#:~:text=%D0%9F%D0%BE%D0%B2%D1%82%D0%BE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(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дата обращения: 23.02.2024);</a:t>
            </a:r>
          </a:p>
          <a:p>
            <a:pPr marL="342900" indent="-342900" algn="l">
              <a:buAutoNum type="arabicPeriod" startAt="2"/>
            </a:pPr>
            <a:r>
              <a:rPr lang="ru-RU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Лабецкая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Е.О. Новый азимут для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BRICS: 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Арктика - Латинская Америка // Латинская Америка. 2018. № 9. С. 25 - 33;</a:t>
            </a:r>
          </a:p>
          <a:p>
            <a:pPr marL="342900" indent="-342900" algn="l">
              <a:buAutoNum type="arabicPeriod" startAt="2"/>
            </a:pPr>
            <a:r>
              <a:rPr lang="ru-RU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Лабецкая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Е.О. Трансарктические перспективы Иберо-Америки // Евразийский союз ученых. 2020. № 4(73). </a:t>
            </a:r>
            <a:b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</a:b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С. 36 – 40;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ru-RU" sz="16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b="1" i="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ru-RU" dirty="0">
              <a:solidFill>
                <a:schemeClr val="bg1"/>
              </a:solidFill>
              <a:latin typeface="Bauhaus 93"/>
            </a:endParaRPr>
          </a:p>
        </p:txBody>
      </p:sp>
    </p:spTree>
    <p:extLst>
      <p:ext uri="{BB962C8B-B14F-4D97-AF65-F5344CB8AC3E}">
        <p14:creationId xmlns:p14="http://schemas.microsoft.com/office/powerpoint/2010/main" val="6046678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3A07CA-3924-0F05-3860-57E796317795}"/>
              </a:ext>
            </a:extLst>
          </p:cNvPr>
          <p:cNvSpPr txBox="1"/>
          <p:nvPr/>
        </p:nvSpPr>
        <p:spPr>
          <a:xfrm>
            <a:off x="413207" y="211015"/>
            <a:ext cx="11201400" cy="8663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Список литературы: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r>
              <a:rPr lang="en-US" sz="14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11.	Andrade I.O. Hillebrand G.R.L. Mattos L.F.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Brazil in Antarctica: the scientific and geopolitical importance of PROANTAR in the Brazilian 	Strategic Surrounding Area // IPEA Discussion Paper. 2020.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URL: 	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https://www.researchgate.net/publication/346816019_Brazil_in_Antarctica_the_scientific_and_geopolitical_importance_of_</a:t>
            </a:r>
            <a:b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                     PROANTAR_in_the_Brazilian_Strategic_Surrounding_Area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(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дата обращения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 24.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02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.2024);</a:t>
            </a:r>
          </a:p>
          <a:p>
            <a:r>
              <a:rPr lang="en-US" sz="14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12.	</a:t>
            </a:r>
            <a:r>
              <a:rPr lang="en-US" sz="1400" i="1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Fakhoury</a:t>
            </a:r>
            <a:r>
              <a:rPr lang="en-US" sz="14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R.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Brazil in the Arctic Council: Not Crazy as It Sounds // The Arctic Institute Publications. 2020. URL: 	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https://www.thearcticinstitute.org/brazil-arctic-council-not-crazy-sounds/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дата обращения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 03.03.2024);</a:t>
            </a:r>
          </a:p>
          <a:p>
            <a:r>
              <a:rPr lang="en-US" sz="14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13.	</a:t>
            </a:r>
            <a:r>
              <a:rPr lang="en-US" sz="1400" i="1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Giannattosio</a:t>
            </a:r>
            <a:r>
              <a:rPr lang="en-US" sz="14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A.R.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Brazil-China Cooperation in the Arctic Region: A Prospective Analysis of a Practical Agenda for Mutual, Local and 	Community Interests //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Revista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Brasileira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de Política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Internacional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2023.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№ 66(1).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P. 1 – 21; </a:t>
            </a:r>
          </a:p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14.	Lin C. Under Lula’s Government, Brazilian Scientists Head for the Arctic // The Polar Journal Webpage. 2023. URL: 	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https://polarjournal.ch/en/2023/09/04/under-lulas-government-brazilian-scientists-head-for-the-arctic/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	(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дата обращения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 03.03.2024);</a:t>
            </a:r>
          </a:p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15.	Souza L. Brazil sends First Research Expedition to Arctic //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Agencia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Brasil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2023. URL: 	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https://agenciabrasil.ebc.com.br/en/internacional/noticia/2023-07/brazil-sends-first-research-expedition-arctic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	(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дата обращения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 03.03.2024).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i="1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i="1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2000" i="1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i="1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ru-RU" dirty="0">
              <a:solidFill>
                <a:schemeClr val="bg1"/>
              </a:solidFill>
              <a:latin typeface="Bauhaus 93"/>
            </a:endParaRPr>
          </a:p>
        </p:txBody>
      </p:sp>
    </p:spTree>
    <p:extLst>
      <p:ext uri="{BB962C8B-B14F-4D97-AF65-F5344CB8AC3E}">
        <p14:creationId xmlns:p14="http://schemas.microsoft.com/office/powerpoint/2010/main" val="3203713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F46AED06-710B-1B36-47A6-5406852901FD}"/>
              </a:ext>
            </a:extLst>
          </p:cNvPr>
          <p:cNvCxnSpPr>
            <a:cxnSpLocks/>
          </p:cNvCxnSpPr>
          <p:nvPr/>
        </p:nvCxnSpPr>
        <p:spPr>
          <a:xfrm>
            <a:off x="0" y="3084195"/>
            <a:ext cx="12478871" cy="0"/>
          </a:xfrm>
          <a:prstGeom prst="line">
            <a:avLst/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>
            <a:extLst>
              <a:ext uri="{FF2B5EF4-FFF2-40B4-BE49-F238E27FC236}">
                <a16:creationId xmlns:a16="http://schemas.microsoft.com/office/drawing/2014/main" id="{41162DBB-EBAC-C8C3-B688-5CA6476FC03D}"/>
              </a:ext>
            </a:extLst>
          </p:cNvPr>
          <p:cNvSpPr/>
          <p:nvPr/>
        </p:nvSpPr>
        <p:spPr>
          <a:xfrm>
            <a:off x="858216" y="3019846"/>
            <a:ext cx="143435" cy="13895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highlight>
                <a:srgbClr val="00FF00"/>
              </a:highlight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E6C9EEAB-1427-83A8-CFFA-7004BDEB0AEE}"/>
              </a:ext>
            </a:extLst>
          </p:cNvPr>
          <p:cNvCxnSpPr>
            <a:cxnSpLocks/>
          </p:cNvCxnSpPr>
          <p:nvPr/>
        </p:nvCxnSpPr>
        <p:spPr>
          <a:xfrm>
            <a:off x="929935" y="2140148"/>
            <a:ext cx="0" cy="89011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>
            <a:extLst>
              <a:ext uri="{FF2B5EF4-FFF2-40B4-BE49-F238E27FC236}">
                <a16:creationId xmlns:a16="http://schemas.microsoft.com/office/drawing/2014/main" id="{BCA985ED-091E-6764-BC39-250AB1B35798}"/>
              </a:ext>
            </a:extLst>
          </p:cNvPr>
          <p:cNvSpPr/>
          <p:nvPr/>
        </p:nvSpPr>
        <p:spPr>
          <a:xfrm>
            <a:off x="616168" y="1605426"/>
            <a:ext cx="627530" cy="59167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E7F234-FDEA-E2A0-EB90-EBF67E1DB35B}"/>
              </a:ext>
            </a:extLst>
          </p:cNvPr>
          <p:cNvSpPr txBox="1"/>
          <p:nvPr/>
        </p:nvSpPr>
        <p:spPr>
          <a:xfrm>
            <a:off x="977426" y="2199268"/>
            <a:ext cx="1926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Cambria" panose="02040503050406030204" pitchFamily="18" charset="0"/>
              </a:rPr>
              <a:t>Принятие </a:t>
            </a:r>
            <a:r>
              <a:rPr lang="ru-RU" sz="1200" b="1" dirty="0">
                <a:latin typeface="Cambria" panose="02040503050406030204" pitchFamily="18" charset="0"/>
              </a:rPr>
              <a:t>критериев</a:t>
            </a:r>
            <a:br>
              <a:rPr lang="ru-RU" sz="1200" dirty="0">
                <a:latin typeface="Cambria" panose="02040503050406030204" pitchFamily="18" charset="0"/>
              </a:rPr>
            </a:br>
            <a:r>
              <a:rPr lang="ru-RU" sz="1200" b="1" dirty="0">
                <a:latin typeface="Cambria" panose="02040503050406030204" pitchFamily="18" charset="0"/>
              </a:rPr>
              <a:t>для оценки </a:t>
            </a:r>
            <a:r>
              <a:rPr lang="ru-RU" sz="1200" dirty="0">
                <a:latin typeface="Cambria" panose="02040503050406030204" pitchFamily="18" charset="0"/>
              </a:rPr>
              <a:t>ожидающих получить статус наблюдателя в АС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FBFF77F3-CD70-2170-9703-5DB956958295}"/>
              </a:ext>
            </a:extLst>
          </p:cNvPr>
          <p:cNvCxnSpPr>
            <a:cxnSpLocks/>
          </p:cNvCxnSpPr>
          <p:nvPr/>
        </p:nvCxnSpPr>
        <p:spPr>
          <a:xfrm>
            <a:off x="929933" y="834451"/>
            <a:ext cx="0" cy="89011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>
            <a:extLst>
              <a:ext uri="{FF2B5EF4-FFF2-40B4-BE49-F238E27FC236}">
                <a16:creationId xmlns:a16="http://schemas.microsoft.com/office/drawing/2014/main" id="{F3B6D32D-3A31-E0E8-2E45-B5065E2304A2}"/>
              </a:ext>
            </a:extLst>
          </p:cNvPr>
          <p:cNvSpPr/>
          <p:nvPr/>
        </p:nvSpPr>
        <p:spPr>
          <a:xfrm>
            <a:off x="616168" y="271255"/>
            <a:ext cx="627530" cy="59167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155947-4526-FB65-D0E8-30BFD2C4A5F8}"/>
              </a:ext>
            </a:extLst>
          </p:cNvPr>
          <p:cNvSpPr txBox="1"/>
          <p:nvPr/>
        </p:nvSpPr>
        <p:spPr>
          <a:xfrm>
            <a:off x="996887" y="927274"/>
            <a:ext cx="2334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Cambria" panose="02040503050406030204" pitchFamily="18" charset="0"/>
              </a:rPr>
              <a:t>Соглашение</a:t>
            </a:r>
            <a:r>
              <a:rPr lang="ru-RU" sz="1200" dirty="0">
                <a:latin typeface="Cambria" panose="02040503050406030204" pitchFamily="18" charset="0"/>
              </a:rPr>
              <a:t> о сотрудничестве в области авиационного и морского поиска и спасения</a:t>
            </a: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66EC865F-4479-2327-0DE8-3D214E663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449" y="1749860"/>
            <a:ext cx="352813" cy="352813"/>
          </a:xfrm>
          <a:prstGeom prst="rect">
            <a:avLst/>
          </a:prstGeom>
        </p:spPr>
      </p:pic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A0E0F124-48E1-5D73-5ABC-F65B1F890F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316" y="366081"/>
            <a:ext cx="465077" cy="434877"/>
          </a:xfrm>
          <a:prstGeom prst="rect">
            <a:avLst/>
          </a:prstGeom>
        </p:spPr>
      </p:pic>
      <p:sp>
        <p:nvSpPr>
          <p:cNvPr id="39" name="Овал 38">
            <a:extLst>
              <a:ext uri="{FF2B5EF4-FFF2-40B4-BE49-F238E27FC236}">
                <a16:creationId xmlns:a16="http://schemas.microsoft.com/office/drawing/2014/main" id="{DCA9AED0-149F-3903-8120-10E3D5E2618D}"/>
              </a:ext>
            </a:extLst>
          </p:cNvPr>
          <p:cNvSpPr/>
          <p:nvPr/>
        </p:nvSpPr>
        <p:spPr>
          <a:xfrm>
            <a:off x="2986437" y="3011938"/>
            <a:ext cx="143435" cy="13895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highlight>
                <a:srgbClr val="00FF00"/>
              </a:highlight>
            </a:endParaRPr>
          </a:p>
        </p:txBody>
      </p: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70EC6EC0-7A73-C066-B69F-4D6B505E3147}"/>
              </a:ext>
            </a:extLst>
          </p:cNvPr>
          <p:cNvCxnSpPr>
            <a:cxnSpLocks/>
            <a:stCxn id="39" idx="0"/>
          </p:cNvCxnSpPr>
          <p:nvPr/>
        </p:nvCxnSpPr>
        <p:spPr>
          <a:xfrm flipH="1">
            <a:off x="3057076" y="3011938"/>
            <a:ext cx="1079" cy="1036977"/>
          </a:xfrm>
          <a:prstGeom prst="line">
            <a:avLst/>
          </a:prstGeom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Овал 43">
            <a:extLst>
              <a:ext uri="{FF2B5EF4-FFF2-40B4-BE49-F238E27FC236}">
                <a16:creationId xmlns:a16="http://schemas.microsoft.com/office/drawing/2014/main" id="{DFEFC8D5-073C-0229-7838-07F330667FDC}"/>
              </a:ext>
            </a:extLst>
          </p:cNvPr>
          <p:cNvSpPr/>
          <p:nvPr/>
        </p:nvSpPr>
        <p:spPr>
          <a:xfrm>
            <a:off x="2749299" y="4042062"/>
            <a:ext cx="627530" cy="59167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3C28A3B-F448-0460-996F-BA714FFAF838}"/>
              </a:ext>
            </a:extLst>
          </p:cNvPr>
          <p:cNvSpPr txBox="1"/>
          <p:nvPr/>
        </p:nvSpPr>
        <p:spPr>
          <a:xfrm>
            <a:off x="3171069" y="3298758"/>
            <a:ext cx="1633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Cambria" panose="02040503050406030204" pitchFamily="18" charset="0"/>
              </a:rPr>
              <a:t>Принятие </a:t>
            </a:r>
            <a:br>
              <a:rPr lang="ru-RU" sz="1200" b="1" dirty="0">
                <a:latin typeface="Cambria" panose="02040503050406030204" pitchFamily="18" charset="0"/>
              </a:rPr>
            </a:br>
            <a:r>
              <a:rPr lang="ru-RU" sz="1200" b="1" dirty="0" err="1">
                <a:latin typeface="Cambria" panose="02040503050406030204" pitchFamily="18" charset="0"/>
              </a:rPr>
              <a:t>Кирунской</a:t>
            </a:r>
            <a:r>
              <a:rPr lang="ru-RU" sz="1200" b="1" dirty="0">
                <a:latin typeface="Cambria" panose="02040503050406030204" pitchFamily="18" charset="0"/>
              </a:rPr>
              <a:t> декларации</a:t>
            </a:r>
          </a:p>
        </p:txBody>
      </p:sp>
      <p:pic>
        <p:nvPicPr>
          <p:cNvPr id="58" name="Рисунок 57">
            <a:extLst>
              <a:ext uri="{FF2B5EF4-FFF2-40B4-BE49-F238E27FC236}">
                <a16:creationId xmlns:a16="http://schemas.microsoft.com/office/drawing/2014/main" id="{556FA164-BB5C-0D3B-6C3D-B31C3E04DC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2494" y="4145066"/>
            <a:ext cx="385661" cy="385661"/>
          </a:xfrm>
          <a:prstGeom prst="rect">
            <a:avLst/>
          </a:prstGeom>
        </p:spPr>
      </p:pic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id="{88572378-E5EC-E22C-0FFA-F941A215D82A}"/>
              </a:ext>
            </a:extLst>
          </p:cNvPr>
          <p:cNvCxnSpPr>
            <a:cxnSpLocks/>
          </p:cNvCxnSpPr>
          <p:nvPr/>
        </p:nvCxnSpPr>
        <p:spPr>
          <a:xfrm>
            <a:off x="3063064" y="4530727"/>
            <a:ext cx="0" cy="1118667"/>
          </a:xfrm>
          <a:prstGeom prst="line">
            <a:avLst/>
          </a:prstGeom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Овал 63">
            <a:extLst>
              <a:ext uri="{FF2B5EF4-FFF2-40B4-BE49-F238E27FC236}">
                <a16:creationId xmlns:a16="http://schemas.microsoft.com/office/drawing/2014/main" id="{6B229369-7552-B4B7-7E6F-3B040B3D4B1F}"/>
              </a:ext>
            </a:extLst>
          </p:cNvPr>
          <p:cNvSpPr/>
          <p:nvPr/>
        </p:nvSpPr>
        <p:spPr>
          <a:xfrm>
            <a:off x="2725075" y="5559699"/>
            <a:ext cx="627530" cy="59167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8" name="Рисунок 67">
            <a:extLst>
              <a:ext uri="{FF2B5EF4-FFF2-40B4-BE49-F238E27FC236}">
                <a16:creationId xmlns:a16="http://schemas.microsoft.com/office/drawing/2014/main" id="{FAC14D94-F4AF-6EEF-DEEC-058FE2F518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3984" y="5620679"/>
            <a:ext cx="469711" cy="469711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27BC66A0-D9A9-C385-FC90-3576BCA72D71}"/>
              </a:ext>
            </a:extLst>
          </p:cNvPr>
          <p:cNvSpPr txBox="1"/>
          <p:nvPr/>
        </p:nvSpPr>
        <p:spPr>
          <a:xfrm>
            <a:off x="3164752" y="4625720"/>
            <a:ext cx="1926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Cambria" panose="02040503050406030204" pitchFamily="18" charset="0"/>
              </a:rPr>
              <a:t>Принятие</a:t>
            </a:r>
            <a:r>
              <a:rPr lang="ru-RU" sz="1200" b="1" dirty="0">
                <a:latin typeface="Cambria" panose="02040503050406030204" pitchFamily="18" charset="0"/>
              </a:rPr>
              <a:t> </a:t>
            </a:r>
            <a:r>
              <a:rPr lang="ru-RU" sz="1200" dirty="0">
                <a:latin typeface="Cambria" panose="02040503050406030204" pitchFamily="18" charset="0"/>
              </a:rPr>
              <a:t>новых наблюдателей:</a:t>
            </a:r>
            <a:br>
              <a:rPr lang="ru-RU" sz="1200" dirty="0">
                <a:latin typeface="Cambria" panose="02040503050406030204" pitchFamily="18" charset="0"/>
              </a:rPr>
            </a:br>
            <a:r>
              <a:rPr lang="ru-RU" sz="1200" b="1" dirty="0">
                <a:latin typeface="Cambria" panose="02040503050406030204" pitchFamily="18" charset="0"/>
              </a:rPr>
              <a:t>Италия, КНР, Индия, Япония, Южная Корея, Сингапур</a:t>
            </a:r>
          </a:p>
        </p:txBody>
      </p:sp>
      <p:sp>
        <p:nvSpPr>
          <p:cNvPr id="84" name="Овал 83">
            <a:extLst>
              <a:ext uri="{FF2B5EF4-FFF2-40B4-BE49-F238E27FC236}">
                <a16:creationId xmlns:a16="http://schemas.microsoft.com/office/drawing/2014/main" id="{B51BFFBC-DCFC-D2A5-CE84-461F581D4463}"/>
              </a:ext>
            </a:extLst>
          </p:cNvPr>
          <p:cNvSpPr/>
          <p:nvPr/>
        </p:nvSpPr>
        <p:spPr>
          <a:xfrm>
            <a:off x="3067074" y="1769561"/>
            <a:ext cx="627530" cy="59167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1ED6ED1-7735-C04A-6F5B-7C0645229221}"/>
              </a:ext>
            </a:extLst>
          </p:cNvPr>
          <p:cNvSpPr txBox="1"/>
          <p:nvPr/>
        </p:nvSpPr>
        <p:spPr>
          <a:xfrm>
            <a:off x="3343828" y="2349112"/>
            <a:ext cx="1269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Cambria" panose="02040503050406030204" pitchFamily="18" charset="0"/>
              </a:rPr>
              <a:t>Создание</a:t>
            </a:r>
            <a:r>
              <a:rPr lang="ru-RU" sz="1200" b="1" dirty="0">
                <a:latin typeface="Cambria" panose="02040503050406030204" pitchFamily="18" charset="0"/>
              </a:rPr>
              <a:t> </a:t>
            </a:r>
            <a:br>
              <a:rPr lang="ru-RU" sz="1200" b="1" dirty="0">
                <a:latin typeface="Cambria" panose="02040503050406030204" pitchFamily="18" charset="0"/>
              </a:rPr>
            </a:br>
            <a:r>
              <a:rPr lang="ru-RU" sz="1200" b="1" dirty="0">
                <a:latin typeface="Cambria" panose="02040503050406030204" pitchFamily="18" charset="0"/>
              </a:rPr>
              <a:t>Арктического </a:t>
            </a:r>
            <a:br>
              <a:rPr lang="ru-RU" sz="1200" b="1" dirty="0">
                <a:latin typeface="Cambria" panose="02040503050406030204" pitchFamily="18" charset="0"/>
              </a:rPr>
            </a:br>
            <a:r>
              <a:rPr lang="ru-RU" sz="1200" b="1" dirty="0">
                <a:latin typeface="Cambria" panose="02040503050406030204" pitchFamily="18" charset="0"/>
              </a:rPr>
              <a:t>Круга</a:t>
            </a:r>
          </a:p>
        </p:txBody>
      </p:sp>
      <p:sp>
        <p:nvSpPr>
          <p:cNvPr id="95" name="Овал 94">
            <a:extLst>
              <a:ext uri="{FF2B5EF4-FFF2-40B4-BE49-F238E27FC236}">
                <a16:creationId xmlns:a16="http://schemas.microsoft.com/office/drawing/2014/main" id="{87F89C8C-AD54-31DD-5503-581A81FF1D74}"/>
              </a:ext>
            </a:extLst>
          </p:cNvPr>
          <p:cNvSpPr/>
          <p:nvPr/>
        </p:nvSpPr>
        <p:spPr>
          <a:xfrm>
            <a:off x="5202969" y="3018416"/>
            <a:ext cx="143435" cy="1389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1" name="Прямая соединительная линия 100">
            <a:extLst>
              <a:ext uri="{FF2B5EF4-FFF2-40B4-BE49-F238E27FC236}">
                <a16:creationId xmlns:a16="http://schemas.microsoft.com/office/drawing/2014/main" id="{3F42967D-B1AB-AC7C-7BA3-AAE90823BD8B}"/>
              </a:ext>
            </a:extLst>
          </p:cNvPr>
          <p:cNvCxnSpPr>
            <a:cxnSpLocks/>
          </p:cNvCxnSpPr>
          <p:nvPr/>
        </p:nvCxnSpPr>
        <p:spPr>
          <a:xfrm>
            <a:off x="5274686" y="3141470"/>
            <a:ext cx="0" cy="456367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Овал 103">
            <a:extLst>
              <a:ext uri="{FF2B5EF4-FFF2-40B4-BE49-F238E27FC236}">
                <a16:creationId xmlns:a16="http://schemas.microsoft.com/office/drawing/2014/main" id="{50AFA639-73E2-09F9-C64A-913E1FC50A07}"/>
              </a:ext>
            </a:extLst>
          </p:cNvPr>
          <p:cNvSpPr/>
          <p:nvPr/>
        </p:nvSpPr>
        <p:spPr>
          <a:xfrm>
            <a:off x="4961774" y="3538190"/>
            <a:ext cx="627530" cy="59167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F503040-EE23-0C6F-4390-9AF198E0AF67}"/>
              </a:ext>
            </a:extLst>
          </p:cNvPr>
          <p:cNvSpPr txBox="1"/>
          <p:nvPr/>
        </p:nvSpPr>
        <p:spPr>
          <a:xfrm>
            <a:off x="5324368" y="3141470"/>
            <a:ext cx="2235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Cambria" panose="02040503050406030204" pitchFamily="18" charset="0"/>
              </a:rPr>
              <a:t>Создание </a:t>
            </a:r>
            <a:r>
              <a:rPr lang="ru-RU" sz="1200" b="1" dirty="0">
                <a:latin typeface="Cambria" panose="02040503050406030204" pitchFamily="18" charset="0"/>
              </a:rPr>
              <a:t>Арктического</a:t>
            </a:r>
            <a:br>
              <a:rPr lang="ru-RU" sz="1200" b="1" dirty="0">
                <a:latin typeface="Cambria" panose="02040503050406030204" pitchFamily="18" charset="0"/>
              </a:rPr>
            </a:br>
            <a:r>
              <a:rPr lang="ru-RU" sz="1200" b="1" dirty="0">
                <a:latin typeface="Cambria" panose="02040503050406030204" pitchFamily="18" charset="0"/>
              </a:rPr>
              <a:t>Экономического Совета</a:t>
            </a:r>
          </a:p>
        </p:txBody>
      </p:sp>
      <p:sp>
        <p:nvSpPr>
          <p:cNvPr id="114" name="Овал 113">
            <a:extLst>
              <a:ext uri="{FF2B5EF4-FFF2-40B4-BE49-F238E27FC236}">
                <a16:creationId xmlns:a16="http://schemas.microsoft.com/office/drawing/2014/main" id="{319F16EB-CBEE-4C22-ABCE-06A22E2CB1F9}"/>
              </a:ext>
            </a:extLst>
          </p:cNvPr>
          <p:cNvSpPr/>
          <p:nvPr/>
        </p:nvSpPr>
        <p:spPr>
          <a:xfrm>
            <a:off x="6132164" y="3002518"/>
            <a:ext cx="143435" cy="1389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6" name="Прямая соединительная линия 115">
            <a:extLst>
              <a:ext uri="{FF2B5EF4-FFF2-40B4-BE49-F238E27FC236}">
                <a16:creationId xmlns:a16="http://schemas.microsoft.com/office/drawing/2014/main" id="{8C3846E1-22BA-399B-F604-42824D1375B2}"/>
              </a:ext>
            </a:extLst>
          </p:cNvPr>
          <p:cNvCxnSpPr>
            <a:cxnSpLocks/>
          </p:cNvCxnSpPr>
          <p:nvPr/>
        </p:nvCxnSpPr>
        <p:spPr>
          <a:xfrm>
            <a:off x="6203881" y="2397089"/>
            <a:ext cx="6992" cy="671279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Овал 126">
            <a:extLst>
              <a:ext uri="{FF2B5EF4-FFF2-40B4-BE49-F238E27FC236}">
                <a16:creationId xmlns:a16="http://schemas.microsoft.com/office/drawing/2014/main" id="{9F5B4284-8CCF-C99F-63EE-A9409313CFF6}"/>
              </a:ext>
            </a:extLst>
          </p:cNvPr>
          <p:cNvSpPr/>
          <p:nvPr/>
        </p:nvSpPr>
        <p:spPr>
          <a:xfrm>
            <a:off x="5890116" y="1844313"/>
            <a:ext cx="627530" cy="59167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2" name="Прямая соединительная линия 131">
            <a:extLst>
              <a:ext uri="{FF2B5EF4-FFF2-40B4-BE49-F238E27FC236}">
                <a16:creationId xmlns:a16="http://schemas.microsoft.com/office/drawing/2014/main" id="{0ADDC6BA-82E8-4195-54BA-BAE937DB9DC1}"/>
              </a:ext>
            </a:extLst>
          </p:cNvPr>
          <p:cNvCxnSpPr>
            <a:cxnSpLocks/>
          </p:cNvCxnSpPr>
          <p:nvPr/>
        </p:nvCxnSpPr>
        <p:spPr>
          <a:xfrm>
            <a:off x="6196792" y="1462294"/>
            <a:ext cx="0" cy="456367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Овал 132">
            <a:extLst>
              <a:ext uri="{FF2B5EF4-FFF2-40B4-BE49-F238E27FC236}">
                <a16:creationId xmlns:a16="http://schemas.microsoft.com/office/drawing/2014/main" id="{26E5F246-0DA6-3C19-A9F1-EBE915C5D0FD}"/>
              </a:ext>
            </a:extLst>
          </p:cNvPr>
          <p:cNvSpPr/>
          <p:nvPr/>
        </p:nvSpPr>
        <p:spPr>
          <a:xfrm>
            <a:off x="5883027" y="920349"/>
            <a:ext cx="627530" cy="59167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4" name="Прямая соединительная линия 133">
            <a:extLst>
              <a:ext uri="{FF2B5EF4-FFF2-40B4-BE49-F238E27FC236}">
                <a16:creationId xmlns:a16="http://schemas.microsoft.com/office/drawing/2014/main" id="{C52F3A34-85A7-EC52-65A2-F18D5ACCE83B}"/>
              </a:ext>
            </a:extLst>
          </p:cNvPr>
          <p:cNvCxnSpPr>
            <a:cxnSpLocks/>
          </p:cNvCxnSpPr>
          <p:nvPr/>
        </p:nvCxnSpPr>
        <p:spPr>
          <a:xfrm>
            <a:off x="6196792" y="578462"/>
            <a:ext cx="0" cy="456367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Овал 134">
            <a:extLst>
              <a:ext uri="{FF2B5EF4-FFF2-40B4-BE49-F238E27FC236}">
                <a16:creationId xmlns:a16="http://schemas.microsoft.com/office/drawing/2014/main" id="{6729703E-F8C6-9547-254B-E095B2917483}"/>
              </a:ext>
            </a:extLst>
          </p:cNvPr>
          <p:cNvSpPr/>
          <p:nvPr/>
        </p:nvSpPr>
        <p:spPr>
          <a:xfrm>
            <a:off x="5883027" y="24931"/>
            <a:ext cx="627530" cy="59167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7F8B87AF-4834-9E09-175C-B14C8719570F}"/>
              </a:ext>
            </a:extLst>
          </p:cNvPr>
          <p:cNvSpPr txBox="1"/>
          <p:nvPr/>
        </p:nvSpPr>
        <p:spPr>
          <a:xfrm>
            <a:off x="6364193" y="2410034"/>
            <a:ext cx="233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Cambria" panose="02040503050406030204" pitchFamily="18" charset="0"/>
              </a:rPr>
              <a:t>Принятие </a:t>
            </a:r>
            <a:r>
              <a:rPr lang="ru-RU" sz="1200" b="1" dirty="0">
                <a:latin typeface="Cambria" panose="02040503050406030204" pitchFamily="18" charset="0"/>
              </a:rPr>
              <a:t>Морского стратегического плана</a:t>
            </a:r>
            <a:br>
              <a:rPr lang="ru-RU" sz="1200" dirty="0">
                <a:latin typeface="Cambria" panose="02040503050406030204" pitchFamily="18" charset="0"/>
              </a:rPr>
            </a:br>
            <a:r>
              <a:rPr lang="ru-RU" sz="1200" dirty="0">
                <a:latin typeface="Cambria" panose="02040503050406030204" pitchFamily="18" charset="0"/>
              </a:rPr>
              <a:t>(2015-2025) 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C837454C-8788-00B2-6E35-094A8D17BDBD}"/>
              </a:ext>
            </a:extLst>
          </p:cNvPr>
          <p:cNvSpPr txBox="1"/>
          <p:nvPr/>
        </p:nvSpPr>
        <p:spPr>
          <a:xfrm>
            <a:off x="6441992" y="1447334"/>
            <a:ext cx="2338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Cambria" panose="02040503050406030204" pitchFamily="18" charset="0"/>
              </a:rPr>
              <a:t>Создание </a:t>
            </a:r>
            <a:br>
              <a:rPr lang="ru-RU" sz="1200" dirty="0">
                <a:latin typeface="Cambria" panose="02040503050406030204" pitchFamily="18" charset="0"/>
              </a:rPr>
            </a:br>
            <a:r>
              <a:rPr lang="ru-RU" sz="1200" b="1" dirty="0">
                <a:latin typeface="Cambria" panose="02040503050406030204" pitchFamily="18" charset="0"/>
              </a:rPr>
              <a:t>Форума береговой охраны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71DF93D4-CAA6-EEB3-3CFF-1A1AEBDB03DE}"/>
              </a:ext>
            </a:extLst>
          </p:cNvPr>
          <p:cNvSpPr txBox="1"/>
          <p:nvPr/>
        </p:nvSpPr>
        <p:spPr>
          <a:xfrm>
            <a:off x="6441992" y="587232"/>
            <a:ext cx="2338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Cambria" panose="02040503050406030204" pitchFamily="18" charset="0"/>
              </a:rPr>
              <a:t>Создание </a:t>
            </a:r>
            <a:br>
              <a:rPr lang="ru-RU" sz="1200" dirty="0">
                <a:latin typeface="Cambria" panose="02040503050406030204" pitchFamily="18" charset="0"/>
              </a:rPr>
            </a:br>
            <a:r>
              <a:rPr lang="ru-RU" sz="1200" b="1" dirty="0">
                <a:latin typeface="Cambria" panose="02040503050406030204" pitchFamily="18" charset="0"/>
              </a:rPr>
              <a:t>Форума берегового шельфа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17CD740F-757F-EEE7-0A50-139AE512CCEC}"/>
              </a:ext>
            </a:extLst>
          </p:cNvPr>
          <p:cNvSpPr txBox="1"/>
          <p:nvPr/>
        </p:nvSpPr>
        <p:spPr>
          <a:xfrm>
            <a:off x="5662384" y="2814452"/>
            <a:ext cx="4860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20</a:t>
            </a:r>
            <a:r>
              <a:rPr lang="ru-RU" sz="105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15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A463A886-A5CC-6DD6-6B88-C4789AFA6224}"/>
              </a:ext>
            </a:extLst>
          </p:cNvPr>
          <p:cNvSpPr txBox="1"/>
          <p:nvPr/>
        </p:nvSpPr>
        <p:spPr>
          <a:xfrm>
            <a:off x="4752798" y="3178096"/>
            <a:ext cx="4860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20</a:t>
            </a:r>
            <a:r>
              <a:rPr lang="ru-RU" sz="105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14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47" name="Овал 146">
            <a:extLst>
              <a:ext uri="{FF2B5EF4-FFF2-40B4-BE49-F238E27FC236}">
                <a16:creationId xmlns:a16="http://schemas.microsoft.com/office/drawing/2014/main" id="{5E6669D0-2EBA-BB78-0747-A19408809DA2}"/>
              </a:ext>
            </a:extLst>
          </p:cNvPr>
          <p:cNvSpPr/>
          <p:nvPr/>
        </p:nvSpPr>
        <p:spPr>
          <a:xfrm>
            <a:off x="3309123" y="3011805"/>
            <a:ext cx="143435" cy="13895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highlight>
                <a:srgbClr val="00FF00"/>
              </a:highlight>
            </a:endParaRPr>
          </a:p>
        </p:txBody>
      </p:sp>
      <p:cxnSp>
        <p:nvCxnSpPr>
          <p:cNvPr id="148" name="Прямая соединительная линия 147">
            <a:extLst>
              <a:ext uri="{FF2B5EF4-FFF2-40B4-BE49-F238E27FC236}">
                <a16:creationId xmlns:a16="http://schemas.microsoft.com/office/drawing/2014/main" id="{E45C4BBD-1418-9FCF-3E04-C73D7AD3147D}"/>
              </a:ext>
            </a:extLst>
          </p:cNvPr>
          <p:cNvCxnSpPr>
            <a:cxnSpLocks/>
          </p:cNvCxnSpPr>
          <p:nvPr/>
        </p:nvCxnSpPr>
        <p:spPr>
          <a:xfrm>
            <a:off x="3380840" y="2355352"/>
            <a:ext cx="0" cy="725929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>
            <a:extLst>
              <a:ext uri="{FF2B5EF4-FFF2-40B4-BE49-F238E27FC236}">
                <a16:creationId xmlns:a16="http://schemas.microsoft.com/office/drawing/2014/main" id="{36BAC354-B96E-74E5-4255-140AF0DDEB0F}"/>
              </a:ext>
            </a:extLst>
          </p:cNvPr>
          <p:cNvCxnSpPr>
            <a:cxnSpLocks/>
            <a:stCxn id="151" idx="4"/>
          </p:cNvCxnSpPr>
          <p:nvPr/>
        </p:nvCxnSpPr>
        <p:spPr>
          <a:xfrm>
            <a:off x="3374275" y="643211"/>
            <a:ext cx="6565" cy="112635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Овал 150">
            <a:extLst>
              <a:ext uri="{FF2B5EF4-FFF2-40B4-BE49-F238E27FC236}">
                <a16:creationId xmlns:a16="http://schemas.microsoft.com/office/drawing/2014/main" id="{0886C515-CCD1-79D0-2F8A-2D6AB87FBA77}"/>
              </a:ext>
            </a:extLst>
          </p:cNvPr>
          <p:cNvSpPr/>
          <p:nvPr/>
        </p:nvSpPr>
        <p:spPr>
          <a:xfrm>
            <a:off x="3060510" y="51541"/>
            <a:ext cx="627530" cy="59167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2" name="Рисунок 151">
            <a:extLst>
              <a:ext uri="{FF2B5EF4-FFF2-40B4-BE49-F238E27FC236}">
                <a16:creationId xmlns:a16="http://schemas.microsoft.com/office/drawing/2014/main" id="{05DB1949-C0CE-EAFF-7639-E0AE914FC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2765" y="155337"/>
            <a:ext cx="465077" cy="434877"/>
          </a:xfrm>
          <a:prstGeom prst="rect">
            <a:avLst/>
          </a:prstGeom>
        </p:spPr>
      </p:pic>
      <p:sp>
        <p:nvSpPr>
          <p:cNvPr id="153" name="TextBox 152">
            <a:extLst>
              <a:ext uri="{FF2B5EF4-FFF2-40B4-BE49-F238E27FC236}">
                <a16:creationId xmlns:a16="http://schemas.microsoft.com/office/drawing/2014/main" id="{BE95AD25-0D9F-05C2-A625-B62A31C77A24}"/>
              </a:ext>
            </a:extLst>
          </p:cNvPr>
          <p:cNvSpPr txBox="1"/>
          <p:nvPr/>
        </p:nvSpPr>
        <p:spPr>
          <a:xfrm>
            <a:off x="3380835" y="616601"/>
            <a:ext cx="25087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Cambria" panose="02040503050406030204" pitchFamily="18" charset="0"/>
              </a:rPr>
              <a:t>Соглашение</a:t>
            </a:r>
            <a:r>
              <a:rPr lang="ru-RU" sz="1200" dirty="0">
                <a:latin typeface="Cambria" panose="02040503050406030204" pitchFamily="18" charset="0"/>
              </a:rPr>
              <a:t> о сотрудничестве в области обеспечения готовности и реагирования на загрязнение морской среды нефтью в Арктике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04F47E06-8332-8095-DC21-AEC8FECC3C65}"/>
              </a:ext>
            </a:extLst>
          </p:cNvPr>
          <p:cNvSpPr txBox="1"/>
          <p:nvPr/>
        </p:nvSpPr>
        <p:spPr>
          <a:xfrm>
            <a:off x="2529175" y="3182467"/>
            <a:ext cx="4860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20</a:t>
            </a:r>
            <a:r>
              <a:rPr lang="ru-RU" sz="105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13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57" name="Овал 156">
            <a:extLst>
              <a:ext uri="{FF2B5EF4-FFF2-40B4-BE49-F238E27FC236}">
                <a16:creationId xmlns:a16="http://schemas.microsoft.com/office/drawing/2014/main" id="{C77B6042-44C9-EA88-CDD6-E96263A2FA9D}"/>
              </a:ext>
            </a:extLst>
          </p:cNvPr>
          <p:cNvSpPr/>
          <p:nvPr/>
        </p:nvSpPr>
        <p:spPr>
          <a:xfrm>
            <a:off x="7666795" y="3002518"/>
            <a:ext cx="143435" cy="13895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highlight>
                <a:srgbClr val="00FF00"/>
              </a:highlight>
            </a:endParaRPr>
          </a:p>
        </p:txBody>
      </p:sp>
      <p:cxnSp>
        <p:nvCxnSpPr>
          <p:cNvPr id="158" name="Прямая соединительная линия 157">
            <a:extLst>
              <a:ext uri="{FF2B5EF4-FFF2-40B4-BE49-F238E27FC236}">
                <a16:creationId xmlns:a16="http://schemas.microsoft.com/office/drawing/2014/main" id="{B051DC4D-33C1-5F15-2D62-7C4FB731D171}"/>
              </a:ext>
            </a:extLst>
          </p:cNvPr>
          <p:cNvCxnSpPr>
            <a:cxnSpLocks/>
          </p:cNvCxnSpPr>
          <p:nvPr/>
        </p:nvCxnSpPr>
        <p:spPr>
          <a:xfrm>
            <a:off x="7738512" y="3108096"/>
            <a:ext cx="15850" cy="1021764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Овал 158">
            <a:extLst>
              <a:ext uri="{FF2B5EF4-FFF2-40B4-BE49-F238E27FC236}">
                <a16:creationId xmlns:a16="http://schemas.microsoft.com/office/drawing/2014/main" id="{3018A2EE-E3B3-9461-6525-41587AD64E14}"/>
              </a:ext>
            </a:extLst>
          </p:cNvPr>
          <p:cNvSpPr/>
          <p:nvPr/>
        </p:nvSpPr>
        <p:spPr>
          <a:xfrm>
            <a:off x="7440597" y="4003116"/>
            <a:ext cx="627530" cy="59167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0" name="Рисунок 159">
            <a:extLst>
              <a:ext uri="{FF2B5EF4-FFF2-40B4-BE49-F238E27FC236}">
                <a16:creationId xmlns:a16="http://schemas.microsoft.com/office/drawing/2014/main" id="{D72954D5-9E7A-4477-2E33-F7CB402CA0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9616" y="4088801"/>
            <a:ext cx="465077" cy="434877"/>
          </a:xfrm>
          <a:prstGeom prst="rect">
            <a:avLst/>
          </a:prstGeom>
        </p:spPr>
      </p:pic>
      <p:sp>
        <p:nvSpPr>
          <p:cNvPr id="161" name="TextBox 160">
            <a:extLst>
              <a:ext uri="{FF2B5EF4-FFF2-40B4-BE49-F238E27FC236}">
                <a16:creationId xmlns:a16="http://schemas.microsoft.com/office/drawing/2014/main" id="{DA30A224-520B-B29D-AF59-CE8E323CBA93}"/>
              </a:ext>
            </a:extLst>
          </p:cNvPr>
          <p:cNvSpPr txBox="1"/>
          <p:nvPr/>
        </p:nvSpPr>
        <p:spPr>
          <a:xfrm>
            <a:off x="7805834" y="4588048"/>
            <a:ext cx="2334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Cambria" panose="02040503050406030204" pitchFamily="18" charset="0"/>
              </a:rPr>
              <a:t>Статус наблюдателя</a:t>
            </a:r>
            <a:br>
              <a:rPr lang="ru-RU" sz="1200" dirty="0">
                <a:latin typeface="Cambria" panose="02040503050406030204" pitchFamily="18" charset="0"/>
              </a:rPr>
            </a:br>
            <a:r>
              <a:rPr lang="ru-RU" sz="1200" dirty="0">
                <a:latin typeface="Cambria" panose="02040503050406030204" pitchFamily="18" charset="0"/>
              </a:rPr>
              <a:t>получает </a:t>
            </a:r>
            <a:r>
              <a:rPr lang="ru-RU" sz="1200" b="1" dirty="0">
                <a:latin typeface="Cambria" panose="02040503050406030204" pitchFamily="18" charset="0"/>
              </a:rPr>
              <a:t>Швейцария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6724478-842D-6108-2209-1D50821D09EC}"/>
              </a:ext>
            </a:extLst>
          </p:cNvPr>
          <p:cNvSpPr txBox="1"/>
          <p:nvPr/>
        </p:nvSpPr>
        <p:spPr>
          <a:xfrm>
            <a:off x="7221536" y="3155726"/>
            <a:ext cx="4860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20</a:t>
            </a:r>
            <a:r>
              <a:rPr lang="ru-RU" sz="105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17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5E6A5E67-5E8A-0D33-FE11-663B94B1A9A0}"/>
              </a:ext>
            </a:extLst>
          </p:cNvPr>
          <p:cNvSpPr txBox="1"/>
          <p:nvPr/>
        </p:nvSpPr>
        <p:spPr>
          <a:xfrm>
            <a:off x="7779283" y="3330361"/>
            <a:ext cx="2334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Cambria" panose="02040503050406030204" pitchFamily="18" charset="0"/>
              </a:rPr>
              <a:t>Соглашение</a:t>
            </a:r>
            <a:r>
              <a:rPr lang="ru-RU" sz="1200" dirty="0">
                <a:latin typeface="Cambria" panose="02040503050406030204" pitchFamily="18" charset="0"/>
              </a:rPr>
              <a:t> о расширении международного научного сотрудничества в Арктике</a:t>
            </a:r>
          </a:p>
        </p:txBody>
      </p:sp>
      <p:cxnSp>
        <p:nvCxnSpPr>
          <p:cNvPr id="165" name="Прямая соединительная линия 164">
            <a:extLst>
              <a:ext uri="{FF2B5EF4-FFF2-40B4-BE49-F238E27FC236}">
                <a16:creationId xmlns:a16="http://schemas.microsoft.com/office/drawing/2014/main" id="{8FF87E28-5E51-4079-F9D3-E33F528DC2F4}"/>
              </a:ext>
            </a:extLst>
          </p:cNvPr>
          <p:cNvCxnSpPr>
            <a:cxnSpLocks/>
          </p:cNvCxnSpPr>
          <p:nvPr/>
        </p:nvCxnSpPr>
        <p:spPr>
          <a:xfrm>
            <a:off x="7746437" y="4594786"/>
            <a:ext cx="0" cy="725929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Овал 165">
            <a:extLst>
              <a:ext uri="{FF2B5EF4-FFF2-40B4-BE49-F238E27FC236}">
                <a16:creationId xmlns:a16="http://schemas.microsoft.com/office/drawing/2014/main" id="{C7E9DC45-4CD4-C0D8-2C55-425994E516DC}"/>
              </a:ext>
            </a:extLst>
          </p:cNvPr>
          <p:cNvSpPr/>
          <p:nvPr/>
        </p:nvSpPr>
        <p:spPr>
          <a:xfrm>
            <a:off x="7415238" y="5049713"/>
            <a:ext cx="627530" cy="59167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7" name="Рисунок 166">
            <a:extLst>
              <a:ext uri="{FF2B5EF4-FFF2-40B4-BE49-F238E27FC236}">
                <a16:creationId xmlns:a16="http://schemas.microsoft.com/office/drawing/2014/main" id="{84309FF3-AE31-4BF8-6CD7-D7422CDE75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94147" y="5106727"/>
            <a:ext cx="469711" cy="469711"/>
          </a:xfrm>
          <a:prstGeom prst="rect">
            <a:avLst/>
          </a:prstGeom>
        </p:spPr>
      </p:pic>
      <p:sp>
        <p:nvSpPr>
          <p:cNvPr id="168" name="Овал 167">
            <a:extLst>
              <a:ext uri="{FF2B5EF4-FFF2-40B4-BE49-F238E27FC236}">
                <a16:creationId xmlns:a16="http://schemas.microsoft.com/office/drawing/2014/main" id="{0F5C60D4-80F0-A568-D42B-8DD936498575}"/>
              </a:ext>
            </a:extLst>
          </p:cNvPr>
          <p:cNvSpPr/>
          <p:nvPr/>
        </p:nvSpPr>
        <p:spPr>
          <a:xfrm>
            <a:off x="9313349" y="3011805"/>
            <a:ext cx="143435" cy="13895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9" name="Прямая соединительная линия 168">
            <a:extLst>
              <a:ext uri="{FF2B5EF4-FFF2-40B4-BE49-F238E27FC236}">
                <a16:creationId xmlns:a16="http://schemas.microsoft.com/office/drawing/2014/main" id="{F19D1D5C-D5F1-8509-A57A-99247506D99D}"/>
              </a:ext>
            </a:extLst>
          </p:cNvPr>
          <p:cNvCxnSpPr>
            <a:cxnSpLocks/>
          </p:cNvCxnSpPr>
          <p:nvPr/>
        </p:nvCxnSpPr>
        <p:spPr>
          <a:xfrm>
            <a:off x="9385066" y="2312352"/>
            <a:ext cx="0" cy="76207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>
            <a:extLst>
              <a:ext uri="{FF2B5EF4-FFF2-40B4-BE49-F238E27FC236}">
                <a16:creationId xmlns:a16="http://schemas.microsoft.com/office/drawing/2014/main" id="{4200E345-1C24-7E19-FA07-7DDF6DE55AA0}"/>
              </a:ext>
            </a:extLst>
          </p:cNvPr>
          <p:cNvSpPr txBox="1"/>
          <p:nvPr/>
        </p:nvSpPr>
        <p:spPr>
          <a:xfrm>
            <a:off x="9456784" y="2381056"/>
            <a:ext cx="2553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Cambria" panose="02040503050406030204" pitchFamily="18" charset="0"/>
              </a:rPr>
              <a:t>США назвали сближение </a:t>
            </a:r>
            <a:br>
              <a:rPr lang="ru-RU" sz="1200" dirty="0">
                <a:latin typeface="Cambria" panose="02040503050406030204" pitchFamily="18" charset="0"/>
              </a:rPr>
            </a:br>
            <a:r>
              <a:rPr lang="ru-RU" sz="1200" dirty="0">
                <a:latin typeface="Cambria" panose="02040503050406030204" pitchFamily="18" charset="0"/>
              </a:rPr>
              <a:t>России и Китая в Арктике</a:t>
            </a:r>
            <a:br>
              <a:rPr lang="ru-RU" sz="1200" dirty="0">
                <a:latin typeface="Cambria" panose="02040503050406030204" pitchFamily="18" charset="0"/>
              </a:rPr>
            </a:br>
            <a:r>
              <a:rPr lang="ru-RU" sz="1200" dirty="0">
                <a:latin typeface="Cambria" panose="02040503050406030204" pitchFamily="18" charset="0"/>
              </a:rPr>
              <a:t>ключевой региональной угрозой</a:t>
            </a:r>
          </a:p>
        </p:txBody>
      </p:sp>
      <p:sp>
        <p:nvSpPr>
          <p:cNvPr id="173" name="Овал 172">
            <a:extLst>
              <a:ext uri="{FF2B5EF4-FFF2-40B4-BE49-F238E27FC236}">
                <a16:creationId xmlns:a16="http://schemas.microsoft.com/office/drawing/2014/main" id="{AB7F915D-1028-CC70-74F5-AEC30B2DF072}"/>
              </a:ext>
            </a:extLst>
          </p:cNvPr>
          <p:cNvSpPr/>
          <p:nvPr/>
        </p:nvSpPr>
        <p:spPr>
          <a:xfrm>
            <a:off x="9071301" y="1801955"/>
            <a:ext cx="627530" cy="59167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Овал 173">
            <a:extLst>
              <a:ext uri="{FF2B5EF4-FFF2-40B4-BE49-F238E27FC236}">
                <a16:creationId xmlns:a16="http://schemas.microsoft.com/office/drawing/2014/main" id="{6EE946D5-6205-203E-DF82-A3AE2CF141B2}"/>
              </a:ext>
            </a:extLst>
          </p:cNvPr>
          <p:cNvSpPr/>
          <p:nvPr/>
        </p:nvSpPr>
        <p:spPr>
          <a:xfrm>
            <a:off x="9081708" y="505123"/>
            <a:ext cx="627530" cy="59167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5" name="Рисунок 174">
            <a:extLst>
              <a:ext uri="{FF2B5EF4-FFF2-40B4-BE49-F238E27FC236}">
                <a16:creationId xmlns:a16="http://schemas.microsoft.com/office/drawing/2014/main" id="{82FFBD83-6F5A-0688-9A7B-10515673AD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00193" y="1912231"/>
            <a:ext cx="369746" cy="353896"/>
          </a:xfrm>
          <a:prstGeom prst="rect">
            <a:avLst/>
          </a:prstGeom>
        </p:spPr>
      </p:pic>
      <p:cxnSp>
        <p:nvCxnSpPr>
          <p:cNvPr id="176" name="Прямая соединительная линия 175">
            <a:extLst>
              <a:ext uri="{FF2B5EF4-FFF2-40B4-BE49-F238E27FC236}">
                <a16:creationId xmlns:a16="http://schemas.microsoft.com/office/drawing/2014/main" id="{3A6B5EC3-04DD-FDB6-354D-C64DBB5D4F45}"/>
              </a:ext>
            </a:extLst>
          </p:cNvPr>
          <p:cNvCxnSpPr>
            <a:cxnSpLocks/>
          </p:cNvCxnSpPr>
          <p:nvPr/>
        </p:nvCxnSpPr>
        <p:spPr>
          <a:xfrm>
            <a:off x="9395473" y="1066297"/>
            <a:ext cx="0" cy="76207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>
            <a:extLst>
              <a:ext uri="{FF2B5EF4-FFF2-40B4-BE49-F238E27FC236}">
                <a16:creationId xmlns:a16="http://schemas.microsoft.com/office/drawing/2014/main" id="{11B324AB-2EC6-B0F1-3639-E1628F24D0E3}"/>
              </a:ext>
            </a:extLst>
          </p:cNvPr>
          <p:cNvSpPr txBox="1"/>
          <p:nvPr/>
        </p:nvSpPr>
        <p:spPr>
          <a:xfrm>
            <a:off x="8883187" y="3138126"/>
            <a:ext cx="4860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20</a:t>
            </a:r>
            <a:r>
              <a:rPr lang="ru-RU" sz="105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19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8AA3B11D-9C9B-233F-5489-41B1F86C655F}"/>
              </a:ext>
            </a:extLst>
          </p:cNvPr>
          <p:cNvSpPr txBox="1"/>
          <p:nvPr/>
        </p:nvSpPr>
        <p:spPr>
          <a:xfrm>
            <a:off x="9569939" y="1062351"/>
            <a:ext cx="2553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Cambria" panose="02040503050406030204" pitchFamily="18" charset="0"/>
              </a:rPr>
              <a:t>А-8 впервые не сумела принять итоговую декларацию по результатам министерской встречи</a:t>
            </a:r>
          </a:p>
        </p:txBody>
      </p:sp>
      <p:pic>
        <p:nvPicPr>
          <p:cNvPr id="179" name="Рисунок 178">
            <a:extLst>
              <a:ext uri="{FF2B5EF4-FFF2-40B4-BE49-F238E27FC236}">
                <a16:creationId xmlns:a16="http://schemas.microsoft.com/office/drawing/2014/main" id="{3C1FB4DF-3F5B-CE32-6B73-9C2E7465F5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10600" y="604816"/>
            <a:ext cx="369746" cy="353896"/>
          </a:xfrm>
          <a:prstGeom prst="rect">
            <a:avLst/>
          </a:prstGeom>
        </p:spPr>
      </p:pic>
      <p:cxnSp>
        <p:nvCxnSpPr>
          <p:cNvPr id="180" name="Прямая соединительная линия 179">
            <a:extLst>
              <a:ext uri="{FF2B5EF4-FFF2-40B4-BE49-F238E27FC236}">
                <a16:creationId xmlns:a16="http://schemas.microsoft.com/office/drawing/2014/main" id="{ECE2BA10-0889-507E-669C-0423A33C5CFA}"/>
              </a:ext>
            </a:extLst>
          </p:cNvPr>
          <p:cNvCxnSpPr>
            <a:cxnSpLocks/>
          </p:cNvCxnSpPr>
          <p:nvPr/>
        </p:nvCxnSpPr>
        <p:spPr>
          <a:xfrm>
            <a:off x="7707566" y="5559699"/>
            <a:ext cx="0" cy="725929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Овал 180">
            <a:extLst>
              <a:ext uri="{FF2B5EF4-FFF2-40B4-BE49-F238E27FC236}">
                <a16:creationId xmlns:a16="http://schemas.microsoft.com/office/drawing/2014/main" id="{49A75307-CBB0-7691-BA9C-D11F2AD38C41}"/>
              </a:ext>
            </a:extLst>
          </p:cNvPr>
          <p:cNvSpPr/>
          <p:nvPr/>
        </p:nvSpPr>
        <p:spPr>
          <a:xfrm>
            <a:off x="7393801" y="6092782"/>
            <a:ext cx="627530" cy="59167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2" name="Рисунок 181">
            <a:extLst>
              <a:ext uri="{FF2B5EF4-FFF2-40B4-BE49-F238E27FC236}">
                <a16:creationId xmlns:a16="http://schemas.microsoft.com/office/drawing/2014/main" id="{F2AF0775-2422-B3DE-6AD5-0DD4181DAA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1823" y="6179541"/>
            <a:ext cx="465077" cy="434877"/>
          </a:xfrm>
          <a:prstGeom prst="rect">
            <a:avLst/>
          </a:prstGeom>
        </p:spPr>
      </p:pic>
      <p:sp>
        <p:nvSpPr>
          <p:cNvPr id="183" name="TextBox 182">
            <a:extLst>
              <a:ext uri="{FF2B5EF4-FFF2-40B4-BE49-F238E27FC236}">
                <a16:creationId xmlns:a16="http://schemas.microsoft.com/office/drawing/2014/main" id="{86358309-02BC-E3B7-FBA8-FFE700188A9F}"/>
              </a:ext>
            </a:extLst>
          </p:cNvPr>
          <p:cNvSpPr txBox="1"/>
          <p:nvPr/>
        </p:nvSpPr>
        <p:spPr>
          <a:xfrm>
            <a:off x="7754361" y="5633732"/>
            <a:ext cx="2334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Cambria" panose="02040503050406030204" pitchFamily="18" charset="0"/>
              </a:rPr>
              <a:t>Принятие </a:t>
            </a:r>
            <a:br>
              <a:rPr lang="ru-RU" sz="1200" dirty="0">
                <a:latin typeface="Cambria" panose="02040503050406030204" pitchFamily="18" charset="0"/>
              </a:rPr>
            </a:br>
            <a:r>
              <a:rPr lang="ru-RU" sz="1200" b="1" dirty="0">
                <a:latin typeface="Cambria" panose="02040503050406030204" pitchFamily="18" charset="0"/>
              </a:rPr>
              <a:t>Полярного кодекса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DAE7E722-DF00-2D92-FB36-863941947CDF}"/>
              </a:ext>
            </a:extLst>
          </p:cNvPr>
          <p:cNvSpPr txBox="1"/>
          <p:nvPr/>
        </p:nvSpPr>
        <p:spPr>
          <a:xfrm>
            <a:off x="382541" y="3161712"/>
            <a:ext cx="11079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20</a:t>
            </a:r>
            <a:r>
              <a:rPr lang="ru-RU" sz="105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11	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187" name="Рисунок 186">
            <a:extLst>
              <a:ext uri="{FF2B5EF4-FFF2-40B4-BE49-F238E27FC236}">
                <a16:creationId xmlns:a16="http://schemas.microsoft.com/office/drawing/2014/main" id="{871B7805-4A02-E33C-33FF-09F4C46F7E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3175899" y="1862430"/>
            <a:ext cx="424681" cy="424681"/>
          </a:xfrm>
          <a:prstGeom prst="rect">
            <a:avLst/>
          </a:prstGeom>
        </p:spPr>
      </p:pic>
      <p:pic>
        <p:nvPicPr>
          <p:cNvPr id="188" name="Рисунок 187">
            <a:extLst>
              <a:ext uri="{FF2B5EF4-FFF2-40B4-BE49-F238E27FC236}">
                <a16:creationId xmlns:a16="http://schemas.microsoft.com/office/drawing/2014/main" id="{F53BA752-47A5-0C2D-DAA5-938B121753D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5062345" y="3619501"/>
            <a:ext cx="424681" cy="424681"/>
          </a:xfrm>
          <a:prstGeom prst="rect">
            <a:avLst/>
          </a:prstGeom>
        </p:spPr>
      </p:pic>
      <p:pic>
        <p:nvPicPr>
          <p:cNvPr id="190" name="Рисунок 189">
            <a:extLst>
              <a:ext uri="{FF2B5EF4-FFF2-40B4-BE49-F238E27FC236}">
                <a16:creationId xmlns:a16="http://schemas.microsoft.com/office/drawing/2014/main" id="{EC83543D-A5E3-FC44-E0F1-1C52A3DCF06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5984451" y="1016744"/>
            <a:ext cx="424681" cy="424681"/>
          </a:xfrm>
          <a:prstGeom prst="rect">
            <a:avLst/>
          </a:prstGeom>
        </p:spPr>
      </p:pic>
      <p:pic>
        <p:nvPicPr>
          <p:cNvPr id="191" name="Рисунок 190">
            <a:extLst>
              <a:ext uri="{FF2B5EF4-FFF2-40B4-BE49-F238E27FC236}">
                <a16:creationId xmlns:a16="http://schemas.microsoft.com/office/drawing/2014/main" id="{E640457F-D0C7-9BDF-D49E-D75055F605F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5984450" y="102662"/>
            <a:ext cx="424681" cy="424681"/>
          </a:xfrm>
          <a:prstGeom prst="rect">
            <a:avLst/>
          </a:prstGeom>
        </p:spPr>
      </p:pic>
      <p:pic>
        <p:nvPicPr>
          <p:cNvPr id="193" name="Рисунок 192">
            <a:extLst>
              <a:ext uri="{FF2B5EF4-FFF2-40B4-BE49-F238E27FC236}">
                <a16:creationId xmlns:a16="http://schemas.microsoft.com/office/drawing/2014/main" id="{F33640A7-9144-A45E-DD65-8202939829F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60157" y="1901261"/>
            <a:ext cx="473266" cy="47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611119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684DD140-2950-F4F4-7E4B-74D1E0511D02}"/>
              </a:ext>
            </a:extLst>
          </p:cNvPr>
          <p:cNvCxnSpPr>
            <a:cxnSpLocks/>
          </p:cNvCxnSpPr>
          <p:nvPr/>
        </p:nvCxnSpPr>
        <p:spPr>
          <a:xfrm flipV="1">
            <a:off x="10938933" y="0"/>
            <a:ext cx="0" cy="6858000"/>
          </a:xfrm>
          <a:prstGeom prst="line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A80FB84D-0ACA-C432-74B4-EA9C80934BC5}"/>
              </a:ext>
            </a:extLst>
          </p:cNvPr>
          <p:cNvCxnSpPr>
            <a:cxnSpLocks/>
          </p:cNvCxnSpPr>
          <p:nvPr/>
        </p:nvCxnSpPr>
        <p:spPr>
          <a:xfrm flipH="1">
            <a:off x="10752666" y="6231467"/>
            <a:ext cx="372533" cy="0"/>
          </a:xfrm>
          <a:prstGeom prst="line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8648C94-9B07-5C1A-E7C5-0F0E6D5259FB}"/>
              </a:ext>
            </a:extLst>
          </p:cNvPr>
          <p:cNvSpPr txBox="1"/>
          <p:nvPr/>
        </p:nvSpPr>
        <p:spPr>
          <a:xfrm>
            <a:off x="6608065" y="5908300"/>
            <a:ext cx="4144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Субантарктическая экспедиция в Пунта-Аренас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03190FA-BE8F-DFD5-AB79-9AB11ADD72B1}"/>
              </a:ext>
            </a:extLst>
          </p:cNvPr>
          <p:cNvSpPr txBox="1"/>
          <p:nvPr/>
        </p:nvSpPr>
        <p:spPr>
          <a:xfrm>
            <a:off x="11226798" y="6046800"/>
            <a:ext cx="99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1882 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  <a:latin typeface="Cambria" panose="02040503050406030204" pitchFamily="18" charset="0"/>
            </a:endParaRPr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472D2128-8D23-380C-66AD-94A0818F7C2A}"/>
              </a:ext>
            </a:extLst>
          </p:cNvPr>
          <p:cNvCxnSpPr>
            <a:cxnSpLocks/>
          </p:cNvCxnSpPr>
          <p:nvPr/>
        </p:nvCxnSpPr>
        <p:spPr>
          <a:xfrm flipH="1">
            <a:off x="10752665" y="5300134"/>
            <a:ext cx="372533" cy="0"/>
          </a:xfrm>
          <a:prstGeom prst="line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8FD284E-859A-AC5F-17A2-32024DEAA2BB}"/>
              </a:ext>
            </a:extLst>
          </p:cNvPr>
          <p:cNvSpPr txBox="1"/>
          <p:nvPr/>
        </p:nvSpPr>
        <p:spPr>
          <a:xfrm>
            <a:off x="6895929" y="4976968"/>
            <a:ext cx="3856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Первая Бразильская экспедиция в Антарктику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72943BF-3607-8471-8337-BF4B09367793}"/>
              </a:ext>
            </a:extLst>
          </p:cNvPr>
          <p:cNvSpPr txBox="1"/>
          <p:nvPr/>
        </p:nvSpPr>
        <p:spPr>
          <a:xfrm>
            <a:off x="11226798" y="5115467"/>
            <a:ext cx="99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1958 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  <a:latin typeface="Cambria" panose="02040503050406030204" pitchFamily="18" charset="0"/>
            </a:endParaRP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0C854C96-B317-E436-15D7-42710CB06AEE}"/>
              </a:ext>
            </a:extLst>
          </p:cNvPr>
          <p:cNvCxnSpPr>
            <a:cxnSpLocks/>
          </p:cNvCxnSpPr>
          <p:nvPr/>
        </p:nvCxnSpPr>
        <p:spPr>
          <a:xfrm flipH="1">
            <a:off x="10752664" y="4487334"/>
            <a:ext cx="372533" cy="0"/>
          </a:xfrm>
          <a:prstGeom prst="line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F6D1C92-E8C9-693F-65B7-21F815CBB285}"/>
              </a:ext>
            </a:extLst>
          </p:cNvPr>
          <p:cNvSpPr txBox="1"/>
          <p:nvPr/>
        </p:nvSpPr>
        <p:spPr>
          <a:xfrm>
            <a:off x="6895927" y="4162462"/>
            <a:ext cx="3856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Присоединение к Договору об Антарктике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9EE9C0-2D27-F91B-8A2F-5A15E4BFF2E6}"/>
              </a:ext>
            </a:extLst>
          </p:cNvPr>
          <p:cNvSpPr txBox="1"/>
          <p:nvPr/>
        </p:nvSpPr>
        <p:spPr>
          <a:xfrm>
            <a:off x="11226798" y="4302667"/>
            <a:ext cx="99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1975 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  <a:latin typeface="Cambria" panose="02040503050406030204" pitchFamily="18" charset="0"/>
            </a:endParaRP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64D7636A-3FF4-2E25-0DB2-344044A28D41}"/>
              </a:ext>
            </a:extLst>
          </p:cNvPr>
          <p:cNvCxnSpPr>
            <a:cxnSpLocks/>
          </p:cNvCxnSpPr>
          <p:nvPr/>
        </p:nvCxnSpPr>
        <p:spPr>
          <a:xfrm flipH="1">
            <a:off x="10752662" y="3549288"/>
            <a:ext cx="372533" cy="0"/>
          </a:xfrm>
          <a:prstGeom prst="line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08E8D70-2AAF-66CB-EF02-E48651904C56}"/>
              </a:ext>
            </a:extLst>
          </p:cNvPr>
          <p:cNvSpPr txBox="1"/>
          <p:nvPr/>
        </p:nvSpPr>
        <p:spPr>
          <a:xfrm>
            <a:off x="6879829" y="3226122"/>
            <a:ext cx="3856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Научное сотрудничество между Бразилией и Великобританией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F3CB792-4D88-BC94-D272-7256AEF8118A}"/>
              </a:ext>
            </a:extLst>
          </p:cNvPr>
          <p:cNvSpPr txBox="1"/>
          <p:nvPr/>
        </p:nvSpPr>
        <p:spPr>
          <a:xfrm>
            <a:off x="11157386" y="3364622"/>
            <a:ext cx="99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1976 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  <a:latin typeface="Cambria" panose="02040503050406030204" pitchFamily="18" charset="0"/>
            </a:endParaRPr>
          </a:p>
        </p:txBody>
      </p: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62DD8592-0B28-26A8-B2B4-03D3EE2B58DA}"/>
              </a:ext>
            </a:extLst>
          </p:cNvPr>
          <p:cNvCxnSpPr>
            <a:cxnSpLocks/>
          </p:cNvCxnSpPr>
          <p:nvPr/>
        </p:nvCxnSpPr>
        <p:spPr>
          <a:xfrm flipH="1">
            <a:off x="10752662" y="2776362"/>
            <a:ext cx="372533" cy="0"/>
          </a:xfrm>
          <a:prstGeom prst="line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BB1DBE6-0461-E182-E720-4ED5ED28D1C7}"/>
              </a:ext>
            </a:extLst>
          </p:cNvPr>
          <p:cNvSpPr txBox="1"/>
          <p:nvPr/>
        </p:nvSpPr>
        <p:spPr>
          <a:xfrm>
            <a:off x="11192939" y="2583587"/>
            <a:ext cx="99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1982</a:t>
            </a:r>
            <a:r>
              <a:rPr lang="en-US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 </a:t>
            </a:r>
            <a:endParaRPr lang="ru-RU" b="1" dirty="0">
              <a:solidFill>
                <a:schemeClr val="accent6">
                  <a:lumMod val="40000"/>
                  <a:lumOff val="6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6CAB788-30E4-F8A7-365D-AB0FD62350B3}"/>
              </a:ext>
            </a:extLst>
          </p:cNvPr>
          <p:cNvSpPr txBox="1"/>
          <p:nvPr/>
        </p:nvSpPr>
        <p:spPr>
          <a:xfrm>
            <a:off x="7315199" y="2591696"/>
            <a:ext cx="3437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Создание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PROANTAR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368E7FE4-DDF0-4082-9FF3-6907500DADF6}"/>
              </a:ext>
            </a:extLst>
          </p:cNvPr>
          <p:cNvCxnSpPr>
            <a:cxnSpLocks/>
          </p:cNvCxnSpPr>
          <p:nvPr/>
        </p:nvCxnSpPr>
        <p:spPr>
          <a:xfrm flipH="1">
            <a:off x="10752662" y="2037889"/>
            <a:ext cx="372533" cy="0"/>
          </a:xfrm>
          <a:prstGeom prst="line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3A4EEFAF-6F9E-5B7D-9426-B58A7ACFED18}"/>
              </a:ext>
            </a:extLst>
          </p:cNvPr>
          <p:cNvSpPr txBox="1"/>
          <p:nvPr/>
        </p:nvSpPr>
        <p:spPr>
          <a:xfrm>
            <a:off x="7382923" y="1714120"/>
            <a:ext cx="3369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Первая экспедиция «Антарктика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I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»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28B9A27-76B6-08ED-3F94-A9A9CE09830D}"/>
              </a:ext>
            </a:extLst>
          </p:cNvPr>
          <p:cNvSpPr txBox="1"/>
          <p:nvPr/>
        </p:nvSpPr>
        <p:spPr>
          <a:xfrm>
            <a:off x="11192938" y="1852619"/>
            <a:ext cx="99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1983 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EC4E77-F3A4-0079-105A-C531D9C3F4CF}"/>
              </a:ext>
            </a:extLst>
          </p:cNvPr>
          <p:cNvSpPr txBox="1"/>
          <p:nvPr/>
        </p:nvSpPr>
        <p:spPr>
          <a:xfrm>
            <a:off x="11192942" y="1075435"/>
            <a:ext cx="99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1984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75CF955-E403-C1B5-FAC6-CEAB1A5A0DA3}"/>
              </a:ext>
            </a:extLst>
          </p:cNvPr>
          <p:cNvSpPr txBox="1"/>
          <p:nvPr/>
        </p:nvSpPr>
        <p:spPr>
          <a:xfrm>
            <a:off x="7281326" y="936935"/>
            <a:ext cx="3454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Создание станции «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Комманданте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Ферраз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»</a:t>
            </a:r>
          </a:p>
        </p:txBody>
      </p: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83D996F4-7303-3832-97D8-4CBD2977F654}"/>
              </a:ext>
            </a:extLst>
          </p:cNvPr>
          <p:cNvCxnSpPr>
            <a:cxnSpLocks/>
            <a:endCxn id="49" idx="3"/>
          </p:cNvCxnSpPr>
          <p:nvPr/>
        </p:nvCxnSpPr>
        <p:spPr>
          <a:xfrm flipH="1" flipV="1">
            <a:off x="10735723" y="462151"/>
            <a:ext cx="372533" cy="5600"/>
          </a:xfrm>
          <a:prstGeom prst="line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D770D861-2522-A7A5-DF59-EAD37D1DFFA5}"/>
              </a:ext>
            </a:extLst>
          </p:cNvPr>
          <p:cNvSpPr txBox="1"/>
          <p:nvPr/>
        </p:nvSpPr>
        <p:spPr>
          <a:xfrm>
            <a:off x="11192940" y="277484"/>
            <a:ext cx="99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2013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1886B57-E04C-CE48-0779-0F67230DA1FA}"/>
              </a:ext>
            </a:extLst>
          </p:cNvPr>
          <p:cNvSpPr txBox="1"/>
          <p:nvPr/>
        </p:nvSpPr>
        <p:spPr>
          <a:xfrm>
            <a:off x="6096000" y="138985"/>
            <a:ext cx="4639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Учреждение первого Антарктического плана исследований</a:t>
            </a:r>
          </a:p>
        </p:txBody>
      </p:sp>
      <p:sp>
        <p:nvSpPr>
          <p:cNvPr id="50" name="Скругленный прямоугольник 49">
            <a:extLst>
              <a:ext uri="{FF2B5EF4-FFF2-40B4-BE49-F238E27FC236}">
                <a16:creationId xmlns:a16="http://schemas.microsoft.com/office/drawing/2014/main" id="{958481AF-6EF0-A141-17E2-21C5FC1C9295}"/>
              </a:ext>
            </a:extLst>
          </p:cNvPr>
          <p:cNvSpPr/>
          <p:nvPr/>
        </p:nvSpPr>
        <p:spPr>
          <a:xfrm>
            <a:off x="786385" y="785315"/>
            <a:ext cx="5821680" cy="544614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90CB279-85BE-7367-F8BE-C05300D3A51C}"/>
              </a:ext>
            </a:extLst>
          </p:cNvPr>
          <p:cNvSpPr txBox="1"/>
          <p:nvPr/>
        </p:nvSpPr>
        <p:spPr>
          <a:xfrm>
            <a:off x="1021079" y="936935"/>
            <a:ext cx="53522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Второй Антарктический план исследований</a:t>
            </a:r>
            <a:b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(2023 – 2032)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49214EC-53F8-9C7D-85FB-4C65E188110F}"/>
              </a:ext>
            </a:extLst>
          </p:cNvPr>
          <p:cNvSpPr txBox="1"/>
          <p:nvPr/>
        </p:nvSpPr>
        <p:spPr>
          <a:xfrm>
            <a:off x="1563621" y="2107793"/>
            <a:ext cx="4267205" cy="3728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Криосфера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Биоразнообразие в Антарктике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Климатические изменения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Геодинамика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Атмосферные исследования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Социальная сфера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Арктика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: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новые перспективы Бразилии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95C41E01-732F-7DB5-2579-602F0B54C1CA}"/>
              </a:ext>
            </a:extLst>
          </p:cNvPr>
          <p:cNvCxnSpPr>
            <a:cxnSpLocks/>
          </p:cNvCxnSpPr>
          <p:nvPr/>
        </p:nvCxnSpPr>
        <p:spPr>
          <a:xfrm flipH="1">
            <a:off x="10752666" y="1255096"/>
            <a:ext cx="372533" cy="0"/>
          </a:xfrm>
          <a:prstGeom prst="line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463993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>
            <a:extLst>
              <a:ext uri="{FF2B5EF4-FFF2-40B4-BE49-F238E27FC236}">
                <a16:creationId xmlns:a16="http://schemas.microsoft.com/office/drawing/2014/main" id="{094F23A1-8C45-81B1-4F19-98D36A149643}"/>
              </a:ext>
            </a:extLst>
          </p:cNvPr>
          <p:cNvSpPr/>
          <p:nvPr/>
        </p:nvSpPr>
        <p:spPr>
          <a:xfrm>
            <a:off x="786385" y="785315"/>
            <a:ext cx="5821680" cy="544614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684DD140-2950-F4F4-7E4B-74D1E0511D02}"/>
              </a:ext>
            </a:extLst>
          </p:cNvPr>
          <p:cNvCxnSpPr>
            <a:cxnSpLocks/>
          </p:cNvCxnSpPr>
          <p:nvPr/>
        </p:nvCxnSpPr>
        <p:spPr>
          <a:xfrm flipV="1">
            <a:off x="10938933" y="0"/>
            <a:ext cx="0" cy="6858000"/>
          </a:xfrm>
          <a:prstGeom prst="line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A80FB84D-0ACA-C432-74B4-EA9C80934BC5}"/>
              </a:ext>
            </a:extLst>
          </p:cNvPr>
          <p:cNvCxnSpPr>
            <a:cxnSpLocks/>
          </p:cNvCxnSpPr>
          <p:nvPr/>
        </p:nvCxnSpPr>
        <p:spPr>
          <a:xfrm flipH="1">
            <a:off x="10752656" y="5979549"/>
            <a:ext cx="372533" cy="0"/>
          </a:xfrm>
          <a:prstGeom prst="line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8648C94-9B07-5C1A-E7C5-0F0E6D5259FB}"/>
              </a:ext>
            </a:extLst>
          </p:cNvPr>
          <p:cNvSpPr txBox="1"/>
          <p:nvPr/>
        </p:nvSpPr>
        <p:spPr>
          <a:xfrm>
            <a:off x="6845138" y="5517884"/>
            <a:ext cx="38143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Начало дискуссий о необходимости вовлечения государства в арктические дела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03190FA-BE8F-DFD5-AB79-9AB11ADD72B1}"/>
              </a:ext>
            </a:extLst>
          </p:cNvPr>
          <p:cNvSpPr txBox="1"/>
          <p:nvPr/>
        </p:nvSpPr>
        <p:spPr>
          <a:xfrm>
            <a:off x="11184478" y="5794883"/>
            <a:ext cx="99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2010 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  <a:latin typeface="Cambria" panose="02040503050406030204" pitchFamily="18" charset="0"/>
            </a:endParaRPr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472D2128-8D23-380C-66AD-94A0818F7C2A}"/>
              </a:ext>
            </a:extLst>
          </p:cNvPr>
          <p:cNvCxnSpPr>
            <a:cxnSpLocks/>
          </p:cNvCxnSpPr>
          <p:nvPr/>
        </p:nvCxnSpPr>
        <p:spPr>
          <a:xfrm flipH="1">
            <a:off x="10752655" y="4666035"/>
            <a:ext cx="372533" cy="0"/>
          </a:xfrm>
          <a:prstGeom prst="line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8FD284E-859A-AC5F-17A2-32024DEAA2BB}"/>
              </a:ext>
            </a:extLst>
          </p:cNvPr>
          <p:cNvSpPr txBox="1"/>
          <p:nvPr/>
        </p:nvSpPr>
        <p:spPr>
          <a:xfrm>
            <a:off x="8085656" y="4204370"/>
            <a:ext cx="25738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Создание Технической группы по работе в Арктике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F6D1C92-E8C9-693F-65B7-21F815CBB285}"/>
              </a:ext>
            </a:extLst>
          </p:cNvPr>
          <p:cNvSpPr txBox="1"/>
          <p:nvPr/>
        </p:nvSpPr>
        <p:spPr>
          <a:xfrm>
            <a:off x="8178795" y="2925865"/>
            <a:ext cx="25738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Создание Арктической рабочей группы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9EE9C0-2D27-F91B-8A2F-5A15E4BFF2E6}"/>
              </a:ext>
            </a:extLst>
          </p:cNvPr>
          <p:cNvSpPr txBox="1"/>
          <p:nvPr/>
        </p:nvSpPr>
        <p:spPr>
          <a:xfrm>
            <a:off x="11192945" y="4481369"/>
            <a:ext cx="99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2019 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  <a:latin typeface="Cambria" panose="02040503050406030204" pitchFamily="18" charset="0"/>
            </a:endParaRP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64D7636A-3FF4-2E25-0DB2-344044A28D41}"/>
              </a:ext>
            </a:extLst>
          </p:cNvPr>
          <p:cNvCxnSpPr>
            <a:cxnSpLocks/>
          </p:cNvCxnSpPr>
          <p:nvPr/>
        </p:nvCxnSpPr>
        <p:spPr>
          <a:xfrm flipH="1">
            <a:off x="10752655" y="2255549"/>
            <a:ext cx="372533" cy="0"/>
          </a:xfrm>
          <a:prstGeom prst="line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F3CB792-4D88-BC94-D272-7256AEF8118A}"/>
              </a:ext>
            </a:extLst>
          </p:cNvPr>
          <p:cNvSpPr txBox="1"/>
          <p:nvPr/>
        </p:nvSpPr>
        <p:spPr>
          <a:xfrm>
            <a:off x="11184477" y="3237871"/>
            <a:ext cx="99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2021 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A4EEFAF-6F9E-5B7D-9426-B58A7ACFED18}"/>
              </a:ext>
            </a:extLst>
          </p:cNvPr>
          <p:cNvSpPr txBox="1"/>
          <p:nvPr/>
        </p:nvSpPr>
        <p:spPr>
          <a:xfrm>
            <a:off x="7315192" y="1919518"/>
            <a:ext cx="3437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Первая экспедиция «Арктика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I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»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28B9A27-76B6-08ED-3F94-A9A9CE09830D}"/>
              </a:ext>
            </a:extLst>
          </p:cNvPr>
          <p:cNvSpPr txBox="1"/>
          <p:nvPr/>
        </p:nvSpPr>
        <p:spPr>
          <a:xfrm>
            <a:off x="11184476" y="2072125"/>
            <a:ext cx="99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2023 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90CB279-85BE-7367-F8BE-C05300D3A51C}"/>
              </a:ext>
            </a:extLst>
          </p:cNvPr>
          <p:cNvSpPr txBox="1"/>
          <p:nvPr/>
        </p:nvSpPr>
        <p:spPr>
          <a:xfrm>
            <a:off x="1498611" y="1070430"/>
            <a:ext cx="43857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Интересы Бразилии в Арктике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49214EC-53F8-9C7D-85FB-4C65E188110F}"/>
              </a:ext>
            </a:extLst>
          </p:cNvPr>
          <p:cNvSpPr txBox="1"/>
          <p:nvPr/>
        </p:nvSpPr>
        <p:spPr>
          <a:xfrm>
            <a:off x="1557874" y="2109245"/>
            <a:ext cx="42672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”Mature Power necessity”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Национальная исследовательская кооперация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Предупреждение последствий изменения климата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Участие в морском управлении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Экономические интересы: разведка нефти и газа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2B8CAB01-76B0-11F6-37A5-F41E1F634B03}"/>
              </a:ext>
            </a:extLst>
          </p:cNvPr>
          <p:cNvCxnSpPr>
            <a:cxnSpLocks/>
          </p:cNvCxnSpPr>
          <p:nvPr/>
        </p:nvCxnSpPr>
        <p:spPr>
          <a:xfrm flipH="1">
            <a:off x="10752655" y="3422537"/>
            <a:ext cx="372533" cy="0"/>
          </a:xfrm>
          <a:prstGeom prst="line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0A6947C-AE33-0768-8899-61484BD0BA9D}"/>
              </a:ext>
            </a:extLst>
          </p:cNvPr>
          <p:cNvCxnSpPr>
            <a:cxnSpLocks/>
          </p:cNvCxnSpPr>
          <p:nvPr/>
        </p:nvCxnSpPr>
        <p:spPr>
          <a:xfrm flipH="1">
            <a:off x="10745857" y="1082651"/>
            <a:ext cx="372533" cy="0"/>
          </a:xfrm>
          <a:prstGeom prst="line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C0FC139F-F9EE-7881-1290-88425D2B385A}"/>
              </a:ext>
            </a:extLst>
          </p:cNvPr>
          <p:cNvSpPr txBox="1"/>
          <p:nvPr/>
        </p:nvSpPr>
        <p:spPr>
          <a:xfrm>
            <a:off x="7308394" y="470265"/>
            <a:ext cx="34374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Национальный Конгресс получил предложение о присоединении к Договору о Шпицбергене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C3714C-23D9-59F3-DA85-69814B2C1AB7}"/>
              </a:ext>
            </a:extLst>
          </p:cNvPr>
          <p:cNvSpPr txBox="1"/>
          <p:nvPr/>
        </p:nvSpPr>
        <p:spPr>
          <a:xfrm>
            <a:off x="11184475" y="891320"/>
            <a:ext cx="99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202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4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 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3108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30068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A73EA657-DE11-1EFD-7371-82CEAFBEF9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2752777"/>
              </p:ext>
            </p:extLst>
          </p:nvPr>
        </p:nvGraphicFramePr>
        <p:xfrm>
          <a:off x="0" y="201168"/>
          <a:ext cx="12191999" cy="64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B11EE40-21E4-2056-B9DA-68047EDB5324}"/>
              </a:ext>
            </a:extLst>
          </p:cNvPr>
          <p:cNvSpPr txBox="1"/>
          <p:nvPr/>
        </p:nvSpPr>
        <p:spPr>
          <a:xfrm>
            <a:off x="3584448" y="1994273"/>
            <a:ext cx="20482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Национальная политика в отношении Антарктики </a:t>
            </a:r>
            <a:br>
              <a:rPr lang="ru-RU" sz="14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(POLANTAR)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38B1EE-2F15-A2C9-13DC-B66C1CD787D2}"/>
              </a:ext>
            </a:extLst>
          </p:cNvPr>
          <p:cNvSpPr txBox="1"/>
          <p:nvPr/>
        </p:nvSpPr>
        <p:spPr>
          <a:xfrm>
            <a:off x="1024128" y="3880610"/>
            <a:ext cx="224942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400" b="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Научный Комитет по исследованиям Антарктики</a:t>
            </a:r>
            <a:br>
              <a:rPr lang="ru-RU" sz="1400" b="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SCAR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935320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A8FB6A-615C-3070-934E-F69FE7564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Устойчивый план развития Бразилии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555DD50D-0963-6A46-2873-66994F5BB491}"/>
              </a:ext>
            </a:extLst>
          </p:cNvPr>
          <p:cNvSpPr/>
          <p:nvPr/>
        </p:nvSpPr>
        <p:spPr>
          <a:xfrm>
            <a:off x="734632" y="1909629"/>
            <a:ext cx="207135" cy="21538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5F5E4228-58F1-4F54-391E-C646EF0DC810}"/>
              </a:ext>
            </a:extLst>
          </p:cNvPr>
          <p:cNvSpPr/>
          <p:nvPr/>
        </p:nvSpPr>
        <p:spPr>
          <a:xfrm>
            <a:off x="734631" y="2744609"/>
            <a:ext cx="207135" cy="21538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B1428AD6-9BF3-7FE5-F638-B1564B9D3C40}"/>
              </a:ext>
            </a:extLst>
          </p:cNvPr>
          <p:cNvSpPr/>
          <p:nvPr/>
        </p:nvSpPr>
        <p:spPr>
          <a:xfrm>
            <a:off x="734630" y="3579589"/>
            <a:ext cx="207135" cy="21538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37C5B319-39FB-009E-8BD2-63BA15EEAD69}"/>
              </a:ext>
            </a:extLst>
          </p:cNvPr>
          <p:cNvSpPr/>
          <p:nvPr/>
        </p:nvSpPr>
        <p:spPr>
          <a:xfrm>
            <a:off x="734629" y="4414569"/>
            <a:ext cx="207135" cy="21538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0D1B3477-044A-7468-B625-3566E9AB4DAD}"/>
              </a:ext>
            </a:extLst>
          </p:cNvPr>
          <p:cNvSpPr/>
          <p:nvPr/>
        </p:nvSpPr>
        <p:spPr>
          <a:xfrm>
            <a:off x="734629" y="5249549"/>
            <a:ext cx="207135" cy="215385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668FB1-3B1A-EB63-77DD-84ED9F0DB80F}"/>
              </a:ext>
            </a:extLst>
          </p:cNvPr>
          <p:cNvSpPr txBox="1"/>
          <p:nvPr/>
        </p:nvSpPr>
        <p:spPr>
          <a:xfrm>
            <a:off x="1700011" y="1755711"/>
            <a:ext cx="4865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«Чистая» энергия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966BB1B-8463-D791-FB7C-8F0FB135F4E9}"/>
              </a:ext>
            </a:extLst>
          </p:cNvPr>
          <p:cNvSpPr txBox="1"/>
          <p:nvPr/>
        </p:nvSpPr>
        <p:spPr>
          <a:xfrm>
            <a:off x="1700012" y="2593102"/>
            <a:ext cx="5804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Добыча полезных ископаемых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CD266B-E6E3-815D-DA02-B0982582EFCA}"/>
              </a:ext>
            </a:extLst>
          </p:cNvPr>
          <p:cNvSpPr txBox="1"/>
          <p:nvPr/>
        </p:nvSpPr>
        <p:spPr>
          <a:xfrm>
            <a:off x="1700011" y="3425671"/>
            <a:ext cx="5804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Защита окружающей среды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4C9A24-B5E3-ACA3-E428-F8D9C30FF28B}"/>
              </a:ext>
            </a:extLst>
          </p:cNvPr>
          <p:cNvSpPr txBox="1"/>
          <p:nvPr/>
        </p:nvSpPr>
        <p:spPr>
          <a:xfrm>
            <a:off x="1700012" y="4260651"/>
            <a:ext cx="58040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Устойчивое сельское хозяйство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0C539F-3E6C-ED19-B265-568397E0EC03}"/>
              </a:ext>
            </a:extLst>
          </p:cNvPr>
          <p:cNvSpPr txBox="1"/>
          <p:nvPr/>
        </p:nvSpPr>
        <p:spPr>
          <a:xfrm>
            <a:off x="1700010" y="4987880"/>
            <a:ext cx="6326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Защита прав коренного населения</a:t>
            </a:r>
          </a:p>
        </p:txBody>
      </p:sp>
    </p:spTree>
    <p:extLst>
      <p:ext uri="{BB962C8B-B14F-4D97-AF65-F5344CB8AC3E}">
        <p14:creationId xmlns:p14="http://schemas.microsoft.com/office/powerpoint/2010/main" val="3314188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A8FB6A-615C-3070-934E-F69FE7564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«Чистая» энергия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555DD50D-0963-6A46-2873-66994F5BB491}"/>
              </a:ext>
            </a:extLst>
          </p:cNvPr>
          <p:cNvSpPr/>
          <p:nvPr/>
        </p:nvSpPr>
        <p:spPr>
          <a:xfrm>
            <a:off x="527494" y="920213"/>
            <a:ext cx="207135" cy="21538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5F5E4228-58F1-4F54-391E-C646EF0DC810}"/>
              </a:ext>
            </a:extLst>
          </p:cNvPr>
          <p:cNvSpPr/>
          <p:nvPr/>
        </p:nvSpPr>
        <p:spPr>
          <a:xfrm>
            <a:off x="527493" y="2331010"/>
            <a:ext cx="207135" cy="21538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B1428AD6-9BF3-7FE5-F638-B1564B9D3C40}"/>
              </a:ext>
            </a:extLst>
          </p:cNvPr>
          <p:cNvSpPr/>
          <p:nvPr/>
        </p:nvSpPr>
        <p:spPr>
          <a:xfrm>
            <a:off x="527493" y="3157404"/>
            <a:ext cx="207135" cy="21538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37C5B319-39FB-009E-8BD2-63BA15EEAD69}"/>
              </a:ext>
            </a:extLst>
          </p:cNvPr>
          <p:cNvSpPr/>
          <p:nvPr/>
        </p:nvSpPr>
        <p:spPr>
          <a:xfrm>
            <a:off x="527492" y="3983798"/>
            <a:ext cx="207135" cy="21538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0D1B3477-044A-7468-B625-3566E9AB4DAD}"/>
              </a:ext>
            </a:extLst>
          </p:cNvPr>
          <p:cNvSpPr/>
          <p:nvPr/>
        </p:nvSpPr>
        <p:spPr>
          <a:xfrm>
            <a:off x="527491" y="4810192"/>
            <a:ext cx="207135" cy="215385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id="{F0D580B6-DDA7-A096-C736-4991C467BB73}"/>
              </a:ext>
            </a:extLst>
          </p:cNvPr>
          <p:cNvSpPr/>
          <p:nvPr/>
        </p:nvSpPr>
        <p:spPr>
          <a:xfrm>
            <a:off x="1017431" y="1584101"/>
            <a:ext cx="10336369" cy="43578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E73CF5-3416-A51A-EBE8-CEC663809BC6}"/>
              </a:ext>
            </a:extLst>
          </p:cNvPr>
          <p:cNvSpPr txBox="1"/>
          <p:nvPr/>
        </p:nvSpPr>
        <p:spPr>
          <a:xfrm>
            <a:off x="1465508" y="2089156"/>
            <a:ext cx="9440214" cy="3266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Структура энергетического баланса государства на протяжении многих лет была </a:t>
            </a:r>
            <a:r>
              <a:rPr lang="ru-RU" sz="2000" b="1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одной из самых «чистых» </a:t>
            </a:r>
            <a:r>
              <a:rPr lang="ru-RU" sz="200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в мире. Так, </a:t>
            </a:r>
            <a:r>
              <a:rPr lang="ru-RU" sz="2000" b="1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доля возобновляемых источников энергии</a:t>
            </a:r>
            <a:r>
              <a:rPr lang="ru-RU" sz="200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, включая гидроэнергетику, в 2020 году </a:t>
            </a:r>
            <a:r>
              <a:rPr lang="ru-RU" sz="2000" b="1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составила 48,4%.</a:t>
            </a:r>
          </a:p>
          <a:p>
            <a:pPr>
              <a:lnSpc>
                <a:spcPct val="150000"/>
              </a:lnSpc>
            </a:pPr>
            <a:endParaRPr lang="ru-RU" sz="2000" b="1" i="0" u="none" strike="noStrike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Новые возобновляемые источники энергии, а именно </a:t>
            </a:r>
            <a:r>
              <a:rPr lang="ru-RU" sz="2000" b="1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энергия ветра и солнца</a:t>
            </a:r>
            <a:r>
              <a:rPr lang="ru-RU" sz="200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, являются одним из главных </a:t>
            </a:r>
            <a:r>
              <a:rPr lang="ru-RU" sz="2000" b="1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приоритетов</a:t>
            </a:r>
            <a:r>
              <a:rPr lang="ru-RU" sz="200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устойчивого развития, которые также позволяют уменьшить сильную зависимость от гидроэнергетики.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7430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A8FB6A-615C-3070-934E-F69FE7564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Добыча полезных ископаемых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555DD50D-0963-6A46-2873-66994F5BB491}"/>
              </a:ext>
            </a:extLst>
          </p:cNvPr>
          <p:cNvSpPr/>
          <p:nvPr/>
        </p:nvSpPr>
        <p:spPr>
          <a:xfrm>
            <a:off x="527491" y="2331010"/>
            <a:ext cx="207135" cy="21538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5F5E4228-58F1-4F54-391E-C646EF0DC810}"/>
              </a:ext>
            </a:extLst>
          </p:cNvPr>
          <p:cNvSpPr/>
          <p:nvPr/>
        </p:nvSpPr>
        <p:spPr>
          <a:xfrm>
            <a:off x="526948" y="920213"/>
            <a:ext cx="207135" cy="21538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B1428AD6-9BF3-7FE5-F638-B1564B9D3C40}"/>
              </a:ext>
            </a:extLst>
          </p:cNvPr>
          <p:cNvSpPr/>
          <p:nvPr/>
        </p:nvSpPr>
        <p:spPr>
          <a:xfrm>
            <a:off x="527493" y="3157404"/>
            <a:ext cx="207135" cy="21538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37C5B319-39FB-009E-8BD2-63BA15EEAD69}"/>
              </a:ext>
            </a:extLst>
          </p:cNvPr>
          <p:cNvSpPr/>
          <p:nvPr/>
        </p:nvSpPr>
        <p:spPr>
          <a:xfrm>
            <a:off x="527492" y="3983798"/>
            <a:ext cx="207135" cy="21538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0D1B3477-044A-7468-B625-3566E9AB4DAD}"/>
              </a:ext>
            </a:extLst>
          </p:cNvPr>
          <p:cNvSpPr/>
          <p:nvPr/>
        </p:nvSpPr>
        <p:spPr>
          <a:xfrm>
            <a:off x="527491" y="4810192"/>
            <a:ext cx="207135" cy="215385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C5ADB196-1828-8503-2F68-FD82D78E8970}"/>
              </a:ext>
            </a:extLst>
          </p:cNvPr>
          <p:cNvSpPr/>
          <p:nvPr/>
        </p:nvSpPr>
        <p:spPr>
          <a:xfrm>
            <a:off x="1017431" y="1584101"/>
            <a:ext cx="10336369" cy="435788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7FFE23-E1F3-F2FC-12C6-C687E6E0914F}"/>
              </a:ext>
            </a:extLst>
          </p:cNvPr>
          <p:cNvSpPr txBox="1"/>
          <p:nvPr/>
        </p:nvSpPr>
        <p:spPr>
          <a:xfrm>
            <a:off x="1375892" y="1783166"/>
            <a:ext cx="9622308" cy="427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Несмотря на большую роль возобновляемых источников, ископаемые источники энергии, а именно </a:t>
            </a:r>
            <a:r>
              <a:rPr lang="ru-RU" sz="2000" b="1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газ и нефть</a:t>
            </a:r>
            <a:r>
              <a:rPr lang="ru-RU" sz="20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, по-прежнему занимают значительную долю в энергобалансе Бразилии. </a:t>
            </a:r>
          </a:p>
          <a:p>
            <a:pPr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ru-RU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Богатые нефтью и газом прибрежные и шельфовые районы Бразилии получили название </a:t>
            </a:r>
            <a:r>
              <a:rPr lang="ru-RU" sz="2000" b="1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«Голубая Амазонка»</a:t>
            </a:r>
            <a:r>
              <a:rPr lang="ru-RU" sz="20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 Программа </a:t>
            </a:r>
            <a:r>
              <a:rPr lang="en-US" sz="20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PROMAR </a:t>
            </a:r>
            <a:r>
              <a:rPr lang="ru-RU" sz="20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ВМС Бразилии значительно актуализирует экономическую, экологическую и научную значимость этих районов.</a:t>
            </a:r>
            <a:br>
              <a:rPr lang="en-US" sz="2400" dirty="0"/>
            </a:br>
            <a:endParaRPr lang="en-US" sz="2400" b="1" i="0" u="none" strike="noStrike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2854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2817</TotalTime>
  <Words>2336</Words>
  <Application>Microsoft Macintosh PowerPoint</Application>
  <PresentationFormat>Широкоэкранный</PresentationFormat>
  <Paragraphs>257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Bauhaus 93</vt:lpstr>
      <vt:lpstr>Calibri</vt:lpstr>
      <vt:lpstr>Calibri Light</vt:lpstr>
      <vt:lpstr>Cambria</vt:lpstr>
      <vt:lpstr>Verdana</vt:lpstr>
      <vt:lpstr>Тема Office</vt:lpstr>
      <vt:lpstr>«Разворот над “Транс-Арктикой” или сотрудничество  России и Бразилии в Арктическом регионе»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Устойчивый план развития Бразилии</vt:lpstr>
      <vt:lpstr>«Чистая» энергия</vt:lpstr>
      <vt:lpstr>Добыча полезных ископаемых</vt:lpstr>
      <vt:lpstr>Защита окружающей среды</vt:lpstr>
      <vt:lpstr>Устойчивое сельское хозяйство</vt:lpstr>
      <vt:lpstr>Защита прав коренного населения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Наиболее приоритетные направления сотрудничества</vt:lpstr>
      <vt:lpstr>Про потенциал,  а не про перспективу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Brazil in the Arctic Region: Prospects for Cooperation  with Russia</dc:title>
  <dc:creator>Даниил Агафонов</dc:creator>
  <cp:lastModifiedBy>Даниил Агафонов</cp:lastModifiedBy>
  <cp:revision>8</cp:revision>
  <dcterms:created xsi:type="dcterms:W3CDTF">2024-02-15T08:50:17Z</dcterms:created>
  <dcterms:modified xsi:type="dcterms:W3CDTF">2024-04-26T12:01:15Z</dcterms:modified>
</cp:coreProperties>
</file>