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61" r:id="rId2"/>
    <p:sldId id="258" r:id="rId3"/>
    <p:sldId id="268" r:id="rId4"/>
    <p:sldId id="265" r:id="rId5"/>
    <p:sldId id="262" r:id="rId6"/>
    <p:sldId id="266" r:id="rId7"/>
    <p:sldId id="269" r:id="rId8"/>
    <p:sldId id="267" r:id="rId9"/>
    <p:sldId id="270" r:id="rId10"/>
    <p:sldId id="271" r:id="rId11"/>
    <p:sldId id="273" r:id="rId12"/>
    <p:sldId id="272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66B"/>
    <a:srgbClr val="00644E"/>
    <a:srgbClr val="4568A4"/>
    <a:srgbClr val="F1C9D0"/>
    <a:srgbClr val="E5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72759-DF7C-4240-8301-EB03F9D17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918813-51CE-465A-A2BB-691D7A097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01AFE7-2E7E-46EE-9AC2-8199C544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8F8E-75C1-4FCD-9508-2AF9DB5A87B1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8FFBCD-5396-49FE-996E-ADD1CFBB4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985685-4545-4512-8ECA-6E85D665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EA4-9C64-403A-BD77-7380AC33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6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0A7E3-357F-4408-B581-20220E39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184D30-82E2-483E-9027-5EE8F2B61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3F1F8-0576-47E0-B194-20E2F7B98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0B48-81A3-4CF5-B0A9-21BB732247DB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9BEA71-F394-434A-9DC4-463D66E1A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1264B2-44A0-458B-A369-EE7AC39D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EA4-9C64-403A-BD77-7380AC33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2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34E09A-9AE7-4028-877F-45486936C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367571-5F6C-4A4A-82FC-5AB300239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7C43B3-AB68-4F27-8528-B97CD60E5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0B48-81A3-4CF5-B0A9-21BB732247DB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C2E27-18D7-4C7D-B850-96E15CF11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41E2B5-2E28-457A-880E-1BF1C6D9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EA4-9C64-403A-BD77-7380AC33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43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13FF2-B91B-488F-BCEC-CE157CC97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A212E-F786-48EC-B29F-6A41AF513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ED3E93-8825-42EE-ACB3-596791A4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8F8E-75C1-4FCD-9508-2AF9DB5A87B1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3AD66-3702-47C7-8C88-6DA7871AE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58CDB4-4FB0-4DC6-9FB5-CBCDF83C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EA4-9C64-403A-BD77-7380AC33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6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E0B68-88AA-4E56-941A-A2417C270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8AE2CA-0BBF-413C-B1F8-2CFB291F2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83D71E-2A1A-4962-A04E-466EEBFB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0B48-81A3-4CF5-B0A9-21BB732247DB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E045BA-6C76-4848-A5CB-D527A2AF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68986E-D85B-4CE6-8528-0042B616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EA4-9C64-403A-BD77-7380AC33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6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C7430-A898-45D2-8F83-284B68C48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53D83-2EF7-4AF5-B668-5C8097F01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34EBF9-D913-4F14-83C4-237AF1DB2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C75F75-9457-4228-9347-8595A600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0B48-81A3-4CF5-B0A9-21BB732247DB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6F456C-EBEB-4569-90A1-C074AE01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DE0242-CB50-478F-9740-47BA7796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EA4-9C64-403A-BD77-7380AC33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3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EA23D-8FD3-4027-BD4D-A67C539A4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0403FE-2E70-4541-92B2-DF45C5903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3A4394-9ED4-41BC-85B2-A113C0F7A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184F74-774F-4C57-9324-93A08D6DA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9BB9C7-8445-4F10-8D1C-7A10AF95C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6A9402-21CB-4C56-BE1F-87C7F900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0B48-81A3-4CF5-B0A9-21BB732247DB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E27726-DCAE-4980-AC4A-8CBE5C63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06E82A-7A1C-4B04-96F3-0000FAC97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EA4-9C64-403A-BD77-7380AC33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14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8D5D9-DB02-45FF-AD73-81CA6FF71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02EEC8-1BD3-4DEB-9E83-57E1CC23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0B48-81A3-4CF5-B0A9-21BB732247DB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70A752-50A9-4153-A3AA-94CDADC5C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CDD537-9465-47C2-A276-33EB29D7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EA4-9C64-403A-BD77-7380AC33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0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BF4679-8B34-4B76-8DF0-B1009A7F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0B48-81A3-4CF5-B0A9-21BB732247DB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493598-6B81-4F5E-921E-CF8C7835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48ABF2-AE2A-4940-869E-9CC16113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1905-1B85-4000-BFF1-67FCFEA37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1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AB86D-2896-4BBC-9020-D2C164A7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9E7726-C56E-41E4-9331-FECD1BF2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2E38C7-104D-4924-A8AD-EBB72B78B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55F161-3110-4539-A131-73198B8B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0B48-81A3-4CF5-B0A9-21BB732247DB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5A0D61-32D7-4979-91A1-263B5B4D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E4484C-2AE5-42C8-8BC4-81EFC0CBB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EA4-9C64-403A-BD77-7380AC33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1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0F95C-6855-4337-855E-7C472C5C0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FA5C98-06F8-4887-A77A-A8DD54509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B3A52-1AC7-404B-97E9-1DEC12258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D34CB0-5140-42AB-AB6D-2F4846C1E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0B48-81A3-4CF5-B0A9-21BB732247DB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9F8B6A-88D4-48C3-BFE0-99784886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792467-B30B-46FE-BEB1-1C2E0EB7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EA4-9C64-403A-BD77-7380AC33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8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4000">
              <a:srgbClr val="F1C9D0"/>
            </a:gs>
            <a:gs pos="100000">
              <a:srgbClr val="E5ABBC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08AAF-0FF9-4F59-8C1A-D42FBBC0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03BC1-716F-4169-B1F8-95BFF3F6C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E89EE2-AF47-4A54-A01D-326B173B8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70B48-81A3-4CF5-B0A9-21BB732247DB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D5E0E-FF2D-4ED0-A4CB-BE0A9DDC0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AA917D-BFE3-4905-87F3-48C3F02B3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7EA4-9C64-403A-BD77-7380AC33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5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bin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B554E1-BD15-43EF-9AC4-83CA65BDF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933" y="2078410"/>
            <a:ext cx="5963478" cy="1806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486678-D939-43C5-B8EE-755785B14F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68139" y="4178357"/>
            <a:ext cx="4047782" cy="1311503"/>
          </a:xfrm>
          <a:prstGeom prst="rect">
            <a:avLst/>
          </a:prstGeom>
        </p:spPr>
      </p:pic>
      <p:sp useBgFill="1">
        <p:nvSpPr>
          <p:cNvPr id="19" name="Овал 18">
            <a:extLst>
              <a:ext uri="{FF2B5EF4-FFF2-40B4-BE49-F238E27FC236}">
                <a16:creationId xmlns:a16="http://schemas.microsoft.com/office/drawing/2014/main" id="{A619CDA9-E542-4BB6-9F0F-2FFBDC9278EA}"/>
              </a:ext>
            </a:extLst>
          </p:cNvPr>
          <p:cNvSpPr/>
          <p:nvPr/>
        </p:nvSpPr>
        <p:spPr>
          <a:xfrm>
            <a:off x="9329738" y="942976"/>
            <a:ext cx="561975" cy="1523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79" y="208385"/>
            <a:ext cx="766848" cy="734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82" y="208385"/>
            <a:ext cx="1045554" cy="7922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70" y="208385"/>
            <a:ext cx="1458508" cy="812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81" y="222291"/>
            <a:ext cx="1581355" cy="6297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24" y="210093"/>
            <a:ext cx="1011329" cy="8654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23" y="205770"/>
            <a:ext cx="1385101" cy="8830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90" y="195325"/>
            <a:ext cx="1132387" cy="819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5565" y="4486462"/>
            <a:ext cx="2796785" cy="20435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580EA1-9AB4-7BAF-89BA-F01E86E46EB5}"/>
              </a:ext>
            </a:extLst>
          </p:cNvPr>
          <p:cNvSpPr txBox="1"/>
          <p:nvPr/>
        </p:nvSpPr>
        <p:spPr>
          <a:xfrm>
            <a:off x="1907177" y="1628503"/>
            <a:ext cx="8351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1466B"/>
                </a:solidFill>
                <a:latin typeface="Montserrat-Light"/>
              </a:rPr>
              <a:t>Расширение БРИКС: </a:t>
            </a:r>
            <a:br>
              <a:rPr lang="en-US" sz="3200" b="1" dirty="0">
                <a:solidFill>
                  <a:srgbClr val="01466B"/>
                </a:solidFill>
                <a:latin typeface="Montserrat-Light"/>
              </a:rPr>
            </a:br>
            <a:r>
              <a:rPr lang="ru-RU" sz="3200" b="1" dirty="0">
                <a:solidFill>
                  <a:srgbClr val="01466B"/>
                </a:solidFill>
                <a:latin typeface="Montserrat-Light"/>
              </a:rPr>
              <a:t>последствия для арктического сотрудничества в сфере логистики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746C5D-9E24-4187-C356-53B1CFDCFFAA}"/>
              </a:ext>
            </a:extLst>
          </p:cNvPr>
          <p:cNvSpPr txBox="1"/>
          <p:nvPr/>
        </p:nvSpPr>
        <p:spPr>
          <a:xfrm>
            <a:off x="3641562" y="3609294"/>
            <a:ext cx="4362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1466B"/>
                </a:solidFill>
                <a:latin typeface="Montserrat-Light"/>
              </a:rPr>
              <a:t>Максим Майоров</a:t>
            </a:r>
          </a:p>
          <a:p>
            <a:pPr algn="ctr"/>
            <a:r>
              <a:rPr lang="ru-RU" sz="2000" b="1" dirty="0">
                <a:solidFill>
                  <a:srgbClr val="01466B"/>
                </a:solidFill>
                <a:latin typeface="Montserrat-Light"/>
              </a:rPr>
              <a:t>НИУ ВШЭ</a:t>
            </a:r>
          </a:p>
        </p:txBody>
      </p:sp>
    </p:spTree>
    <p:extLst>
      <p:ext uri="{BB962C8B-B14F-4D97-AF65-F5344CB8AC3E}">
        <p14:creationId xmlns:p14="http://schemas.microsoft.com/office/powerpoint/2010/main" val="4136820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AEC520-F1DB-42FB-9A08-914460FE0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68139" y="4178356"/>
            <a:ext cx="4047782" cy="13115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19B1C3-8CE7-4716-93BD-7DE88DA3C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932" y="2078411"/>
            <a:ext cx="5963478" cy="1806657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7D25D8D-08CC-44C6-B898-0D1BF79D18A8}"/>
              </a:ext>
            </a:extLst>
          </p:cNvPr>
          <p:cNvCxnSpPr>
            <a:cxnSpLocks/>
          </p:cNvCxnSpPr>
          <p:nvPr/>
        </p:nvCxnSpPr>
        <p:spPr>
          <a:xfrm>
            <a:off x="285750" y="956726"/>
            <a:ext cx="4473575" cy="0"/>
          </a:xfrm>
          <a:prstGeom prst="line">
            <a:avLst/>
          </a:prstGeom>
          <a:ln cmpd="sng">
            <a:solidFill>
              <a:srgbClr val="01466B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AFEC4F-F6D4-486F-908C-933380366E1A}"/>
              </a:ext>
            </a:extLst>
          </p:cNvPr>
          <p:cNvSpPr txBox="1"/>
          <p:nvPr/>
        </p:nvSpPr>
        <p:spPr>
          <a:xfrm>
            <a:off x="175260" y="161925"/>
            <a:ext cx="494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1466B"/>
                </a:solidFill>
                <a:latin typeface="Montserrat-Light"/>
              </a:rPr>
              <a:t>РАСШИРЕНИЕ БРИКС:</a:t>
            </a:r>
            <a:br>
              <a:rPr lang="ru-RU" sz="2400" b="1" dirty="0">
                <a:solidFill>
                  <a:srgbClr val="01466B"/>
                </a:solidFill>
                <a:latin typeface="Montserrat-Light"/>
              </a:rPr>
            </a:br>
            <a:r>
              <a:rPr lang="ru-RU" sz="2400" b="1" dirty="0">
                <a:solidFill>
                  <a:srgbClr val="01466B"/>
                </a:solidFill>
                <a:latin typeface="Montserrat-Light"/>
              </a:rPr>
              <a:t>АРКТИЧЕСКАЯ ЛОГИСТИКА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6000" y="162000"/>
            <a:ext cx="676715" cy="670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83B401-12F6-8CFF-D96F-5D457B59AE7F}"/>
              </a:ext>
            </a:extLst>
          </p:cNvPr>
          <p:cNvSpPr txBox="1"/>
          <p:nvPr/>
        </p:nvSpPr>
        <p:spPr>
          <a:xfrm>
            <a:off x="285750" y="1875407"/>
            <a:ext cx="65591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Напряжённость в отношениях держав вряд ли найдут отражение в их арктическом взаимодействии</a:t>
            </a:r>
            <a:r>
              <a:rPr lang="en-US" sz="1800" b="1" dirty="0">
                <a:solidFill>
                  <a:srgbClr val="01466B"/>
                </a:solidFill>
                <a:latin typeface="Montserrat-Light"/>
              </a:rPr>
              <a:t>, </a:t>
            </a:r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поскольку:</a:t>
            </a:r>
          </a:p>
          <a:p>
            <a:endParaRPr lang="ru-RU" sz="1800" b="1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466B"/>
                </a:solidFill>
                <a:latin typeface="Montserrat-Light"/>
              </a:rPr>
              <a:t>Пример Индии и Китая показывает</a:t>
            </a:r>
            <a:r>
              <a:rPr lang="en-US" sz="1800" dirty="0">
                <a:solidFill>
                  <a:srgbClr val="01466B"/>
                </a:solidFill>
                <a:latin typeface="Montserrat-Light"/>
              </a:rPr>
              <a:t>, </a:t>
            </a:r>
            <a:r>
              <a:rPr lang="ru-RU" sz="1800" dirty="0">
                <a:solidFill>
                  <a:srgbClr val="01466B"/>
                </a:solidFill>
                <a:latin typeface="Montserrat-Light"/>
              </a:rPr>
              <a:t>что разногласия не мешают вносить вклад в развитие российской Арктики</a:t>
            </a:r>
            <a:r>
              <a:rPr lang="en-US" sz="1800" dirty="0">
                <a:solidFill>
                  <a:srgbClr val="01466B"/>
                </a:solidFill>
                <a:latin typeface="Montserrat-Light"/>
              </a:rPr>
              <a:t>;</a:t>
            </a:r>
            <a:endParaRPr lang="ru-RU" sz="1800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466B"/>
                </a:solidFill>
                <a:latin typeface="Montserrat-Light"/>
              </a:rPr>
              <a:t>Иран и ОАЭ сильно географически удалены от Заполярья</a:t>
            </a:r>
            <a:r>
              <a:rPr lang="en-US" sz="1800" dirty="0">
                <a:solidFill>
                  <a:srgbClr val="01466B"/>
                </a:solidFill>
                <a:latin typeface="Montserrat-Light"/>
              </a:rPr>
              <a:t>, </a:t>
            </a:r>
            <a:r>
              <a:rPr lang="ru-RU" sz="1800" dirty="0">
                <a:solidFill>
                  <a:srgbClr val="01466B"/>
                </a:solidFill>
                <a:latin typeface="Montserrat-Light"/>
              </a:rPr>
              <a:t>при этом заинтересованы в развитии крупных логистических проектов</a:t>
            </a:r>
            <a:r>
              <a:rPr lang="en-US" sz="1800" dirty="0">
                <a:solidFill>
                  <a:srgbClr val="01466B"/>
                </a:solidFill>
                <a:latin typeface="Montserrat-Light"/>
              </a:rPr>
              <a:t>;</a:t>
            </a:r>
            <a:endParaRPr lang="ru-RU" sz="1800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466B"/>
                </a:solidFill>
                <a:latin typeface="Montserrat-Light"/>
              </a:rPr>
              <a:t>Вероятно</a:t>
            </a:r>
            <a:r>
              <a:rPr lang="en-US" sz="1800" dirty="0">
                <a:solidFill>
                  <a:srgbClr val="01466B"/>
                </a:solidFill>
                <a:latin typeface="Montserrat-Light"/>
              </a:rPr>
              <a:t>, </a:t>
            </a:r>
            <a:r>
              <a:rPr lang="ru-RU" sz="1800" dirty="0">
                <a:solidFill>
                  <a:srgbClr val="01466B"/>
                </a:solidFill>
                <a:latin typeface="Montserrat-Light"/>
              </a:rPr>
              <a:t>опыт КНР в нормализации отношений Саудовской Аравии и Ирана окажется полезным при общем интересе к Арктике.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42A89A-967A-6078-856B-6A91DA04DCED}"/>
              </a:ext>
            </a:extLst>
          </p:cNvPr>
          <p:cNvSpPr txBox="1"/>
          <p:nvPr/>
        </p:nvSpPr>
        <p:spPr>
          <a:xfrm>
            <a:off x="1360602" y="1233871"/>
            <a:ext cx="376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1466B"/>
                </a:solidFill>
                <a:latin typeface="Montserrat-Light"/>
              </a:rPr>
              <a:t>Иран и ОАЭ в Арктике</a:t>
            </a:r>
            <a:endParaRPr lang="ru-RU" sz="1800" b="1" dirty="0">
              <a:solidFill>
                <a:srgbClr val="01466B"/>
              </a:solidFill>
              <a:latin typeface="Montserrat-Ligh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13C0C9-7A19-AA4E-5C21-D69B70BAEF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013" r="22013"/>
          <a:stretch>
            <a:fillRect/>
          </a:stretch>
        </p:blipFill>
        <p:spPr>
          <a:xfrm>
            <a:off x="6963504" y="1491333"/>
            <a:ext cx="4325167" cy="432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048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AEC520-F1DB-42FB-9A08-914460FE0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68139" y="4178356"/>
            <a:ext cx="4047782" cy="13115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19B1C3-8CE7-4716-93BD-7DE88DA3C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932" y="2078411"/>
            <a:ext cx="5963478" cy="1806657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7D25D8D-08CC-44C6-B898-0D1BF79D18A8}"/>
              </a:ext>
            </a:extLst>
          </p:cNvPr>
          <p:cNvCxnSpPr>
            <a:cxnSpLocks/>
          </p:cNvCxnSpPr>
          <p:nvPr/>
        </p:nvCxnSpPr>
        <p:spPr>
          <a:xfrm>
            <a:off x="285750" y="956726"/>
            <a:ext cx="4473575" cy="0"/>
          </a:xfrm>
          <a:prstGeom prst="line">
            <a:avLst/>
          </a:prstGeom>
          <a:ln cmpd="sng">
            <a:solidFill>
              <a:srgbClr val="01466B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AFEC4F-F6D4-486F-908C-933380366E1A}"/>
              </a:ext>
            </a:extLst>
          </p:cNvPr>
          <p:cNvSpPr txBox="1"/>
          <p:nvPr/>
        </p:nvSpPr>
        <p:spPr>
          <a:xfrm>
            <a:off x="175260" y="161925"/>
            <a:ext cx="494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1466B"/>
                </a:solidFill>
                <a:latin typeface="Montserrat-Light"/>
              </a:rPr>
              <a:t>РАСШИРЕНИЕ БРИКС:</a:t>
            </a:r>
            <a:br>
              <a:rPr lang="ru-RU" sz="2400" b="1" dirty="0">
                <a:solidFill>
                  <a:srgbClr val="01466B"/>
                </a:solidFill>
                <a:latin typeface="Montserrat-Light"/>
              </a:rPr>
            </a:br>
            <a:r>
              <a:rPr lang="ru-RU" sz="2400" b="1" dirty="0">
                <a:solidFill>
                  <a:srgbClr val="01466B"/>
                </a:solidFill>
                <a:latin typeface="Montserrat-Light"/>
              </a:rPr>
              <a:t>АРКТИЧЕСКАЯ ЛОГИСТИКА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6000" y="162000"/>
            <a:ext cx="676715" cy="670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83B401-12F6-8CFF-D96F-5D457B59AE7F}"/>
              </a:ext>
            </a:extLst>
          </p:cNvPr>
          <p:cNvSpPr txBox="1"/>
          <p:nvPr/>
        </p:nvSpPr>
        <p:spPr>
          <a:xfrm>
            <a:off x="285750" y="1875407"/>
            <a:ext cx="655918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466B"/>
                </a:solidFill>
                <a:latin typeface="Montserrat-Light"/>
              </a:rPr>
              <a:t>Участие в </a:t>
            </a:r>
            <a:r>
              <a:rPr lang="ru-RU" dirty="0">
                <a:solidFill>
                  <a:srgbClr val="01466B"/>
                </a:solidFill>
                <a:latin typeface="Montserrat-Light"/>
              </a:rPr>
              <a:t>развитии арктической логистики – также </a:t>
            </a:r>
            <a:r>
              <a:rPr lang="ru-RU" b="1" dirty="0">
                <a:solidFill>
                  <a:srgbClr val="01466B"/>
                </a:solidFill>
                <a:latin typeface="Montserrat-Light"/>
              </a:rPr>
              <a:t>элемент престижа страны на мировой арене</a:t>
            </a:r>
          </a:p>
          <a:p>
            <a:endParaRPr lang="ru-RU" b="1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«Уникальные логистические ворота»: </a:t>
            </a:r>
            <a:r>
              <a:rPr lang="ru-RU" sz="1800" dirty="0">
                <a:solidFill>
                  <a:srgbClr val="01466B"/>
                </a:solidFill>
                <a:latin typeface="Montserrat-Light"/>
              </a:rPr>
              <a:t>государство на пересечении торговых потоков из Европы, Азии и Африки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466B"/>
                </a:solidFill>
                <a:latin typeface="Montserrat-Light"/>
              </a:rPr>
              <a:t>Релевантный опыт в сфере </a:t>
            </a:r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контейнерных перевозок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1466B"/>
                </a:solidFill>
                <a:latin typeface="Montserrat-Light"/>
              </a:rPr>
              <a:t>Глава РФПИ </a:t>
            </a:r>
            <a:r>
              <a:rPr lang="ru-RU" dirty="0">
                <a:solidFill>
                  <a:srgbClr val="01466B"/>
                </a:solidFill>
                <a:latin typeface="Montserrat-Light"/>
              </a:rPr>
              <a:t>пригласил КСА участвовать в развитии инфраструктуры СМП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42A89A-967A-6078-856B-6A91DA04DCED}"/>
              </a:ext>
            </a:extLst>
          </p:cNvPr>
          <p:cNvSpPr txBox="1"/>
          <p:nvPr/>
        </p:nvSpPr>
        <p:spPr>
          <a:xfrm>
            <a:off x="1360602" y="1233871"/>
            <a:ext cx="376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РФ и </a:t>
            </a:r>
            <a:r>
              <a:rPr lang="ru-RU" b="1" dirty="0">
                <a:solidFill>
                  <a:srgbClr val="01466B"/>
                </a:solidFill>
                <a:latin typeface="Montserrat-Light"/>
              </a:rPr>
              <a:t>КСА* в Арктике</a:t>
            </a:r>
            <a:endParaRPr lang="ru-RU" sz="1800" b="1" dirty="0">
              <a:solidFill>
                <a:srgbClr val="01466B"/>
              </a:solidFill>
              <a:latin typeface="Montserrat-Light"/>
            </a:endParaRPr>
          </a:p>
        </p:txBody>
      </p:sp>
      <p:pic>
        <p:nvPicPr>
          <p:cNvPr id="1028" name="Picture 4" descr="When the Kingdom Comes: Saudi Arabia in the Arctic | The Polar Connection">
            <a:extLst>
              <a:ext uri="{FF2B5EF4-FFF2-40B4-BE49-F238E27FC236}">
                <a16:creationId xmlns:a16="http://schemas.microsoft.com/office/drawing/2014/main" id="{5AE12165-4798-2357-4FE6-FE5BEE943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37" y="2102903"/>
            <a:ext cx="4527721" cy="2751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955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111D5-8A94-7336-D862-98DC70D27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1466B"/>
                </a:solidFill>
                <a:latin typeface="Montserrat-Light"/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829C90-46B1-00B3-19CE-DCED1E90D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01466B"/>
                </a:solidFill>
                <a:latin typeface="Montserrat-Light"/>
              </a:rPr>
              <a:t>Российско-китайское взаимодействие в Арктике останется крайне значимой переменной в развитии региона;</a:t>
            </a:r>
          </a:p>
          <a:p>
            <a:r>
              <a:rPr lang="ru-RU" b="1" dirty="0">
                <a:solidFill>
                  <a:srgbClr val="01466B"/>
                </a:solidFill>
                <a:latin typeface="Montserrat-Light"/>
              </a:rPr>
              <a:t>Такое взаимодействие не исключает российско-индийского взаимодействия;</a:t>
            </a:r>
          </a:p>
          <a:p>
            <a:r>
              <a:rPr lang="ru-RU" b="1" dirty="0">
                <a:solidFill>
                  <a:srgbClr val="01466B"/>
                </a:solidFill>
                <a:latin typeface="Montserrat-Light"/>
              </a:rPr>
              <a:t>Интенсификация сотрудничества с Ираном</a:t>
            </a:r>
            <a:r>
              <a:rPr lang="en-US" b="1" dirty="0">
                <a:solidFill>
                  <a:srgbClr val="01466B"/>
                </a:solidFill>
                <a:latin typeface="Montserrat-Light"/>
              </a:rPr>
              <a:t>, </a:t>
            </a:r>
            <a:r>
              <a:rPr lang="ru-RU" b="1" dirty="0">
                <a:solidFill>
                  <a:srgbClr val="01466B"/>
                </a:solidFill>
                <a:latin typeface="Montserrat-Light"/>
              </a:rPr>
              <a:t>КСА и ОАЭ сможет поспособствовать выработке единой арктической повестки БРИКС;</a:t>
            </a:r>
          </a:p>
          <a:p>
            <a:r>
              <a:rPr lang="ru-RU" b="1" dirty="0">
                <a:solidFill>
                  <a:srgbClr val="01466B"/>
                </a:solidFill>
                <a:latin typeface="Montserrat-Light"/>
              </a:rPr>
              <a:t>Как показывает опыт споров США и Канады, разница в подходах к режиму части Арктики не мешает государствам сотрудничать;</a:t>
            </a:r>
          </a:p>
          <a:p>
            <a:r>
              <a:rPr lang="ru-RU" b="1" dirty="0">
                <a:solidFill>
                  <a:srgbClr val="01466B"/>
                </a:solidFill>
                <a:latin typeface="Montserrat-Light"/>
              </a:rPr>
              <a:t>Россия как единственное арктическое государство БРИКС способна выступить как медиатором взаимодействия, так и автором ряда взаимовыгодных предложений.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927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B554E1-BD15-43EF-9AC4-83CA65BDF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933" y="2078410"/>
            <a:ext cx="5963478" cy="1806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486678-D939-43C5-B8EE-755785B14F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68139" y="4178357"/>
            <a:ext cx="4047782" cy="1311503"/>
          </a:xfrm>
          <a:prstGeom prst="rect">
            <a:avLst/>
          </a:prstGeom>
        </p:spPr>
      </p:pic>
      <p:sp useBgFill="1">
        <p:nvSpPr>
          <p:cNvPr id="19" name="Овал 18">
            <a:extLst>
              <a:ext uri="{FF2B5EF4-FFF2-40B4-BE49-F238E27FC236}">
                <a16:creationId xmlns:a16="http://schemas.microsoft.com/office/drawing/2014/main" id="{A619CDA9-E542-4BB6-9F0F-2FFBDC9278EA}"/>
              </a:ext>
            </a:extLst>
          </p:cNvPr>
          <p:cNvSpPr/>
          <p:nvPr/>
        </p:nvSpPr>
        <p:spPr>
          <a:xfrm>
            <a:off x="9329738" y="942976"/>
            <a:ext cx="561975" cy="1523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79" y="208385"/>
            <a:ext cx="766848" cy="734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82" y="208385"/>
            <a:ext cx="1045554" cy="7922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70" y="208385"/>
            <a:ext cx="1458508" cy="812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81" y="222291"/>
            <a:ext cx="1581355" cy="6297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24" y="210093"/>
            <a:ext cx="1011329" cy="8654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23" y="205770"/>
            <a:ext cx="1385101" cy="8830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90" y="195325"/>
            <a:ext cx="1132387" cy="819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0887" y="3813264"/>
            <a:ext cx="3650226" cy="26671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4F9E92-36B4-61CD-036B-BC0221C9F342}"/>
              </a:ext>
            </a:extLst>
          </p:cNvPr>
          <p:cNvSpPr txBox="1"/>
          <p:nvPr/>
        </p:nvSpPr>
        <p:spPr>
          <a:xfrm>
            <a:off x="2351984" y="2328141"/>
            <a:ext cx="74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1466B"/>
                </a:solidFill>
                <a:latin typeface="Montserrat-Ligh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7022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5E91FE-647E-4263-AEC8-DAB4691838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932" y="2078411"/>
            <a:ext cx="5963478" cy="1806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8B9FE3-2B6C-4B68-AA7C-E3B57AE98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68139" y="4178357"/>
            <a:ext cx="4047782" cy="131150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A668E0E-0E60-41CA-B3DE-1B3E64A25C4A}"/>
              </a:ext>
            </a:extLst>
          </p:cNvPr>
          <p:cNvCxnSpPr>
            <a:cxnSpLocks/>
          </p:cNvCxnSpPr>
          <p:nvPr/>
        </p:nvCxnSpPr>
        <p:spPr>
          <a:xfrm>
            <a:off x="285750" y="956726"/>
            <a:ext cx="4473575" cy="0"/>
          </a:xfrm>
          <a:prstGeom prst="line">
            <a:avLst/>
          </a:prstGeom>
          <a:ln cmpd="sng">
            <a:solidFill>
              <a:srgbClr val="01466B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5796496-06BB-4E4D-A25C-14EA7E43C5B4}"/>
              </a:ext>
            </a:extLst>
          </p:cNvPr>
          <p:cNvSpPr txBox="1"/>
          <p:nvPr/>
        </p:nvSpPr>
        <p:spPr>
          <a:xfrm>
            <a:off x="621245" y="1585191"/>
            <a:ext cx="47954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466B"/>
                </a:solidFill>
                <a:latin typeface="Montserrat-Light"/>
              </a:rPr>
              <a:t>В текущей Концепции внешней политики РФ заявлена открытость для «взаимовыгодного сотрудничества с </a:t>
            </a:r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неарктическими</a:t>
            </a:r>
            <a:r>
              <a:rPr lang="ru-RU" sz="1800" dirty="0">
                <a:solidFill>
                  <a:srgbClr val="01466B"/>
                </a:solidFill>
                <a:latin typeface="Montserrat-Light"/>
              </a:rPr>
              <a:t> государствами, проводящими конструктивную политику в отношении России».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466B"/>
                </a:solidFill>
                <a:latin typeface="Montserrat-Light"/>
              </a:rPr>
              <a:t>В соответствии с этим пунктом необходимо рассмотреть потенциал </a:t>
            </a:r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«старых» и «новых» стран БРИКС в сфере логистики</a:t>
            </a:r>
            <a:endParaRPr lang="ru-RU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0411F3-1246-4F5D-BB2F-015501866954}"/>
              </a:ext>
            </a:extLst>
          </p:cNvPr>
          <p:cNvSpPr txBox="1"/>
          <p:nvPr/>
        </p:nvSpPr>
        <p:spPr>
          <a:xfrm>
            <a:off x="995477" y="1266446"/>
            <a:ext cx="376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1466B"/>
                </a:solidFill>
                <a:latin typeface="Montserrat-Light"/>
              </a:rPr>
              <a:t>Значимость вопроса</a:t>
            </a:r>
            <a:endParaRPr lang="ru-RU" sz="1800" b="1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27894D-831E-4D68-9533-B6C24776BE8D}"/>
              </a:ext>
            </a:extLst>
          </p:cNvPr>
          <p:cNvSpPr txBox="1"/>
          <p:nvPr/>
        </p:nvSpPr>
        <p:spPr>
          <a:xfrm>
            <a:off x="175260" y="161925"/>
            <a:ext cx="494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1466B"/>
                </a:solidFill>
                <a:latin typeface="Montserrat-Light"/>
              </a:rPr>
              <a:t>РАСШИРЕНИЕ БРИКС: АРКТИЧЕСКАЯ ЛОГИСТИКА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9657" t="2544" r="29340" b="41274"/>
          <a:stretch/>
        </p:blipFill>
        <p:spPr>
          <a:xfrm>
            <a:off x="11376000" y="161925"/>
            <a:ext cx="675774" cy="6757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327A1F-BC4C-8FF5-8B9A-9D2186F220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41802" y="1266446"/>
            <a:ext cx="4325167" cy="432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266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07C95-3568-07E5-A773-CDAE5C2C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82224"/>
            <a:ext cx="10515600" cy="285273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1466B"/>
                </a:solidFill>
                <a:latin typeface="Montserrat-Light"/>
              </a:rPr>
              <a:t>Значение «старых» </a:t>
            </a:r>
            <a:br>
              <a:rPr lang="ru-RU" dirty="0">
                <a:solidFill>
                  <a:srgbClr val="01466B"/>
                </a:solidFill>
                <a:latin typeface="Montserrat-Light"/>
              </a:rPr>
            </a:br>
            <a:r>
              <a:rPr lang="ru-RU" dirty="0">
                <a:solidFill>
                  <a:srgbClr val="01466B"/>
                </a:solidFill>
                <a:latin typeface="Montserrat-Light"/>
              </a:rPr>
              <a:t>участников БРИКС для </a:t>
            </a:r>
            <a:br>
              <a:rPr lang="ru-RU" dirty="0">
                <a:solidFill>
                  <a:srgbClr val="01466B"/>
                </a:solidFill>
                <a:latin typeface="Montserrat-Light"/>
              </a:rPr>
            </a:br>
            <a:r>
              <a:rPr lang="ru-RU" dirty="0">
                <a:solidFill>
                  <a:srgbClr val="01466B"/>
                </a:solidFill>
                <a:latin typeface="Montserrat-Light"/>
              </a:rPr>
              <a:t>арктической логистики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E93364-B122-CAD6-D8D5-1CD7B0199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A34F57-0713-7DD3-E3E9-1481B300D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565" y="4486462"/>
            <a:ext cx="2796785" cy="204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9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5E91FE-647E-4263-AEC8-DAB4691838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932" y="2078411"/>
            <a:ext cx="5963478" cy="1806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8B9FE3-2B6C-4B68-AA7C-E3B57AE98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68139" y="4178357"/>
            <a:ext cx="4047782" cy="131150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A668E0E-0E60-41CA-B3DE-1B3E64A25C4A}"/>
              </a:ext>
            </a:extLst>
          </p:cNvPr>
          <p:cNvCxnSpPr>
            <a:cxnSpLocks/>
          </p:cNvCxnSpPr>
          <p:nvPr/>
        </p:nvCxnSpPr>
        <p:spPr>
          <a:xfrm>
            <a:off x="285750" y="956726"/>
            <a:ext cx="4473575" cy="0"/>
          </a:xfrm>
          <a:prstGeom prst="line">
            <a:avLst/>
          </a:prstGeom>
          <a:ln cmpd="sng">
            <a:solidFill>
              <a:srgbClr val="01466B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5796496-06BB-4E4D-A25C-14EA7E43C5B4}"/>
              </a:ext>
            </a:extLst>
          </p:cNvPr>
          <p:cNvSpPr txBox="1"/>
          <p:nvPr/>
        </p:nvSpPr>
        <p:spPr>
          <a:xfrm>
            <a:off x="621245" y="1585191"/>
            <a:ext cx="570562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466B"/>
                </a:solidFill>
                <a:latin typeface="Montserrat-Light"/>
              </a:rPr>
              <a:t>Оба государства отмечены как «угроза»</a:t>
            </a:r>
            <a:r>
              <a:rPr lang="en-US" sz="1800" dirty="0">
                <a:solidFill>
                  <a:srgbClr val="01466B"/>
                </a:solidFill>
                <a:latin typeface="Montserrat-Light"/>
              </a:rPr>
              <a:t>/</a:t>
            </a:r>
            <a:r>
              <a:rPr lang="ru-RU" sz="1800" dirty="0">
                <a:solidFill>
                  <a:srgbClr val="01466B"/>
                </a:solidFill>
                <a:latin typeface="Montserrat-Light"/>
              </a:rPr>
              <a:t>«вызов» миропорядку </a:t>
            </a:r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в западных документах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466B"/>
                </a:solidFill>
                <a:latin typeface="Montserrat-Light"/>
              </a:rPr>
              <a:t>Для Китая большое значение имеет развитие </a:t>
            </a:r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транспортных связей и научные исследования </a:t>
            </a:r>
            <a:r>
              <a:rPr lang="ru-RU" sz="1800" dirty="0">
                <a:solidFill>
                  <a:srgbClr val="01466B"/>
                </a:solidFill>
                <a:latin typeface="Montserrat-Light"/>
              </a:rPr>
              <a:t>в Заполярье</a:t>
            </a:r>
          </a:p>
          <a:p>
            <a:pPr>
              <a:lnSpc>
                <a:spcPts val="2400"/>
              </a:lnSpc>
            </a:pPr>
            <a:endParaRPr lang="ru-RU" sz="1800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466B"/>
                </a:solidFill>
                <a:latin typeface="Montserrat-Light"/>
              </a:rPr>
              <a:t>СМП для Китая - часть обеспечения </a:t>
            </a:r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ресурсной безопасности</a:t>
            </a:r>
            <a:r>
              <a:rPr lang="en-US" sz="1800" dirty="0">
                <a:solidFill>
                  <a:srgbClr val="01466B"/>
                </a:solidFill>
                <a:latin typeface="Montserrat-Light"/>
              </a:rPr>
              <a:t>;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466B"/>
                </a:solidFill>
                <a:latin typeface="Montserrat-Light"/>
              </a:rPr>
              <a:t>КНР – лидер по объёму инвестиций в инфраструктуру АЗ РФ</a:t>
            </a:r>
            <a:r>
              <a:rPr lang="en-US" dirty="0">
                <a:solidFill>
                  <a:srgbClr val="01466B"/>
                </a:solidFill>
                <a:latin typeface="Montserrat-Light"/>
              </a:rPr>
              <a:t>. </a:t>
            </a:r>
            <a:r>
              <a:rPr lang="ru-RU" sz="1800" dirty="0">
                <a:solidFill>
                  <a:srgbClr val="01466B"/>
                </a:solidFill>
                <a:latin typeface="Montserrat-Light"/>
              </a:rPr>
              <a:t>Китайская сторона внесла вклад в </a:t>
            </a:r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рекордные объёмы перевозок по СМП</a:t>
            </a:r>
            <a:r>
              <a:rPr lang="ru-RU" sz="1800" dirty="0">
                <a:solidFill>
                  <a:srgbClr val="01466B"/>
                </a:solidFill>
                <a:latin typeface="Montserrat-Light"/>
              </a:rPr>
              <a:t>.</a:t>
            </a:r>
            <a:endParaRPr lang="en-US" sz="1800" dirty="0">
              <a:solidFill>
                <a:srgbClr val="01466B"/>
              </a:solidFill>
              <a:latin typeface="Montserrat-Light"/>
            </a:endParaRPr>
          </a:p>
          <a:p>
            <a:endParaRPr lang="ru-RU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0411F3-1246-4F5D-BB2F-015501866954}"/>
              </a:ext>
            </a:extLst>
          </p:cNvPr>
          <p:cNvSpPr txBox="1"/>
          <p:nvPr/>
        </p:nvSpPr>
        <p:spPr>
          <a:xfrm>
            <a:off x="995477" y="1132540"/>
            <a:ext cx="376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РФ и КНР в Арктике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27894D-831E-4D68-9533-B6C24776BE8D}"/>
              </a:ext>
            </a:extLst>
          </p:cNvPr>
          <p:cNvSpPr txBox="1"/>
          <p:nvPr/>
        </p:nvSpPr>
        <p:spPr>
          <a:xfrm>
            <a:off x="175260" y="161925"/>
            <a:ext cx="494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1466B"/>
                </a:solidFill>
                <a:latin typeface="Montserrat-Light"/>
              </a:rPr>
              <a:t>РАСШИРЕНИЕ БРИКС: АРКТИЧЕСКАЯ ЛОГИСТИКА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9657" t="2544" r="29340" b="41274"/>
          <a:stretch/>
        </p:blipFill>
        <p:spPr>
          <a:xfrm>
            <a:off x="11376000" y="161925"/>
            <a:ext cx="675774" cy="675774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6B5CA83-79E5-E1DF-B6DA-7B7F2E69F870}"/>
              </a:ext>
            </a:extLst>
          </p:cNvPr>
          <p:cNvSpPr/>
          <p:nvPr/>
        </p:nvSpPr>
        <p:spPr>
          <a:xfrm>
            <a:off x="6556736" y="1031021"/>
            <a:ext cx="4095300" cy="507037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1C9D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1466B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85E4EA-6CF8-4992-56CD-FC780E99A0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200" r="30200"/>
          <a:stretch>
            <a:fillRect/>
          </a:stretch>
        </p:blipFill>
        <p:spPr>
          <a:xfrm>
            <a:off x="6441802" y="1501872"/>
            <a:ext cx="4325167" cy="432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275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AEC520-F1DB-42FB-9A08-914460FE0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68139" y="4178356"/>
            <a:ext cx="4047782" cy="13115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19B1C3-8CE7-4716-93BD-7DE88DA3C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932" y="2078411"/>
            <a:ext cx="5963478" cy="1806657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7D25D8D-08CC-44C6-B898-0D1BF79D18A8}"/>
              </a:ext>
            </a:extLst>
          </p:cNvPr>
          <p:cNvCxnSpPr>
            <a:cxnSpLocks/>
          </p:cNvCxnSpPr>
          <p:nvPr/>
        </p:nvCxnSpPr>
        <p:spPr>
          <a:xfrm>
            <a:off x="285750" y="956726"/>
            <a:ext cx="4473575" cy="0"/>
          </a:xfrm>
          <a:prstGeom prst="line">
            <a:avLst/>
          </a:prstGeom>
          <a:ln cmpd="sng">
            <a:solidFill>
              <a:srgbClr val="01466B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AFEC4F-F6D4-486F-908C-933380366E1A}"/>
              </a:ext>
            </a:extLst>
          </p:cNvPr>
          <p:cNvSpPr txBox="1"/>
          <p:nvPr/>
        </p:nvSpPr>
        <p:spPr>
          <a:xfrm>
            <a:off x="175260" y="161925"/>
            <a:ext cx="494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1466B"/>
                </a:solidFill>
                <a:latin typeface="Montserrat-Light"/>
              </a:rPr>
              <a:t>РАСШИРЕНИЕ БРИКС:</a:t>
            </a:r>
            <a:br>
              <a:rPr lang="ru-RU" sz="2400" b="1" dirty="0">
                <a:solidFill>
                  <a:srgbClr val="01466B"/>
                </a:solidFill>
                <a:latin typeface="Montserrat-Light"/>
              </a:rPr>
            </a:br>
            <a:r>
              <a:rPr lang="ru-RU" sz="2400" b="1" dirty="0">
                <a:solidFill>
                  <a:srgbClr val="01466B"/>
                </a:solidFill>
                <a:latin typeface="Montserrat-Light"/>
              </a:rPr>
              <a:t>АРКТИЧЕСКАЯ ЛОГИСТИКА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6000" y="162000"/>
            <a:ext cx="676715" cy="67061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FCBAE6-9853-AF7E-3C3D-CCC049D624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67500" y="1233871"/>
            <a:ext cx="4325167" cy="432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83B401-12F6-8CFF-D96F-5D457B59AE7F}"/>
              </a:ext>
            </a:extLst>
          </p:cNvPr>
          <p:cNvSpPr txBox="1"/>
          <p:nvPr/>
        </p:nvSpPr>
        <p:spPr>
          <a:xfrm>
            <a:off x="285750" y="1889928"/>
            <a:ext cx="6559187" cy="4073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466B"/>
                </a:solidFill>
                <a:latin typeface="Montserrat-Light"/>
              </a:rPr>
              <a:t>Индия – наблюдатель  в Арктическом Совете также с 2013 года</a:t>
            </a:r>
            <a:r>
              <a:rPr lang="ru-RU" dirty="0">
                <a:solidFill>
                  <a:srgbClr val="01466B"/>
                </a:solidFill>
                <a:latin typeface="Montserrat-Light"/>
              </a:rPr>
              <a:t>. </a:t>
            </a:r>
            <a:r>
              <a:rPr lang="ru-RU" sz="1800" dirty="0">
                <a:solidFill>
                  <a:srgbClr val="01466B"/>
                </a:solidFill>
                <a:latin typeface="Montserrat-Light"/>
              </a:rPr>
              <a:t>В 2022 году опубликована </a:t>
            </a:r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арктическая стратегия Индии</a:t>
            </a:r>
            <a:br>
              <a:rPr lang="ru-RU" sz="1800" dirty="0">
                <a:solidFill>
                  <a:srgbClr val="01466B"/>
                </a:solidFill>
                <a:latin typeface="Montserrat-Light"/>
              </a:rPr>
            </a:br>
            <a:endParaRPr lang="en-US" sz="1800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466B"/>
                </a:solidFill>
                <a:latin typeface="Montserrat-Light"/>
              </a:rPr>
              <a:t>Для Индии также характерен интерес к сохранению экосистем </a:t>
            </a:r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в контексте изменения климата</a:t>
            </a:r>
            <a:r>
              <a:rPr lang="en-US" sz="1800" dirty="0">
                <a:solidFill>
                  <a:srgbClr val="01466B"/>
                </a:solidFill>
                <a:latin typeface="Montserrat-Light"/>
              </a:rPr>
              <a:t>, </a:t>
            </a:r>
            <a:r>
              <a:rPr lang="ru-RU" sz="1800" dirty="0">
                <a:solidFill>
                  <a:srgbClr val="01466B"/>
                </a:solidFill>
                <a:latin typeface="Montserrat-Light"/>
              </a:rPr>
              <a:t>а также стремление косвенно диверсифицировать логистические цепочки посредством Арктики</a:t>
            </a:r>
            <a:br>
              <a:rPr lang="ru-RU" sz="1800" dirty="0">
                <a:solidFill>
                  <a:srgbClr val="01466B"/>
                </a:solidFill>
                <a:latin typeface="Montserrat-Light"/>
              </a:rPr>
            </a:br>
            <a:endParaRPr lang="en-US" sz="1800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466B"/>
                </a:solidFill>
                <a:latin typeface="Montserrat-Light"/>
              </a:rPr>
              <a:t>Есть заинтересованность в соединении </a:t>
            </a:r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инфраструктуры СМП и МТК «Север-Юг»</a:t>
            </a:r>
            <a:r>
              <a:rPr lang="ru-RU" sz="1800" dirty="0">
                <a:solidFill>
                  <a:srgbClr val="01466B"/>
                </a:solidFill>
                <a:latin typeface="Montserrat-Light"/>
              </a:rPr>
              <a:t> – последний имеет для Индии большое значение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42A89A-967A-6078-856B-6A91DA04DCED}"/>
              </a:ext>
            </a:extLst>
          </p:cNvPr>
          <p:cNvSpPr txBox="1"/>
          <p:nvPr/>
        </p:nvSpPr>
        <p:spPr>
          <a:xfrm>
            <a:off x="1360602" y="1233871"/>
            <a:ext cx="376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РФ и Индия в Арктике</a:t>
            </a:r>
          </a:p>
        </p:txBody>
      </p:sp>
    </p:spTree>
    <p:extLst>
      <p:ext uri="{BB962C8B-B14F-4D97-AF65-F5344CB8AC3E}">
        <p14:creationId xmlns:p14="http://schemas.microsoft.com/office/powerpoint/2010/main" val="266099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AEC520-F1DB-42FB-9A08-914460FE0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68139" y="4178356"/>
            <a:ext cx="4047782" cy="13115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19B1C3-8CE7-4716-93BD-7DE88DA3C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932" y="2078411"/>
            <a:ext cx="5963478" cy="1806657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7D25D8D-08CC-44C6-B898-0D1BF79D18A8}"/>
              </a:ext>
            </a:extLst>
          </p:cNvPr>
          <p:cNvCxnSpPr>
            <a:cxnSpLocks/>
          </p:cNvCxnSpPr>
          <p:nvPr/>
        </p:nvCxnSpPr>
        <p:spPr>
          <a:xfrm>
            <a:off x="285750" y="956726"/>
            <a:ext cx="4473575" cy="0"/>
          </a:xfrm>
          <a:prstGeom prst="line">
            <a:avLst/>
          </a:prstGeom>
          <a:ln cmpd="sng">
            <a:solidFill>
              <a:srgbClr val="01466B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AFEC4F-F6D4-486F-908C-933380366E1A}"/>
              </a:ext>
            </a:extLst>
          </p:cNvPr>
          <p:cNvSpPr txBox="1"/>
          <p:nvPr/>
        </p:nvSpPr>
        <p:spPr>
          <a:xfrm>
            <a:off x="175260" y="161925"/>
            <a:ext cx="494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1466B"/>
                </a:solidFill>
                <a:latin typeface="Montserrat-Light"/>
              </a:rPr>
              <a:t>РАСШИРЕНИЕ БРИКС:</a:t>
            </a:r>
            <a:br>
              <a:rPr lang="ru-RU" sz="2400" b="1" dirty="0">
                <a:solidFill>
                  <a:srgbClr val="01466B"/>
                </a:solidFill>
                <a:latin typeface="Montserrat-Light"/>
              </a:rPr>
            </a:br>
            <a:r>
              <a:rPr lang="ru-RU" sz="2400" b="1" dirty="0">
                <a:solidFill>
                  <a:srgbClr val="01466B"/>
                </a:solidFill>
                <a:latin typeface="Montserrat-Light"/>
              </a:rPr>
              <a:t>АРКТИЧЕСКАЯ ЛОГИСТИКА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6000" y="162000"/>
            <a:ext cx="676715" cy="670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83B401-12F6-8CFF-D96F-5D457B59AE7F}"/>
              </a:ext>
            </a:extLst>
          </p:cNvPr>
          <p:cNvSpPr txBox="1"/>
          <p:nvPr/>
        </p:nvSpPr>
        <p:spPr>
          <a:xfrm>
            <a:off x="285750" y="1875407"/>
            <a:ext cx="6559187" cy="3765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466B"/>
                </a:solidFill>
                <a:latin typeface="Montserrat-Light"/>
              </a:rPr>
              <a:t>Существуют </a:t>
            </a:r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вне</a:t>
            </a:r>
            <a:r>
              <a:rPr lang="ru-RU" sz="1800" dirty="0">
                <a:solidFill>
                  <a:srgbClr val="01466B"/>
                </a:solidFill>
                <a:latin typeface="Montserrat-Light"/>
              </a:rPr>
              <a:t>региональные противоречия между державами</a:t>
            </a:r>
          </a:p>
          <a:p>
            <a:pPr>
              <a:lnSpc>
                <a:spcPts val="2400"/>
              </a:lnSpc>
            </a:pPr>
            <a:endParaRPr lang="ru-RU" sz="1800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466B"/>
                </a:solidFill>
                <a:latin typeface="Montserrat-Light"/>
              </a:rPr>
              <a:t>Тем не менее, интересы держав в </a:t>
            </a:r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регионе не противоречат друг другу</a:t>
            </a:r>
          </a:p>
          <a:p>
            <a:pPr>
              <a:lnSpc>
                <a:spcPts val="2400"/>
              </a:lnSpc>
            </a:pPr>
            <a:endParaRPr lang="ru-RU" sz="1800" b="1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466B"/>
                </a:solidFill>
                <a:latin typeface="Montserrat-Light"/>
              </a:rPr>
              <a:t>Опыт двустороннего взаимодействия позволит России выступить медиатором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466B"/>
                </a:solidFill>
                <a:latin typeface="Montserrat-Light"/>
              </a:rPr>
              <a:t>Поможет в этом и наличие </a:t>
            </a:r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оформленной арктической стратегии</a:t>
            </a:r>
            <a:r>
              <a:rPr lang="ru-RU" sz="1800" dirty="0">
                <a:solidFill>
                  <a:srgbClr val="01466B"/>
                </a:solidFill>
                <a:latin typeface="Montserrat-Light"/>
              </a:rPr>
              <a:t> как у Китая</a:t>
            </a:r>
            <a:r>
              <a:rPr lang="en-US" sz="1800" dirty="0">
                <a:solidFill>
                  <a:srgbClr val="01466B"/>
                </a:solidFill>
                <a:latin typeface="Montserrat-Light"/>
              </a:rPr>
              <a:t>, </a:t>
            </a:r>
            <a:r>
              <a:rPr lang="ru-RU" sz="1800" dirty="0">
                <a:solidFill>
                  <a:srgbClr val="01466B"/>
                </a:solidFill>
                <a:latin typeface="Montserrat-Light"/>
              </a:rPr>
              <a:t>так и у Индии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42A89A-967A-6078-856B-6A91DA04DCED}"/>
              </a:ext>
            </a:extLst>
          </p:cNvPr>
          <p:cNvSpPr txBox="1"/>
          <p:nvPr/>
        </p:nvSpPr>
        <p:spPr>
          <a:xfrm>
            <a:off x="1360602" y="1233871"/>
            <a:ext cx="376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Индия и КНР в Арктике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658EEC-DA62-6780-3002-679D0DE834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36" r="1136"/>
          <a:stretch>
            <a:fillRect/>
          </a:stretch>
        </p:blipFill>
        <p:spPr>
          <a:xfrm>
            <a:off x="6684653" y="1447790"/>
            <a:ext cx="4325167" cy="432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568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07C95-3568-07E5-A773-CDAE5C2C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18149"/>
            <a:ext cx="10515600" cy="285273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1466B"/>
                </a:solidFill>
                <a:latin typeface="Montserrat-Light"/>
              </a:rPr>
              <a:t>Значение «новых» </a:t>
            </a:r>
            <a:br>
              <a:rPr lang="ru-RU" dirty="0">
                <a:solidFill>
                  <a:srgbClr val="01466B"/>
                </a:solidFill>
                <a:latin typeface="Montserrat-Light"/>
              </a:rPr>
            </a:br>
            <a:r>
              <a:rPr lang="ru-RU" dirty="0">
                <a:solidFill>
                  <a:srgbClr val="01466B"/>
                </a:solidFill>
                <a:latin typeface="Montserrat-Light"/>
              </a:rPr>
              <a:t>участников БРИКС для </a:t>
            </a:r>
            <a:br>
              <a:rPr lang="ru-RU" dirty="0">
                <a:solidFill>
                  <a:srgbClr val="01466B"/>
                </a:solidFill>
                <a:latin typeface="Montserrat-Light"/>
              </a:rPr>
            </a:br>
            <a:r>
              <a:rPr lang="ru-RU" dirty="0">
                <a:solidFill>
                  <a:srgbClr val="01466B"/>
                </a:solidFill>
                <a:latin typeface="Montserrat-Light"/>
              </a:rPr>
              <a:t>арктической логистики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E93364-B122-CAD6-D8D5-1CD7B0199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A34F57-0713-7DD3-E3E9-1481B300D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565" y="4486462"/>
            <a:ext cx="2796785" cy="204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3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AEC520-F1DB-42FB-9A08-914460FE0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68139" y="4178356"/>
            <a:ext cx="4047782" cy="13115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19B1C3-8CE7-4716-93BD-7DE88DA3C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932" y="2078411"/>
            <a:ext cx="5963478" cy="1806657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7D25D8D-08CC-44C6-B898-0D1BF79D18A8}"/>
              </a:ext>
            </a:extLst>
          </p:cNvPr>
          <p:cNvCxnSpPr>
            <a:cxnSpLocks/>
          </p:cNvCxnSpPr>
          <p:nvPr/>
        </p:nvCxnSpPr>
        <p:spPr>
          <a:xfrm>
            <a:off x="285750" y="956726"/>
            <a:ext cx="4473575" cy="0"/>
          </a:xfrm>
          <a:prstGeom prst="line">
            <a:avLst/>
          </a:prstGeom>
          <a:ln cmpd="sng">
            <a:solidFill>
              <a:srgbClr val="01466B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AFEC4F-F6D4-486F-908C-933380366E1A}"/>
              </a:ext>
            </a:extLst>
          </p:cNvPr>
          <p:cNvSpPr txBox="1"/>
          <p:nvPr/>
        </p:nvSpPr>
        <p:spPr>
          <a:xfrm>
            <a:off x="175260" y="161925"/>
            <a:ext cx="494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1466B"/>
                </a:solidFill>
                <a:latin typeface="Montserrat-Light"/>
              </a:rPr>
              <a:t>РАСШИРЕНИЕ БРИКС:</a:t>
            </a:r>
            <a:br>
              <a:rPr lang="ru-RU" sz="2400" b="1" dirty="0">
                <a:solidFill>
                  <a:srgbClr val="01466B"/>
                </a:solidFill>
                <a:latin typeface="Montserrat-Light"/>
              </a:rPr>
            </a:br>
            <a:r>
              <a:rPr lang="ru-RU" sz="2400" b="1" dirty="0">
                <a:solidFill>
                  <a:srgbClr val="01466B"/>
                </a:solidFill>
                <a:latin typeface="Montserrat-Light"/>
              </a:rPr>
              <a:t>АРКТИЧЕСКАЯ ЛОГИСТИКА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6000" y="162000"/>
            <a:ext cx="676715" cy="670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83B401-12F6-8CFF-D96F-5D457B59AE7F}"/>
              </a:ext>
            </a:extLst>
          </p:cNvPr>
          <p:cNvSpPr txBox="1"/>
          <p:nvPr/>
        </p:nvSpPr>
        <p:spPr>
          <a:xfrm>
            <a:off x="285750" y="1875407"/>
            <a:ext cx="655918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466B"/>
                </a:solidFill>
                <a:latin typeface="Montserrat-Light"/>
              </a:rPr>
              <a:t>В 2021 году подписали с РФ </a:t>
            </a:r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соглашение о развитии портовой инфраструктуры и контейнерных перевозок</a:t>
            </a:r>
            <a:r>
              <a:rPr lang="en-US" sz="1800" dirty="0">
                <a:solidFill>
                  <a:srgbClr val="01466B"/>
                </a:solidFill>
                <a:latin typeface="Montserrat-Light"/>
              </a:rPr>
              <a:t>;</a:t>
            </a:r>
            <a:endParaRPr lang="ru-RU" sz="1800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1466B"/>
                </a:solidFill>
                <a:latin typeface="Montserrat-Light"/>
              </a:rPr>
              <a:t>2023 </a:t>
            </a:r>
            <a:r>
              <a:rPr lang="ru-RU" sz="1800" dirty="0">
                <a:solidFill>
                  <a:srgbClr val="01466B"/>
                </a:solidFill>
                <a:latin typeface="Montserrat-Light"/>
              </a:rPr>
              <a:t>год – соглашение </a:t>
            </a:r>
            <a:r>
              <a:rPr lang="en-US" sz="1800" dirty="0">
                <a:solidFill>
                  <a:srgbClr val="01466B"/>
                </a:solidFill>
                <a:latin typeface="Montserrat-Light"/>
              </a:rPr>
              <a:t>DP World-</a:t>
            </a:r>
            <a:r>
              <a:rPr lang="ru-RU" sz="1800" dirty="0">
                <a:solidFill>
                  <a:srgbClr val="01466B"/>
                </a:solidFill>
                <a:latin typeface="Montserrat-Light"/>
              </a:rPr>
              <a:t>«Росатом» о </a:t>
            </a:r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создании глобального логистического оператора</a:t>
            </a:r>
            <a:r>
              <a:rPr lang="en-US" sz="1800" dirty="0">
                <a:solidFill>
                  <a:srgbClr val="01466B"/>
                </a:solidFill>
                <a:latin typeface="Montserrat-Light"/>
              </a:rPr>
              <a:t>;</a:t>
            </a:r>
            <a:endParaRPr lang="ru-RU" sz="1800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466B"/>
                </a:solidFill>
                <a:latin typeface="Montserrat-Light"/>
              </a:rPr>
              <a:t>Проект «Третий полюс» и участие в арктической логистике для ОАЭ также </a:t>
            </a:r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вопрос престижа </a:t>
            </a:r>
            <a:r>
              <a:rPr lang="ru-RU" sz="1800" dirty="0">
                <a:solidFill>
                  <a:srgbClr val="01466B"/>
                </a:solidFill>
                <a:latin typeface="Montserrat-Light"/>
              </a:rPr>
              <a:t>– позиционирует государство как вовлечённое в общемировые тренды и влиятельную морскую державу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42A89A-967A-6078-856B-6A91DA04DCED}"/>
              </a:ext>
            </a:extLst>
          </p:cNvPr>
          <p:cNvSpPr txBox="1"/>
          <p:nvPr/>
        </p:nvSpPr>
        <p:spPr>
          <a:xfrm>
            <a:off x="1360602" y="1233871"/>
            <a:ext cx="376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РФ и </a:t>
            </a:r>
            <a:r>
              <a:rPr lang="ru-RU" b="1" dirty="0">
                <a:solidFill>
                  <a:srgbClr val="01466B"/>
                </a:solidFill>
                <a:latin typeface="Montserrat-Light"/>
              </a:rPr>
              <a:t>ОАЭ в Арктике</a:t>
            </a:r>
            <a:endParaRPr lang="ru-RU" sz="1800" b="1" dirty="0">
              <a:solidFill>
                <a:srgbClr val="01466B"/>
              </a:solidFill>
              <a:latin typeface="Montserrat-Ligh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8C5D8E-E52D-FAB4-BB9F-89979DD111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625" r="15625"/>
          <a:stretch>
            <a:fillRect/>
          </a:stretch>
        </p:blipFill>
        <p:spPr>
          <a:xfrm>
            <a:off x="6715132" y="1266446"/>
            <a:ext cx="4325167" cy="432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533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AEC520-F1DB-42FB-9A08-914460FE0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68139" y="4178356"/>
            <a:ext cx="4047782" cy="13115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19B1C3-8CE7-4716-93BD-7DE88DA3C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932" y="2078411"/>
            <a:ext cx="5963478" cy="1806657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7D25D8D-08CC-44C6-B898-0D1BF79D18A8}"/>
              </a:ext>
            </a:extLst>
          </p:cNvPr>
          <p:cNvCxnSpPr>
            <a:cxnSpLocks/>
          </p:cNvCxnSpPr>
          <p:nvPr/>
        </p:nvCxnSpPr>
        <p:spPr>
          <a:xfrm>
            <a:off x="285750" y="956726"/>
            <a:ext cx="4473575" cy="0"/>
          </a:xfrm>
          <a:prstGeom prst="line">
            <a:avLst/>
          </a:prstGeom>
          <a:ln cmpd="sng">
            <a:solidFill>
              <a:srgbClr val="01466B"/>
            </a:solidFill>
          </a:ln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AFEC4F-F6D4-486F-908C-933380366E1A}"/>
              </a:ext>
            </a:extLst>
          </p:cNvPr>
          <p:cNvSpPr txBox="1"/>
          <p:nvPr/>
        </p:nvSpPr>
        <p:spPr>
          <a:xfrm>
            <a:off x="175260" y="161925"/>
            <a:ext cx="494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1466B"/>
                </a:solidFill>
                <a:latin typeface="Montserrat-Light"/>
              </a:rPr>
              <a:t>РАСШИРЕНИЕ БРИКС:</a:t>
            </a:r>
            <a:br>
              <a:rPr lang="ru-RU" sz="2400" b="1" dirty="0">
                <a:solidFill>
                  <a:srgbClr val="01466B"/>
                </a:solidFill>
                <a:latin typeface="Montserrat-Light"/>
              </a:rPr>
            </a:br>
            <a:r>
              <a:rPr lang="ru-RU" sz="2400" b="1" dirty="0">
                <a:solidFill>
                  <a:srgbClr val="01466B"/>
                </a:solidFill>
                <a:latin typeface="Montserrat-Light"/>
              </a:rPr>
              <a:t>АРКТИЧЕСКАЯ ЛОГИСТИКА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6000" y="162000"/>
            <a:ext cx="676715" cy="670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83B401-12F6-8CFF-D96F-5D457B59AE7F}"/>
              </a:ext>
            </a:extLst>
          </p:cNvPr>
          <p:cNvSpPr txBox="1"/>
          <p:nvPr/>
        </p:nvSpPr>
        <p:spPr>
          <a:xfrm>
            <a:off x="285750" y="1875407"/>
            <a:ext cx="655918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466B"/>
                </a:solidFill>
                <a:latin typeface="Montserrat-Light"/>
              </a:rPr>
              <a:t>2017 год – визит посла Исламской Республики Иран </a:t>
            </a:r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в ЯНАО</a:t>
            </a:r>
            <a:r>
              <a:rPr lang="en-US" sz="1800" dirty="0">
                <a:solidFill>
                  <a:srgbClr val="01466B"/>
                </a:solidFill>
                <a:latin typeface="Montserrat-Light"/>
              </a:rPr>
              <a:t>;</a:t>
            </a:r>
            <a:endParaRPr lang="ru-RU" sz="1800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1466B"/>
                </a:solidFill>
                <a:latin typeface="Montserrat-Light"/>
              </a:rPr>
              <a:t>Иран – ключевой стейкхолдер проекта </a:t>
            </a:r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МТК «Север-Юг»</a:t>
            </a:r>
            <a:r>
              <a:rPr lang="en-US" sz="1800" dirty="0">
                <a:solidFill>
                  <a:srgbClr val="01466B"/>
                </a:solidFill>
                <a:latin typeface="Montserrat-Light"/>
              </a:rPr>
              <a:t>;</a:t>
            </a:r>
            <a:endParaRPr lang="ru-RU" sz="1800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1466B"/>
              </a:solidFill>
              <a:latin typeface="Montserrat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1466B"/>
                </a:solidFill>
                <a:latin typeface="Montserrat-Light"/>
              </a:rPr>
              <a:t>Тегеран имеет </a:t>
            </a:r>
            <a:r>
              <a:rPr lang="ru-RU" sz="1800" dirty="0">
                <a:solidFill>
                  <a:srgbClr val="01466B"/>
                </a:solidFill>
                <a:latin typeface="Montserrat-Light"/>
              </a:rPr>
              <a:t>возможность косвенно повлиять на развитие СМП </a:t>
            </a:r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через развитие МТК «Север-Юг»</a:t>
            </a:r>
            <a:r>
              <a:rPr lang="en-US" sz="1800" dirty="0">
                <a:solidFill>
                  <a:srgbClr val="01466B"/>
                </a:solidFill>
                <a:latin typeface="Montserrat-Light"/>
              </a:rPr>
              <a:t>, </a:t>
            </a:r>
            <a:r>
              <a:rPr lang="ru-RU" sz="1800" dirty="0">
                <a:solidFill>
                  <a:srgbClr val="01466B"/>
                </a:solidFill>
                <a:latin typeface="Montserrat-Light"/>
              </a:rPr>
              <a:t>имеющий ключевое значение для иранской экономики.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1466B"/>
              </a:solidFill>
              <a:latin typeface="Montserrat-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42A89A-967A-6078-856B-6A91DA04DCED}"/>
              </a:ext>
            </a:extLst>
          </p:cNvPr>
          <p:cNvSpPr txBox="1"/>
          <p:nvPr/>
        </p:nvSpPr>
        <p:spPr>
          <a:xfrm>
            <a:off x="1360602" y="1233871"/>
            <a:ext cx="376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1466B"/>
                </a:solidFill>
                <a:latin typeface="Montserrat-Light"/>
              </a:rPr>
              <a:t>РФ и Иран</a:t>
            </a:r>
            <a:r>
              <a:rPr lang="ru-RU" b="1" dirty="0">
                <a:solidFill>
                  <a:srgbClr val="01466B"/>
                </a:solidFill>
                <a:latin typeface="Montserrat-Light"/>
              </a:rPr>
              <a:t> в Арктике</a:t>
            </a:r>
            <a:endParaRPr lang="ru-RU" sz="1800" b="1" dirty="0">
              <a:solidFill>
                <a:srgbClr val="01466B"/>
              </a:solidFill>
              <a:latin typeface="Montserrat-Ligh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6334F7-D2DF-583B-695D-D45B3121AE4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667" r="16667"/>
          <a:stretch>
            <a:fillRect/>
          </a:stretch>
        </p:blipFill>
        <p:spPr>
          <a:xfrm>
            <a:off x="6844937" y="1418537"/>
            <a:ext cx="4325167" cy="432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9253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615</Words>
  <Application>Microsoft Office PowerPoint</Application>
  <PresentationFormat>Широкоэкранный</PresentationFormat>
  <Paragraphs>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Montserrat-Light</vt:lpstr>
      <vt:lpstr>Тема Office</vt:lpstr>
      <vt:lpstr>Презентация PowerPoint</vt:lpstr>
      <vt:lpstr>Презентация PowerPoint</vt:lpstr>
      <vt:lpstr>Значение «старых»  участников БРИКС для  арктической логистики</vt:lpstr>
      <vt:lpstr>Презентация PowerPoint</vt:lpstr>
      <vt:lpstr>Презентация PowerPoint</vt:lpstr>
      <vt:lpstr>Презентация PowerPoint</vt:lpstr>
      <vt:lpstr>Значение «новых»  участников БРИКС для  арктической логистики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Adminstrator</dc:creator>
  <cp:lastModifiedBy>Ирина</cp:lastModifiedBy>
  <cp:revision>48</cp:revision>
  <dcterms:created xsi:type="dcterms:W3CDTF">2024-09-10T06:47:05Z</dcterms:created>
  <dcterms:modified xsi:type="dcterms:W3CDTF">2024-10-06T08:03:10Z</dcterms:modified>
</cp:coreProperties>
</file>