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1" r:id="rId2"/>
    <p:sldId id="277" r:id="rId3"/>
    <p:sldId id="263" r:id="rId4"/>
    <p:sldId id="279" r:id="rId5"/>
    <p:sldId id="258" r:id="rId6"/>
    <p:sldId id="278" r:id="rId7"/>
    <p:sldId id="264" r:id="rId8"/>
    <p:sldId id="280" r:id="rId9"/>
    <p:sldId id="265" r:id="rId10"/>
    <p:sldId id="271" r:id="rId11"/>
    <p:sldId id="281" r:id="rId12"/>
    <p:sldId id="266" r:id="rId13"/>
    <p:sldId id="268" r:id="rId14"/>
    <p:sldId id="269" r:id="rId15"/>
    <p:sldId id="270" r:id="rId16"/>
    <p:sldId id="272" r:id="rId17"/>
    <p:sldId id="282" r:id="rId18"/>
    <p:sldId id="274" r:id="rId19"/>
    <p:sldId id="276" r:id="rId20"/>
    <p:sldId id="275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4E"/>
    <a:srgbClr val="01466B"/>
    <a:srgbClr val="4568A4"/>
    <a:srgbClr val="F1C9D0"/>
    <a:srgbClr val="E5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1991-1995</c:v>
                </c:pt>
                <c:pt idx="1">
                  <c:v>1996-2000</c:v>
                </c:pt>
                <c:pt idx="2">
                  <c:v>2001-2005</c:v>
                </c:pt>
                <c:pt idx="3">
                  <c:v>2006-2010</c:v>
                </c:pt>
                <c:pt idx="4">
                  <c:v>2011-2015</c:v>
                </c:pt>
                <c:pt idx="5">
                  <c:v>2016-2020</c:v>
                </c:pt>
                <c:pt idx="6">
                  <c:v>2021-2022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-177681</c:v>
                </c:pt>
                <c:pt idx="1">
                  <c:v>-95052</c:v>
                </c:pt>
                <c:pt idx="2">
                  <c:v>-53874</c:v>
                </c:pt>
                <c:pt idx="3">
                  <c:v>-50340</c:v>
                </c:pt>
                <c:pt idx="4">
                  <c:v>-80425</c:v>
                </c:pt>
                <c:pt idx="5">
                  <c:v>-56560</c:v>
                </c:pt>
                <c:pt idx="6">
                  <c:v>-15504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3-3F43-B007-5BE6A969E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00266224"/>
        <c:axId val="1300271472"/>
      </c:barChart>
      <c:catAx>
        <c:axId val="13002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ru-RU"/>
          </a:p>
        </c:txPr>
        <c:crossAx val="1300271472"/>
        <c:crosses val="autoZero"/>
        <c:auto val="1"/>
        <c:lblAlgn val="ctr"/>
        <c:lblOffset val="100"/>
        <c:noMultiLvlLbl val="0"/>
      </c:catAx>
      <c:valAx>
        <c:axId val="130027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ru-RU"/>
          </a:p>
        </c:txPr>
        <c:crossAx val="130026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6-43EC-A426-48DC2F225236}"/>
              </c:ext>
            </c:extLst>
          </c:dPt>
          <c:dPt>
            <c:idx val="1"/>
            <c:bubble3D val="0"/>
            <c:spPr>
              <a:solidFill>
                <a:schemeClr val="bg1">
                  <a:alpha val="16905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51-994A-B173-038ED0E9DC6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34.700000000000003</c:v>
                </c:pt>
                <c:pt idx="1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1-994A-B173-038ED0E9D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E-8C49-99FB-7C9D432E52DC}"/>
              </c:ext>
            </c:extLst>
          </c:dPt>
          <c:dPt>
            <c:idx val="1"/>
            <c:bubble3D val="0"/>
            <c:spPr>
              <a:solidFill>
                <a:schemeClr val="bg1">
                  <a:alpha val="16905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0E-8C49-99FB-7C9D432E52DC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0E-8C49-99FB-7C9D432E5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8B-BA4C-AA38-35063666C1D6}"/>
              </c:ext>
            </c:extLst>
          </c:dPt>
          <c:dPt>
            <c:idx val="1"/>
            <c:bubble3D val="0"/>
            <c:spPr>
              <a:solidFill>
                <a:schemeClr val="bg1">
                  <a:alpha val="16905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8B-BA4C-AA38-35063666C1D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21.7</c:v>
                </c:pt>
                <c:pt idx="1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8B-BA4C-AA38-35063666C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B-CB4D-9C85-F0C0BDF2EAC7}"/>
              </c:ext>
            </c:extLst>
          </c:dPt>
          <c:dPt>
            <c:idx val="1"/>
            <c:bubble3D val="0"/>
            <c:spPr>
              <a:solidFill>
                <a:schemeClr val="bg1">
                  <a:alpha val="16905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2B-CB4D-9C85-F0C0BDF2EAC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B-CB4D-9C85-F0C0BDF2E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72759-DF7C-4240-8301-EB03F9D17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918813-51CE-465A-A2BB-691D7A097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1AFE7-2E7E-46EE-9AC2-8199C544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8F8E-75C1-4FCD-9508-2AF9DB5A87B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8FFBCD-5396-49FE-996E-ADD1CFBB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85685-4545-4512-8ECA-6E85D665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0A7E3-357F-4408-B581-20220E39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184D30-82E2-483E-9027-5EE8F2B61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3F1F8-0576-47E0-B194-20E2F7B9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BEA71-F394-434A-9DC4-463D66E1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264B2-44A0-458B-A369-EE7AC39D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34E09A-9AE7-4028-877F-45486936C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67571-5F6C-4A4A-82FC-5AB300239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C43B3-AB68-4F27-8528-B97CD60E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2E27-18D7-4C7D-B850-96E15CF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1E2B5-2E28-457A-880E-1BF1C6D9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13FF2-B91B-488F-BCEC-CE157CC9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A212E-F786-48EC-B29F-6A41AF51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D3E93-8825-42EE-ACB3-596791A4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8F8E-75C1-4FCD-9508-2AF9DB5A87B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3AD66-3702-47C7-8C88-6DA7871A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8CDB4-4FB0-4DC6-9FB5-CBCDF83C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E0B68-88AA-4E56-941A-A2417C27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AE2CA-0BBF-413C-B1F8-2CFB291F2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3D71E-2A1A-4962-A04E-466EEBFB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045BA-6C76-4848-A5CB-D527A2AF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8986E-D85B-4CE6-8528-0042B616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6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C7430-A898-45D2-8F83-284B68C4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53D83-2EF7-4AF5-B668-5C8097F01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34EBF9-D913-4F14-83C4-237AF1DB2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75F75-9457-4228-9347-8595A600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6F456C-EBEB-4569-90A1-C074AE01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DE0242-CB50-478F-9740-47BA7796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EA23D-8FD3-4027-BD4D-A67C539A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403FE-2E70-4541-92B2-DF45C590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A4394-9ED4-41BC-85B2-A113C0F7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184F74-774F-4C57-9324-93A08D6DA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9BB9C7-8445-4F10-8D1C-7A10AF95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6A9402-21CB-4C56-BE1F-87C7F900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7726-DCAE-4980-AC4A-8CBE5C63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06E82A-7A1C-4B04-96F3-0000FAC9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4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D5D9-DB02-45FF-AD73-81CA6FF7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02EEC8-1BD3-4DEB-9E83-57E1CC23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70A752-50A9-4153-A3AA-94CDADC5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CDD537-9465-47C2-A276-33EB29D7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BF4679-8B34-4B76-8DF0-B1009A7F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493598-6B81-4F5E-921E-CF8C7835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48ABF2-AE2A-4940-869E-9CC16113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905-1B85-4000-BFF1-67FCFEA37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1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AB86D-2896-4BBC-9020-D2C164A7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E7726-C56E-41E4-9331-FECD1BF2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2E38C7-104D-4924-A8AD-EBB72B7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5F161-3110-4539-A131-73198B8B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A0D61-32D7-4979-91A1-263B5B4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4484C-2AE5-42C8-8BC4-81EFC0CB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1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0F95C-6855-4337-855E-7C472C5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FA5C98-06F8-4887-A77A-A8DD54509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B3A52-1AC7-404B-97E9-1DEC1225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34CB0-5140-42AB-AB6D-2F4846C1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F8B6A-88D4-48C3-BFE0-99784886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92467-B30B-46FE-BEB1-1C2E0EB7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8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4000">
              <a:srgbClr val="F1C9D0"/>
            </a:gs>
            <a:gs pos="100000">
              <a:srgbClr val="E5ABB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8AAF-0FF9-4F59-8C1A-D42FBBC0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03BC1-716F-4169-B1F8-95BFF3F6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E89EE2-AF47-4A54-A01D-326B173B8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D5E0E-FF2D-4ED0-A4CB-BE0A9DDC0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A917D-BFE3-4905-87F3-48C3F02B3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554E1-BD15-43EF-9AC4-83CA65BDF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3" y="2078410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86678-D939-43C5-B8EE-755785B14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 useBgFill="1">
        <p:nvSpPr>
          <p:cNvPr id="19" name="Овал 18">
            <a:extLst>
              <a:ext uri="{FF2B5EF4-FFF2-40B4-BE49-F238E27FC236}">
                <a16:creationId xmlns:a16="http://schemas.microsoft.com/office/drawing/2014/main" id="{A619CDA9-E542-4BB6-9F0F-2FFBDC9278EA}"/>
              </a:ext>
            </a:extLst>
          </p:cNvPr>
          <p:cNvSpPr/>
          <p:nvPr/>
        </p:nvSpPr>
        <p:spPr>
          <a:xfrm>
            <a:off x="9329738" y="942976"/>
            <a:ext cx="561975" cy="1523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" y="208385"/>
            <a:ext cx="766848" cy="734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2" y="208385"/>
            <a:ext cx="1045554" cy="792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0" y="208385"/>
            <a:ext cx="1458508" cy="812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1" y="222291"/>
            <a:ext cx="1581355" cy="629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24" y="210093"/>
            <a:ext cx="1011329" cy="8654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23" y="205770"/>
            <a:ext cx="1385101" cy="88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90" y="195325"/>
            <a:ext cx="1132387" cy="819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9614" y="1299125"/>
            <a:ext cx="6268687" cy="45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FEF8-30AE-767C-D933-28484DB9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068D2-4000-BCD7-47F5-126B7D9FD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A2B094-CDA9-A576-961F-C11B179F9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C3EFE9C-1732-F6EC-34D1-819467F09C08}"/>
              </a:ext>
            </a:extLst>
          </p:cNvPr>
          <p:cNvSpPr txBox="1"/>
          <p:nvPr/>
        </p:nvSpPr>
        <p:spPr>
          <a:xfrm>
            <a:off x="743338" y="322795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Ключевые проблемы в сфере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охраны окружающей среды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*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5E2899-F03B-CA08-64AC-CEF7968435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E02942-9367-8FA4-ACD2-4EB3E8539209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28171-5295-245D-5F52-DDAFE3C8575B}"/>
              </a:ext>
            </a:extLst>
          </p:cNvPr>
          <p:cNvSpPr txBox="1"/>
          <p:nvPr/>
        </p:nvSpPr>
        <p:spPr>
          <a:xfrm>
            <a:off x="1911605" y="6041475"/>
            <a:ext cx="89689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1466B"/>
                </a:solidFill>
                <a:latin typeface="Montserrat-Light"/>
              </a:rPr>
              <a:t>*</a:t>
            </a:r>
            <a:r>
              <a:rPr lang="ru-RU" sz="1050" dirty="0">
                <a:solidFill>
                  <a:srgbClr val="01466B"/>
                </a:solidFill>
                <a:latin typeface="Montserrat-Light"/>
              </a:rPr>
              <a:t>по результатам анонимного опроса представителей региональных органов власти МОО «Ассоциацией полярников»</a:t>
            </a:r>
            <a:br>
              <a:rPr lang="ru-RU" sz="1050" dirty="0">
                <a:solidFill>
                  <a:srgbClr val="01466B"/>
                </a:solidFill>
                <a:latin typeface="Montserrat-Light"/>
              </a:rPr>
            </a:br>
            <a:r>
              <a:rPr lang="ru-RU" sz="1050" dirty="0">
                <a:solidFill>
                  <a:srgbClr val="01466B"/>
                </a:solidFill>
                <a:latin typeface="Montserrat-Light"/>
              </a:rPr>
              <a:t>пяти регионах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83C30-8D23-0CB2-5A6C-6063C6943629}"/>
              </a:ext>
            </a:extLst>
          </p:cNvPr>
          <p:cNvSpPr txBox="1"/>
          <p:nvPr/>
        </p:nvSpPr>
        <p:spPr>
          <a:xfrm>
            <a:off x="1197117" y="1556198"/>
            <a:ext cx="968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Красноярский край: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отсутствие средств ликвидации несанкционированных свалок + отсутствие установок по сортировке, переработке и утилизации твердых коммунальных отходов </a:t>
            </a: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241F14-4942-B60F-E6FD-01F53F15A579}"/>
              </a:ext>
            </a:extLst>
          </p:cNvPr>
          <p:cNvSpPr txBox="1"/>
          <p:nvPr/>
        </p:nvSpPr>
        <p:spPr>
          <a:xfrm>
            <a:off x="1197117" y="2642749"/>
            <a:ext cx="956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Ненецкий АО: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большое кол-во несанкционированных свалок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 +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«накопленный» экологический вред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56794-970A-9E95-B36D-9873A6F37636}"/>
              </a:ext>
            </a:extLst>
          </p:cNvPr>
          <p:cNvSpPr txBox="1"/>
          <p:nvPr/>
        </p:nvSpPr>
        <p:spPr>
          <a:xfrm>
            <a:off x="1197117" y="3511159"/>
            <a:ext cx="956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Республика Коми: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рост несанкционированных свалок +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серьезное загрязнение атмосферы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A6E95-C9B6-0A62-8A85-295272296F94}"/>
              </a:ext>
            </a:extLst>
          </p:cNvPr>
          <p:cNvSpPr txBox="1"/>
          <p:nvPr/>
        </p:nvSpPr>
        <p:spPr>
          <a:xfrm>
            <a:off x="1197117" y="4542790"/>
            <a:ext cx="956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Чукотский АО: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необходимость ликвидации свалок +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проблема со сливом сточных вод в море + невозможность утилизации ТКО</a:t>
            </a:r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F1C8A-9CE6-8A8B-D237-D0E46769F1D8}"/>
              </a:ext>
            </a:extLst>
          </p:cNvPr>
          <p:cNvSpPr txBox="1"/>
          <p:nvPr/>
        </p:nvSpPr>
        <p:spPr>
          <a:xfrm>
            <a:off x="1197117" y="5432951"/>
            <a:ext cx="956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Ямало-Ненецкий АО: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загрязнение вод и водоемов + таяние вечной мерзлоты</a:t>
            </a:r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</p:spTree>
    <p:extLst>
      <p:ext uri="{BB962C8B-B14F-4D97-AF65-F5344CB8AC3E}">
        <p14:creationId xmlns:p14="http://schemas.microsoft.com/office/powerpoint/2010/main" val="288097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1F49-DB87-4EE3-E651-504F01D0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E025-C36E-A627-AB15-640C537F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788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3.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Обзор актуальных проблем, влияющих на реализацию проектов в Арктике</a:t>
            </a: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6CD3-51C7-1509-6BE4-AA9E300FBD29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99335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887E-8A04-274B-3BC1-6833F6CAE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25C41E-2C48-4CE3-F2F0-2C63D9573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367F1-54A1-7FA2-7733-503EC9FFD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9D3AA3-3DB9-75BE-1F10-097C24061334}"/>
              </a:ext>
            </a:extLst>
          </p:cNvPr>
          <p:cNvSpPr txBox="1"/>
          <p:nvPr/>
        </p:nvSpPr>
        <p:spPr>
          <a:xfrm>
            <a:off x="655752" y="763577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Актуальные проблемы реализации экономических проектов в Арктике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DDA51-68CE-25D1-2CED-2A252F714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A4884E-48AF-2D23-5CC1-6E613D399B92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DC3C2A-75D4-3A3B-2D14-F544C63B1F50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70A6B-E78A-7370-F583-2C1EB454C543}"/>
              </a:ext>
            </a:extLst>
          </p:cNvPr>
          <p:cNvSpPr txBox="1"/>
          <p:nvPr/>
        </p:nvSpPr>
        <p:spPr>
          <a:xfrm>
            <a:off x="2279599" y="2225810"/>
            <a:ext cx="810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Миграционный отток населения и проблемы безработицы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6D6F7-66A6-B838-C435-1971BF1B16E8}"/>
              </a:ext>
            </a:extLst>
          </p:cNvPr>
          <p:cNvSpPr txBox="1"/>
          <p:nvPr/>
        </p:nvSpPr>
        <p:spPr>
          <a:xfrm>
            <a:off x="2279599" y="2981739"/>
            <a:ext cx="810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Развитие экономического роста при относительной стагнации социальных показателей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4576E-F084-E91B-384D-7E8C641683F9}"/>
              </a:ext>
            </a:extLst>
          </p:cNvPr>
          <p:cNvSpPr txBox="1"/>
          <p:nvPr/>
        </p:nvSpPr>
        <p:spPr>
          <a:xfrm>
            <a:off x="2279599" y="3983889"/>
            <a:ext cx="810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Значимая зависимость региональной экономики от конъюнктуры мирового рынка энергоносителей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ED11D-BC80-87CA-5F71-ED423AE2C3DC}"/>
              </a:ext>
            </a:extLst>
          </p:cNvPr>
          <p:cNvSpPr txBox="1"/>
          <p:nvPr/>
        </p:nvSpPr>
        <p:spPr>
          <a:xfrm>
            <a:off x="2279599" y="4986039"/>
            <a:ext cx="810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Проблемы «большой политики» и поиска экономических партнеров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B688BC-D224-9DCC-A922-3052A7584D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9290" y="2151405"/>
            <a:ext cx="487363" cy="4873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61BC8E-B97B-6AE1-226A-6A6DA09316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9290" y="3030444"/>
            <a:ext cx="487364" cy="4873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C41C32-D9D8-2D0F-4498-C63814F5E06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9290" y="4032594"/>
            <a:ext cx="487364" cy="4873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5D73CE-61AD-90EA-5CA3-FD85F6F1DBC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9290" y="5033133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C1B8-9858-A93A-8F80-5F17476C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BBC49-6393-E84B-747E-114D59658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8BD630-6250-DD88-20D9-F638BF125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63CE66-8A38-F7BF-B3A1-37631A02CA0D}"/>
              </a:ext>
            </a:extLst>
          </p:cNvPr>
          <p:cNvSpPr txBox="1"/>
          <p:nvPr/>
        </p:nvSpPr>
        <p:spPr>
          <a:xfrm>
            <a:off x="655752" y="763577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Среднегодовая миграционная убыль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населения в АЗРФ (в чел.)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AEC24-6FF4-652A-F1D4-BAEF79A481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0D8A1C-F369-A085-0270-053AAE48A6A4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015BD-80FC-EDC7-1554-5FE441CE5B5B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758C2A9-C58B-2E32-A404-355147C6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868604"/>
              </p:ext>
            </p:extLst>
          </p:nvPr>
        </p:nvGraphicFramePr>
        <p:xfrm>
          <a:off x="1621467" y="2198981"/>
          <a:ext cx="8453912" cy="331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63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F295-4D9A-89C8-10A6-FA3E8A957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9DCF77-1BEF-F44A-16F7-0D2D7C100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EE117-113E-61C2-1D26-9CAC960F6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960AD69-8168-2004-CBCD-06E2B66927D8}"/>
              </a:ext>
            </a:extLst>
          </p:cNvPr>
          <p:cNvSpPr txBox="1"/>
          <p:nvPr/>
        </p:nvSpPr>
        <p:spPr>
          <a:xfrm>
            <a:off x="652590" y="392291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Относительные потери численности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населения в сравнении с 1991 г. (по 2022 г.)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3C166A-D7A5-F2B2-E388-F1DB15704B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A7ACD-29ED-AD30-2602-7F4400D5E062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1DDD41-CEF7-48C2-5780-C185FEEEF5BE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C7AD12-BF9A-532C-DFE2-4E29C96F78A2}"/>
              </a:ext>
            </a:extLst>
          </p:cNvPr>
          <p:cNvSpPr/>
          <p:nvPr/>
        </p:nvSpPr>
        <p:spPr>
          <a:xfrm>
            <a:off x="1220712" y="1610065"/>
            <a:ext cx="9073838" cy="21400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73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FDD753B-6BC5-4DA2-30E2-2806F4A5AC3D}"/>
              </a:ext>
            </a:extLst>
          </p:cNvPr>
          <p:cNvSpPr/>
          <p:nvPr/>
        </p:nvSpPr>
        <p:spPr>
          <a:xfrm>
            <a:off x="1220713" y="4105072"/>
            <a:ext cx="9073838" cy="21400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94781A1-F873-0DF2-73CE-CD3AAD66E2B2}"/>
              </a:ext>
            </a:extLst>
          </p:cNvPr>
          <p:cNvSpPr/>
          <p:nvPr/>
        </p:nvSpPr>
        <p:spPr>
          <a:xfrm>
            <a:off x="1220712" y="1610065"/>
            <a:ext cx="4875288" cy="2140085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A74838F-57A2-C65E-D982-04A2D62D4592}"/>
              </a:ext>
            </a:extLst>
          </p:cNvPr>
          <p:cNvSpPr/>
          <p:nvPr/>
        </p:nvSpPr>
        <p:spPr>
          <a:xfrm>
            <a:off x="1217402" y="4105072"/>
            <a:ext cx="4875288" cy="2140085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C3AD7-8891-D951-66E9-28B108BE086B}"/>
              </a:ext>
            </a:extLst>
          </p:cNvPr>
          <p:cNvSpPr txBox="1"/>
          <p:nvPr/>
        </p:nvSpPr>
        <p:spPr>
          <a:xfrm>
            <a:off x="1407005" y="1803460"/>
            <a:ext cx="385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itchFamily="2" charset="0"/>
              </a:rPr>
              <a:t>Европейский Север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F4219-5D44-01F5-2A2F-D7472BB9EAE7}"/>
              </a:ext>
            </a:extLst>
          </p:cNvPr>
          <p:cNvSpPr txBox="1"/>
          <p:nvPr/>
        </p:nvSpPr>
        <p:spPr>
          <a:xfrm>
            <a:off x="1402295" y="4233943"/>
            <a:ext cx="385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itchFamily="2" charset="0"/>
              </a:rPr>
              <a:t>Азиатский Север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63F99-0F8D-14CC-8EB1-04B5092C5B0B}"/>
              </a:ext>
            </a:extLst>
          </p:cNvPr>
          <p:cNvSpPr txBox="1"/>
          <p:nvPr/>
        </p:nvSpPr>
        <p:spPr>
          <a:xfrm>
            <a:off x="3832064" y="2981739"/>
            <a:ext cx="38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itchFamily="2" charset="0"/>
              </a:rPr>
              <a:t>- 39,1 %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A26DD-181D-E9D4-CB87-C94CC2331D13}"/>
              </a:ext>
            </a:extLst>
          </p:cNvPr>
          <p:cNvSpPr txBox="1"/>
          <p:nvPr/>
        </p:nvSpPr>
        <p:spPr>
          <a:xfrm>
            <a:off x="3832064" y="5516549"/>
            <a:ext cx="38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itchFamily="2" charset="0"/>
              </a:rPr>
              <a:t>-  8,5 %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36945-B693-94F0-9D5A-E6279A9651F9}"/>
              </a:ext>
            </a:extLst>
          </p:cNvPr>
          <p:cNvSpPr txBox="1"/>
          <p:nvPr/>
        </p:nvSpPr>
        <p:spPr>
          <a:xfrm>
            <a:off x="6403732" y="1941443"/>
            <a:ext cx="3579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Мурманская обл.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44,6 % 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Республика Коми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41,4 %  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Архангельская обл.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35,9 %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" pitchFamily="2" charset="0"/>
              </a:rPr>
              <a:t>Респ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. Карелия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33,3 %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 Ненецкий АО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19,9 %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31B8C-28E7-DA09-E758-2A0BF2346D8C}"/>
              </a:ext>
            </a:extLst>
          </p:cNvPr>
          <p:cNvSpPr txBox="1"/>
          <p:nvPr/>
        </p:nvSpPr>
        <p:spPr>
          <a:xfrm>
            <a:off x="6403731" y="4574949"/>
            <a:ext cx="357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Чукотский АО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69,7 % 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Магаданская обл.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65,1 %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Камчатский край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39,7 %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Республика Саха –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10,9 %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CF5E5C-232C-F1F9-3EBC-B04920E3A6D7}"/>
              </a:ext>
            </a:extLst>
          </p:cNvPr>
          <p:cNvSpPr txBox="1"/>
          <p:nvPr/>
        </p:nvSpPr>
        <p:spPr>
          <a:xfrm>
            <a:off x="10374901" y="2316326"/>
            <a:ext cx="400110" cy="729430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Составлено по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Фаузер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В.В., 2024</a:t>
            </a:r>
          </a:p>
        </p:txBody>
      </p:sp>
    </p:spTree>
    <p:extLst>
      <p:ext uri="{BB962C8B-B14F-4D97-AF65-F5344CB8AC3E}">
        <p14:creationId xmlns:p14="http://schemas.microsoft.com/office/powerpoint/2010/main" val="313374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E3274-BC68-CBFE-C050-5DD2435B4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72B6B-404A-40ED-75EC-114A1A805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CC5627-3A33-96B6-6D81-915349085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223470B-1C88-4739-9E9B-9F02FC95F074}"/>
              </a:ext>
            </a:extLst>
          </p:cNvPr>
          <p:cNvSpPr txBox="1"/>
          <p:nvPr/>
        </p:nvSpPr>
        <p:spPr>
          <a:xfrm>
            <a:off x="652590" y="392291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Рейтинг регионов по числу созданных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рабочих мест (к началу 2021 г.)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C04EC4-0005-8967-6BA6-0C095825D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4DBF8-9CBF-CFDF-D1B2-B81D461B8398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3B8065-CB75-548F-B12A-D260F38D287F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4C2B7E0-C373-A4FD-D5B3-C5F87DA2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93495"/>
              </p:ext>
            </p:extLst>
          </p:nvPr>
        </p:nvGraphicFramePr>
        <p:xfrm>
          <a:off x="1311504" y="1499078"/>
          <a:ext cx="9551172" cy="523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070">
                  <a:extLst>
                    <a:ext uri="{9D8B030D-6E8A-4147-A177-3AD203B41FA5}">
                      <a16:colId xmlns:a16="http://schemas.microsoft.com/office/drawing/2014/main" val="1095634294"/>
                    </a:ext>
                  </a:extLst>
                </a:gridCol>
                <a:gridCol w="1479654">
                  <a:extLst>
                    <a:ext uri="{9D8B030D-6E8A-4147-A177-3AD203B41FA5}">
                      <a16:colId xmlns:a16="http://schemas.microsoft.com/office/drawing/2014/main" val="3561543558"/>
                    </a:ext>
                  </a:extLst>
                </a:gridCol>
                <a:gridCol w="1591862">
                  <a:extLst>
                    <a:ext uri="{9D8B030D-6E8A-4147-A177-3AD203B41FA5}">
                      <a16:colId xmlns:a16="http://schemas.microsoft.com/office/drawing/2014/main" val="3162302918"/>
                    </a:ext>
                  </a:extLst>
                </a:gridCol>
                <a:gridCol w="1591862">
                  <a:extLst>
                    <a:ext uri="{9D8B030D-6E8A-4147-A177-3AD203B41FA5}">
                      <a16:colId xmlns:a16="http://schemas.microsoft.com/office/drawing/2014/main" val="2913704328"/>
                    </a:ext>
                  </a:extLst>
                </a:gridCol>
                <a:gridCol w="1591862">
                  <a:extLst>
                    <a:ext uri="{9D8B030D-6E8A-4147-A177-3AD203B41FA5}">
                      <a16:colId xmlns:a16="http://schemas.microsoft.com/office/drawing/2014/main" val="696272844"/>
                    </a:ext>
                  </a:extLst>
                </a:gridCol>
                <a:gridCol w="1591862">
                  <a:extLst>
                    <a:ext uri="{9D8B030D-6E8A-4147-A177-3AD203B41FA5}">
                      <a16:colId xmlns:a16="http://schemas.microsoft.com/office/drawing/2014/main" val="2667298440"/>
                    </a:ext>
                  </a:extLst>
                </a:gridCol>
              </a:tblGrid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Регионы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Место </a:t>
                      </a:r>
                      <a:br>
                        <a:rPr lang="ru-RU" sz="1400" dirty="0">
                          <a:latin typeface="Montserrat" pitchFamily="2" charset="0"/>
                        </a:rPr>
                      </a:br>
                      <a:r>
                        <a:rPr lang="ru-RU" sz="1400" dirty="0">
                          <a:latin typeface="Montserrat" pitchFamily="2" charset="0"/>
                        </a:rPr>
                        <a:t>(по РФ)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Созданные места, </a:t>
                      </a:r>
                      <a:r>
                        <a:rPr lang="ru-RU" sz="1400" dirty="0" err="1">
                          <a:latin typeface="Montserrat" pitchFamily="2" charset="0"/>
                        </a:rPr>
                        <a:t>тыс</a:t>
                      </a:r>
                      <a:br>
                        <a:rPr lang="ru-RU" sz="1400" dirty="0">
                          <a:latin typeface="Montserrat" pitchFamily="2" charset="0"/>
                        </a:rPr>
                      </a:br>
                      <a:r>
                        <a:rPr lang="ru-RU" sz="1400" dirty="0">
                          <a:latin typeface="Montserrat" pitchFamily="2" charset="0"/>
                        </a:rPr>
                        <a:t>(2017-2020)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Изменение числа мест, %</a:t>
                      </a:r>
                      <a:br>
                        <a:rPr lang="ru-RU" sz="1400" dirty="0">
                          <a:latin typeface="Montserrat" pitchFamily="2" charset="0"/>
                        </a:rPr>
                      </a:br>
                      <a:r>
                        <a:rPr lang="ru-RU" sz="1400" dirty="0">
                          <a:latin typeface="Montserrat" pitchFamily="2" charset="0"/>
                        </a:rPr>
                        <a:t>(2017-2020)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Montserrat" pitchFamily="2" charset="0"/>
                        </a:rPr>
                        <a:t>Созданные места, </a:t>
                      </a:r>
                      <a:r>
                        <a:rPr lang="ru-RU" sz="1400" dirty="0" err="1">
                          <a:latin typeface="Montserrat" pitchFamily="2" charset="0"/>
                        </a:rPr>
                        <a:t>тыс</a:t>
                      </a:r>
                      <a:br>
                        <a:rPr lang="ru-RU" sz="1400" dirty="0">
                          <a:latin typeface="Montserrat" pitchFamily="2" charset="0"/>
                        </a:rPr>
                      </a:br>
                      <a:r>
                        <a:rPr lang="ru-RU" sz="1400" dirty="0">
                          <a:latin typeface="Montserrat" pitchFamily="2" charset="0"/>
                        </a:rPr>
                        <a:t>(2010-2020)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Montserrat" pitchFamily="2" charset="0"/>
                        </a:rPr>
                        <a:t>Изменение числа мест, %</a:t>
                      </a:r>
                      <a:br>
                        <a:rPr lang="ru-RU" sz="1400" dirty="0">
                          <a:latin typeface="Montserrat" pitchFamily="2" charset="0"/>
                        </a:rPr>
                      </a:br>
                      <a:r>
                        <a:rPr lang="ru-RU" sz="1400" dirty="0">
                          <a:latin typeface="Montserrat" pitchFamily="2" charset="0"/>
                        </a:rPr>
                        <a:t>(2010-2020)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467089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Красноярский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20,9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0538208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Якутия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11,5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004990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Ненецкий 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- 2,2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081838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Чукотский 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 - 4,3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564148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Ямало-Ненецкий 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442004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Мурманская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- 13,5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- 59,7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- 13,1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097357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Карелия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- 14,5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-36,5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37446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Коми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- 27,2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- 60,5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- 13,2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746133"/>
                  </a:ext>
                </a:extLst>
              </a:tr>
              <a:tr h="485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Архангельская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ontserrat" pitchFamily="2" charset="0"/>
                        </a:rPr>
                        <a:t>- 98,7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ontserrat" pitchFamily="2" charset="0"/>
                        </a:rPr>
                        <a:t>- 16,5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018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8FD4B6C-9EE5-6DDA-C6C3-6AB38673E3FC}"/>
              </a:ext>
            </a:extLst>
          </p:cNvPr>
          <p:cNvSpPr txBox="1"/>
          <p:nvPr/>
        </p:nvSpPr>
        <p:spPr>
          <a:xfrm>
            <a:off x="10888561" y="3007909"/>
            <a:ext cx="400110" cy="729430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Составлено по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Рейхерт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Н.В.., 2021</a:t>
            </a:r>
          </a:p>
        </p:txBody>
      </p:sp>
    </p:spTree>
    <p:extLst>
      <p:ext uri="{BB962C8B-B14F-4D97-AF65-F5344CB8AC3E}">
        <p14:creationId xmlns:p14="http://schemas.microsoft.com/office/powerpoint/2010/main" val="188950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E9B4-429C-AC6E-1307-5B232E26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2E1DB-46CC-9682-5BAE-7501B588B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9F075-3A61-9D1B-6124-DA42261F6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FF77A77-870B-3728-F257-D908686FD668}"/>
              </a:ext>
            </a:extLst>
          </p:cNvPr>
          <p:cNvSpPr txBox="1"/>
          <p:nvPr/>
        </p:nvSpPr>
        <p:spPr>
          <a:xfrm>
            <a:off x="743338" y="322795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Влияние геополитической ситуации и структурной трансформации экономики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*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3E933-8DE3-CD83-41F8-7194487C5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33584D-8E4A-7CA9-07C6-C3E5AE59CBD6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FED42-1345-3D01-66BF-89707AB90394}"/>
              </a:ext>
            </a:extLst>
          </p:cNvPr>
          <p:cNvSpPr txBox="1"/>
          <p:nvPr/>
        </p:nvSpPr>
        <p:spPr>
          <a:xfrm>
            <a:off x="1976522" y="6127697"/>
            <a:ext cx="89689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1466B"/>
                </a:solidFill>
                <a:latin typeface="Montserrat-Light"/>
              </a:rPr>
              <a:t>*</a:t>
            </a:r>
            <a:r>
              <a:rPr lang="ru-RU" sz="1050" dirty="0">
                <a:solidFill>
                  <a:srgbClr val="01466B"/>
                </a:solidFill>
                <a:latin typeface="Montserrat-Light"/>
              </a:rPr>
              <a:t>по результатам анонимного опроса представителей региональных органов власти МОО «Ассоциацией полярников»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0EF27-5F39-8E50-CDCE-CAAB48C2A9A1}"/>
              </a:ext>
            </a:extLst>
          </p:cNvPr>
          <p:cNvSpPr txBox="1"/>
          <p:nvPr/>
        </p:nvSpPr>
        <p:spPr>
          <a:xfrm>
            <a:off x="2381663" y="1843504"/>
            <a:ext cx="101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34,7%</a:t>
            </a:r>
            <a:endParaRPr lang="ru-RU" sz="2400" dirty="0">
              <a:solidFill>
                <a:srgbClr val="01466B"/>
              </a:solidFill>
              <a:latin typeface="Montserrat-Light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C0E9352-AA26-78B2-D39A-AF3A465DC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072028"/>
              </p:ext>
            </p:extLst>
          </p:nvPr>
        </p:nvGraphicFramePr>
        <p:xfrm>
          <a:off x="1488734" y="1674621"/>
          <a:ext cx="690503" cy="7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C3F9845-4EFF-B9B7-A56D-9DC0DA3F2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839016"/>
              </p:ext>
            </p:extLst>
          </p:nvPr>
        </p:nvGraphicFramePr>
        <p:xfrm>
          <a:off x="1488733" y="2624742"/>
          <a:ext cx="690503" cy="7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2F7A331-6317-86DB-6286-C0262D291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841102"/>
              </p:ext>
            </p:extLst>
          </p:nvPr>
        </p:nvGraphicFramePr>
        <p:xfrm>
          <a:off x="1488733" y="3648606"/>
          <a:ext cx="690503" cy="7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F7D94F4-C4F9-6080-7F48-CA909AC32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582940"/>
              </p:ext>
            </p:extLst>
          </p:nvPr>
        </p:nvGraphicFramePr>
        <p:xfrm>
          <a:off x="1590675" y="4448505"/>
          <a:ext cx="588561" cy="89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FA4655-4F3C-3C2D-800E-5D9C73B77353}"/>
              </a:ext>
            </a:extLst>
          </p:cNvPr>
          <p:cNvSpPr txBox="1"/>
          <p:nvPr/>
        </p:nvSpPr>
        <p:spPr>
          <a:xfrm>
            <a:off x="3519119" y="1720394"/>
            <a:ext cx="71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Замедление темпов роста экономики и инвестиционной активности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ECBED-DE2C-E5C5-192C-716F1D2AA8FE}"/>
              </a:ext>
            </a:extLst>
          </p:cNvPr>
          <p:cNvSpPr txBox="1"/>
          <p:nvPr/>
        </p:nvSpPr>
        <p:spPr>
          <a:xfrm>
            <a:off x="2356465" y="2793625"/>
            <a:ext cx="101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26,0%</a:t>
            </a:r>
            <a:endParaRPr lang="ru-RU" sz="24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12C702-63C4-BE82-4D86-3D170734B827}"/>
              </a:ext>
            </a:extLst>
          </p:cNvPr>
          <p:cNvSpPr txBox="1"/>
          <p:nvPr/>
        </p:nvSpPr>
        <p:spPr>
          <a:xfrm>
            <a:off x="3519118" y="2788056"/>
            <a:ext cx="71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Повышение тарифов на услуги ЖКХ и электроэнергию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B687AD-F2AD-0A6E-0954-C0F75CEA39B2}"/>
              </a:ext>
            </a:extLst>
          </p:cNvPr>
          <p:cNvSpPr txBox="1"/>
          <p:nvPr/>
        </p:nvSpPr>
        <p:spPr>
          <a:xfrm>
            <a:off x="2343895" y="3651570"/>
            <a:ext cx="101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21,7%</a:t>
            </a:r>
            <a:endParaRPr lang="ru-RU" sz="24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7E1F19-72DA-9B6C-E63F-72E75273BEC0}"/>
              </a:ext>
            </a:extLst>
          </p:cNvPr>
          <p:cNvSpPr txBox="1"/>
          <p:nvPr/>
        </p:nvSpPr>
        <p:spPr>
          <a:xfrm>
            <a:off x="3519114" y="3568345"/>
            <a:ext cx="71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Снижение экспортных возможностей предприятий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39423E-1A70-25B2-6876-743847578CB3}"/>
              </a:ext>
            </a:extLst>
          </p:cNvPr>
          <p:cNvSpPr txBox="1"/>
          <p:nvPr/>
        </p:nvSpPr>
        <p:spPr>
          <a:xfrm>
            <a:off x="2356462" y="4678350"/>
            <a:ext cx="101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13,0%</a:t>
            </a:r>
            <a:endParaRPr lang="ru-RU" sz="24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8D6315-394A-4732-EF37-23CC8D44AA68}"/>
              </a:ext>
            </a:extLst>
          </p:cNvPr>
          <p:cNvSpPr txBox="1"/>
          <p:nvPr/>
        </p:nvSpPr>
        <p:spPr>
          <a:xfrm>
            <a:off x="3519114" y="4697997"/>
            <a:ext cx="718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Ухудшение демографических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67144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1F49-DB87-4EE3-E651-504F01D0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E025-C36E-A627-AB15-640C537F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788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4.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Оценка перспектив реализации текущих и будущих проектов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6CD3-51C7-1509-6BE4-AA9E300FBD29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369646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D8CD7-C5C7-C24F-2DA4-56BC47B3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66643-8CFF-D9DE-D782-87682076B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41BE7-3E7A-5C82-D644-B445182D5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441228D-D3BC-15BF-BFC2-9E3C6FC17F1D}"/>
              </a:ext>
            </a:extLst>
          </p:cNvPr>
          <p:cNvSpPr txBox="1"/>
          <p:nvPr/>
        </p:nvSpPr>
        <p:spPr>
          <a:xfrm>
            <a:off x="1964987" y="596486"/>
            <a:ext cx="8900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Арктические проекты «в цифрах»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на начало 2023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52F5AD-2976-48A8-419B-58A497D6F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50D6A-B8D6-8E6E-59F7-D3FCFD554D97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3FDA6-D695-3C8A-EDCB-BB6717E3BFEA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E421-CD11-9409-917F-6AE6138F625E}"/>
              </a:ext>
            </a:extLst>
          </p:cNvPr>
          <p:cNvSpPr txBox="1"/>
          <p:nvPr/>
        </p:nvSpPr>
        <p:spPr>
          <a:xfrm>
            <a:off x="2277161" y="1708534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Более 460 проектов с господдержкой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4AA3-3258-9FBC-35D6-90BB126CA211}"/>
              </a:ext>
            </a:extLst>
          </p:cNvPr>
          <p:cNvSpPr txBox="1"/>
          <p:nvPr/>
        </p:nvSpPr>
        <p:spPr>
          <a:xfrm>
            <a:off x="2273426" y="2217398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Объем инвестиций более 1,3 триллиона руб.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BEF47-CBED-56DD-AFC4-8A9F4F321054}"/>
              </a:ext>
            </a:extLst>
          </p:cNvPr>
          <p:cNvSpPr txBox="1"/>
          <p:nvPr/>
        </p:nvSpPr>
        <p:spPr>
          <a:xfrm>
            <a:off x="2273427" y="2719590"/>
            <a:ext cx="826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Предполагается создание более 30.000 рабочих мест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28E70-6C80-0BD6-99F2-19F2BD184273}"/>
              </a:ext>
            </a:extLst>
          </p:cNvPr>
          <p:cNvSpPr txBox="1"/>
          <p:nvPr/>
        </p:nvSpPr>
        <p:spPr>
          <a:xfrm>
            <a:off x="2273429" y="4436104"/>
            <a:ext cx="890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Кол-во проектов с господдержкой должно возрасти до 1.300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2FB2F-5A97-F48D-03BC-29793726F041}"/>
              </a:ext>
            </a:extLst>
          </p:cNvPr>
          <p:cNvSpPr txBox="1"/>
          <p:nvPr/>
        </p:nvSpPr>
        <p:spPr>
          <a:xfrm>
            <a:off x="1964987" y="3288234"/>
            <a:ext cx="8900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Арктические проекты «в планах»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к 2030 г.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E854E-27BE-51D0-ECC2-F039472DFBF9}"/>
              </a:ext>
            </a:extLst>
          </p:cNvPr>
          <p:cNvSpPr txBox="1"/>
          <p:nvPr/>
        </p:nvSpPr>
        <p:spPr>
          <a:xfrm>
            <a:off x="2273428" y="4939837"/>
            <a:ext cx="89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Сумма частных инвестиций должна составить не менее 730 млрд руб.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17B14-89CD-0E45-8D8A-3CA187578192}"/>
              </a:ext>
            </a:extLst>
          </p:cNvPr>
          <p:cNvSpPr txBox="1"/>
          <p:nvPr/>
        </p:nvSpPr>
        <p:spPr>
          <a:xfrm>
            <a:off x="2273425" y="5673059"/>
            <a:ext cx="890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Объем планируемых инвестиций по соглашениям должен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составить немногим более 5 трлн руб.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A37947-202D-D52B-6914-4BF24F5AA906}"/>
              </a:ext>
            </a:extLst>
          </p:cNvPr>
          <p:cNvSpPr/>
          <p:nvPr/>
        </p:nvSpPr>
        <p:spPr>
          <a:xfrm>
            <a:off x="1793719" y="1864357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8F1FBC6-E5B9-0DB8-0039-719D9A453DF5}"/>
              </a:ext>
            </a:extLst>
          </p:cNvPr>
          <p:cNvSpPr/>
          <p:nvPr/>
        </p:nvSpPr>
        <p:spPr>
          <a:xfrm>
            <a:off x="1793719" y="2373221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9883D14-BCDF-F317-4960-29C85D3FB870}"/>
              </a:ext>
            </a:extLst>
          </p:cNvPr>
          <p:cNvSpPr/>
          <p:nvPr/>
        </p:nvSpPr>
        <p:spPr>
          <a:xfrm>
            <a:off x="1793719" y="2877859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E62ECCD-A062-F024-0856-931946166BF3}"/>
              </a:ext>
            </a:extLst>
          </p:cNvPr>
          <p:cNvSpPr/>
          <p:nvPr/>
        </p:nvSpPr>
        <p:spPr>
          <a:xfrm>
            <a:off x="1793719" y="4591927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58FD0CD-1CE3-C3E7-A3FC-5E870FA5730B}"/>
              </a:ext>
            </a:extLst>
          </p:cNvPr>
          <p:cNvSpPr/>
          <p:nvPr/>
        </p:nvSpPr>
        <p:spPr>
          <a:xfrm>
            <a:off x="1793719" y="5139892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824C9AB-78B3-0235-1F6E-3B3808ADC3DE}"/>
              </a:ext>
            </a:extLst>
          </p:cNvPr>
          <p:cNvSpPr/>
          <p:nvPr/>
        </p:nvSpPr>
        <p:spPr>
          <a:xfrm>
            <a:off x="1733514" y="5996225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1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5A4347-03A6-9689-540E-A75BC434D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87A518-5D4E-8663-928A-3BF0CC8EA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370F708-85C4-98E0-72A8-A96BC715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6" y="0"/>
            <a:ext cx="12051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1714DB7-EA20-7237-5C31-CEAE018F4A92}"/>
              </a:ext>
            </a:extLst>
          </p:cNvPr>
          <p:cNvSpPr/>
          <p:nvPr/>
        </p:nvSpPr>
        <p:spPr>
          <a:xfrm>
            <a:off x="4644901" y="1745715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108E3-EA93-05EA-B477-18BE13879E6F}"/>
              </a:ext>
            </a:extLst>
          </p:cNvPr>
          <p:cNvSpPr txBox="1"/>
          <p:nvPr/>
        </p:nvSpPr>
        <p:spPr>
          <a:xfrm>
            <a:off x="4181478" y="1449993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Павловское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месторождение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06CDAF-9721-C78A-118D-2567F30506B9}"/>
              </a:ext>
            </a:extLst>
          </p:cNvPr>
          <p:cNvSpPr/>
          <p:nvPr/>
        </p:nvSpPr>
        <p:spPr>
          <a:xfrm>
            <a:off x="9303986" y="2600244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5C0F8-1240-5B73-78F6-1CB9529C0B25}"/>
              </a:ext>
            </a:extLst>
          </p:cNvPr>
          <p:cNvSpPr txBox="1"/>
          <p:nvPr/>
        </p:nvSpPr>
        <p:spPr>
          <a:xfrm>
            <a:off x="8840563" y="2257505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err="1">
                <a:latin typeface="Montserrat" pitchFamily="2" charset="0"/>
              </a:rPr>
              <a:t>Баимское</a:t>
            </a:r>
            <a:r>
              <a:rPr lang="ru-RU" sz="700" b="1" dirty="0">
                <a:latin typeface="Montserrat" pitchFamily="2" charset="0"/>
              </a:rPr>
              <a:t>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месторождение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9B0A2F8-E7BE-96C5-E9C3-981C2D16D9FE}"/>
              </a:ext>
            </a:extLst>
          </p:cNvPr>
          <p:cNvSpPr/>
          <p:nvPr/>
        </p:nvSpPr>
        <p:spPr>
          <a:xfrm>
            <a:off x="7603559" y="2276449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18F86-6C0A-05A7-67BA-9F5C06972A1C}"/>
              </a:ext>
            </a:extLst>
          </p:cNvPr>
          <p:cNvSpPr txBox="1"/>
          <p:nvPr/>
        </p:nvSpPr>
        <p:spPr>
          <a:xfrm>
            <a:off x="7177985" y="1947767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err="1">
                <a:latin typeface="Montserrat" pitchFamily="2" charset="0"/>
              </a:rPr>
              <a:t>Томторское</a:t>
            </a:r>
            <a:r>
              <a:rPr lang="ru-RU" sz="700" b="1" dirty="0">
                <a:latin typeface="Montserrat" pitchFamily="2" charset="0"/>
              </a:rPr>
              <a:t>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месторождение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D24B64D-1F9F-48E2-0469-039AA230B0B9}"/>
              </a:ext>
            </a:extLst>
          </p:cNvPr>
          <p:cNvSpPr/>
          <p:nvPr/>
        </p:nvSpPr>
        <p:spPr>
          <a:xfrm>
            <a:off x="5998350" y="2225763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EB321F-E3B5-CB52-0FF0-079DB6862D74}"/>
              </a:ext>
            </a:extLst>
          </p:cNvPr>
          <p:cNvSpPr txBox="1"/>
          <p:nvPr/>
        </p:nvSpPr>
        <p:spPr>
          <a:xfrm>
            <a:off x="5940380" y="1960018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err="1">
                <a:latin typeface="Montserrat" pitchFamily="2" charset="0"/>
              </a:rPr>
              <a:t>Сырадасайское</a:t>
            </a:r>
            <a:r>
              <a:rPr lang="ru-RU" sz="700" b="1" dirty="0">
                <a:latin typeface="Montserrat" pitchFamily="2" charset="0"/>
              </a:rPr>
              <a:t>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месторождение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8CE1D28-12FB-B209-41CB-FB6A05723677}"/>
              </a:ext>
            </a:extLst>
          </p:cNvPr>
          <p:cNvSpPr/>
          <p:nvPr/>
        </p:nvSpPr>
        <p:spPr>
          <a:xfrm>
            <a:off x="9392449" y="3192618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A0AA8-50DC-F480-9884-D87564D5870B}"/>
              </a:ext>
            </a:extLst>
          </p:cNvPr>
          <p:cNvSpPr txBox="1"/>
          <p:nvPr/>
        </p:nvSpPr>
        <p:spPr>
          <a:xfrm>
            <a:off x="8929026" y="2903953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Нежданинское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месторождение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37E750D-50C7-661F-F4D3-FE688203510E}"/>
              </a:ext>
            </a:extLst>
          </p:cNvPr>
          <p:cNvSpPr/>
          <p:nvPr/>
        </p:nvSpPr>
        <p:spPr>
          <a:xfrm>
            <a:off x="5637383" y="2730787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EB471-34DA-2A16-D592-25FB2D9BC4E4}"/>
              </a:ext>
            </a:extLst>
          </p:cNvPr>
          <p:cNvSpPr txBox="1"/>
          <p:nvPr/>
        </p:nvSpPr>
        <p:spPr>
          <a:xfrm>
            <a:off x="4431258" y="2774670"/>
            <a:ext cx="139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>
                <a:latin typeface="Montserrat" pitchFamily="2" charset="0"/>
              </a:rPr>
              <a:t>«Южный кластер» Норникеля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530AFB1-7EDE-D2FA-1544-323E9B130F1D}"/>
              </a:ext>
            </a:extLst>
          </p:cNvPr>
          <p:cNvSpPr/>
          <p:nvPr/>
        </p:nvSpPr>
        <p:spPr>
          <a:xfrm>
            <a:off x="10128739" y="1547594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F071E3-9C3A-A9CA-C7A3-C1E9A14D989F}"/>
              </a:ext>
            </a:extLst>
          </p:cNvPr>
          <p:cNvSpPr txBox="1"/>
          <p:nvPr/>
        </p:nvSpPr>
        <p:spPr>
          <a:xfrm>
            <a:off x="9665316" y="1212219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Месторождение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«Купол»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1F55A30-9D2B-B211-0F20-89A2DAA779D1}"/>
              </a:ext>
            </a:extLst>
          </p:cNvPr>
          <p:cNvSpPr/>
          <p:nvPr/>
        </p:nvSpPr>
        <p:spPr>
          <a:xfrm>
            <a:off x="5495935" y="2353460"/>
            <a:ext cx="88463" cy="884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C6FBB-2035-78CA-3802-F2CB2BD6D496}"/>
              </a:ext>
            </a:extLst>
          </p:cNvPr>
          <p:cNvSpPr txBox="1"/>
          <p:nvPr/>
        </p:nvSpPr>
        <p:spPr>
          <a:xfrm>
            <a:off x="5457776" y="2090264"/>
            <a:ext cx="59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Montserrat" pitchFamily="2" charset="0"/>
              </a:rPr>
              <a:t>Арктик </a:t>
            </a:r>
          </a:p>
          <a:p>
            <a:r>
              <a:rPr lang="ru-RU" sz="700" b="1" dirty="0">
                <a:latin typeface="Montserrat" pitchFamily="2" charset="0"/>
              </a:rPr>
              <a:t>СПГ-2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7AACFB6-FC2B-592C-6575-B0FDC54B3B1A}"/>
              </a:ext>
            </a:extLst>
          </p:cNvPr>
          <p:cNvSpPr/>
          <p:nvPr/>
        </p:nvSpPr>
        <p:spPr>
          <a:xfrm>
            <a:off x="5349272" y="2255066"/>
            <a:ext cx="88463" cy="884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EA79B4-1BD8-3C41-8B69-CDFD80600860}"/>
              </a:ext>
            </a:extLst>
          </p:cNvPr>
          <p:cNvSpPr txBox="1"/>
          <p:nvPr/>
        </p:nvSpPr>
        <p:spPr>
          <a:xfrm>
            <a:off x="4846464" y="2092446"/>
            <a:ext cx="10153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Montserrat" pitchFamily="2" charset="0"/>
              </a:rPr>
              <a:t>Ямал СПГ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EB23066-7821-38BF-E10E-990B9AB19B52}"/>
              </a:ext>
            </a:extLst>
          </p:cNvPr>
          <p:cNvSpPr/>
          <p:nvPr/>
        </p:nvSpPr>
        <p:spPr>
          <a:xfrm>
            <a:off x="5184378" y="2646799"/>
            <a:ext cx="88463" cy="884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02AEC1-8468-C83A-8ECD-009D7247AD01}"/>
              </a:ext>
            </a:extLst>
          </p:cNvPr>
          <p:cNvSpPr txBox="1"/>
          <p:nvPr/>
        </p:nvSpPr>
        <p:spPr>
          <a:xfrm>
            <a:off x="4025463" y="2378453"/>
            <a:ext cx="150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Новопортовское месторождение 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19923C3-26C5-B8AE-90CB-9B4149D70EE2}"/>
              </a:ext>
            </a:extLst>
          </p:cNvPr>
          <p:cNvSpPr/>
          <p:nvPr/>
        </p:nvSpPr>
        <p:spPr>
          <a:xfrm>
            <a:off x="5852836" y="2853814"/>
            <a:ext cx="88463" cy="884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C9138-99DD-5CCA-5367-CD6BB4DB71C6}"/>
              </a:ext>
            </a:extLst>
          </p:cNvPr>
          <p:cNvSpPr txBox="1"/>
          <p:nvPr/>
        </p:nvSpPr>
        <p:spPr>
          <a:xfrm>
            <a:off x="5746053" y="2903953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Ванкорское </a:t>
            </a:r>
            <a:br>
              <a:rPr lang="ru-RU" sz="700" b="1" dirty="0">
                <a:latin typeface="Montserrat" pitchFamily="2" charset="0"/>
              </a:rPr>
            </a:br>
            <a:r>
              <a:rPr lang="ru-RU" sz="700" b="1" dirty="0">
                <a:latin typeface="Montserrat" pitchFamily="2" charset="0"/>
              </a:rPr>
              <a:t>месторождение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88751BC-91D1-415C-26FA-782ED69B1947}"/>
              </a:ext>
            </a:extLst>
          </p:cNvPr>
          <p:cNvSpPr/>
          <p:nvPr/>
        </p:nvSpPr>
        <p:spPr>
          <a:xfrm>
            <a:off x="5898041" y="2644903"/>
            <a:ext cx="88463" cy="884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937ACE-0427-B564-B3FC-3AD4122D5187}"/>
              </a:ext>
            </a:extLst>
          </p:cNvPr>
          <p:cNvSpPr txBox="1"/>
          <p:nvPr/>
        </p:nvSpPr>
        <p:spPr>
          <a:xfrm>
            <a:off x="5746053" y="2493542"/>
            <a:ext cx="10153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Восток Ойл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9AA6919-D0A8-C8F9-FF04-903E4B40148E}"/>
              </a:ext>
            </a:extLst>
          </p:cNvPr>
          <p:cNvSpPr/>
          <p:nvPr/>
        </p:nvSpPr>
        <p:spPr>
          <a:xfrm>
            <a:off x="4479695" y="2084636"/>
            <a:ext cx="88463" cy="884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DFFF3-AC30-EB62-2D6B-C15030B8A928}"/>
              </a:ext>
            </a:extLst>
          </p:cNvPr>
          <p:cNvSpPr txBox="1"/>
          <p:nvPr/>
        </p:nvSpPr>
        <p:spPr>
          <a:xfrm>
            <a:off x="3542186" y="1960019"/>
            <a:ext cx="101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Montserrat" pitchFamily="2" charset="0"/>
              </a:rPr>
              <a:t>Приразломное месторождение</a:t>
            </a:r>
          </a:p>
        </p:txBody>
      </p:sp>
      <p:sp>
        <p:nvSpPr>
          <p:cNvPr id="37" name="Полилиния 36">
            <a:extLst>
              <a:ext uri="{FF2B5EF4-FFF2-40B4-BE49-F238E27FC236}">
                <a16:creationId xmlns:a16="http://schemas.microsoft.com/office/drawing/2014/main" id="{CE2AC2BD-8480-1773-1D08-5EDB18D901CA}"/>
              </a:ext>
            </a:extLst>
          </p:cNvPr>
          <p:cNvSpPr/>
          <p:nvPr/>
        </p:nvSpPr>
        <p:spPr>
          <a:xfrm>
            <a:off x="4838185" y="2759384"/>
            <a:ext cx="1222750" cy="331774"/>
          </a:xfrm>
          <a:custGeom>
            <a:avLst/>
            <a:gdLst>
              <a:gd name="connsiteX0" fmla="*/ 33220 w 1222750"/>
              <a:gd name="connsiteY0" fmla="*/ 0 h 331774"/>
              <a:gd name="connsiteX1" fmla="*/ 17036 w 1222750"/>
              <a:gd name="connsiteY1" fmla="*/ 56644 h 331774"/>
              <a:gd name="connsiteX2" fmla="*/ 852 w 1222750"/>
              <a:gd name="connsiteY2" fmla="*/ 80920 h 331774"/>
              <a:gd name="connsiteX3" fmla="*/ 25128 w 1222750"/>
              <a:gd name="connsiteY3" fmla="*/ 145657 h 331774"/>
              <a:gd name="connsiteX4" fmla="*/ 33220 w 1222750"/>
              <a:gd name="connsiteY4" fmla="*/ 169933 h 331774"/>
              <a:gd name="connsiteX5" fmla="*/ 89865 w 1222750"/>
              <a:gd name="connsiteY5" fmla="*/ 210393 h 331774"/>
              <a:gd name="connsiteX6" fmla="*/ 114141 w 1222750"/>
              <a:gd name="connsiteY6" fmla="*/ 234669 h 331774"/>
              <a:gd name="connsiteX7" fmla="*/ 162693 w 1222750"/>
              <a:gd name="connsiteY7" fmla="*/ 250853 h 331774"/>
              <a:gd name="connsiteX8" fmla="*/ 186969 w 1222750"/>
              <a:gd name="connsiteY8" fmla="*/ 258945 h 331774"/>
              <a:gd name="connsiteX9" fmla="*/ 211245 w 1222750"/>
              <a:gd name="connsiteY9" fmla="*/ 267037 h 331774"/>
              <a:gd name="connsiteX10" fmla="*/ 243613 w 1222750"/>
              <a:gd name="connsiteY10" fmla="*/ 275129 h 331774"/>
              <a:gd name="connsiteX11" fmla="*/ 292165 w 1222750"/>
              <a:gd name="connsiteY11" fmla="*/ 291313 h 331774"/>
              <a:gd name="connsiteX12" fmla="*/ 316442 w 1222750"/>
              <a:gd name="connsiteY12" fmla="*/ 307497 h 331774"/>
              <a:gd name="connsiteX13" fmla="*/ 364994 w 1222750"/>
              <a:gd name="connsiteY13" fmla="*/ 315589 h 331774"/>
              <a:gd name="connsiteX14" fmla="*/ 389270 w 1222750"/>
              <a:gd name="connsiteY14" fmla="*/ 323681 h 331774"/>
              <a:gd name="connsiteX15" fmla="*/ 462098 w 1222750"/>
              <a:gd name="connsiteY15" fmla="*/ 331774 h 331774"/>
              <a:gd name="connsiteX16" fmla="*/ 704859 w 1222750"/>
              <a:gd name="connsiteY16" fmla="*/ 315589 h 331774"/>
              <a:gd name="connsiteX17" fmla="*/ 769596 w 1222750"/>
              <a:gd name="connsiteY17" fmla="*/ 307497 h 331774"/>
              <a:gd name="connsiteX18" fmla="*/ 866700 w 1222750"/>
              <a:gd name="connsiteY18" fmla="*/ 299405 h 331774"/>
              <a:gd name="connsiteX19" fmla="*/ 923344 w 1222750"/>
              <a:gd name="connsiteY19" fmla="*/ 283221 h 331774"/>
              <a:gd name="connsiteX20" fmla="*/ 947620 w 1222750"/>
              <a:gd name="connsiteY20" fmla="*/ 267037 h 331774"/>
              <a:gd name="connsiteX21" fmla="*/ 996173 w 1222750"/>
              <a:gd name="connsiteY21" fmla="*/ 250853 h 331774"/>
              <a:gd name="connsiteX22" fmla="*/ 1044725 w 1222750"/>
              <a:gd name="connsiteY22" fmla="*/ 218485 h 331774"/>
              <a:gd name="connsiteX23" fmla="*/ 1069001 w 1222750"/>
              <a:gd name="connsiteY23" fmla="*/ 202301 h 331774"/>
              <a:gd name="connsiteX24" fmla="*/ 1085185 w 1222750"/>
              <a:gd name="connsiteY24" fmla="*/ 178025 h 331774"/>
              <a:gd name="connsiteX25" fmla="*/ 1133737 w 1222750"/>
              <a:gd name="connsiteY25" fmla="*/ 137565 h 331774"/>
              <a:gd name="connsiteX26" fmla="*/ 1149921 w 1222750"/>
              <a:gd name="connsiteY26" fmla="*/ 113289 h 331774"/>
              <a:gd name="connsiteX27" fmla="*/ 1182289 w 1222750"/>
              <a:gd name="connsiteY27" fmla="*/ 72828 h 331774"/>
              <a:gd name="connsiteX28" fmla="*/ 1190381 w 1222750"/>
              <a:gd name="connsiteY28" fmla="*/ 48552 h 331774"/>
              <a:gd name="connsiteX29" fmla="*/ 1214657 w 1222750"/>
              <a:gd name="connsiteY29" fmla="*/ 32368 h 331774"/>
              <a:gd name="connsiteX30" fmla="*/ 1222750 w 1222750"/>
              <a:gd name="connsiteY30" fmla="*/ 24276 h 3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2750" h="331774">
                <a:moveTo>
                  <a:pt x="33220" y="0"/>
                </a:moveTo>
                <a:cubicBezTo>
                  <a:pt x="27825" y="18881"/>
                  <a:pt x="24329" y="38412"/>
                  <a:pt x="17036" y="56644"/>
                </a:cubicBezTo>
                <a:cubicBezTo>
                  <a:pt x="13424" y="65674"/>
                  <a:pt x="2058" y="71270"/>
                  <a:pt x="852" y="80920"/>
                </a:cubicBezTo>
                <a:cubicBezTo>
                  <a:pt x="-3832" y="118391"/>
                  <a:pt x="11697" y="118795"/>
                  <a:pt x="25128" y="145657"/>
                </a:cubicBezTo>
                <a:cubicBezTo>
                  <a:pt x="28943" y="153286"/>
                  <a:pt x="27759" y="163380"/>
                  <a:pt x="33220" y="169933"/>
                </a:cubicBezTo>
                <a:cubicBezTo>
                  <a:pt x="46474" y="185837"/>
                  <a:pt x="73761" y="196973"/>
                  <a:pt x="89865" y="210393"/>
                </a:cubicBezTo>
                <a:cubicBezTo>
                  <a:pt x="98656" y="217719"/>
                  <a:pt x="104137" y="229111"/>
                  <a:pt x="114141" y="234669"/>
                </a:cubicBezTo>
                <a:cubicBezTo>
                  <a:pt x="129054" y="242954"/>
                  <a:pt x="146509" y="245458"/>
                  <a:pt x="162693" y="250853"/>
                </a:cubicBezTo>
                <a:lnTo>
                  <a:pt x="186969" y="258945"/>
                </a:lnTo>
                <a:cubicBezTo>
                  <a:pt x="195061" y="261642"/>
                  <a:pt x="202970" y="264968"/>
                  <a:pt x="211245" y="267037"/>
                </a:cubicBezTo>
                <a:cubicBezTo>
                  <a:pt x="222034" y="269734"/>
                  <a:pt x="232961" y="271933"/>
                  <a:pt x="243613" y="275129"/>
                </a:cubicBezTo>
                <a:cubicBezTo>
                  <a:pt x="259953" y="280031"/>
                  <a:pt x="277971" y="281850"/>
                  <a:pt x="292165" y="291313"/>
                </a:cubicBezTo>
                <a:cubicBezTo>
                  <a:pt x="300257" y="296708"/>
                  <a:pt x="307215" y="304422"/>
                  <a:pt x="316442" y="307497"/>
                </a:cubicBezTo>
                <a:cubicBezTo>
                  <a:pt x="332007" y="312685"/>
                  <a:pt x="348977" y="312030"/>
                  <a:pt x="364994" y="315589"/>
                </a:cubicBezTo>
                <a:cubicBezTo>
                  <a:pt x="373321" y="317439"/>
                  <a:pt x="380856" y="322279"/>
                  <a:pt x="389270" y="323681"/>
                </a:cubicBezTo>
                <a:cubicBezTo>
                  <a:pt x="413363" y="327697"/>
                  <a:pt x="437822" y="329076"/>
                  <a:pt x="462098" y="331774"/>
                </a:cubicBezTo>
                <a:cubicBezTo>
                  <a:pt x="566291" y="305723"/>
                  <a:pt x="459765" y="330006"/>
                  <a:pt x="704859" y="315589"/>
                </a:cubicBezTo>
                <a:cubicBezTo>
                  <a:pt x="726568" y="314312"/>
                  <a:pt x="747957" y="309661"/>
                  <a:pt x="769596" y="307497"/>
                </a:cubicBezTo>
                <a:cubicBezTo>
                  <a:pt x="801915" y="304265"/>
                  <a:pt x="834332" y="302102"/>
                  <a:pt x="866700" y="299405"/>
                </a:cubicBezTo>
                <a:cubicBezTo>
                  <a:pt x="877071" y="296812"/>
                  <a:pt x="911735" y="289025"/>
                  <a:pt x="923344" y="283221"/>
                </a:cubicBezTo>
                <a:cubicBezTo>
                  <a:pt x="932043" y="278872"/>
                  <a:pt x="938733" y="270987"/>
                  <a:pt x="947620" y="267037"/>
                </a:cubicBezTo>
                <a:cubicBezTo>
                  <a:pt x="963209" y="260108"/>
                  <a:pt x="996173" y="250853"/>
                  <a:pt x="996173" y="250853"/>
                </a:cubicBezTo>
                <a:lnTo>
                  <a:pt x="1044725" y="218485"/>
                </a:lnTo>
                <a:lnTo>
                  <a:pt x="1069001" y="202301"/>
                </a:lnTo>
                <a:cubicBezTo>
                  <a:pt x="1074396" y="194209"/>
                  <a:pt x="1078959" y="185496"/>
                  <a:pt x="1085185" y="178025"/>
                </a:cubicBezTo>
                <a:cubicBezTo>
                  <a:pt x="1104656" y="154660"/>
                  <a:pt x="1109867" y="153478"/>
                  <a:pt x="1133737" y="137565"/>
                </a:cubicBezTo>
                <a:cubicBezTo>
                  <a:pt x="1139132" y="129473"/>
                  <a:pt x="1143846" y="120883"/>
                  <a:pt x="1149921" y="113289"/>
                </a:cubicBezTo>
                <a:cubicBezTo>
                  <a:pt x="1169990" y="88202"/>
                  <a:pt x="1165686" y="106033"/>
                  <a:pt x="1182289" y="72828"/>
                </a:cubicBezTo>
                <a:cubicBezTo>
                  <a:pt x="1186104" y="65199"/>
                  <a:pt x="1185053" y="55213"/>
                  <a:pt x="1190381" y="48552"/>
                </a:cubicBezTo>
                <a:cubicBezTo>
                  <a:pt x="1196456" y="40958"/>
                  <a:pt x="1206877" y="38203"/>
                  <a:pt x="1214657" y="32368"/>
                </a:cubicBezTo>
                <a:cubicBezTo>
                  <a:pt x="1217709" y="30079"/>
                  <a:pt x="1220052" y="26973"/>
                  <a:pt x="1222750" y="24276"/>
                </a:cubicBezTo>
              </a:path>
            </a:pathLst>
          </a:cu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D39AF26F-32E9-32F8-4FD1-8B7D7A54A084}"/>
              </a:ext>
            </a:extLst>
          </p:cNvPr>
          <p:cNvSpPr/>
          <p:nvPr/>
        </p:nvSpPr>
        <p:spPr>
          <a:xfrm>
            <a:off x="5705693" y="533952"/>
            <a:ext cx="5089890" cy="1335186"/>
          </a:xfrm>
          <a:custGeom>
            <a:avLst/>
            <a:gdLst>
              <a:gd name="connsiteX0" fmla="*/ 0 w 5089890"/>
              <a:gd name="connsiteY0" fmla="*/ 1084333 h 1335186"/>
              <a:gd name="connsiteX1" fmla="*/ 56644 w 5089890"/>
              <a:gd name="connsiteY1" fmla="*/ 1092425 h 1335186"/>
              <a:gd name="connsiteX2" fmla="*/ 80920 w 5089890"/>
              <a:gd name="connsiteY2" fmla="*/ 1100517 h 1335186"/>
              <a:gd name="connsiteX3" fmla="*/ 169933 w 5089890"/>
              <a:gd name="connsiteY3" fmla="*/ 1108609 h 1335186"/>
              <a:gd name="connsiteX4" fmla="*/ 226577 w 5089890"/>
              <a:gd name="connsiteY4" fmla="*/ 1116701 h 1335186"/>
              <a:gd name="connsiteX5" fmla="*/ 331773 w 5089890"/>
              <a:gd name="connsiteY5" fmla="*/ 1124793 h 1335186"/>
              <a:gd name="connsiteX6" fmla="*/ 388418 w 5089890"/>
              <a:gd name="connsiteY6" fmla="*/ 1132885 h 1335186"/>
              <a:gd name="connsiteX7" fmla="*/ 542166 w 5089890"/>
              <a:gd name="connsiteY7" fmla="*/ 1140977 h 1335186"/>
              <a:gd name="connsiteX8" fmla="*/ 663547 w 5089890"/>
              <a:gd name="connsiteY8" fmla="*/ 1149069 h 1335186"/>
              <a:gd name="connsiteX9" fmla="*/ 801111 w 5089890"/>
              <a:gd name="connsiteY9" fmla="*/ 1157161 h 1335186"/>
              <a:gd name="connsiteX10" fmla="*/ 1229989 w 5089890"/>
              <a:gd name="connsiteY10" fmla="*/ 1149069 h 1335186"/>
              <a:gd name="connsiteX11" fmla="*/ 1310910 w 5089890"/>
              <a:gd name="connsiteY11" fmla="*/ 1132885 h 1335186"/>
              <a:gd name="connsiteX12" fmla="*/ 1408014 w 5089890"/>
              <a:gd name="connsiteY12" fmla="*/ 1116701 h 1335186"/>
              <a:gd name="connsiteX13" fmla="*/ 1658867 w 5089890"/>
              <a:gd name="connsiteY13" fmla="*/ 1124793 h 1335186"/>
              <a:gd name="connsiteX14" fmla="*/ 1723603 w 5089890"/>
              <a:gd name="connsiteY14" fmla="*/ 1140977 h 1335186"/>
              <a:gd name="connsiteX15" fmla="*/ 1747880 w 5089890"/>
              <a:gd name="connsiteY15" fmla="*/ 1157161 h 1335186"/>
              <a:gd name="connsiteX16" fmla="*/ 1828800 w 5089890"/>
              <a:gd name="connsiteY16" fmla="*/ 1173346 h 1335186"/>
              <a:gd name="connsiteX17" fmla="*/ 1942088 w 5089890"/>
              <a:gd name="connsiteY17" fmla="*/ 1189530 h 1335186"/>
              <a:gd name="connsiteX18" fmla="*/ 1982549 w 5089890"/>
              <a:gd name="connsiteY18" fmla="*/ 1197622 h 1335186"/>
              <a:gd name="connsiteX19" fmla="*/ 2014917 w 5089890"/>
              <a:gd name="connsiteY19" fmla="*/ 1205714 h 1335186"/>
              <a:gd name="connsiteX20" fmla="*/ 2063469 w 5089890"/>
              <a:gd name="connsiteY20" fmla="*/ 1213806 h 1335186"/>
              <a:gd name="connsiteX21" fmla="*/ 2128205 w 5089890"/>
              <a:gd name="connsiteY21" fmla="*/ 1229990 h 1335186"/>
              <a:gd name="connsiteX22" fmla="*/ 2152481 w 5089890"/>
              <a:gd name="connsiteY22" fmla="*/ 1246174 h 1335186"/>
              <a:gd name="connsiteX23" fmla="*/ 2225310 w 5089890"/>
              <a:gd name="connsiteY23" fmla="*/ 1262358 h 1335186"/>
              <a:gd name="connsiteX24" fmla="*/ 2314322 w 5089890"/>
              <a:gd name="connsiteY24" fmla="*/ 1278542 h 1335186"/>
              <a:gd name="connsiteX25" fmla="*/ 2370966 w 5089890"/>
              <a:gd name="connsiteY25" fmla="*/ 1294726 h 1335186"/>
              <a:gd name="connsiteX26" fmla="*/ 2427611 w 5089890"/>
              <a:gd name="connsiteY26" fmla="*/ 1302818 h 1335186"/>
              <a:gd name="connsiteX27" fmla="*/ 2492347 w 5089890"/>
              <a:gd name="connsiteY27" fmla="*/ 1319002 h 1335186"/>
              <a:gd name="connsiteX28" fmla="*/ 2597543 w 5089890"/>
              <a:gd name="connsiteY28" fmla="*/ 1335186 h 1335186"/>
              <a:gd name="connsiteX29" fmla="*/ 2791752 w 5089890"/>
              <a:gd name="connsiteY29" fmla="*/ 1327094 h 1335186"/>
              <a:gd name="connsiteX30" fmla="*/ 2872672 w 5089890"/>
              <a:gd name="connsiteY30" fmla="*/ 1302818 h 1335186"/>
              <a:gd name="connsiteX31" fmla="*/ 2896949 w 5089890"/>
              <a:gd name="connsiteY31" fmla="*/ 1294726 h 1335186"/>
              <a:gd name="connsiteX32" fmla="*/ 3018329 w 5089890"/>
              <a:gd name="connsiteY32" fmla="*/ 1286634 h 1335186"/>
              <a:gd name="connsiteX33" fmla="*/ 3083065 w 5089890"/>
              <a:gd name="connsiteY33" fmla="*/ 1270450 h 1335186"/>
              <a:gd name="connsiteX34" fmla="*/ 3172078 w 5089890"/>
              <a:gd name="connsiteY34" fmla="*/ 1254266 h 1335186"/>
              <a:gd name="connsiteX35" fmla="*/ 3204446 w 5089890"/>
              <a:gd name="connsiteY35" fmla="*/ 1246174 h 1335186"/>
              <a:gd name="connsiteX36" fmla="*/ 3228722 w 5089890"/>
              <a:gd name="connsiteY36" fmla="*/ 1221898 h 1335186"/>
              <a:gd name="connsiteX37" fmla="*/ 3252998 w 5089890"/>
              <a:gd name="connsiteY37" fmla="*/ 1205714 h 1335186"/>
              <a:gd name="connsiteX38" fmla="*/ 3285366 w 5089890"/>
              <a:gd name="connsiteY38" fmla="*/ 1157161 h 1335186"/>
              <a:gd name="connsiteX39" fmla="*/ 3301550 w 5089890"/>
              <a:gd name="connsiteY39" fmla="*/ 1132885 h 1335186"/>
              <a:gd name="connsiteX40" fmla="*/ 3342011 w 5089890"/>
              <a:gd name="connsiteY40" fmla="*/ 1100517 h 1335186"/>
              <a:gd name="connsiteX41" fmla="*/ 3366287 w 5089890"/>
              <a:gd name="connsiteY41" fmla="*/ 1084333 h 1335186"/>
              <a:gd name="connsiteX42" fmla="*/ 3390563 w 5089890"/>
              <a:gd name="connsiteY42" fmla="*/ 1035781 h 1335186"/>
              <a:gd name="connsiteX43" fmla="*/ 3455299 w 5089890"/>
              <a:gd name="connsiteY43" fmla="*/ 1011505 h 1335186"/>
              <a:gd name="connsiteX44" fmla="*/ 3479575 w 5089890"/>
              <a:gd name="connsiteY44" fmla="*/ 1003413 h 1335186"/>
              <a:gd name="connsiteX45" fmla="*/ 3536219 w 5089890"/>
              <a:gd name="connsiteY45" fmla="*/ 987229 h 1335186"/>
              <a:gd name="connsiteX46" fmla="*/ 3576680 w 5089890"/>
              <a:gd name="connsiteY46" fmla="*/ 954861 h 1335186"/>
              <a:gd name="connsiteX47" fmla="*/ 3592864 w 5089890"/>
              <a:gd name="connsiteY47" fmla="*/ 930584 h 1335186"/>
              <a:gd name="connsiteX48" fmla="*/ 3617140 w 5089890"/>
              <a:gd name="connsiteY48" fmla="*/ 914400 h 1335186"/>
              <a:gd name="connsiteX49" fmla="*/ 3706152 w 5089890"/>
              <a:gd name="connsiteY49" fmla="*/ 873940 h 1335186"/>
              <a:gd name="connsiteX50" fmla="*/ 3795165 w 5089890"/>
              <a:gd name="connsiteY50" fmla="*/ 793020 h 1335186"/>
              <a:gd name="connsiteX51" fmla="*/ 3835625 w 5089890"/>
              <a:gd name="connsiteY51" fmla="*/ 768744 h 1335186"/>
              <a:gd name="connsiteX52" fmla="*/ 3859901 w 5089890"/>
              <a:gd name="connsiteY52" fmla="*/ 744468 h 1335186"/>
              <a:gd name="connsiteX53" fmla="*/ 3908453 w 5089890"/>
              <a:gd name="connsiteY53" fmla="*/ 712100 h 1335186"/>
              <a:gd name="connsiteX54" fmla="*/ 3948913 w 5089890"/>
              <a:gd name="connsiteY54" fmla="*/ 671639 h 1335186"/>
              <a:gd name="connsiteX55" fmla="*/ 3973189 w 5089890"/>
              <a:gd name="connsiteY55" fmla="*/ 655455 h 1335186"/>
              <a:gd name="connsiteX56" fmla="*/ 4021742 w 5089890"/>
              <a:gd name="connsiteY56" fmla="*/ 606903 h 1335186"/>
              <a:gd name="connsiteX57" fmla="*/ 4037926 w 5089890"/>
              <a:gd name="connsiteY57" fmla="*/ 582627 h 1335186"/>
              <a:gd name="connsiteX58" fmla="*/ 4086478 w 5089890"/>
              <a:gd name="connsiteY58" fmla="*/ 550259 h 1335186"/>
              <a:gd name="connsiteX59" fmla="*/ 4110754 w 5089890"/>
              <a:gd name="connsiteY59" fmla="*/ 525983 h 1335186"/>
              <a:gd name="connsiteX60" fmla="*/ 4159306 w 5089890"/>
              <a:gd name="connsiteY60" fmla="*/ 501707 h 1335186"/>
              <a:gd name="connsiteX61" fmla="*/ 4199766 w 5089890"/>
              <a:gd name="connsiteY61" fmla="*/ 469338 h 1335186"/>
              <a:gd name="connsiteX62" fmla="*/ 4256411 w 5089890"/>
              <a:gd name="connsiteY62" fmla="*/ 436970 h 1335186"/>
              <a:gd name="connsiteX63" fmla="*/ 4304963 w 5089890"/>
              <a:gd name="connsiteY63" fmla="*/ 388418 h 1335186"/>
              <a:gd name="connsiteX64" fmla="*/ 4329239 w 5089890"/>
              <a:gd name="connsiteY64" fmla="*/ 364142 h 1335186"/>
              <a:gd name="connsiteX65" fmla="*/ 4377791 w 5089890"/>
              <a:gd name="connsiteY65" fmla="*/ 323682 h 1335186"/>
              <a:gd name="connsiteX66" fmla="*/ 4434435 w 5089890"/>
              <a:gd name="connsiteY66" fmla="*/ 291314 h 1335186"/>
              <a:gd name="connsiteX67" fmla="*/ 4450619 w 5089890"/>
              <a:gd name="connsiteY67" fmla="*/ 267038 h 1335186"/>
              <a:gd name="connsiteX68" fmla="*/ 4474895 w 5089890"/>
              <a:gd name="connsiteY68" fmla="*/ 250854 h 1335186"/>
              <a:gd name="connsiteX69" fmla="*/ 4491080 w 5089890"/>
              <a:gd name="connsiteY69" fmla="*/ 234669 h 1335186"/>
              <a:gd name="connsiteX70" fmla="*/ 4515356 w 5089890"/>
              <a:gd name="connsiteY70" fmla="*/ 218485 h 1335186"/>
              <a:gd name="connsiteX71" fmla="*/ 4572000 w 5089890"/>
              <a:gd name="connsiteY71" fmla="*/ 145657 h 1335186"/>
              <a:gd name="connsiteX72" fmla="*/ 4588184 w 5089890"/>
              <a:gd name="connsiteY72" fmla="*/ 121381 h 1335186"/>
              <a:gd name="connsiteX73" fmla="*/ 4620552 w 5089890"/>
              <a:gd name="connsiteY73" fmla="*/ 105197 h 1335186"/>
              <a:gd name="connsiteX74" fmla="*/ 4669104 w 5089890"/>
              <a:gd name="connsiteY74" fmla="*/ 72829 h 1335186"/>
              <a:gd name="connsiteX75" fmla="*/ 4766209 w 5089890"/>
              <a:gd name="connsiteY75" fmla="*/ 48553 h 1335186"/>
              <a:gd name="connsiteX76" fmla="*/ 4790485 w 5089890"/>
              <a:gd name="connsiteY76" fmla="*/ 40461 h 1335186"/>
              <a:gd name="connsiteX77" fmla="*/ 4911865 w 5089890"/>
              <a:gd name="connsiteY77" fmla="*/ 32369 h 1335186"/>
              <a:gd name="connsiteX78" fmla="*/ 4968510 w 5089890"/>
              <a:gd name="connsiteY78" fmla="*/ 24277 h 1335186"/>
              <a:gd name="connsiteX79" fmla="*/ 5017062 w 5089890"/>
              <a:gd name="connsiteY79" fmla="*/ 8092 h 1335186"/>
              <a:gd name="connsiteX80" fmla="*/ 5041338 w 5089890"/>
              <a:gd name="connsiteY80" fmla="*/ 0 h 1335186"/>
              <a:gd name="connsiteX81" fmla="*/ 5089890 w 5089890"/>
              <a:gd name="connsiteY81" fmla="*/ 0 h 133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89890" h="1335186">
                <a:moveTo>
                  <a:pt x="0" y="1084333"/>
                </a:moveTo>
                <a:cubicBezTo>
                  <a:pt x="18881" y="1087030"/>
                  <a:pt x="37941" y="1088684"/>
                  <a:pt x="56644" y="1092425"/>
                </a:cubicBezTo>
                <a:cubicBezTo>
                  <a:pt x="65008" y="1094098"/>
                  <a:pt x="72476" y="1099311"/>
                  <a:pt x="80920" y="1100517"/>
                </a:cubicBezTo>
                <a:cubicBezTo>
                  <a:pt x="110414" y="1104730"/>
                  <a:pt x="140322" y="1105319"/>
                  <a:pt x="169933" y="1108609"/>
                </a:cubicBezTo>
                <a:cubicBezTo>
                  <a:pt x="188889" y="1110715"/>
                  <a:pt x="207599" y="1114803"/>
                  <a:pt x="226577" y="1116701"/>
                </a:cubicBezTo>
                <a:cubicBezTo>
                  <a:pt x="261571" y="1120200"/>
                  <a:pt x="296779" y="1121294"/>
                  <a:pt x="331773" y="1124793"/>
                </a:cubicBezTo>
                <a:cubicBezTo>
                  <a:pt x="350752" y="1126691"/>
                  <a:pt x="369401" y="1131422"/>
                  <a:pt x="388418" y="1132885"/>
                </a:cubicBezTo>
                <a:cubicBezTo>
                  <a:pt x="439587" y="1136821"/>
                  <a:pt x="490934" y="1137963"/>
                  <a:pt x="542166" y="1140977"/>
                </a:cubicBezTo>
                <a:lnTo>
                  <a:pt x="663547" y="1149069"/>
                </a:lnTo>
                <a:lnTo>
                  <a:pt x="801111" y="1157161"/>
                </a:lnTo>
                <a:cubicBezTo>
                  <a:pt x="944070" y="1154464"/>
                  <a:pt x="1087166" y="1155870"/>
                  <a:pt x="1229989" y="1149069"/>
                </a:cubicBezTo>
                <a:cubicBezTo>
                  <a:pt x="1257466" y="1147761"/>
                  <a:pt x="1283936" y="1138280"/>
                  <a:pt x="1310910" y="1132885"/>
                </a:cubicBezTo>
                <a:cubicBezTo>
                  <a:pt x="1370074" y="1121052"/>
                  <a:pt x="1337752" y="1126738"/>
                  <a:pt x="1408014" y="1116701"/>
                </a:cubicBezTo>
                <a:cubicBezTo>
                  <a:pt x="1491632" y="1119398"/>
                  <a:pt x="1575335" y="1120152"/>
                  <a:pt x="1658867" y="1124793"/>
                </a:cubicBezTo>
                <a:cubicBezTo>
                  <a:pt x="1669255" y="1125370"/>
                  <a:pt x="1710116" y="1134234"/>
                  <a:pt x="1723603" y="1140977"/>
                </a:cubicBezTo>
                <a:cubicBezTo>
                  <a:pt x="1732302" y="1145326"/>
                  <a:pt x="1738941" y="1153330"/>
                  <a:pt x="1747880" y="1157161"/>
                </a:cubicBezTo>
                <a:cubicBezTo>
                  <a:pt x="1762804" y="1163557"/>
                  <a:pt x="1818495" y="1171800"/>
                  <a:pt x="1828800" y="1173346"/>
                </a:cubicBezTo>
                <a:cubicBezTo>
                  <a:pt x="1866524" y="1179005"/>
                  <a:pt x="1904683" y="1182049"/>
                  <a:pt x="1942088" y="1189530"/>
                </a:cubicBezTo>
                <a:cubicBezTo>
                  <a:pt x="1955575" y="1192227"/>
                  <a:pt x="1969122" y="1194638"/>
                  <a:pt x="1982549" y="1197622"/>
                </a:cubicBezTo>
                <a:cubicBezTo>
                  <a:pt x="1993406" y="1200035"/>
                  <a:pt x="2004012" y="1203533"/>
                  <a:pt x="2014917" y="1205714"/>
                </a:cubicBezTo>
                <a:cubicBezTo>
                  <a:pt x="2031006" y="1208932"/>
                  <a:pt x="2047426" y="1210368"/>
                  <a:pt x="2063469" y="1213806"/>
                </a:cubicBezTo>
                <a:cubicBezTo>
                  <a:pt x="2085218" y="1218467"/>
                  <a:pt x="2128205" y="1229990"/>
                  <a:pt x="2128205" y="1229990"/>
                </a:cubicBezTo>
                <a:cubicBezTo>
                  <a:pt x="2136297" y="1235385"/>
                  <a:pt x="2143542" y="1242343"/>
                  <a:pt x="2152481" y="1246174"/>
                </a:cubicBezTo>
                <a:cubicBezTo>
                  <a:pt x="2163108" y="1250729"/>
                  <a:pt x="2217333" y="1260585"/>
                  <a:pt x="2225310" y="1262358"/>
                </a:cubicBezTo>
                <a:cubicBezTo>
                  <a:pt x="2293989" y="1277620"/>
                  <a:pt x="2216128" y="1264514"/>
                  <a:pt x="2314322" y="1278542"/>
                </a:cubicBezTo>
                <a:cubicBezTo>
                  <a:pt x="2335121" y="1285475"/>
                  <a:pt x="2348613" y="1290662"/>
                  <a:pt x="2370966" y="1294726"/>
                </a:cubicBezTo>
                <a:cubicBezTo>
                  <a:pt x="2389732" y="1298138"/>
                  <a:pt x="2408908" y="1299077"/>
                  <a:pt x="2427611" y="1302818"/>
                </a:cubicBezTo>
                <a:cubicBezTo>
                  <a:pt x="2449422" y="1307180"/>
                  <a:pt x="2470536" y="1314640"/>
                  <a:pt x="2492347" y="1319002"/>
                </a:cubicBezTo>
                <a:cubicBezTo>
                  <a:pt x="2554131" y="1331359"/>
                  <a:pt x="2519159" y="1325388"/>
                  <a:pt x="2597543" y="1335186"/>
                </a:cubicBezTo>
                <a:cubicBezTo>
                  <a:pt x="2662279" y="1332489"/>
                  <a:pt x="2727124" y="1331710"/>
                  <a:pt x="2791752" y="1327094"/>
                </a:cubicBezTo>
                <a:cubicBezTo>
                  <a:pt x="2807317" y="1325982"/>
                  <a:pt x="2864731" y="1305465"/>
                  <a:pt x="2872672" y="1302818"/>
                </a:cubicBezTo>
                <a:cubicBezTo>
                  <a:pt x="2880764" y="1300121"/>
                  <a:pt x="2888438" y="1295293"/>
                  <a:pt x="2896949" y="1294726"/>
                </a:cubicBezTo>
                <a:lnTo>
                  <a:pt x="3018329" y="1286634"/>
                </a:lnTo>
                <a:cubicBezTo>
                  <a:pt x="3039908" y="1281239"/>
                  <a:pt x="3061125" y="1274107"/>
                  <a:pt x="3083065" y="1270450"/>
                </a:cubicBezTo>
                <a:cubicBezTo>
                  <a:pt x="3118202" y="1264594"/>
                  <a:pt x="3138147" y="1261806"/>
                  <a:pt x="3172078" y="1254266"/>
                </a:cubicBezTo>
                <a:cubicBezTo>
                  <a:pt x="3182935" y="1251853"/>
                  <a:pt x="3193657" y="1248871"/>
                  <a:pt x="3204446" y="1246174"/>
                </a:cubicBezTo>
                <a:cubicBezTo>
                  <a:pt x="3212538" y="1238082"/>
                  <a:pt x="3219931" y="1229224"/>
                  <a:pt x="3228722" y="1221898"/>
                </a:cubicBezTo>
                <a:cubicBezTo>
                  <a:pt x="3236193" y="1215672"/>
                  <a:pt x="3246594" y="1213033"/>
                  <a:pt x="3252998" y="1205714"/>
                </a:cubicBezTo>
                <a:cubicBezTo>
                  <a:pt x="3265806" y="1191076"/>
                  <a:pt x="3274577" y="1173345"/>
                  <a:pt x="3285366" y="1157161"/>
                </a:cubicBezTo>
                <a:cubicBezTo>
                  <a:pt x="3290761" y="1149069"/>
                  <a:pt x="3293458" y="1138280"/>
                  <a:pt x="3301550" y="1132885"/>
                </a:cubicBezTo>
                <a:cubicBezTo>
                  <a:pt x="3376268" y="1083073"/>
                  <a:pt x="3284358" y="1146638"/>
                  <a:pt x="3342011" y="1100517"/>
                </a:cubicBezTo>
                <a:cubicBezTo>
                  <a:pt x="3349605" y="1094442"/>
                  <a:pt x="3358195" y="1089728"/>
                  <a:pt x="3366287" y="1084333"/>
                </a:cubicBezTo>
                <a:cubicBezTo>
                  <a:pt x="3371810" y="1067764"/>
                  <a:pt x="3376083" y="1047848"/>
                  <a:pt x="3390563" y="1035781"/>
                </a:cubicBezTo>
                <a:cubicBezTo>
                  <a:pt x="3410239" y="1019385"/>
                  <a:pt x="3432101" y="1018133"/>
                  <a:pt x="3455299" y="1011505"/>
                </a:cubicBezTo>
                <a:cubicBezTo>
                  <a:pt x="3463501" y="1009162"/>
                  <a:pt x="3471373" y="1005756"/>
                  <a:pt x="3479575" y="1003413"/>
                </a:cubicBezTo>
                <a:cubicBezTo>
                  <a:pt x="3491674" y="999956"/>
                  <a:pt x="3523284" y="993696"/>
                  <a:pt x="3536219" y="987229"/>
                </a:cubicBezTo>
                <a:cubicBezTo>
                  <a:pt x="3550236" y="980220"/>
                  <a:pt x="3566646" y="967404"/>
                  <a:pt x="3576680" y="954861"/>
                </a:cubicBezTo>
                <a:cubicBezTo>
                  <a:pt x="3582756" y="947267"/>
                  <a:pt x="3585987" y="937461"/>
                  <a:pt x="3592864" y="930584"/>
                </a:cubicBezTo>
                <a:cubicBezTo>
                  <a:pt x="3599741" y="923707"/>
                  <a:pt x="3608602" y="919057"/>
                  <a:pt x="3617140" y="914400"/>
                </a:cubicBezTo>
                <a:cubicBezTo>
                  <a:pt x="3673998" y="883386"/>
                  <a:pt x="3664471" y="887834"/>
                  <a:pt x="3706152" y="873940"/>
                </a:cubicBezTo>
                <a:cubicBezTo>
                  <a:pt x="3741153" y="838939"/>
                  <a:pt x="3756273" y="820244"/>
                  <a:pt x="3795165" y="793020"/>
                </a:cubicBezTo>
                <a:cubicBezTo>
                  <a:pt x="3808050" y="784001"/>
                  <a:pt x="3823043" y="778181"/>
                  <a:pt x="3835625" y="768744"/>
                </a:cubicBezTo>
                <a:cubicBezTo>
                  <a:pt x="3844780" y="761878"/>
                  <a:pt x="3850868" y="751494"/>
                  <a:pt x="3859901" y="744468"/>
                </a:cubicBezTo>
                <a:cubicBezTo>
                  <a:pt x="3875254" y="732526"/>
                  <a:pt x="3894699" y="725854"/>
                  <a:pt x="3908453" y="712100"/>
                </a:cubicBezTo>
                <a:cubicBezTo>
                  <a:pt x="3921940" y="698613"/>
                  <a:pt x="3933043" y="682219"/>
                  <a:pt x="3948913" y="671639"/>
                </a:cubicBezTo>
                <a:cubicBezTo>
                  <a:pt x="3957005" y="666244"/>
                  <a:pt x="3965920" y="661916"/>
                  <a:pt x="3973189" y="655455"/>
                </a:cubicBezTo>
                <a:cubicBezTo>
                  <a:pt x="3990296" y="640249"/>
                  <a:pt x="4009046" y="625947"/>
                  <a:pt x="4021742" y="606903"/>
                </a:cubicBezTo>
                <a:cubicBezTo>
                  <a:pt x="4027137" y="598811"/>
                  <a:pt x="4030607" y="589031"/>
                  <a:pt x="4037926" y="582627"/>
                </a:cubicBezTo>
                <a:cubicBezTo>
                  <a:pt x="4052564" y="569819"/>
                  <a:pt x="4072724" y="564013"/>
                  <a:pt x="4086478" y="550259"/>
                </a:cubicBezTo>
                <a:cubicBezTo>
                  <a:pt x="4094570" y="542167"/>
                  <a:pt x="4101963" y="533309"/>
                  <a:pt x="4110754" y="525983"/>
                </a:cubicBezTo>
                <a:cubicBezTo>
                  <a:pt x="4145540" y="496995"/>
                  <a:pt x="4122811" y="519955"/>
                  <a:pt x="4159306" y="501707"/>
                </a:cubicBezTo>
                <a:cubicBezTo>
                  <a:pt x="4218101" y="472309"/>
                  <a:pt x="4154605" y="499446"/>
                  <a:pt x="4199766" y="469338"/>
                </a:cubicBezTo>
                <a:cubicBezTo>
                  <a:pt x="4229072" y="449800"/>
                  <a:pt x="4231579" y="459043"/>
                  <a:pt x="4256411" y="436970"/>
                </a:cubicBezTo>
                <a:cubicBezTo>
                  <a:pt x="4273518" y="421764"/>
                  <a:pt x="4288779" y="404602"/>
                  <a:pt x="4304963" y="388418"/>
                </a:cubicBezTo>
                <a:cubicBezTo>
                  <a:pt x="4313055" y="380326"/>
                  <a:pt x="4319717" y="370490"/>
                  <a:pt x="4329239" y="364142"/>
                </a:cubicBezTo>
                <a:cubicBezTo>
                  <a:pt x="4389512" y="323960"/>
                  <a:pt x="4315485" y="375603"/>
                  <a:pt x="4377791" y="323682"/>
                </a:cubicBezTo>
                <a:cubicBezTo>
                  <a:pt x="4394947" y="309385"/>
                  <a:pt x="4414648" y="301207"/>
                  <a:pt x="4434435" y="291314"/>
                </a:cubicBezTo>
                <a:cubicBezTo>
                  <a:pt x="4439830" y="283222"/>
                  <a:pt x="4443742" y="273915"/>
                  <a:pt x="4450619" y="267038"/>
                </a:cubicBezTo>
                <a:cubicBezTo>
                  <a:pt x="4457496" y="260161"/>
                  <a:pt x="4467301" y="256929"/>
                  <a:pt x="4474895" y="250854"/>
                </a:cubicBezTo>
                <a:cubicBezTo>
                  <a:pt x="4480853" y="246088"/>
                  <a:pt x="4485122" y="239435"/>
                  <a:pt x="4491080" y="234669"/>
                </a:cubicBezTo>
                <a:cubicBezTo>
                  <a:pt x="4498674" y="228594"/>
                  <a:pt x="4507885" y="224711"/>
                  <a:pt x="4515356" y="218485"/>
                </a:cubicBezTo>
                <a:cubicBezTo>
                  <a:pt x="4543878" y="194716"/>
                  <a:pt x="4549444" y="179492"/>
                  <a:pt x="4572000" y="145657"/>
                </a:cubicBezTo>
                <a:cubicBezTo>
                  <a:pt x="4577395" y="137565"/>
                  <a:pt x="4579485" y="125730"/>
                  <a:pt x="4588184" y="121381"/>
                </a:cubicBezTo>
                <a:cubicBezTo>
                  <a:pt x="4598973" y="115986"/>
                  <a:pt x="4610208" y="111403"/>
                  <a:pt x="4620552" y="105197"/>
                </a:cubicBezTo>
                <a:cubicBezTo>
                  <a:pt x="4637231" y="95190"/>
                  <a:pt x="4650651" y="78980"/>
                  <a:pt x="4669104" y="72829"/>
                </a:cubicBezTo>
                <a:cubicBezTo>
                  <a:pt x="4767214" y="40126"/>
                  <a:pt x="4668138" y="70347"/>
                  <a:pt x="4766209" y="48553"/>
                </a:cubicBezTo>
                <a:cubicBezTo>
                  <a:pt x="4774536" y="46703"/>
                  <a:pt x="4782007" y="41403"/>
                  <a:pt x="4790485" y="40461"/>
                </a:cubicBezTo>
                <a:cubicBezTo>
                  <a:pt x="4830787" y="35983"/>
                  <a:pt x="4871405" y="35066"/>
                  <a:pt x="4911865" y="32369"/>
                </a:cubicBezTo>
                <a:cubicBezTo>
                  <a:pt x="4930747" y="29672"/>
                  <a:pt x="4949925" y="28566"/>
                  <a:pt x="4968510" y="24277"/>
                </a:cubicBezTo>
                <a:cubicBezTo>
                  <a:pt x="4985133" y="20441"/>
                  <a:pt x="5000878" y="13487"/>
                  <a:pt x="5017062" y="8092"/>
                </a:cubicBezTo>
                <a:cubicBezTo>
                  <a:pt x="5025154" y="5395"/>
                  <a:pt x="5032808" y="0"/>
                  <a:pt x="5041338" y="0"/>
                </a:cubicBezTo>
                <a:lnTo>
                  <a:pt x="5089890" y="0"/>
                </a:lnTo>
              </a:path>
            </a:pathLst>
          </a:cu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1D9E3F9-410D-2425-70EC-A6570DE6FC86}"/>
              </a:ext>
            </a:extLst>
          </p:cNvPr>
          <p:cNvSpPr/>
          <p:nvPr/>
        </p:nvSpPr>
        <p:spPr>
          <a:xfrm>
            <a:off x="5298779" y="6013089"/>
            <a:ext cx="88463" cy="884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3B77D7-4595-7218-3560-D90A03D547D6}"/>
              </a:ext>
            </a:extLst>
          </p:cNvPr>
          <p:cNvSpPr txBox="1"/>
          <p:nvPr/>
        </p:nvSpPr>
        <p:spPr>
          <a:xfrm>
            <a:off x="5437735" y="5947665"/>
            <a:ext cx="2569411" cy="21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Montserrat" pitchFamily="2" charset="0"/>
              </a:rPr>
              <a:t>Проекты освоения твердых ископаемых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8FE1E90-4996-614A-08C9-C60BF3B86201}"/>
              </a:ext>
            </a:extLst>
          </p:cNvPr>
          <p:cNvSpPr/>
          <p:nvPr/>
        </p:nvSpPr>
        <p:spPr>
          <a:xfrm>
            <a:off x="5298779" y="6308855"/>
            <a:ext cx="88463" cy="884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AF0FF5-CE4C-F6E9-0EF2-662A80939F80}"/>
              </a:ext>
            </a:extLst>
          </p:cNvPr>
          <p:cNvSpPr txBox="1"/>
          <p:nvPr/>
        </p:nvSpPr>
        <p:spPr>
          <a:xfrm>
            <a:off x="5449560" y="6243431"/>
            <a:ext cx="2569411" cy="21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Montserrat" pitchFamily="2" charset="0"/>
              </a:rPr>
              <a:t>Нефтегазовые проекты на суше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9161FBB-9ACE-2334-AB61-C137D862510F}"/>
              </a:ext>
            </a:extLst>
          </p:cNvPr>
          <p:cNvSpPr/>
          <p:nvPr/>
        </p:nvSpPr>
        <p:spPr>
          <a:xfrm>
            <a:off x="7533453" y="6296317"/>
            <a:ext cx="88463" cy="884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E709BA-1800-8792-9A73-C6DFE20FFFB4}"/>
              </a:ext>
            </a:extLst>
          </p:cNvPr>
          <p:cNvSpPr txBox="1"/>
          <p:nvPr/>
        </p:nvSpPr>
        <p:spPr>
          <a:xfrm>
            <a:off x="7647791" y="6228429"/>
            <a:ext cx="2569411" cy="21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Montserrat" pitchFamily="2" charset="0"/>
              </a:rPr>
              <a:t>Нефтегазовые проекты на море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7366167-38DB-9A2F-7025-E82B9B48D8A0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8007146" y="6057321"/>
            <a:ext cx="60821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6488070-8E7E-0627-CE8D-524231A3B669}"/>
              </a:ext>
            </a:extLst>
          </p:cNvPr>
          <p:cNvSpPr txBox="1"/>
          <p:nvPr/>
        </p:nvSpPr>
        <p:spPr>
          <a:xfrm>
            <a:off x="8634633" y="5947665"/>
            <a:ext cx="2569411" cy="21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Montserrat" pitchFamily="2" charset="0"/>
              </a:rPr>
              <a:t>Северный широтный ход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6367971A-EEA1-B89E-7693-BF0CDE0C31D2}"/>
              </a:ext>
            </a:extLst>
          </p:cNvPr>
          <p:cNvCxnSpPr>
            <a:cxnSpLocks/>
          </p:cNvCxnSpPr>
          <p:nvPr/>
        </p:nvCxnSpPr>
        <p:spPr>
          <a:xfrm>
            <a:off x="9662809" y="6338085"/>
            <a:ext cx="554393" cy="15002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951097-10EF-8EFD-0D6D-90053F3AF3E5}"/>
              </a:ext>
            </a:extLst>
          </p:cNvPr>
          <p:cNvSpPr txBox="1"/>
          <p:nvPr/>
        </p:nvSpPr>
        <p:spPr>
          <a:xfrm>
            <a:off x="10243077" y="6225662"/>
            <a:ext cx="18086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Montserrat" pitchFamily="2" charset="0"/>
              </a:rPr>
              <a:t>Северный морской путь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68B7B9D-CC26-0CCA-82C8-570C7D3FE755}"/>
              </a:ext>
            </a:extLst>
          </p:cNvPr>
          <p:cNvSpPr/>
          <p:nvPr/>
        </p:nvSpPr>
        <p:spPr>
          <a:xfrm>
            <a:off x="10128739" y="0"/>
            <a:ext cx="2063261" cy="215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6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1F49-DB87-4EE3-E651-504F01D0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E025-C36E-A627-AB15-640C537F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788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Защита экономической среды Российской Арктики: вызовы и перспективы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6CD3-51C7-1509-6BE4-AA9E300FBD29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76C24-2EAA-80D8-DB4F-4ADA2F7D1EE9}"/>
              </a:ext>
            </a:extLst>
          </p:cNvPr>
          <p:cNvSpPr txBox="1"/>
          <p:nvPr/>
        </p:nvSpPr>
        <p:spPr>
          <a:xfrm>
            <a:off x="1426029" y="4218673"/>
            <a:ext cx="9927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Стрельникова И.А,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к.ю.н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., доцент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доцент департамента зарубежного регионоведения,</a:t>
            </a:r>
          </a:p>
          <a:p>
            <a:pPr algn="r"/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ФМЭиМП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НИУ ВШЭ,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Эксперт ЦКЕМИ,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координатор международного проекта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Think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Arсtic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–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Think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Global,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Эксперт ПОРА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Руководитель 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НУГ «БРИКС+ как площадка для сотрудничества в Арктике: проблемы, перспективы и сценарии развития» 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algn="r"/>
            <a:endParaRPr lang="ru-RU" b="1" i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0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C6682-0232-1F6A-9574-67E504A2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18012-7593-1DC6-EBCA-F14B1900D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7CA5F-42C2-2E98-F93C-976323C74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1EA431-969B-A83E-DAB0-66EC008A0A0B}"/>
              </a:ext>
            </a:extLst>
          </p:cNvPr>
          <p:cNvSpPr txBox="1"/>
          <p:nvPr/>
        </p:nvSpPr>
        <p:spPr>
          <a:xfrm>
            <a:off x="1311504" y="576089"/>
            <a:ext cx="890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Основные проблемы реализации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19F5F-767E-2211-F86D-EEF7FA447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13D75E-BD2B-1624-3A0E-A4BE08630C3A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FFCD6-C6B0-B352-A4A3-4FB848016630}"/>
              </a:ext>
            </a:extLst>
          </p:cNvPr>
          <p:cNvSpPr txBox="1"/>
          <p:nvPr/>
        </p:nvSpPr>
        <p:spPr>
          <a:xfrm>
            <a:off x="2273422" y="1345911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Риски обеспечения рынками сбыта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0294F-1477-8FFF-1414-B26EEB7B13BA}"/>
              </a:ext>
            </a:extLst>
          </p:cNvPr>
          <p:cNvSpPr txBox="1"/>
          <p:nvPr/>
        </p:nvSpPr>
        <p:spPr>
          <a:xfrm>
            <a:off x="2273423" y="1814575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Слабая обеспеченность флотом ледового класса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0DCA1-180D-0FC6-8D6D-EC9065399C3F}"/>
              </a:ext>
            </a:extLst>
          </p:cNvPr>
          <p:cNvSpPr txBox="1"/>
          <p:nvPr/>
        </p:nvSpPr>
        <p:spPr>
          <a:xfrm>
            <a:off x="2273419" y="2283239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Технологические риски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22978-81A4-0490-D50A-85473C307CAC}"/>
              </a:ext>
            </a:extLst>
          </p:cNvPr>
          <p:cNvSpPr txBox="1"/>
          <p:nvPr/>
        </p:nvSpPr>
        <p:spPr>
          <a:xfrm>
            <a:off x="1311504" y="3818495"/>
            <a:ext cx="967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Основные перспективы реализации проектов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76E75-80C6-065E-AC11-508BD6C5A2E5}"/>
              </a:ext>
            </a:extLst>
          </p:cNvPr>
          <p:cNvSpPr txBox="1"/>
          <p:nvPr/>
        </p:nvSpPr>
        <p:spPr>
          <a:xfrm>
            <a:off x="2273419" y="2751903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«Арктический парадокс»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0B32A2-326B-CE19-37A2-2FF99E969861}"/>
              </a:ext>
            </a:extLst>
          </p:cNvPr>
          <p:cNvSpPr txBox="1"/>
          <p:nvPr/>
        </p:nvSpPr>
        <p:spPr>
          <a:xfrm>
            <a:off x="2273420" y="4527480"/>
            <a:ext cx="763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Сотрудничество с дружественными государствами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1D544-FEB5-42AB-D730-6F35A7B659BF}"/>
              </a:ext>
            </a:extLst>
          </p:cNvPr>
          <p:cNvSpPr txBox="1"/>
          <p:nvPr/>
        </p:nvSpPr>
        <p:spPr>
          <a:xfrm>
            <a:off x="2273421" y="5051799"/>
            <a:ext cx="782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Высокий государственный приоритет развития АЗРФ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8123926-8244-3C7B-B1A7-877FF0D16C20}"/>
              </a:ext>
            </a:extLst>
          </p:cNvPr>
          <p:cNvSpPr/>
          <p:nvPr/>
        </p:nvSpPr>
        <p:spPr>
          <a:xfrm>
            <a:off x="1833393" y="1470956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DC9D949-834F-BE4F-B786-03FE7D8B9F18}"/>
              </a:ext>
            </a:extLst>
          </p:cNvPr>
          <p:cNvSpPr/>
          <p:nvPr/>
        </p:nvSpPr>
        <p:spPr>
          <a:xfrm>
            <a:off x="1833393" y="1939620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57F9A1E-5D35-79AD-6290-4AA88CED7B41}"/>
              </a:ext>
            </a:extLst>
          </p:cNvPr>
          <p:cNvSpPr/>
          <p:nvPr/>
        </p:nvSpPr>
        <p:spPr>
          <a:xfrm>
            <a:off x="1833392" y="2408284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8533E96-9C00-325B-44E2-0EB80F25980B}"/>
              </a:ext>
            </a:extLst>
          </p:cNvPr>
          <p:cNvSpPr/>
          <p:nvPr/>
        </p:nvSpPr>
        <p:spPr>
          <a:xfrm>
            <a:off x="1833391" y="2876948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99B3FFF-F080-A338-820E-38C882B7BA79}"/>
              </a:ext>
            </a:extLst>
          </p:cNvPr>
          <p:cNvSpPr/>
          <p:nvPr/>
        </p:nvSpPr>
        <p:spPr>
          <a:xfrm>
            <a:off x="1833391" y="4654587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BCCACE5-6688-4408-0E09-F275FFD377BB}"/>
              </a:ext>
            </a:extLst>
          </p:cNvPr>
          <p:cNvSpPr/>
          <p:nvPr/>
        </p:nvSpPr>
        <p:spPr>
          <a:xfrm>
            <a:off x="1833390" y="5215934"/>
            <a:ext cx="88463" cy="88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72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8E852-437D-5CCD-20F0-F9CF77D1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Спасибо за внимание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CFE44-166A-B5BE-DB08-DFDCA845D3D8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328633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8B6E-35C1-FB9D-B206-BC5C1C37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E68B3-79C6-4A14-870A-FAA200EFB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DABF7-8939-FDC2-01F8-279317A8D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148DAE1-B10E-2816-1BF6-6C1998082B09}"/>
              </a:ext>
            </a:extLst>
          </p:cNvPr>
          <p:cNvSpPr txBox="1"/>
          <p:nvPr/>
        </p:nvSpPr>
        <p:spPr>
          <a:xfrm>
            <a:off x="686422" y="746750"/>
            <a:ext cx="1021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План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D8BFF-8FC3-E192-258F-16F420EAC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CAE4A-6C25-2CA0-ACB0-9C273F213D23}"/>
              </a:ext>
            </a:extLst>
          </p:cNvPr>
          <p:cNvSpPr txBox="1"/>
          <p:nvPr/>
        </p:nvSpPr>
        <p:spPr>
          <a:xfrm>
            <a:off x="-493427" y="1068495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20BB2-C0CE-1C9B-5B3E-AF9C7ACBF207}"/>
              </a:ext>
            </a:extLst>
          </p:cNvPr>
          <p:cNvSpPr txBox="1"/>
          <p:nvPr/>
        </p:nvSpPr>
        <p:spPr>
          <a:xfrm>
            <a:off x="2217980" y="1587322"/>
            <a:ext cx="839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Каковы перспективы восстановления и развития делового и научного сотрудничества с партнёрами из недружественных стран?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6A554-EAF8-AADE-E584-7412D7B2BB0C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D2A75-3A32-8515-8E36-7CDBFE3F4D39}"/>
              </a:ext>
            </a:extLst>
          </p:cNvPr>
          <p:cNvSpPr txBox="1"/>
          <p:nvPr/>
        </p:nvSpPr>
        <p:spPr>
          <a:xfrm>
            <a:off x="2238299" y="2923999"/>
            <a:ext cx="856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Возможно ли обеспечить устойчивое развитие АЗРФ, включая развитие технологий и промышленности, без риска для жизнестойкости Арктики? 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E6DB9-7E1B-4D38-2C52-C7BC45EFCB84}"/>
              </a:ext>
            </a:extLst>
          </p:cNvPr>
          <p:cNvSpPr txBox="1"/>
          <p:nvPr/>
        </p:nvSpPr>
        <p:spPr>
          <a:xfrm>
            <a:off x="2279599" y="4249333"/>
            <a:ext cx="8521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Обзор актуальных проблем, влияющих на реализацию проектов в Арктике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91B1FA-B488-E48B-73F2-4E3A3336BE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3095815"/>
            <a:ext cx="400720" cy="4007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EF7611-3128-2892-BB89-0F5612CB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542" y="1709703"/>
            <a:ext cx="400720" cy="4007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32B8ED-A2DC-A55F-7D38-1D87352C03F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4336988"/>
            <a:ext cx="400720" cy="400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8BD2C-83B3-1485-593A-370A3EB7702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7950" y="5291372"/>
            <a:ext cx="400720" cy="400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882A9-8514-41CD-E906-68B6D65391B4}"/>
              </a:ext>
            </a:extLst>
          </p:cNvPr>
          <p:cNvSpPr txBox="1"/>
          <p:nvPr/>
        </p:nvSpPr>
        <p:spPr>
          <a:xfrm>
            <a:off x="2279599" y="5180083"/>
            <a:ext cx="83581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Оценка перспектив реализации текущих и будущих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717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1F49-DB87-4EE3-E651-504F01D0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E025-C36E-A627-AB15-640C537F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788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1. Каковы перспективы восстановления и развития делового и научного сотрудничества с партнёрами из недружественных стран?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6CD3-51C7-1509-6BE4-AA9E300FBD29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371054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E91FE-647E-4263-AEC8-DAB469183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B9FE3-2B6C-4B68-AA7C-E3B57AE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6343" y="4099902"/>
            <a:ext cx="2862858" cy="131150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68E0E-0E60-41CA-B3DE-1B3E64A25C4A}"/>
              </a:ext>
            </a:extLst>
          </p:cNvPr>
          <p:cNvCxnSpPr>
            <a:cxnSpLocks/>
          </p:cNvCxnSpPr>
          <p:nvPr/>
        </p:nvCxnSpPr>
        <p:spPr>
          <a:xfrm>
            <a:off x="1618324" y="2145247"/>
            <a:ext cx="1663686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527894D-831E-4D68-9533-B6C24776BE8D}"/>
              </a:ext>
            </a:extLst>
          </p:cNvPr>
          <p:cNvSpPr txBox="1"/>
          <p:nvPr/>
        </p:nvSpPr>
        <p:spPr>
          <a:xfrm>
            <a:off x="415276" y="723519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Кризис международных режимов регионального сотрудничества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3F363-BF4B-FE6D-04DE-82F41255EA15}"/>
              </a:ext>
            </a:extLst>
          </p:cNvPr>
          <p:cNvSpPr txBox="1"/>
          <p:nvPr/>
        </p:nvSpPr>
        <p:spPr>
          <a:xfrm>
            <a:off x="528995" y="1741140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2019 г.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F35A-F272-070B-9116-11C485ED6DFF}"/>
              </a:ext>
            </a:extLst>
          </p:cNvPr>
          <p:cNvSpPr txBox="1"/>
          <p:nvPr/>
        </p:nvSpPr>
        <p:spPr>
          <a:xfrm>
            <a:off x="1086490" y="2148202"/>
            <a:ext cx="30189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Речь госсекретаря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М.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Помпео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 на министерской встрече Арктического совета в Рованиеми: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«Крайний Север «стал ареной мощи и соперничества» и «всем восьми арктическим государствам необходимо адаптироваться к новому будущему», прямо назвал Россию и «присвоивший себе приарктический статус» Китай «угрозами безопасности Арктического региона».</a:t>
            </a: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1F2CD-E374-A886-09E2-B4C22FCE78FB}"/>
              </a:ext>
            </a:extLst>
          </p:cNvPr>
          <p:cNvSpPr txBox="1"/>
          <p:nvPr/>
        </p:nvSpPr>
        <p:spPr>
          <a:xfrm>
            <a:off x="3877829" y="1763029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2022 г.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1455F-9FF5-0CDA-542B-DACE854556C3}"/>
              </a:ext>
            </a:extLst>
          </p:cNvPr>
          <p:cNvSpPr txBox="1"/>
          <p:nvPr/>
        </p:nvSpPr>
        <p:spPr>
          <a:xfrm>
            <a:off x="4449075" y="2146662"/>
            <a:ext cx="3163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Серия приостановления сотрудничества других Арктических стран с  Россией в ряде региональных и форумов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47E8A87-DE5B-4C64-9208-2AAE78D343F7}"/>
              </a:ext>
            </a:extLst>
          </p:cNvPr>
          <p:cNvCxnSpPr>
            <a:cxnSpLocks/>
          </p:cNvCxnSpPr>
          <p:nvPr/>
        </p:nvCxnSpPr>
        <p:spPr>
          <a:xfrm>
            <a:off x="5093636" y="2121955"/>
            <a:ext cx="1663686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EFD34A-5C10-17AD-69A9-B80188388AC5}"/>
              </a:ext>
            </a:extLst>
          </p:cNvPr>
          <p:cNvSpPr txBox="1"/>
          <p:nvPr/>
        </p:nvSpPr>
        <p:spPr>
          <a:xfrm>
            <a:off x="7777565" y="2168812"/>
            <a:ext cx="3163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Передача председательства в Арктическом совете от России к Норвегии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14AAED7-4472-1477-8D2A-D1B66BECFF85}"/>
              </a:ext>
            </a:extLst>
          </p:cNvPr>
          <p:cNvCxnSpPr>
            <a:cxnSpLocks/>
          </p:cNvCxnSpPr>
          <p:nvPr/>
        </p:nvCxnSpPr>
        <p:spPr>
          <a:xfrm>
            <a:off x="8455347" y="2126266"/>
            <a:ext cx="1663686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39C657-D835-9DB0-D64A-D14397E83AF7}"/>
              </a:ext>
            </a:extLst>
          </p:cNvPr>
          <p:cNvSpPr txBox="1"/>
          <p:nvPr/>
        </p:nvSpPr>
        <p:spPr>
          <a:xfrm>
            <a:off x="7297571" y="1766370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2023 г.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B9DF0-93A0-288E-2CC6-A9C2DB5B3DB4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398266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8B6E-35C1-FB9D-B206-BC5C1C37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E68B3-79C6-4A14-870A-FAA200EFB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DABF7-8939-FDC2-01F8-279317A8D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148DAE1-B10E-2816-1BF6-6C1998082B09}"/>
              </a:ext>
            </a:extLst>
          </p:cNvPr>
          <p:cNvSpPr txBox="1"/>
          <p:nvPr/>
        </p:nvSpPr>
        <p:spPr>
          <a:xfrm>
            <a:off x="686422" y="746750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Перспективы восстановления научного сотрудничества в регионе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D8BFF-8FC3-E192-258F-16F420EAC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CAE4A-6C25-2CA0-ACB0-9C273F213D23}"/>
              </a:ext>
            </a:extLst>
          </p:cNvPr>
          <p:cNvSpPr txBox="1"/>
          <p:nvPr/>
        </p:nvSpPr>
        <p:spPr>
          <a:xfrm>
            <a:off x="-493427" y="1068495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20BB2-C0CE-1C9B-5B3E-AF9C7ACBF207}"/>
              </a:ext>
            </a:extLst>
          </p:cNvPr>
          <p:cNvSpPr txBox="1"/>
          <p:nvPr/>
        </p:nvSpPr>
        <p:spPr>
          <a:xfrm>
            <a:off x="2279599" y="2199541"/>
            <a:ext cx="873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Заявления официальных лиц России и Норвегии в контексте важности существования и работы Арктического совета 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6A554-EAF8-AADE-E584-7412D7B2BB0C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D2A75-3A32-8515-8E36-7CDBFE3F4D39}"/>
              </a:ext>
            </a:extLst>
          </p:cNvPr>
          <p:cNvSpPr txBox="1"/>
          <p:nvPr/>
        </p:nvSpPr>
        <p:spPr>
          <a:xfrm>
            <a:off x="2353744" y="3631823"/>
            <a:ext cx="873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Согласование позиций «арктической восьмерки» по вопросу возобновления функционирования рабочих групп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E6DB9-7E1B-4D38-2C52-C7BC45EFCB84}"/>
              </a:ext>
            </a:extLst>
          </p:cNvPr>
          <p:cNvSpPr txBox="1"/>
          <p:nvPr/>
        </p:nvSpPr>
        <p:spPr>
          <a:xfrm>
            <a:off x="2362283" y="4895883"/>
            <a:ext cx="88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Сохранение каналов научной дипломатии на индивидуально-личностном негосударственном уровне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91B1FA-B488-E48B-73F2-4E3A3336BE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3755741"/>
            <a:ext cx="400720" cy="4007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EF7611-3128-2892-BB89-0F5612CB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2300820"/>
            <a:ext cx="400720" cy="4007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32B8ED-A2DC-A55F-7D38-1D87352C03F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5079938"/>
            <a:ext cx="400720" cy="4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050C0-9D57-FC13-691D-1281E9B4F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3A4424-6774-1A11-EEA5-654F14B9E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ED5AC-096B-5810-1A24-8BE949B34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0BF79C-BA62-42D6-0A01-6E596FC7654F}"/>
              </a:ext>
            </a:extLst>
          </p:cNvPr>
          <p:cNvSpPr txBox="1"/>
          <p:nvPr/>
        </p:nvSpPr>
        <p:spPr>
          <a:xfrm>
            <a:off x="686422" y="746750"/>
            <a:ext cx="1021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Перспективы восстановления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экономического сотрудничества в регионе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4D972-41AA-4186-2B82-9C349365D8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506B31-B020-9568-B84B-140D125BBDEE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045AB-88C9-1E62-4E4A-6D88B8FC454C}"/>
              </a:ext>
            </a:extLst>
          </p:cNvPr>
          <p:cNvSpPr txBox="1"/>
          <p:nvPr/>
        </p:nvSpPr>
        <p:spPr>
          <a:xfrm>
            <a:off x="2279598" y="2517829"/>
            <a:ext cx="835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Сохранение долей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Total Energies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в НОВАТЭКе (16%) и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проекте Ямал СПГ (20%)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2E5111-DA94-93A4-EB81-6FA1F48956C3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5E60D-76FA-E8D5-6E59-106240931301}"/>
              </a:ext>
            </a:extLst>
          </p:cNvPr>
          <p:cNvSpPr txBox="1"/>
          <p:nvPr/>
        </p:nvSpPr>
        <p:spPr>
          <a:xfrm>
            <a:off x="2279598" y="3755397"/>
            <a:ext cx="8502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Сохранение в Европе спроса на российский газ (как минимум до 2027 г.) и увеличение объема поставок российского СПГ в Европу (с 13,3% до 18,6% к сентябрю 2024 г.) </a:t>
            </a:r>
          </a:p>
          <a:p>
            <a:pPr algn="just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Но происходит это, скорее, от отсутствия иных релевантных источников поставок, нежели от желания возобновить торговые отношения, в особенности учитывая долгосрочную стратегию ЕС полностью отказаться от импорта энергоносителей из РФ</a:t>
            </a:r>
            <a:endParaRPr lang="ru-RU" i="1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0E7C8-808C-86BB-E9A0-9688E7DE66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2609856"/>
            <a:ext cx="400720" cy="400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71D202-DAAD-56D6-1CF1-1B2EB05217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23" y="3925218"/>
            <a:ext cx="400720" cy="4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6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1F49-DB87-4EE3-E651-504F01D0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1E025-C36E-A627-AB15-640C537F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788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2.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Возможно ли обеспечить устойчивое развитие АЗРФ, включая развитие технологий и промышленности, без риска для жизнестойкости Арктики? </a:t>
            </a: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6CD3-51C7-1509-6BE4-AA9E300FBD29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75507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C270-AFD2-1734-C60D-4D4C0C577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F1D9C3-553B-159A-DA64-777087839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D76D44-689B-B541-6CB3-42141DFA1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F1E9225-3F0C-578D-163B-F43D271EB529}"/>
              </a:ext>
            </a:extLst>
          </p:cNvPr>
          <p:cNvSpPr txBox="1"/>
          <p:nvPr/>
        </p:nvSpPr>
        <p:spPr>
          <a:xfrm>
            <a:off x="743382" y="952503"/>
            <a:ext cx="1021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Проблема «устойчивости» развития АЗРФ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CC0DD-4065-BC78-4E9F-6E557F01F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FDF6E-9088-C1CC-A32A-A3232A4D120B}"/>
              </a:ext>
            </a:extLst>
          </p:cNvPr>
          <p:cNvSpPr txBox="1"/>
          <p:nvPr/>
        </p:nvSpPr>
        <p:spPr>
          <a:xfrm>
            <a:off x="655752" y="1499078"/>
            <a:ext cx="4095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DBD2A-BB04-26BB-94D5-2B2B0FA039E1}"/>
              </a:ext>
            </a:extLst>
          </p:cNvPr>
          <p:cNvSpPr txBox="1"/>
          <p:nvPr/>
        </p:nvSpPr>
        <p:spPr>
          <a:xfrm>
            <a:off x="3046971" y="6426970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1466B"/>
                </a:solidFill>
                <a:latin typeface="Montserrat-Light"/>
              </a:rPr>
              <a:t>V</a:t>
            </a:r>
            <a:r>
              <a:rPr lang="ru-RU" sz="1100" b="1" dirty="0">
                <a:solidFill>
                  <a:srgbClr val="01466B"/>
                </a:solidFill>
                <a:latin typeface="Montserrat-Light"/>
              </a:rPr>
              <a:t> СЕВЕРНЫЙ ФОРУМ ПО УСТОЙЧИВОМУ РАЗВИТИЮ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702A7-2B19-3754-7DC6-E828E7C4FDAA}"/>
              </a:ext>
            </a:extLst>
          </p:cNvPr>
          <p:cNvSpPr txBox="1"/>
          <p:nvPr/>
        </p:nvSpPr>
        <p:spPr>
          <a:xfrm>
            <a:off x="2196966" y="1668354"/>
            <a:ext cx="8188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«Арктический парадокс» как теоретическая основа анализа воздействия экономического развития на экологию региона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0B75C-20A3-14A9-ECBE-2A8A66A46E2D}"/>
              </a:ext>
            </a:extLst>
          </p:cNvPr>
          <p:cNvSpPr txBox="1"/>
          <p:nvPr/>
        </p:nvSpPr>
        <p:spPr>
          <a:xfrm>
            <a:off x="2196966" y="2848965"/>
            <a:ext cx="8188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Более 100 горячих экологических точек в АЗРФ, ликвидация которых без международной кооперации и сопутствующего ущерба экологии представляется крайне затруднительной 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22F9D-5749-6C29-7DBA-06251CC03A22}"/>
              </a:ext>
            </a:extLst>
          </p:cNvPr>
          <p:cNvSpPr txBox="1"/>
          <p:nvPr/>
        </p:nvSpPr>
        <p:spPr>
          <a:xfrm>
            <a:off x="2279599" y="4489841"/>
            <a:ext cx="801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Montserrat-Light"/>
              </a:rPr>
              <a:t>Наличие более серьезных структурных проблем в экономике</a:t>
            </a:r>
            <a:endParaRPr lang="ru-RU" sz="2000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294622-2113-C099-FAC6-74165481F1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5358" y="1933463"/>
            <a:ext cx="337333" cy="337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0D98CC-1565-67DA-9CBB-EF7EF48CEB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9205" y="3191767"/>
            <a:ext cx="337334" cy="3373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97E14A-8CA4-0285-20D1-8F4AACB6CF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7985" y="4489841"/>
            <a:ext cx="338554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5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1161</Words>
  <Application>Microsoft Office PowerPoint</Application>
  <PresentationFormat>Широкоэкранный</PresentationFormat>
  <Paragraphs>185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Montserrat-Light</vt:lpstr>
      <vt:lpstr>Тема Office</vt:lpstr>
      <vt:lpstr>Презентация PowerPoint</vt:lpstr>
      <vt:lpstr>Защита экономической среды Российской Арктики: вызовы и перспективы</vt:lpstr>
      <vt:lpstr>Презентация PowerPoint</vt:lpstr>
      <vt:lpstr>1. Каковы перспективы восстановления и развития делового и научного сотрудничества с партнёрами из недружественных стран?</vt:lpstr>
      <vt:lpstr>Презентация PowerPoint</vt:lpstr>
      <vt:lpstr>Презентация PowerPoint</vt:lpstr>
      <vt:lpstr>Презентация PowerPoint</vt:lpstr>
      <vt:lpstr>2. Возможно ли обеспечить устойчивое развитие АЗРФ, включая развитие технологий и промышленности, без риска для жизнестойкости Арктики?  </vt:lpstr>
      <vt:lpstr>Презентация PowerPoint</vt:lpstr>
      <vt:lpstr>Презентация PowerPoint</vt:lpstr>
      <vt:lpstr>3. Обзор актуальных проблем, влияющих на реализацию проектов в Арктике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Оценка перспектив реализации текущих и будущих проектов  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Adminstrator</dc:creator>
  <cp:lastModifiedBy>Ирина</cp:lastModifiedBy>
  <cp:revision>38</cp:revision>
  <dcterms:created xsi:type="dcterms:W3CDTF">2024-09-10T06:47:05Z</dcterms:created>
  <dcterms:modified xsi:type="dcterms:W3CDTF">2024-10-06T09:52:49Z</dcterms:modified>
</cp:coreProperties>
</file>