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71" r:id="rId5"/>
    <p:sldId id="272" r:id="rId6"/>
    <p:sldId id="298" r:id="rId7"/>
    <p:sldId id="286" r:id="rId8"/>
    <p:sldId id="273" r:id="rId9"/>
    <p:sldId id="287" r:id="rId10"/>
    <p:sldId id="296" r:id="rId11"/>
    <p:sldId id="288" r:id="rId12"/>
    <p:sldId id="289" r:id="rId13"/>
    <p:sldId id="290" r:id="rId14"/>
    <p:sldId id="291" r:id="rId15"/>
    <p:sldId id="292" r:id="rId16"/>
    <p:sldId id="297" r:id="rId17"/>
    <p:sldId id="293" r:id="rId18"/>
    <p:sldId id="294" r:id="rId19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  <p:cmAuthor id="2" name="Максим Майоров" initials="ММ" lastIdx="2" clrIdx="1">
    <p:extLst>
      <p:ext uri="{19B8F6BF-5375-455C-9EA6-DF929625EA0E}">
        <p15:presenceInfo xmlns:p15="http://schemas.microsoft.com/office/powerpoint/2012/main" userId="521f117352b904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722"/>
  </p:normalViewPr>
  <p:slideViewPr>
    <p:cSldViewPr snapToGrid="0" snapToObjects="1">
      <p:cViewPr varScale="1">
        <p:scale>
          <a:sx n="63" d="100"/>
          <a:sy n="63" d="100"/>
        </p:scale>
        <p:origin x="188" y="52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5DA5B5-611A-41EE-BBC5-FEC60A19B96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CA23A37-F750-4258-A871-9F3B3D01717A}">
      <dgm:prSet/>
      <dgm:spPr/>
      <dgm:t>
        <a:bodyPr/>
        <a:lstStyle/>
        <a:p>
          <a:r>
            <a:rPr lang="ru-RU" b="0" i="0"/>
            <a:t>Анализ арктических повесток участвующих акторов</a:t>
          </a:r>
          <a:endParaRPr lang="ru-RU"/>
        </a:p>
      </dgm:t>
    </dgm:pt>
    <dgm:pt modelId="{16718BB7-3299-40AB-A067-062884CDDF38}" type="parTrans" cxnId="{21EB859E-CF76-451D-AB71-A3377C913622}">
      <dgm:prSet/>
      <dgm:spPr/>
      <dgm:t>
        <a:bodyPr/>
        <a:lstStyle/>
        <a:p>
          <a:endParaRPr lang="ru-RU"/>
        </a:p>
      </dgm:t>
    </dgm:pt>
    <dgm:pt modelId="{2F5255B4-C55B-44EA-BC8F-17BF2D53EF33}" type="sibTrans" cxnId="{21EB859E-CF76-451D-AB71-A3377C913622}">
      <dgm:prSet/>
      <dgm:spPr/>
      <dgm:t>
        <a:bodyPr/>
        <a:lstStyle/>
        <a:p>
          <a:endParaRPr lang="ru-RU"/>
        </a:p>
      </dgm:t>
    </dgm:pt>
    <dgm:pt modelId="{052EED0C-C15F-470F-B59C-32985E519720}">
      <dgm:prSet/>
      <dgm:spPr/>
      <dgm:t>
        <a:bodyPr/>
        <a:lstStyle/>
        <a:p>
          <a:r>
            <a:rPr lang="ru-RU" b="0" i="0"/>
            <a:t>Переговоры «без камер»</a:t>
          </a:r>
          <a:endParaRPr lang="ru-RU"/>
        </a:p>
      </dgm:t>
    </dgm:pt>
    <dgm:pt modelId="{1F125D66-661C-459F-9C15-CC840EB0E37E}" type="parTrans" cxnId="{CB7AAC43-1440-4F09-9930-165B21DDFF20}">
      <dgm:prSet/>
      <dgm:spPr/>
      <dgm:t>
        <a:bodyPr/>
        <a:lstStyle/>
        <a:p>
          <a:endParaRPr lang="ru-RU"/>
        </a:p>
      </dgm:t>
    </dgm:pt>
    <dgm:pt modelId="{24FEAFE7-165F-4985-AF49-9C8D138BE6D5}" type="sibTrans" cxnId="{CB7AAC43-1440-4F09-9930-165B21DDFF20}">
      <dgm:prSet/>
      <dgm:spPr/>
      <dgm:t>
        <a:bodyPr/>
        <a:lstStyle/>
        <a:p>
          <a:endParaRPr lang="ru-RU"/>
        </a:p>
      </dgm:t>
    </dgm:pt>
    <dgm:pt modelId="{51CF9EC4-4CEF-4F98-90A4-F9C1D4E7C1D8}">
      <dgm:prSet/>
      <dgm:spPr/>
      <dgm:t>
        <a:bodyPr/>
        <a:lstStyle/>
        <a:p>
          <a:r>
            <a:rPr lang="ru-RU" b="0" i="0"/>
            <a:t>Представление итоговой позиции по обсуждаемым вопросам</a:t>
          </a:r>
          <a:endParaRPr lang="ru-RU"/>
        </a:p>
      </dgm:t>
    </dgm:pt>
    <dgm:pt modelId="{72CBF147-75C9-4D90-BDDE-20374C006126}" type="parTrans" cxnId="{6277C08D-D0F9-4A26-B311-36C14249E89F}">
      <dgm:prSet/>
      <dgm:spPr/>
      <dgm:t>
        <a:bodyPr/>
        <a:lstStyle/>
        <a:p>
          <a:endParaRPr lang="ru-RU"/>
        </a:p>
      </dgm:t>
    </dgm:pt>
    <dgm:pt modelId="{1C3CCBDD-ED1F-4099-8D9E-7FA2429FF68A}" type="sibTrans" cxnId="{6277C08D-D0F9-4A26-B311-36C14249E89F}">
      <dgm:prSet/>
      <dgm:spPr/>
      <dgm:t>
        <a:bodyPr/>
        <a:lstStyle/>
        <a:p>
          <a:endParaRPr lang="ru-RU"/>
        </a:p>
      </dgm:t>
    </dgm:pt>
    <dgm:pt modelId="{0F07D776-803D-4816-AF32-446AE48882B8}">
      <dgm:prSet/>
      <dgm:spPr/>
      <dgm:t>
        <a:bodyPr/>
        <a:lstStyle/>
        <a:p>
          <a:r>
            <a:rPr lang="ru-RU" b="0" i="0"/>
            <a:t>Составление меморандума и аналитической записки</a:t>
          </a:r>
          <a:endParaRPr lang="ru-RU"/>
        </a:p>
      </dgm:t>
    </dgm:pt>
    <dgm:pt modelId="{BB597B27-7942-4989-84D8-A1F58460ADB5}" type="parTrans" cxnId="{91D469F5-AE6C-481F-BD2D-19B3C2746BE7}">
      <dgm:prSet/>
      <dgm:spPr/>
      <dgm:t>
        <a:bodyPr/>
        <a:lstStyle/>
        <a:p>
          <a:endParaRPr lang="ru-RU"/>
        </a:p>
      </dgm:t>
    </dgm:pt>
    <dgm:pt modelId="{B9C3FFB2-1258-4C7D-9981-FE3C096CB26A}" type="sibTrans" cxnId="{91D469F5-AE6C-481F-BD2D-19B3C2746BE7}">
      <dgm:prSet/>
      <dgm:spPr/>
      <dgm:t>
        <a:bodyPr/>
        <a:lstStyle/>
        <a:p>
          <a:endParaRPr lang="ru-RU"/>
        </a:p>
      </dgm:t>
    </dgm:pt>
    <dgm:pt modelId="{76D4B1BE-7C62-4719-B4C2-9333C3290A46}" type="pres">
      <dgm:prSet presAssocID="{E85DA5B5-611A-41EE-BBC5-FEC60A19B965}" presName="Name0" presStyleCnt="0">
        <dgm:presLayoutVars>
          <dgm:dir/>
          <dgm:animLvl val="lvl"/>
          <dgm:resizeHandles val="exact"/>
        </dgm:presLayoutVars>
      </dgm:prSet>
      <dgm:spPr/>
    </dgm:pt>
    <dgm:pt modelId="{553A728B-086D-4048-939D-ECA229770238}" type="pres">
      <dgm:prSet presAssocID="{6CA23A37-F750-4258-A871-9F3B3D01717A}" presName="linNode" presStyleCnt="0"/>
      <dgm:spPr/>
    </dgm:pt>
    <dgm:pt modelId="{34DBD455-FFD8-40EF-ABC2-A6AEA74A1B82}" type="pres">
      <dgm:prSet presAssocID="{6CA23A37-F750-4258-A871-9F3B3D01717A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0B2B9A17-4955-4A3F-8B21-D9503001BD03}" type="pres">
      <dgm:prSet presAssocID="{2F5255B4-C55B-44EA-BC8F-17BF2D53EF33}" presName="sp" presStyleCnt="0"/>
      <dgm:spPr/>
    </dgm:pt>
    <dgm:pt modelId="{7394FA46-2BB0-4E3B-B434-3A14FB509859}" type="pres">
      <dgm:prSet presAssocID="{052EED0C-C15F-470F-B59C-32985E519720}" presName="linNode" presStyleCnt="0"/>
      <dgm:spPr/>
    </dgm:pt>
    <dgm:pt modelId="{E3088EF9-63EA-43F8-98A1-0433B7741CF1}" type="pres">
      <dgm:prSet presAssocID="{052EED0C-C15F-470F-B59C-32985E51972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6D68BA2-44DF-4A14-B65E-624A879924A5}" type="pres">
      <dgm:prSet presAssocID="{24FEAFE7-165F-4985-AF49-9C8D138BE6D5}" presName="sp" presStyleCnt="0"/>
      <dgm:spPr/>
    </dgm:pt>
    <dgm:pt modelId="{DA1B3999-23ED-4E49-BDA0-B14EA5829A64}" type="pres">
      <dgm:prSet presAssocID="{51CF9EC4-4CEF-4F98-90A4-F9C1D4E7C1D8}" presName="linNode" presStyleCnt="0"/>
      <dgm:spPr/>
    </dgm:pt>
    <dgm:pt modelId="{0843AC28-DC96-449E-89FE-EF4CAF969001}" type="pres">
      <dgm:prSet presAssocID="{51CF9EC4-4CEF-4F98-90A4-F9C1D4E7C1D8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46569EF-47DB-4C78-A181-6D4E92853D8E}" type="pres">
      <dgm:prSet presAssocID="{1C3CCBDD-ED1F-4099-8D9E-7FA2429FF68A}" presName="sp" presStyleCnt="0"/>
      <dgm:spPr/>
    </dgm:pt>
    <dgm:pt modelId="{FD6A8224-C918-49E4-94B9-B392CAA28D50}" type="pres">
      <dgm:prSet presAssocID="{0F07D776-803D-4816-AF32-446AE48882B8}" presName="linNode" presStyleCnt="0"/>
      <dgm:spPr/>
    </dgm:pt>
    <dgm:pt modelId="{F4B028F9-106F-4F6C-98A4-59860C4224F1}" type="pres">
      <dgm:prSet presAssocID="{0F07D776-803D-4816-AF32-446AE48882B8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3CA2BA2B-288E-4F6D-9D6D-E5CF6B4A0E72}" type="presOf" srcId="{0F07D776-803D-4816-AF32-446AE48882B8}" destId="{F4B028F9-106F-4F6C-98A4-59860C4224F1}" srcOrd="0" destOrd="0" presId="urn:microsoft.com/office/officeart/2005/8/layout/vList5"/>
    <dgm:cxn modelId="{1DB9733F-AD0A-45E9-8DE2-5F932789CA9E}" type="presOf" srcId="{6CA23A37-F750-4258-A871-9F3B3D01717A}" destId="{34DBD455-FFD8-40EF-ABC2-A6AEA74A1B82}" srcOrd="0" destOrd="0" presId="urn:microsoft.com/office/officeart/2005/8/layout/vList5"/>
    <dgm:cxn modelId="{A9B2A55D-D68E-44CE-8DB3-FBFE89337962}" type="presOf" srcId="{E85DA5B5-611A-41EE-BBC5-FEC60A19B965}" destId="{76D4B1BE-7C62-4719-B4C2-9333C3290A46}" srcOrd="0" destOrd="0" presId="urn:microsoft.com/office/officeart/2005/8/layout/vList5"/>
    <dgm:cxn modelId="{CB7AAC43-1440-4F09-9930-165B21DDFF20}" srcId="{E85DA5B5-611A-41EE-BBC5-FEC60A19B965}" destId="{052EED0C-C15F-470F-B59C-32985E519720}" srcOrd="1" destOrd="0" parTransId="{1F125D66-661C-459F-9C15-CC840EB0E37E}" sibTransId="{24FEAFE7-165F-4985-AF49-9C8D138BE6D5}"/>
    <dgm:cxn modelId="{6277C08D-D0F9-4A26-B311-36C14249E89F}" srcId="{E85DA5B5-611A-41EE-BBC5-FEC60A19B965}" destId="{51CF9EC4-4CEF-4F98-90A4-F9C1D4E7C1D8}" srcOrd="2" destOrd="0" parTransId="{72CBF147-75C9-4D90-BDDE-20374C006126}" sibTransId="{1C3CCBDD-ED1F-4099-8D9E-7FA2429FF68A}"/>
    <dgm:cxn modelId="{21EB859E-CF76-451D-AB71-A3377C913622}" srcId="{E85DA5B5-611A-41EE-BBC5-FEC60A19B965}" destId="{6CA23A37-F750-4258-A871-9F3B3D01717A}" srcOrd="0" destOrd="0" parTransId="{16718BB7-3299-40AB-A067-062884CDDF38}" sibTransId="{2F5255B4-C55B-44EA-BC8F-17BF2D53EF33}"/>
    <dgm:cxn modelId="{3905E0BA-2DF0-4363-8788-B5D6CF53820A}" type="presOf" srcId="{51CF9EC4-4CEF-4F98-90A4-F9C1D4E7C1D8}" destId="{0843AC28-DC96-449E-89FE-EF4CAF969001}" srcOrd="0" destOrd="0" presId="urn:microsoft.com/office/officeart/2005/8/layout/vList5"/>
    <dgm:cxn modelId="{A7482DCE-4B02-4678-9A02-EB951593D2C7}" type="presOf" srcId="{052EED0C-C15F-470F-B59C-32985E519720}" destId="{E3088EF9-63EA-43F8-98A1-0433B7741CF1}" srcOrd="0" destOrd="0" presId="urn:microsoft.com/office/officeart/2005/8/layout/vList5"/>
    <dgm:cxn modelId="{91D469F5-AE6C-481F-BD2D-19B3C2746BE7}" srcId="{E85DA5B5-611A-41EE-BBC5-FEC60A19B965}" destId="{0F07D776-803D-4816-AF32-446AE48882B8}" srcOrd="3" destOrd="0" parTransId="{BB597B27-7942-4989-84D8-A1F58460ADB5}" sibTransId="{B9C3FFB2-1258-4C7D-9981-FE3C096CB26A}"/>
    <dgm:cxn modelId="{A60BB8C2-F61A-4C48-93CB-411D9088D1A7}" type="presParOf" srcId="{76D4B1BE-7C62-4719-B4C2-9333C3290A46}" destId="{553A728B-086D-4048-939D-ECA229770238}" srcOrd="0" destOrd="0" presId="urn:microsoft.com/office/officeart/2005/8/layout/vList5"/>
    <dgm:cxn modelId="{CB414FEC-CCB7-4A55-93C6-158AE4B5F1E9}" type="presParOf" srcId="{553A728B-086D-4048-939D-ECA229770238}" destId="{34DBD455-FFD8-40EF-ABC2-A6AEA74A1B82}" srcOrd="0" destOrd="0" presId="urn:microsoft.com/office/officeart/2005/8/layout/vList5"/>
    <dgm:cxn modelId="{C12A32B9-E550-4544-9A46-7B0A069FAF62}" type="presParOf" srcId="{76D4B1BE-7C62-4719-B4C2-9333C3290A46}" destId="{0B2B9A17-4955-4A3F-8B21-D9503001BD03}" srcOrd="1" destOrd="0" presId="urn:microsoft.com/office/officeart/2005/8/layout/vList5"/>
    <dgm:cxn modelId="{C85947F8-A0A0-48AC-A3D6-56732FDCC345}" type="presParOf" srcId="{76D4B1BE-7C62-4719-B4C2-9333C3290A46}" destId="{7394FA46-2BB0-4E3B-B434-3A14FB509859}" srcOrd="2" destOrd="0" presId="urn:microsoft.com/office/officeart/2005/8/layout/vList5"/>
    <dgm:cxn modelId="{580963E4-9443-40FA-AFD9-882F979874EF}" type="presParOf" srcId="{7394FA46-2BB0-4E3B-B434-3A14FB509859}" destId="{E3088EF9-63EA-43F8-98A1-0433B7741CF1}" srcOrd="0" destOrd="0" presId="urn:microsoft.com/office/officeart/2005/8/layout/vList5"/>
    <dgm:cxn modelId="{A53AD1A6-A4AB-434B-B211-260DD7D5F59B}" type="presParOf" srcId="{76D4B1BE-7C62-4719-B4C2-9333C3290A46}" destId="{F6D68BA2-44DF-4A14-B65E-624A879924A5}" srcOrd="3" destOrd="0" presId="urn:microsoft.com/office/officeart/2005/8/layout/vList5"/>
    <dgm:cxn modelId="{6403B2F8-86D3-4D1C-B352-5297CEF071AD}" type="presParOf" srcId="{76D4B1BE-7C62-4719-B4C2-9333C3290A46}" destId="{DA1B3999-23ED-4E49-BDA0-B14EA5829A64}" srcOrd="4" destOrd="0" presId="urn:microsoft.com/office/officeart/2005/8/layout/vList5"/>
    <dgm:cxn modelId="{E3774531-453A-4819-9ACC-E246BEA5F42B}" type="presParOf" srcId="{DA1B3999-23ED-4E49-BDA0-B14EA5829A64}" destId="{0843AC28-DC96-449E-89FE-EF4CAF969001}" srcOrd="0" destOrd="0" presId="urn:microsoft.com/office/officeart/2005/8/layout/vList5"/>
    <dgm:cxn modelId="{A063122B-0E41-4ED0-BBFB-0B50B76E3C6B}" type="presParOf" srcId="{76D4B1BE-7C62-4719-B4C2-9333C3290A46}" destId="{046569EF-47DB-4C78-A181-6D4E92853D8E}" srcOrd="5" destOrd="0" presId="urn:microsoft.com/office/officeart/2005/8/layout/vList5"/>
    <dgm:cxn modelId="{7917330A-8EB9-499C-B9FB-22CBCE39BD29}" type="presParOf" srcId="{76D4B1BE-7C62-4719-B4C2-9333C3290A46}" destId="{FD6A8224-C918-49E4-94B9-B392CAA28D50}" srcOrd="6" destOrd="0" presId="urn:microsoft.com/office/officeart/2005/8/layout/vList5"/>
    <dgm:cxn modelId="{39C392FA-38E5-4A7F-AF84-A9B41A18B756}" type="presParOf" srcId="{FD6A8224-C918-49E4-94B9-B392CAA28D50}" destId="{F4B028F9-106F-4F6C-98A4-59860C4224F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BD455-FFD8-40EF-ABC2-A6AEA74A1B82}">
      <dsp:nvSpPr>
        <dsp:cNvPr id="0" name=""/>
        <dsp:cNvSpPr/>
      </dsp:nvSpPr>
      <dsp:spPr>
        <a:xfrm>
          <a:off x="3538550" y="1874"/>
          <a:ext cx="3980869" cy="9015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/>
            <a:t>Анализ арктических повесток участвующих акторов</a:t>
          </a:r>
          <a:endParaRPr lang="ru-RU" sz="2000" kern="1200"/>
        </a:p>
      </dsp:txBody>
      <dsp:txXfrm>
        <a:off x="3582559" y="45883"/>
        <a:ext cx="3892851" cy="813510"/>
      </dsp:txXfrm>
    </dsp:sp>
    <dsp:sp modelId="{E3088EF9-63EA-43F8-98A1-0433B7741CF1}">
      <dsp:nvSpPr>
        <dsp:cNvPr id="0" name=""/>
        <dsp:cNvSpPr/>
      </dsp:nvSpPr>
      <dsp:spPr>
        <a:xfrm>
          <a:off x="3538550" y="948479"/>
          <a:ext cx="3980869" cy="9015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/>
            <a:t>Переговоры «без камер»</a:t>
          </a:r>
          <a:endParaRPr lang="ru-RU" sz="2000" kern="1200"/>
        </a:p>
      </dsp:txBody>
      <dsp:txXfrm>
        <a:off x="3582559" y="992488"/>
        <a:ext cx="3892851" cy="813510"/>
      </dsp:txXfrm>
    </dsp:sp>
    <dsp:sp modelId="{0843AC28-DC96-449E-89FE-EF4CAF969001}">
      <dsp:nvSpPr>
        <dsp:cNvPr id="0" name=""/>
        <dsp:cNvSpPr/>
      </dsp:nvSpPr>
      <dsp:spPr>
        <a:xfrm>
          <a:off x="3538550" y="1895084"/>
          <a:ext cx="3980869" cy="9015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/>
            <a:t>Представление итоговой позиции по обсуждаемым вопросам</a:t>
          </a:r>
          <a:endParaRPr lang="ru-RU" sz="2000" kern="1200"/>
        </a:p>
      </dsp:txBody>
      <dsp:txXfrm>
        <a:off x="3582559" y="1939093"/>
        <a:ext cx="3892851" cy="813510"/>
      </dsp:txXfrm>
    </dsp:sp>
    <dsp:sp modelId="{F4B028F9-106F-4F6C-98A4-59860C4224F1}">
      <dsp:nvSpPr>
        <dsp:cNvPr id="0" name=""/>
        <dsp:cNvSpPr/>
      </dsp:nvSpPr>
      <dsp:spPr>
        <a:xfrm>
          <a:off x="3538550" y="2841689"/>
          <a:ext cx="3980869" cy="9015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/>
            <a:t>Составление меморандума и аналитической записки</a:t>
          </a:r>
          <a:endParaRPr lang="ru-RU" sz="2000" kern="1200"/>
        </a:p>
      </dsp:txBody>
      <dsp:txXfrm>
        <a:off x="3582559" y="2885698"/>
        <a:ext cx="3892851" cy="813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en-RU" smtClean="0"/>
              <a:t>10/13/2024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en-RU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en-RU" smtClean="0"/>
              <a:t>10/13/2024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2404670"/>
            <a:ext cx="9976491" cy="1978323"/>
          </a:xfrm>
        </p:spPr>
        <p:txBody>
          <a:bodyPr/>
          <a:lstStyle/>
          <a:p>
            <a:pPr algn="ctr"/>
            <a:r>
              <a:rPr lang="ru-RU" dirty="0"/>
              <a:t>Модель деловой игры </a:t>
            </a:r>
            <a:br>
              <a:rPr lang="ru-RU" dirty="0"/>
            </a:br>
            <a:r>
              <a:rPr lang="ru-RU" dirty="0"/>
              <a:t>«Международное сотрудничество </a:t>
            </a:r>
            <a:br>
              <a:rPr lang="ru-RU" dirty="0"/>
            </a:br>
            <a:r>
              <a:rPr lang="ru-RU" dirty="0"/>
              <a:t>стран БРИКС+ в Арктике»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ru-RU" sz="1200" dirty="0"/>
              <a:t>НИС «Международное сотрудничество в Арктике»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ru-RU" dirty="0"/>
              <a:t>Деловая игра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pPr algn="ctr"/>
            <a:r>
              <a:rPr lang="ru-RU" dirty="0"/>
              <a:t>Москва 2024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6786" y="4824914"/>
            <a:ext cx="7625267" cy="6528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/>
              <a:t>Майоров М.Г.</a:t>
            </a:r>
            <a:endParaRPr lang="en-US" dirty="0"/>
          </a:p>
          <a:p>
            <a:pPr algn="ctr"/>
            <a:r>
              <a:rPr lang="ru-RU" dirty="0"/>
              <a:t>Набиев Х.Х.</a:t>
            </a:r>
          </a:p>
          <a:p>
            <a:pPr algn="ctr"/>
            <a:r>
              <a:rPr lang="ru-RU" dirty="0"/>
              <a:t>Стрельникова И.А.</a:t>
            </a:r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2F84FC9-37B4-F759-3AE2-B764FC5F11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/>
              <a:t>НИС «Международное сотрудничество в Арктике»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1504BA-E599-DC48-51B2-1AA6904351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ru-RU" dirty="0"/>
              <a:t>Деловая игра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BFF1825-B839-0433-71E8-3EA15F61C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Формат выступления на этапе 3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2065F0-0BB9-3912-BF3A-D88292DBD1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pPr indent="431800" algn="just">
              <a:lnSpc>
                <a:spcPct val="150000"/>
              </a:lnSpc>
            </a:pPr>
            <a:r>
              <a:rPr lang="ru-RU" sz="2400" b="1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</a:t>
            </a:r>
            <a:r>
              <a:rPr lang="ru-RU" sz="2400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 Обращение к председателю и участникам – идентификация – раскрытие позиции одного или нескольких участников по итогам неформальных переговоров.</a:t>
            </a:r>
          </a:p>
          <a:p>
            <a:pPr indent="431800" algn="just">
              <a:lnSpc>
                <a:spcPct val="150000"/>
              </a:lnSpc>
            </a:pPr>
            <a:r>
              <a:rPr lang="ru-RU" sz="2400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Очередность выступления определяется решением председателя совещания</a:t>
            </a:r>
            <a:r>
              <a:rPr lang="ru-RU" sz="1800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9B3C7F1-01CC-8422-12B8-F8EEC34C71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ru-RU" dirty="0"/>
              <a:t>Москва 2024</a:t>
            </a:r>
          </a:p>
        </p:txBody>
      </p:sp>
    </p:spTree>
    <p:extLst>
      <p:ext uri="{BB962C8B-B14F-4D97-AF65-F5344CB8AC3E}">
        <p14:creationId xmlns:p14="http://schemas.microsoft.com/office/powerpoint/2010/main" val="1096475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FB22F62-0AA4-6ACE-EC1E-A5A768C1DD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/>
              <a:t>НИС «Международное сотрудничество в Арктике»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16BD48-CD04-AC2B-84CD-448FEEE564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ru-RU" dirty="0"/>
              <a:t>Деловая игра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2F59E36-3951-5E9E-D16A-E77E1924E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Этап </a:t>
            </a:r>
            <a:r>
              <a:rPr lang="en-US" sz="3600" dirty="0"/>
              <a:t>IV: </a:t>
            </a:r>
            <a:r>
              <a:rPr lang="ru-RU" sz="3600" dirty="0"/>
              <a:t>составление меморандума и аналитической записки по сценариям развития сотрудничества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802AFC-6F8D-F06F-14C6-3129A32509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7014" y="2912323"/>
            <a:ext cx="11057971" cy="3745092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На завершающем этапе председатель формирует краткий </a:t>
            </a:r>
            <a:r>
              <a:rPr lang="ru-RU" sz="2400" b="1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итоговый документ в формате меморандума</a:t>
            </a:r>
            <a:r>
              <a:rPr lang="ru-RU" sz="2400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текст которого предоставляется для ознакомления участникам.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После представления меморандума участники модели голосуют.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CDFB9F1-092A-B3B7-7F75-6F84C25D14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ru-RU" dirty="0"/>
              <a:t>Москва 2024</a:t>
            </a:r>
          </a:p>
        </p:txBody>
      </p:sp>
    </p:spTree>
    <p:extLst>
      <p:ext uri="{BB962C8B-B14F-4D97-AF65-F5344CB8AC3E}">
        <p14:creationId xmlns:p14="http://schemas.microsoft.com/office/powerpoint/2010/main" val="2743290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5333305-12FD-1F27-00EF-2DE9AC0D87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/>
              <a:t>НИС «Международное сотрудничество в Арктике»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372CC1-AED4-AF52-B62B-31BB379345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ru-RU" dirty="0"/>
              <a:t>Деловая игра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08A779-1F5F-DFF5-F155-2D8571B3AB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7391" y="2523730"/>
            <a:ext cx="11632675" cy="4710734"/>
          </a:xfrm>
        </p:spPr>
        <p:txBody>
          <a:bodyPr numCol="1"/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b="1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Утверждённые перспективные проекты и институты двухстороннего сотрудничества </a:t>
            </a:r>
            <a:r>
              <a:rPr lang="ru-RU" sz="1800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 БРИКС в Арктике по одному из направлений Этапа 1;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b="1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Утверждённые перспективные форматы многостороннего сотрудничества </a:t>
            </a:r>
            <a:r>
              <a:rPr lang="ru-RU" sz="1800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(3 и более государства-участника) стран БРИКС в Арктике;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800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А) </a:t>
            </a:r>
            <a:r>
              <a:rPr lang="ru-RU" sz="1800" b="1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сотрудничества </a:t>
            </a:r>
            <a:r>
              <a:rPr lang="ru-RU" sz="1800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– существующие и перспективные – требующие реформирования или разрешения конфликта интересов стран-участниц объединения;</a:t>
            </a:r>
            <a:br>
              <a:rPr lang="ru-RU" sz="1800" kern="100" dirty="0"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Б) </a:t>
            </a:r>
            <a:r>
              <a:rPr lang="ru-RU" sz="1800" b="1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элементы противоречий </a:t>
            </a:r>
            <a:r>
              <a:rPr lang="ru-RU" sz="1800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по одному из обозначенных направлений сотрудничества, а также сопряжённые риски.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E286E39-62E6-D1FC-7520-367488C7BA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ru-RU" dirty="0"/>
              <a:t>Москва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0D9A82-986F-893D-2EAC-440D0AE551FC}"/>
              </a:ext>
            </a:extLst>
          </p:cNvPr>
          <p:cNvSpPr txBox="1"/>
          <p:nvPr/>
        </p:nvSpPr>
        <p:spPr>
          <a:xfrm>
            <a:off x="443883" y="1331650"/>
            <a:ext cx="1109708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Меморандум должен отражать следующие аспекты сотрудничества:</a:t>
            </a:r>
          </a:p>
          <a:p>
            <a:pPr algn="l"/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985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7A39DBA-379A-F7A2-D949-59FCB72D66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E0867E-63C4-D137-C0FC-8EAA3428AC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E970CD9-ABE0-DFF4-2219-0B964B18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Составление аналитической записки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B2743A6-42C9-7A1A-E01E-BFDAE98DAC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Аналитическая записка должна содержать в себе следующие пункты: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1.	Основные направления сотрудничества государств в Арктике (двух- и многостороннего);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2.	Институциональные препятствия и иные вызовы для такого сотрудничества;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3.	На основе </a:t>
            </a:r>
            <a:r>
              <a:rPr lang="ru-RU" sz="1800" dirty="0" err="1"/>
              <a:t>пп</a:t>
            </a:r>
            <a:r>
              <a:rPr lang="ru-RU" sz="1800" dirty="0"/>
              <a:t>. 1-2, а также этапов 1-4 настоящей Игры предложить краткие сценарии (минимум 2) развития международного сотрудничества в Арктике в рамках БРИКС в контексте текущей международной ситуации. Сценарии должны отражать возможные варианты развития существующих институтов, появление новых, а также связанные с той или иной моделью развития препятствия, риски и вызовы.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BDE6584-109E-945C-5552-F5EED2DEF3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24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F28F9680-26EB-DD92-743D-347C668FE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/>
              <a:t>НИС «Международное сотрудничество в Арктике»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6AA28C-00CD-DB90-C758-AAA5C5A4AD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ru-RU" dirty="0"/>
              <a:t>Деловая игра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3C399E9-6E17-3946-FB44-D5E1F1BC9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Оценка участия в проведении модели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9D26DC-79AF-CBEE-F884-D2DE1677BA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pPr indent="431800" algn="just">
              <a:lnSpc>
                <a:spcPct val="150000"/>
              </a:lnSpc>
            </a:pPr>
            <a:r>
              <a:rPr lang="ru-RU" sz="2000" u="sng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деятельности участников</a:t>
            </a:r>
            <a:r>
              <a:rPr lang="ru-RU" sz="2000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определяется следующим набором критериев: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представленной в рамках Этапа 1 переговорной позиции </a:t>
            </a:r>
            <a:r>
              <a:rPr lang="ru-RU" sz="2000" b="1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актуальным трендам политики государства или объединения</a:t>
            </a:r>
            <a:r>
              <a:rPr lang="en-US" sz="2000" b="1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которое представляет участник</a:t>
            </a:r>
            <a:r>
              <a:rPr lang="ru-RU" sz="2000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b="1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Уважение к процедуре </a:t>
            </a:r>
            <a:r>
              <a:rPr lang="ru-RU" sz="2000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проведения переговоров и голосования;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Внутренняя </a:t>
            </a:r>
            <a:r>
              <a:rPr lang="ru-RU" sz="2000" b="1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связанность</a:t>
            </a:r>
            <a:r>
              <a:rPr lang="ru-RU" sz="2000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аргументированность</a:t>
            </a:r>
            <a:r>
              <a:rPr lang="ru-RU" sz="2000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итоговой позиции.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E094014-803A-6459-F8AC-55E4BAF929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ru-RU" dirty="0"/>
              <a:t>Москва 2024</a:t>
            </a:r>
          </a:p>
        </p:txBody>
      </p:sp>
    </p:spTree>
    <p:extLst>
      <p:ext uri="{BB962C8B-B14F-4D97-AF65-F5344CB8AC3E}">
        <p14:creationId xmlns:p14="http://schemas.microsoft.com/office/powerpoint/2010/main" val="2410684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C9B16D6-6BAA-562C-6AE6-E85277A6AE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/>
              <a:t>НИС «Международное сотрудничество в Арктике»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39E0C3-FD88-7EEB-F42C-9AF8B710C1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ru-RU" dirty="0"/>
              <a:t>Деловая игра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E2306B9-F5FA-CD5F-FE31-7E9242F7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Определение победителя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03B447-EDD9-2C89-419B-7A4F296EB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r>
              <a:rPr lang="ru-RU" sz="2800" dirty="0">
                <a:effectLst/>
                <a:latin typeface="HSE Sans" panose="02000000000000000000" pitchFamily="50" charset="0"/>
                <a:ea typeface="Calibri" panose="020F0502020204030204" pitchFamily="34" charset="0"/>
              </a:rPr>
              <a:t>Победителем признаётся участник/группа участников деловой игры, предложивший на рассмотрение наибольшее количество </a:t>
            </a:r>
            <a:r>
              <a:rPr lang="ru-RU" sz="2800" b="1" dirty="0">
                <a:effectLst/>
                <a:latin typeface="HSE Sans" panose="02000000000000000000" pitchFamily="50" charset="0"/>
                <a:ea typeface="Calibri" panose="020F0502020204030204" pitchFamily="34" charset="0"/>
              </a:rPr>
              <a:t>соответствующих повестке заседания и реализуемых на практике решений </a:t>
            </a:r>
            <a:r>
              <a:rPr lang="ru-RU" sz="2800" dirty="0">
                <a:effectLst/>
                <a:latin typeface="HSE Sans" panose="02000000000000000000" pitchFamily="50" charset="0"/>
                <a:ea typeface="Calibri" panose="020F0502020204030204" pitchFamily="34" charset="0"/>
              </a:rPr>
              <a:t>(в соответствии с вышеозначенными Критериями)</a:t>
            </a:r>
            <a:endParaRPr lang="ru-RU" sz="2800" dirty="0">
              <a:latin typeface="HSE Sans" panose="02000000000000000000" pitchFamily="50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FAD7550-B6CD-0036-EF77-AEFBA78481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ru-RU" dirty="0"/>
              <a:t>Москва 2024</a:t>
            </a:r>
          </a:p>
        </p:txBody>
      </p:sp>
    </p:spTree>
    <p:extLst>
      <p:ext uri="{BB962C8B-B14F-4D97-AF65-F5344CB8AC3E}">
        <p14:creationId xmlns:p14="http://schemas.microsoft.com/office/powerpoint/2010/main" val="1223831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8B0859E-053F-6F76-E65A-90523DF411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1818" r="3181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Цели игры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356540-7218-FF4B-B6BC-5BD291A372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800" dirty="0"/>
              <a:t>Выявить интересы стран БРИКС в Арктике  и других участников международных отношений</a:t>
            </a:r>
            <a:r>
              <a:rPr lang="en-US" sz="1800" dirty="0"/>
              <a:t>, </a:t>
            </a:r>
            <a:r>
              <a:rPr lang="ru-RU" sz="1800" dirty="0"/>
              <a:t>влияющих на сотрудничество стран БРИКС в Арктике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Оценить потенциал двух- и многостороннего сотрудничества стран БРИКС в Арктике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Предложить сценарии развития международного взаимодействия в Арктике в рамках БРИКС на основе приоритетов внешней политики выбранных стран</a:t>
            </a:r>
            <a:r>
              <a:rPr lang="en-US" sz="1800" dirty="0"/>
              <a:t>, </a:t>
            </a:r>
            <a:r>
              <a:rPr lang="ru-RU" sz="1800" dirty="0"/>
              <a:t>их арктических повесток и других релевантных документов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b="1" dirty="0"/>
              <a:t>Проверить возможность формирования общей арктической повестки БРИКС в кратко- и долгосрочной перспективе</a:t>
            </a:r>
          </a:p>
          <a:p>
            <a:endParaRPr lang="ru-RU" sz="1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2176560" cy="415925"/>
          </a:xfrm>
        </p:spPr>
        <p:txBody>
          <a:bodyPr/>
          <a:lstStyle/>
          <a:p>
            <a:pPr algn="ctr"/>
            <a:r>
              <a:rPr lang="ru-RU" dirty="0"/>
              <a:t>НИС «Международное сотрудничество в Арктике»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ru-RU" dirty="0"/>
              <a:t>Деловая игра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ru-RU" dirty="0"/>
              <a:t>Москва 2024</a:t>
            </a:r>
          </a:p>
        </p:txBody>
      </p:sp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33D3F87-0E18-7D27-A12C-DE71F28891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/>
              <a:t>НИС «Международное сотрудничество в Арктике»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9369C6-7386-3556-B248-D89DA8C0EB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ru-RU" dirty="0"/>
              <a:t>Деловая игра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B331BB6-3843-9A4A-AA65-A68882BA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Структура деловой игры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C467FEDB-DDBA-31E3-15FF-E9F6DD0AD723}"/>
              </a:ext>
            </a:extLst>
          </p:cNvPr>
          <p:cNvGraphicFramePr/>
          <p:nvPr/>
        </p:nvGraphicFramePr>
        <p:xfrm>
          <a:off x="585897" y="2379663"/>
          <a:ext cx="11057971" cy="3745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Текст 5">
            <a:extLst>
              <a:ext uri="{FF2B5EF4-FFF2-40B4-BE49-F238E27FC236}">
                <a16:creationId xmlns:a16="http://schemas.microsoft.com/office/drawing/2014/main" id="{7487C035-B9B4-9095-6E7E-929F275810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ru-RU"/>
              <a:t>Москва 2024</a:t>
            </a:r>
          </a:p>
        </p:txBody>
      </p:sp>
    </p:spTree>
    <p:extLst>
      <p:ext uri="{BB962C8B-B14F-4D97-AF65-F5344CB8AC3E}">
        <p14:creationId xmlns:p14="http://schemas.microsoft.com/office/powerpoint/2010/main" val="1648734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6632FB1-525D-E100-B569-CBE902570A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/>
              <a:t>НИС «Международное сотрудничество в Арктике»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8704E9-7995-6EE7-AA40-3FAC644AFA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ru-RU" dirty="0"/>
              <a:t>Деловая игра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7BE9995-55C5-F98C-674A-4103BDA8E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</p:spPr>
        <p:txBody>
          <a:bodyPr/>
          <a:lstStyle/>
          <a:p>
            <a:pPr algn="ctr"/>
            <a:r>
              <a:rPr lang="ru-RU" dirty="0"/>
              <a:t>Для участия в деловой игре нужно выбрать актор из списка: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5D03B15-1A32-7E5F-68FE-5CBBC681DE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ru-RU" dirty="0"/>
              <a:t>Москва 2024</a:t>
            </a:r>
          </a:p>
        </p:txBody>
      </p:sp>
      <p:pic>
        <p:nvPicPr>
          <p:cNvPr id="1028" name="Picture 4" descr="Флаг">
            <a:extLst>
              <a:ext uri="{FF2B5EF4-FFF2-40B4-BE49-F238E27FC236}">
                <a16:creationId xmlns:a16="http://schemas.microsoft.com/office/drawing/2014/main" id="{E0DD6F1B-AA65-49D8-637C-2D706F4D5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57" y="2224815"/>
            <a:ext cx="864311" cy="57620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Флаг">
            <a:extLst>
              <a:ext uri="{FF2B5EF4-FFF2-40B4-BE49-F238E27FC236}">
                <a16:creationId xmlns:a16="http://schemas.microsoft.com/office/drawing/2014/main" id="{60DE89F8-C052-8433-3E0F-6ED85288C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56" y="2944947"/>
            <a:ext cx="864309" cy="57620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Флаг">
            <a:extLst>
              <a:ext uri="{FF2B5EF4-FFF2-40B4-BE49-F238E27FC236}">
                <a16:creationId xmlns:a16="http://schemas.microsoft.com/office/drawing/2014/main" id="{66552312-E20E-FE9B-3335-4489449DB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59" y="3660206"/>
            <a:ext cx="864311" cy="57620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Флаг">
            <a:extLst>
              <a:ext uri="{FF2B5EF4-FFF2-40B4-BE49-F238E27FC236}">
                <a16:creationId xmlns:a16="http://schemas.microsoft.com/office/drawing/2014/main" id="{45944EBB-04E3-C7B5-E74D-0C08DEC06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56" y="4385799"/>
            <a:ext cx="864310" cy="57620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Флаг">
            <a:extLst>
              <a:ext uri="{FF2B5EF4-FFF2-40B4-BE49-F238E27FC236}">
                <a16:creationId xmlns:a16="http://schemas.microsoft.com/office/drawing/2014/main" id="{CAA530F3-8773-79D8-1A8B-A83006838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55" y="5095597"/>
            <a:ext cx="864310" cy="57620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Флаг">
            <a:extLst>
              <a:ext uri="{FF2B5EF4-FFF2-40B4-BE49-F238E27FC236}">
                <a16:creationId xmlns:a16="http://schemas.microsoft.com/office/drawing/2014/main" id="{7DA98112-C6C0-A2C3-DE84-89EBBDD11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885" y="2240548"/>
            <a:ext cx="864315" cy="58108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Флаг">
            <a:extLst>
              <a:ext uri="{FF2B5EF4-FFF2-40B4-BE49-F238E27FC236}">
                <a16:creationId xmlns:a16="http://schemas.microsoft.com/office/drawing/2014/main" id="{FD7E1370-5079-CA5C-A921-41850B278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323" y="3069296"/>
            <a:ext cx="864318" cy="58108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Флаг">
            <a:extLst>
              <a:ext uri="{FF2B5EF4-FFF2-40B4-BE49-F238E27FC236}">
                <a16:creationId xmlns:a16="http://schemas.microsoft.com/office/drawing/2014/main" id="{F63F0AB3-601B-C495-1CAA-2FCD68632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324" y="3947762"/>
            <a:ext cx="876317" cy="57620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Флаг">
            <a:extLst>
              <a:ext uri="{FF2B5EF4-FFF2-40B4-BE49-F238E27FC236}">
                <a16:creationId xmlns:a16="http://schemas.microsoft.com/office/drawing/2014/main" id="{F8CE98EA-093E-F0C7-E95C-188DE3035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319" y="4776185"/>
            <a:ext cx="882325" cy="57620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Флаг">
            <a:extLst>
              <a:ext uri="{FF2B5EF4-FFF2-40B4-BE49-F238E27FC236}">
                <a16:creationId xmlns:a16="http://schemas.microsoft.com/office/drawing/2014/main" id="{B130BCD6-F239-8055-EE26-C1B502EED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724" y="3027285"/>
            <a:ext cx="882325" cy="57620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Круг из двенадцати золотых звёзд на синем фоне">
            <a:extLst>
              <a:ext uri="{FF2B5EF4-FFF2-40B4-BE49-F238E27FC236}">
                <a16:creationId xmlns:a16="http://schemas.microsoft.com/office/drawing/2014/main" id="{8BC31550-3B06-27F3-A866-38F31CD4C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724" y="2203024"/>
            <a:ext cx="882325" cy="57620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Флаг">
            <a:extLst>
              <a:ext uri="{FF2B5EF4-FFF2-40B4-BE49-F238E27FC236}">
                <a16:creationId xmlns:a16="http://schemas.microsoft.com/office/drawing/2014/main" id="{FCD21E31-B7A9-884C-7461-D0E95E848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724" y="3804717"/>
            <a:ext cx="882325" cy="58108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Новости компании">
            <a:extLst>
              <a:ext uri="{FF2B5EF4-FFF2-40B4-BE49-F238E27FC236}">
                <a16:creationId xmlns:a16="http://schemas.microsoft.com/office/drawing/2014/main" id="{CCE1F8F7-156F-2067-79D7-19E15BFC6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723" y="4633185"/>
            <a:ext cx="882325" cy="77702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E81151-7400-B335-1AC7-53D4EDFDDFE4}"/>
              </a:ext>
            </a:extLst>
          </p:cNvPr>
          <p:cNvSpPr txBox="1"/>
          <p:nvPr/>
        </p:nvSpPr>
        <p:spPr>
          <a:xfrm>
            <a:off x="1553592" y="2382771"/>
            <a:ext cx="1216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>
                <a:latin typeface="HSE Sans" panose="02000000000000000000" pitchFamily="2" charset="0"/>
              </a:rPr>
              <a:t>РФ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0D0BB7-184E-E4FC-41A1-9322957705AE}"/>
              </a:ext>
            </a:extLst>
          </p:cNvPr>
          <p:cNvSpPr txBox="1"/>
          <p:nvPr/>
        </p:nvSpPr>
        <p:spPr>
          <a:xfrm>
            <a:off x="1553592" y="3080088"/>
            <a:ext cx="110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>
                <a:latin typeface="HSE Sans" panose="02000000000000000000" pitchFamily="2" charset="0"/>
              </a:rPr>
              <a:t>КНР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EB2FF5-A169-1A47-3144-2F4A065D8F84}"/>
              </a:ext>
            </a:extLst>
          </p:cNvPr>
          <p:cNvSpPr txBox="1"/>
          <p:nvPr/>
        </p:nvSpPr>
        <p:spPr>
          <a:xfrm>
            <a:off x="1553592" y="3793874"/>
            <a:ext cx="1109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>
                <a:latin typeface="HSE Sans" panose="02000000000000000000" pitchFamily="2" charset="0"/>
              </a:rPr>
              <a:t>Индия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0C323D-AAC5-7459-C959-938535DA1F5E}"/>
              </a:ext>
            </a:extLst>
          </p:cNvPr>
          <p:cNvSpPr txBox="1"/>
          <p:nvPr/>
        </p:nvSpPr>
        <p:spPr>
          <a:xfrm>
            <a:off x="1572091" y="4494858"/>
            <a:ext cx="1216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>
                <a:latin typeface="HSE Sans" panose="02000000000000000000" pitchFamily="2" charset="0"/>
              </a:rPr>
              <a:t>ЮАР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B5123B-3BC6-A7EC-2DAA-816DF1F5D0B3}"/>
              </a:ext>
            </a:extLst>
          </p:cNvPr>
          <p:cNvSpPr txBox="1"/>
          <p:nvPr/>
        </p:nvSpPr>
        <p:spPr>
          <a:xfrm>
            <a:off x="1553592" y="5198504"/>
            <a:ext cx="1029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>
                <a:latin typeface="HSE Sans" panose="02000000000000000000" pitchFamily="2" charset="0"/>
              </a:rPr>
              <a:t>Бразилия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DC48E8-FE67-7EA7-E880-285433815511}"/>
              </a:ext>
            </a:extLst>
          </p:cNvPr>
          <p:cNvSpPr txBox="1"/>
          <p:nvPr/>
        </p:nvSpPr>
        <p:spPr>
          <a:xfrm>
            <a:off x="5340718" y="2382771"/>
            <a:ext cx="1313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>
                <a:latin typeface="HSE Sans" panose="02000000000000000000" pitchFamily="2" charset="0"/>
              </a:rPr>
              <a:t>Египет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3EAAE8-EDF9-368B-3EA1-623181097EF7}"/>
              </a:ext>
            </a:extLst>
          </p:cNvPr>
          <p:cNvSpPr txBox="1"/>
          <p:nvPr/>
        </p:nvSpPr>
        <p:spPr>
          <a:xfrm>
            <a:off x="5257935" y="3192722"/>
            <a:ext cx="1597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>
                <a:latin typeface="HSE Sans" panose="02000000000000000000" pitchFamily="2" charset="0"/>
              </a:rPr>
              <a:t>ОАЭ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CC4163-6B6A-C070-A899-CBB3D766C283}"/>
              </a:ext>
            </a:extLst>
          </p:cNvPr>
          <p:cNvSpPr txBox="1"/>
          <p:nvPr/>
        </p:nvSpPr>
        <p:spPr>
          <a:xfrm>
            <a:off x="5203593" y="4000749"/>
            <a:ext cx="1383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>
                <a:latin typeface="HSE Sans" panose="02000000000000000000" pitchFamily="2" charset="0"/>
              </a:rPr>
              <a:t>Саудовская Аравия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022293-6A36-300C-1BDC-162E4E6D28CC}"/>
              </a:ext>
            </a:extLst>
          </p:cNvPr>
          <p:cNvSpPr txBox="1"/>
          <p:nvPr/>
        </p:nvSpPr>
        <p:spPr>
          <a:xfrm>
            <a:off x="5248164" y="4945956"/>
            <a:ext cx="1766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>
                <a:latin typeface="HSE Sans" panose="02000000000000000000" pitchFamily="2" charset="0"/>
              </a:rPr>
              <a:t>Эфиопия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5D385B-3981-F674-5CE3-6366E969F1FB}"/>
              </a:ext>
            </a:extLst>
          </p:cNvPr>
          <p:cNvSpPr txBox="1"/>
          <p:nvPr/>
        </p:nvSpPr>
        <p:spPr>
          <a:xfrm>
            <a:off x="8367567" y="2290439"/>
            <a:ext cx="1929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>
                <a:latin typeface="HSE Sans" panose="02000000000000000000" pitchFamily="2" charset="0"/>
              </a:rPr>
              <a:t>Европейский Союз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9F785-135E-F126-58CA-58B5B088657E}"/>
              </a:ext>
            </a:extLst>
          </p:cNvPr>
          <p:cNvSpPr txBox="1"/>
          <p:nvPr/>
        </p:nvSpPr>
        <p:spPr>
          <a:xfrm>
            <a:off x="8373858" y="3005893"/>
            <a:ext cx="1929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>
                <a:latin typeface="HSE Sans" panose="02000000000000000000" pitchFamily="2" charset="0"/>
              </a:rPr>
              <a:t>США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553F54-CA7F-85D4-2089-F0766F51275B}"/>
              </a:ext>
            </a:extLst>
          </p:cNvPr>
          <p:cNvSpPr txBox="1"/>
          <p:nvPr/>
        </p:nvSpPr>
        <p:spPr>
          <a:xfrm>
            <a:off x="8367567" y="3819568"/>
            <a:ext cx="1606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>
                <a:latin typeface="HSE Sans" panose="02000000000000000000" pitchFamily="2" charset="0"/>
              </a:rPr>
              <a:t>Норвегия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1C26C8-0DB2-B676-87F9-746BA17C53E0}"/>
              </a:ext>
            </a:extLst>
          </p:cNvPr>
          <p:cNvSpPr txBox="1"/>
          <p:nvPr/>
        </p:nvSpPr>
        <p:spPr>
          <a:xfrm>
            <a:off x="8373858" y="4792068"/>
            <a:ext cx="2246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>
                <a:latin typeface="HSE Sans" panose="02000000000000000000" pitchFamily="2" charset="0"/>
              </a:rPr>
              <a:t>Арктический Совет</a:t>
            </a:r>
          </a:p>
        </p:txBody>
      </p:sp>
    </p:spTree>
    <p:extLst>
      <p:ext uri="{BB962C8B-B14F-4D97-AF65-F5344CB8AC3E}">
        <p14:creationId xmlns:p14="http://schemas.microsoft.com/office/powerpoint/2010/main" val="1726044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648CF85-8F56-2C4F-8090-85FF4624B5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/>
              <a:t>НИС «Международное сотрудничество в Арктике»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76F3CC-3C73-F441-AAE6-50AF712EAC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ru-RU" dirty="0"/>
              <a:t>Деловая игра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7E5D6A-C1E4-8943-BE6A-9D9537FCC2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pPr algn="ctr"/>
            <a:r>
              <a:rPr lang="ru-RU" sz="2000" dirty="0">
                <a:latin typeface="HSE Sans" panose="02000000000000000000" pitchFamily="50" charset="0"/>
              </a:rPr>
              <a:t>В рамках первого этапа участники определяют </a:t>
            </a:r>
            <a:r>
              <a:rPr lang="ru-RU" sz="2000" b="1" dirty="0">
                <a:latin typeface="HSE Sans" panose="02000000000000000000" pitchFamily="50" charset="0"/>
              </a:rPr>
              <a:t>приоритеты</a:t>
            </a:r>
            <a:r>
              <a:rPr lang="ru-RU" sz="2000" dirty="0">
                <a:latin typeface="HSE Sans" panose="02000000000000000000" pitchFamily="50" charset="0"/>
              </a:rPr>
              <a:t> и </a:t>
            </a:r>
            <a:r>
              <a:rPr lang="ru-RU" sz="2000" b="1" dirty="0">
                <a:latin typeface="HSE Sans" panose="02000000000000000000" pitchFamily="50" charset="0"/>
              </a:rPr>
              <a:t>конкретные проекты</a:t>
            </a:r>
            <a:r>
              <a:rPr lang="en-US" sz="2000" b="1" dirty="0">
                <a:latin typeface="HSE Sans" panose="02000000000000000000" pitchFamily="50" charset="0"/>
              </a:rPr>
              <a:t>/</a:t>
            </a:r>
            <a:r>
              <a:rPr lang="ru-RU" sz="2000" b="1" dirty="0">
                <a:latin typeface="HSE Sans" panose="02000000000000000000" pitchFamily="50" charset="0"/>
              </a:rPr>
              <a:t>направления </a:t>
            </a:r>
            <a:r>
              <a:rPr lang="ru-RU" sz="2000" dirty="0">
                <a:latin typeface="HSE Sans" panose="02000000000000000000" pitchFamily="50" charset="0"/>
              </a:rPr>
              <a:t>реализации арктической политики стран БРИКС.  </a:t>
            </a:r>
          </a:p>
          <a:p>
            <a:pPr algn="ctr"/>
            <a:r>
              <a:rPr lang="ru-RU" sz="2000" dirty="0">
                <a:latin typeface="HSE Sans" panose="02000000000000000000" pitchFamily="50" charset="0"/>
              </a:rPr>
              <a:t>Сферы для изучения: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b="1" kern="100" dirty="0">
                <a:effectLst/>
                <a:highlight>
                  <a:srgbClr val="00FFFF"/>
                </a:highlight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Научное сотрудничество</a:t>
            </a:r>
            <a:r>
              <a:rPr lang="en-US" sz="1800" b="1" kern="100" dirty="0">
                <a:highlight>
                  <a:srgbClr val="00FFFF"/>
                </a:highlight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1800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b="1" kern="100" dirty="0">
                <a:effectLst/>
                <a:highlight>
                  <a:srgbClr val="FFFF00"/>
                </a:highlight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 и энергетика</a:t>
            </a:r>
            <a:r>
              <a:rPr lang="en-US" sz="1800" b="1" kern="100" dirty="0">
                <a:effectLst/>
                <a:highlight>
                  <a:srgbClr val="FFFF00"/>
                </a:highlight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1800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b="1" kern="100" dirty="0">
                <a:effectLst/>
                <a:highlight>
                  <a:srgbClr val="00FF00"/>
                </a:highlight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Климат и охрана окружающей среды</a:t>
            </a:r>
            <a:r>
              <a:rPr lang="ru-RU" sz="1800" b="1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800" kern="100" dirty="0">
              <a:effectLst/>
              <a:latin typeface="HSE Sans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b="1" kern="100" dirty="0">
                <a:effectLst/>
                <a:highlight>
                  <a:srgbClr val="C0C0C0"/>
                </a:highlight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Технологическое сотрудничество</a:t>
            </a:r>
            <a:r>
              <a:rPr lang="ru-RU" sz="1800" b="1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800" kern="100" dirty="0">
              <a:effectLst/>
              <a:latin typeface="HSE Sans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b="1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Иные сферы, </a:t>
            </a:r>
            <a:r>
              <a:rPr lang="ru-RU" sz="1800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входящие в круг интересов стран-членов  в Полярных регионах.</a:t>
            </a:r>
          </a:p>
          <a:p>
            <a:endParaRPr lang="ru-RU" sz="16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F4B1D31-3576-0740-BA52-B317564F66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ru-RU" dirty="0"/>
              <a:t>Москва 2024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18BF823-EB49-2FB9-0C23-CA966AC3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Этап 1: </a:t>
            </a:r>
            <a:br>
              <a:rPr lang="ru-RU" dirty="0"/>
            </a:br>
            <a:r>
              <a:rPr lang="ru-RU" dirty="0"/>
              <a:t>анализ арктических повесток стран БРИКС и других релевантных источников</a:t>
            </a:r>
          </a:p>
        </p:txBody>
      </p:sp>
    </p:spTree>
    <p:extLst>
      <p:ext uri="{BB962C8B-B14F-4D97-AF65-F5344CB8AC3E}">
        <p14:creationId xmlns:p14="http://schemas.microsoft.com/office/powerpoint/2010/main" val="271068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376D531-1588-69EE-5F92-B43093262C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/>
              <a:t>НИС «Международное сотрудничество в Арктике»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8A87EA-4476-C011-7E26-E4CA334DCD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ru-RU" dirty="0"/>
              <a:t>Деловая игра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223E43E-F6E8-E61B-A629-26776C591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Правила представления позиции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D1F5FF-9E19-B00F-2D29-EEBE0CE111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r>
              <a:rPr lang="ru-RU" sz="1800" b="1" kern="100" dirty="0">
                <a:solidFill>
                  <a:schemeClr val="tx1"/>
                </a:solidFill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Позиция участника должна быть </a:t>
            </a:r>
            <a:r>
              <a:rPr lang="ru-RU" sz="1800" b="1" kern="100" dirty="0">
                <a:solidFill>
                  <a:srgbClr val="FF0000"/>
                </a:solidFill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привязана к актуальной политике государства или другого актора, которого он представляет. </a:t>
            </a:r>
            <a:br>
              <a:rPr lang="ru-RU" sz="1800" b="1" kern="100" dirty="0">
                <a:solidFill>
                  <a:srgbClr val="FF0000"/>
                </a:solidFill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kern="100" dirty="0">
                <a:solidFill>
                  <a:schemeClr val="tx1"/>
                </a:solidFill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Требуется</a:t>
            </a:r>
            <a:r>
              <a:rPr lang="ru-RU" sz="1800" b="1" kern="100" dirty="0">
                <a:solidFill>
                  <a:schemeClr val="tx1"/>
                </a:solidFill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ссылаться на </a:t>
            </a:r>
            <a:r>
              <a:rPr lang="ru-RU" sz="1800" b="1" kern="100" dirty="0">
                <a:solidFill>
                  <a:srgbClr val="FF0000"/>
                </a:solidFill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или заявления государственных лиц.</a:t>
            </a:r>
          </a:p>
          <a:p>
            <a:r>
              <a:rPr lang="ru-RU" sz="1800" b="1" kern="100" dirty="0">
                <a:solidFill>
                  <a:srgbClr val="FF0000"/>
                </a:solidFill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 позиции обязательно должно включать самоидентификацию участника. </a:t>
            </a:r>
            <a:endParaRPr lang="ru-RU" sz="1800" b="1" kern="100" dirty="0">
              <a:solidFill>
                <a:srgbClr val="FF0000"/>
              </a:solidFill>
              <a:latin typeface="HSE Sans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ru-RU" sz="1800" b="1" kern="100" dirty="0">
                <a:solidFill>
                  <a:srgbClr val="FF0000"/>
                </a:solidFill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i="1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ПРИМЕР. Приветствие участников – я представляю позицию </a:t>
            </a:r>
            <a:r>
              <a:rPr lang="en-US" sz="1800" i="1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800" i="1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– позиция по вопросу 1 – позиция по вопросу 2 – позиция по вопросу 3 – передача микрофона следующему участнику.</a:t>
            </a:r>
          </a:p>
          <a:p>
            <a:r>
              <a:rPr lang="ru-RU" sz="1800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Промежуточным итогом первого этапа является </a:t>
            </a:r>
            <a:r>
              <a:rPr lang="ru-RU" sz="1800" b="1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фиксация переговорных позиций председателем с кратким оглашением результатов</a:t>
            </a:r>
            <a:r>
              <a:rPr lang="ru-RU" sz="1800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18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D828E54D-F273-84BE-3D8C-D89D7A0A2B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ru-RU" dirty="0"/>
              <a:t>Москва 2024</a:t>
            </a:r>
          </a:p>
        </p:txBody>
      </p:sp>
    </p:spTree>
    <p:extLst>
      <p:ext uri="{BB962C8B-B14F-4D97-AF65-F5344CB8AC3E}">
        <p14:creationId xmlns:p14="http://schemas.microsoft.com/office/powerpoint/2010/main" val="980663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90875E59-F843-0498-1E04-614AFA1786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/>
              <a:t>НИС «Международное сотрудничество в Арктике»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E60266-0D45-1A7E-0061-EDCF03F93B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ru-RU" dirty="0"/>
              <a:t>Деловая игра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7D552BD-01A4-0A2D-2183-624FDCE1E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Примеры релевантных источников информации </a:t>
            </a:r>
            <a:br>
              <a:rPr lang="ru-RU" dirty="0"/>
            </a:br>
            <a:r>
              <a:rPr lang="ru-RU" dirty="0"/>
              <a:t>по арктической повестке разных акторов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62457C-BFE2-253E-532C-B9A96A88FE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8" y="2379663"/>
            <a:ext cx="6418584" cy="3745092"/>
          </a:xfrm>
        </p:spPr>
        <p:txBody>
          <a:bodyPr numCol="1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«Белая книга» КНР по Арктике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Выступления политических деятелей: представителей МИД и др.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«Основы государственной политики РФ в Арктике на период до 2035 года»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Документы субъектов АЗ РФ: стратегии цифрового развития и т.п.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Резолюции форумов по северной проблематике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Экономическая и техническая статистика: например</a:t>
            </a:r>
            <a:r>
              <a:rPr lang="en-US" sz="1600" dirty="0"/>
              <a:t>, </a:t>
            </a:r>
            <a:r>
              <a:rPr lang="ru-RU" sz="1600" dirty="0"/>
              <a:t>грузо- или товарооборот СМП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Новости на порталах корпораций</a:t>
            </a:r>
            <a:r>
              <a:rPr lang="en-US" sz="1600" dirty="0"/>
              <a:t>, </a:t>
            </a:r>
            <a:r>
              <a:rPr lang="ru-RU" sz="1600" dirty="0"/>
              <a:t>осуществляющих деятельность в Арктике</a:t>
            </a:r>
          </a:p>
          <a:p>
            <a:pPr algn="ctr"/>
            <a:br>
              <a:rPr lang="ru-RU" sz="1600" dirty="0"/>
            </a:br>
            <a:r>
              <a:rPr lang="ru-RU" sz="1600" b="1" dirty="0"/>
              <a:t>(и другие!)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74833F8-C7A1-A58B-B454-DFEB0540BB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ru-RU" dirty="0"/>
              <a:t>Москва 2024</a:t>
            </a:r>
          </a:p>
        </p:txBody>
      </p:sp>
      <p:pic>
        <p:nvPicPr>
          <p:cNvPr id="1028" name="Picture 4" descr="Стратегический резерв» Путина: пять миллиардеров в Арктике | Forbes.ru">
            <a:extLst>
              <a:ext uri="{FF2B5EF4-FFF2-40B4-BE49-F238E27FC236}">
                <a16:creationId xmlns:a16="http://schemas.microsoft.com/office/drawing/2014/main" id="{E8974676-4DE3-72D3-94BE-92A2FE9FF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590" y="2503503"/>
            <a:ext cx="4305512" cy="2707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788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B0CCEC7-BC3A-B7EA-18E5-05EC748873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/>
              <a:t>НИС «Международное сотрудничество в Арктике»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6E751E-239A-8725-6E46-AC97A1922B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ru-RU" dirty="0"/>
              <a:t>Деловая игра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C4DE8A9-7559-A1BF-8E70-746C565DE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Этап 2. «Переговоры без камер»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EB185E-5C4B-4934-1030-2CDCC711E4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564188"/>
            <a:ext cx="11057971" cy="3745092"/>
          </a:xfrm>
        </p:spPr>
        <p:txBody>
          <a:bodyPr numCol="1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На втором этапе (не более 60 минут) предполагается проведение переговоров «без камер» в свободной форме.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Итоги переговоров участников </a:t>
            </a:r>
            <a:r>
              <a:rPr lang="ru-RU" sz="2800" b="1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будут учтены при подведении итогов, голосовании и предоставлении итогового документа.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45AEAC8-D41F-B69E-F75C-FFC679452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ru-RU" dirty="0"/>
              <a:t>Москва 2024</a:t>
            </a:r>
          </a:p>
        </p:txBody>
      </p:sp>
    </p:spTree>
    <p:extLst>
      <p:ext uri="{BB962C8B-B14F-4D97-AF65-F5344CB8AC3E}">
        <p14:creationId xmlns:p14="http://schemas.microsoft.com/office/powerpoint/2010/main" val="3228183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F8F75A1-3011-C4E4-D0A6-280699E41F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НИС «Международное сотрудничество в Арктике»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66B530-597D-09F7-53EB-8BFBCEDFE5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Деловая игра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9FCF5D1-FBEF-3A37-3056-69A1C8BA9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Этап 3. Представление итоговой позиции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5D5A81-70BE-62C4-7347-DEFF3AE0F8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kern="100" dirty="0"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</a:t>
            </a:r>
            <a:r>
              <a:rPr lang="ru-RU" sz="2400" kern="100" dirty="0">
                <a:effectLst/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представить итоговую позицию (также не более 5 минут) одного или нескольких участников по потенциальным проектам в регионе (в одной из обозначенных сфер). Учитывается двух- и многосторонний формат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kern="100" dirty="0"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конфликта в итоговом меморандуме будет отмечено</a:t>
            </a:r>
            <a:r>
              <a:rPr lang="en-US" sz="2400" kern="100" dirty="0"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kern="100" dirty="0">
                <a:latin typeface="HSE Sans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что стороны не смогли согласовать позицию по определённым вопросам.</a:t>
            </a:r>
            <a:endParaRPr lang="ru-RU" sz="2400" kern="100" dirty="0">
              <a:effectLst/>
              <a:latin typeface="HSE Sans" panose="020000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B7C6771-5FBC-5E7E-06DB-322645FA5D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Москва 2024</a:t>
            </a:r>
          </a:p>
        </p:txBody>
      </p:sp>
    </p:spTree>
    <p:extLst>
      <p:ext uri="{BB962C8B-B14F-4D97-AF65-F5344CB8AC3E}">
        <p14:creationId xmlns:p14="http://schemas.microsoft.com/office/powerpoint/2010/main" val="1097886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2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957</Words>
  <Application>Microsoft Office PowerPoint</Application>
  <PresentationFormat>Широкоэкранный</PresentationFormat>
  <Paragraphs>121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HSE Sans</vt:lpstr>
      <vt:lpstr>Symbol</vt:lpstr>
      <vt:lpstr>Office Theme</vt:lpstr>
      <vt:lpstr>Модель деловой игры  «Международное сотрудничество  стран БРИКС+ в Арктике»</vt:lpstr>
      <vt:lpstr>Цели игры</vt:lpstr>
      <vt:lpstr>Структура деловой игры</vt:lpstr>
      <vt:lpstr>Для участия в деловой игре нужно выбрать актор из списка:</vt:lpstr>
      <vt:lpstr>Этап 1:  анализ арктических повесток стран БРИКС и других релевантных источников</vt:lpstr>
      <vt:lpstr>Правила представления позиции </vt:lpstr>
      <vt:lpstr>Примеры релевантных источников информации  по арктической повестке разных акторов</vt:lpstr>
      <vt:lpstr>Этап 2. «Переговоры без камер»</vt:lpstr>
      <vt:lpstr>Этап 3. Представление итоговой позиции</vt:lpstr>
      <vt:lpstr>Формат выступления на этапе 3</vt:lpstr>
      <vt:lpstr>Этап IV: составление меморандума и аналитической записки по сценариям развития сотрудничества</vt:lpstr>
      <vt:lpstr>Презентация PowerPoint</vt:lpstr>
      <vt:lpstr>Составление аналитической записки</vt:lpstr>
      <vt:lpstr>Оценка участия в проведении модели</vt:lpstr>
      <vt:lpstr>Определение победителя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Ирина</cp:lastModifiedBy>
  <cp:revision>88</cp:revision>
  <cp:lastPrinted>2021-11-11T13:08:42Z</cp:lastPrinted>
  <dcterms:created xsi:type="dcterms:W3CDTF">2021-11-11T08:52:47Z</dcterms:created>
  <dcterms:modified xsi:type="dcterms:W3CDTF">2024-10-13T10:34:44Z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