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Этнический состав РО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6A-49D9-A72C-39737190CD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6A-49D9-A72C-39737190CD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6A-49D9-A72C-39737190CD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6A-49D9-A72C-39737190CD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Русские</c:v>
                </c:pt>
                <c:pt idx="1">
                  <c:v>Армяне</c:v>
                </c:pt>
                <c:pt idx="2">
                  <c:v>Украинцы</c:v>
                </c:pt>
                <c:pt idx="3">
                  <c:v>Другие национальности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90.34</c:v>
                </c:pt>
                <c:pt idx="1">
                  <c:v>2.64</c:v>
                </c:pt>
                <c:pt idx="2">
                  <c:v>3.15</c:v>
                </c:pt>
                <c:pt idx="3">
                  <c:v>3.87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9-43C3-9612-F61A4B5886A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Столкновение с конфликтами на этнической почве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CD-4EFC-8698-5CB5A499BB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CD-4EFC-8698-5CB5A499BB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CD-4EFC-8698-5CB5A499BB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4CD-4EFC-8698-5CB5A499BB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Сталкивались</c:v>
                </c:pt>
                <c:pt idx="1">
                  <c:v>Не сталкивались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CD-4EFC-8698-5CB5A499BB9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C4805-FBE3-4645-A913-0EE5E5AC75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513630-8325-4240-BD38-00C1FCF3751E}">
      <dgm:prSet/>
      <dgm:spPr/>
      <dgm:t>
        <a:bodyPr/>
        <a:lstStyle/>
        <a:p>
          <a:r>
            <a:rPr lang="ru-RU"/>
            <a:t>Введение </a:t>
          </a:r>
          <a:endParaRPr lang="en-US"/>
        </a:p>
      </dgm:t>
    </dgm:pt>
    <dgm:pt modelId="{5BFF15D7-D925-4C9E-9F07-07A910BBE4B4}" type="parTrans" cxnId="{54E8EF68-BCE0-47CC-A267-699B57E18CE8}">
      <dgm:prSet/>
      <dgm:spPr/>
      <dgm:t>
        <a:bodyPr/>
        <a:lstStyle/>
        <a:p>
          <a:endParaRPr lang="en-US"/>
        </a:p>
      </dgm:t>
    </dgm:pt>
    <dgm:pt modelId="{1EC58932-AF7D-4C26-B3AF-2E0CE191B719}" type="sibTrans" cxnId="{54E8EF68-BCE0-47CC-A267-699B57E18CE8}">
      <dgm:prSet/>
      <dgm:spPr/>
      <dgm:t>
        <a:bodyPr/>
        <a:lstStyle/>
        <a:p>
          <a:endParaRPr lang="en-US"/>
        </a:p>
      </dgm:t>
    </dgm:pt>
    <dgm:pt modelId="{8097CAE3-24EC-4730-B95C-645CD4830D3B}">
      <dgm:prSet/>
      <dgm:spPr/>
      <dgm:t>
        <a:bodyPr/>
        <a:lstStyle/>
        <a:p>
          <a:r>
            <a:rPr lang="ru-RU" dirty="0"/>
            <a:t>Этническое многообразие Ростовской области и ее диаспоральный ландшафт</a:t>
          </a:r>
          <a:endParaRPr lang="en-US" dirty="0"/>
        </a:p>
      </dgm:t>
    </dgm:pt>
    <dgm:pt modelId="{446ED0A8-2831-4921-9FD5-FA9D0D4BD260}" type="parTrans" cxnId="{E5194162-1BF9-40E7-AD72-C91CB623E240}">
      <dgm:prSet/>
      <dgm:spPr/>
      <dgm:t>
        <a:bodyPr/>
        <a:lstStyle/>
        <a:p>
          <a:endParaRPr lang="en-US"/>
        </a:p>
      </dgm:t>
    </dgm:pt>
    <dgm:pt modelId="{5DA72504-4F19-46FF-B01F-7B4A720F8EF2}" type="sibTrans" cxnId="{E5194162-1BF9-40E7-AD72-C91CB623E240}">
      <dgm:prSet/>
      <dgm:spPr/>
      <dgm:t>
        <a:bodyPr/>
        <a:lstStyle/>
        <a:p>
          <a:endParaRPr lang="en-US"/>
        </a:p>
      </dgm:t>
    </dgm:pt>
    <dgm:pt modelId="{8AB7E958-CD76-4692-B0B0-9274B9494FD2}">
      <dgm:prSet/>
      <dgm:spPr/>
      <dgm:t>
        <a:bodyPr/>
        <a:lstStyle/>
        <a:p>
          <a:r>
            <a:rPr lang="ru-RU" dirty="0"/>
            <a:t>Исторические волны миграции на территорию РО</a:t>
          </a:r>
          <a:endParaRPr lang="en-US" dirty="0"/>
        </a:p>
      </dgm:t>
    </dgm:pt>
    <dgm:pt modelId="{C487D734-CACB-470B-8E34-CDB461AA8471}" type="parTrans" cxnId="{1314D342-DE9C-4C5A-AFD8-46BEA43836DB}">
      <dgm:prSet/>
      <dgm:spPr/>
      <dgm:t>
        <a:bodyPr/>
        <a:lstStyle/>
        <a:p>
          <a:endParaRPr lang="en-US"/>
        </a:p>
      </dgm:t>
    </dgm:pt>
    <dgm:pt modelId="{FCB30658-DF12-4595-928F-6FBA48EE908E}" type="sibTrans" cxnId="{1314D342-DE9C-4C5A-AFD8-46BEA43836DB}">
      <dgm:prSet/>
      <dgm:spPr/>
      <dgm:t>
        <a:bodyPr/>
        <a:lstStyle/>
        <a:p>
          <a:endParaRPr lang="en-US"/>
        </a:p>
      </dgm:t>
    </dgm:pt>
    <dgm:pt modelId="{4FAB5596-029C-4E3E-A845-7B3531D52465}">
      <dgm:prSet/>
      <dgm:spPr/>
      <dgm:t>
        <a:bodyPr/>
        <a:lstStyle/>
        <a:p>
          <a:r>
            <a:rPr lang="ru-RU"/>
            <a:t>Типология диаспор РО</a:t>
          </a:r>
          <a:endParaRPr lang="en-US"/>
        </a:p>
      </dgm:t>
    </dgm:pt>
    <dgm:pt modelId="{0E31612B-63E1-4AD3-BDE3-12F17BBCB9C6}" type="parTrans" cxnId="{A4EA0841-7AB0-4C87-A3B0-98D55A23D6FF}">
      <dgm:prSet/>
      <dgm:spPr/>
      <dgm:t>
        <a:bodyPr/>
        <a:lstStyle/>
        <a:p>
          <a:endParaRPr lang="en-US"/>
        </a:p>
      </dgm:t>
    </dgm:pt>
    <dgm:pt modelId="{9A51FB17-F095-4135-BDD6-82E418A30421}" type="sibTrans" cxnId="{A4EA0841-7AB0-4C87-A3B0-98D55A23D6FF}">
      <dgm:prSet/>
      <dgm:spPr/>
      <dgm:t>
        <a:bodyPr/>
        <a:lstStyle/>
        <a:p>
          <a:endParaRPr lang="en-US"/>
        </a:p>
      </dgm:t>
    </dgm:pt>
    <dgm:pt modelId="{4851CF7E-AFFB-4FD8-AFF9-8329E8F0B360}">
      <dgm:prSet/>
      <dgm:spPr/>
      <dgm:t>
        <a:bodyPr/>
        <a:lstStyle/>
        <a:p>
          <a:r>
            <a:rPr lang="ru-RU"/>
            <a:t>Экономическое влияние диаспор РО на экономику региона</a:t>
          </a:r>
          <a:endParaRPr lang="en-US"/>
        </a:p>
      </dgm:t>
    </dgm:pt>
    <dgm:pt modelId="{FAAF3BCD-2020-4431-B591-FB204E134CB0}" type="parTrans" cxnId="{EAA7188D-8136-4904-A58F-D5D92F07532C}">
      <dgm:prSet/>
      <dgm:spPr/>
      <dgm:t>
        <a:bodyPr/>
        <a:lstStyle/>
        <a:p>
          <a:endParaRPr lang="en-US"/>
        </a:p>
      </dgm:t>
    </dgm:pt>
    <dgm:pt modelId="{4A794BF6-396C-4CA7-8F51-39088DDCA066}" type="sibTrans" cxnId="{EAA7188D-8136-4904-A58F-D5D92F07532C}">
      <dgm:prSet/>
      <dgm:spPr/>
      <dgm:t>
        <a:bodyPr/>
        <a:lstStyle/>
        <a:p>
          <a:endParaRPr lang="en-US"/>
        </a:p>
      </dgm:t>
    </dgm:pt>
    <dgm:pt modelId="{D49358A7-B015-444A-AF24-7478288F7B7E}">
      <dgm:prSet/>
      <dgm:spPr/>
      <dgm:t>
        <a:bodyPr/>
        <a:lstStyle/>
        <a:p>
          <a:r>
            <a:rPr lang="ru-RU"/>
            <a:t>Конфликтогенный фактор диаспор РО</a:t>
          </a:r>
          <a:endParaRPr lang="en-US"/>
        </a:p>
      </dgm:t>
    </dgm:pt>
    <dgm:pt modelId="{56BF23CC-98CB-416B-AF8F-817BB121B278}" type="parTrans" cxnId="{1DAB8C71-091D-425D-9E86-FDB78A4A29DF}">
      <dgm:prSet/>
      <dgm:spPr/>
      <dgm:t>
        <a:bodyPr/>
        <a:lstStyle/>
        <a:p>
          <a:endParaRPr lang="en-US"/>
        </a:p>
      </dgm:t>
    </dgm:pt>
    <dgm:pt modelId="{75B7F3E5-0585-4A5B-B3E8-79D5612B353C}" type="sibTrans" cxnId="{1DAB8C71-091D-425D-9E86-FDB78A4A29DF}">
      <dgm:prSet/>
      <dgm:spPr/>
      <dgm:t>
        <a:bodyPr/>
        <a:lstStyle/>
        <a:p>
          <a:endParaRPr lang="en-US"/>
        </a:p>
      </dgm:t>
    </dgm:pt>
    <dgm:pt modelId="{6CD16E70-4FD8-4415-A67D-AF4A2BAEE154}">
      <dgm:prSet/>
      <dgm:spPr/>
      <dgm:t>
        <a:bodyPr/>
        <a:lstStyle/>
        <a:p>
          <a:r>
            <a:rPr lang="ru-RU"/>
            <a:t>Роль женщин и молодежи в функционировании диаспор РО</a:t>
          </a:r>
          <a:endParaRPr lang="en-US"/>
        </a:p>
      </dgm:t>
    </dgm:pt>
    <dgm:pt modelId="{1E533973-4678-418A-A3BA-CCB491A6CDDE}" type="parTrans" cxnId="{E90F1573-7996-4BC1-9254-9A4D1EBBCBE9}">
      <dgm:prSet/>
      <dgm:spPr/>
      <dgm:t>
        <a:bodyPr/>
        <a:lstStyle/>
        <a:p>
          <a:endParaRPr lang="en-US"/>
        </a:p>
      </dgm:t>
    </dgm:pt>
    <dgm:pt modelId="{1B557C36-6664-44E8-9102-38810224EE2B}" type="sibTrans" cxnId="{E90F1573-7996-4BC1-9254-9A4D1EBBCBE9}">
      <dgm:prSet/>
      <dgm:spPr/>
      <dgm:t>
        <a:bodyPr/>
        <a:lstStyle/>
        <a:p>
          <a:endParaRPr lang="en-US"/>
        </a:p>
      </dgm:t>
    </dgm:pt>
    <dgm:pt modelId="{3570B591-5A7C-49A1-9154-47D18C400A69}">
      <dgm:prSet/>
      <dgm:spPr/>
      <dgm:t>
        <a:bodyPr/>
        <a:lstStyle/>
        <a:p>
          <a:r>
            <a:rPr lang="ru-RU"/>
            <a:t>Заключение</a:t>
          </a:r>
          <a:endParaRPr lang="en-US"/>
        </a:p>
      </dgm:t>
    </dgm:pt>
    <dgm:pt modelId="{6226E4F9-74EC-4340-B55A-E022E4F49285}" type="parTrans" cxnId="{F3B69FA1-AE9D-486F-9AEF-94C3FCC67D3C}">
      <dgm:prSet/>
      <dgm:spPr/>
      <dgm:t>
        <a:bodyPr/>
        <a:lstStyle/>
        <a:p>
          <a:endParaRPr lang="en-US"/>
        </a:p>
      </dgm:t>
    </dgm:pt>
    <dgm:pt modelId="{77BB92B5-1F37-4046-A819-0AF6DFBE697E}" type="sibTrans" cxnId="{F3B69FA1-AE9D-486F-9AEF-94C3FCC67D3C}">
      <dgm:prSet/>
      <dgm:spPr/>
      <dgm:t>
        <a:bodyPr/>
        <a:lstStyle/>
        <a:p>
          <a:endParaRPr lang="en-US"/>
        </a:p>
      </dgm:t>
    </dgm:pt>
    <dgm:pt modelId="{FD4BF743-E074-4DE9-B030-33FDF016FF01}">
      <dgm:prSet/>
      <dgm:spPr/>
      <dgm:t>
        <a:bodyPr/>
        <a:lstStyle/>
        <a:p>
          <a:r>
            <a:rPr lang="ru-RU"/>
            <a:t>Список литературы</a:t>
          </a:r>
          <a:endParaRPr lang="en-US"/>
        </a:p>
      </dgm:t>
    </dgm:pt>
    <dgm:pt modelId="{9323C73C-CFB2-4FF0-9B00-D1E360EF3014}" type="parTrans" cxnId="{DF29B593-DBDD-4934-9E33-53E9B78C002B}">
      <dgm:prSet/>
      <dgm:spPr/>
      <dgm:t>
        <a:bodyPr/>
        <a:lstStyle/>
        <a:p>
          <a:endParaRPr lang="en-US"/>
        </a:p>
      </dgm:t>
    </dgm:pt>
    <dgm:pt modelId="{6DE2F363-4223-45C2-81A6-4DF6E46E05D6}" type="sibTrans" cxnId="{DF29B593-DBDD-4934-9E33-53E9B78C002B}">
      <dgm:prSet/>
      <dgm:spPr/>
      <dgm:t>
        <a:bodyPr/>
        <a:lstStyle/>
        <a:p>
          <a:endParaRPr lang="en-US"/>
        </a:p>
      </dgm:t>
    </dgm:pt>
    <dgm:pt modelId="{395A59D2-96E2-4280-A640-F176420E1CD4}" type="pres">
      <dgm:prSet presAssocID="{7DBC4805-FBE3-4645-A913-0EE5E5AC75AF}" presName="linear" presStyleCnt="0">
        <dgm:presLayoutVars>
          <dgm:animLvl val="lvl"/>
          <dgm:resizeHandles val="exact"/>
        </dgm:presLayoutVars>
      </dgm:prSet>
      <dgm:spPr/>
    </dgm:pt>
    <dgm:pt modelId="{3B98483B-7139-4A16-B195-4FFAE11E6BE1}" type="pres">
      <dgm:prSet presAssocID="{F1513630-8325-4240-BD38-00C1FCF3751E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D1A87C9A-FB28-4DBE-AEDD-D371AF8D26DD}" type="pres">
      <dgm:prSet presAssocID="{1EC58932-AF7D-4C26-B3AF-2E0CE191B719}" presName="spacer" presStyleCnt="0"/>
      <dgm:spPr/>
    </dgm:pt>
    <dgm:pt modelId="{A3C2068B-AFA1-4CE8-A457-4EB95572F8A1}" type="pres">
      <dgm:prSet presAssocID="{8097CAE3-24EC-4730-B95C-645CD4830D3B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AE2B64B5-A64F-4E98-BC9E-CD3ECDF9E44D}" type="pres">
      <dgm:prSet presAssocID="{5DA72504-4F19-46FF-B01F-7B4A720F8EF2}" presName="spacer" presStyleCnt="0"/>
      <dgm:spPr/>
    </dgm:pt>
    <dgm:pt modelId="{585B440E-82B7-404E-9122-8AF067BEDEB5}" type="pres">
      <dgm:prSet presAssocID="{8AB7E958-CD76-4692-B0B0-9274B9494FD2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AF9631A-C912-43C0-BB69-5C394C03F1A2}" type="pres">
      <dgm:prSet presAssocID="{FCB30658-DF12-4595-928F-6FBA48EE908E}" presName="spacer" presStyleCnt="0"/>
      <dgm:spPr/>
    </dgm:pt>
    <dgm:pt modelId="{B6DA7933-16A2-4350-AE61-63D16CB65074}" type="pres">
      <dgm:prSet presAssocID="{4FAB5596-029C-4E3E-A845-7B3531D52465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63DD9F2-0C2C-4166-B1A0-0C8C34C4E180}" type="pres">
      <dgm:prSet presAssocID="{9A51FB17-F095-4135-BDD6-82E418A30421}" presName="spacer" presStyleCnt="0"/>
      <dgm:spPr/>
    </dgm:pt>
    <dgm:pt modelId="{FC3B8F80-2F02-4385-987A-949C845897B6}" type="pres">
      <dgm:prSet presAssocID="{4851CF7E-AFFB-4FD8-AFF9-8329E8F0B36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80B2F55E-68D4-432A-8ABA-2D1FEBEBCC43}" type="pres">
      <dgm:prSet presAssocID="{4A794BF6-396C-4CA7-8F51-39088DDCA066}" presName="spacer" presStyleCnt="0"/>
      <dgm:spPr/>
    </dgm:pt>
    <dgm:pt modelId="{0D039EB8-BE37-4989-B97A-1D1A68C7DC3D}" type="pres">
      <dgm:prSet presAssocID="{D49358A7-B015-444A-AF24-7478288F7B7E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470D297E-019E-4CD9-8521-4A3C6C2C58FE}" type="pres">
      <dgm:prSet presAssocID="{75B7F3E5-0585-4A5B-B3E8-79D5612B353C}" presName="spacer" presStyleCnt="0"/>
      <dgm:spPr/>
    </dgm:pt>
    <dgm:pt modelId="{B66A01DC-E657-4080-BD03-4C9F61EC92DF}" type="pres">
      <dgm:prSet presAssocID="{6CD16E70-4FD8-4415-A67D-AF4A2BAEE154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34EFF293-8C87-4469-85A6-D30DD4280B03}" type="pres">
      <dgm:prSet presAssocID="{1B557C36-6664-44E8-9102-38810224EE2B}" presName="spacer" presStyleCnt="0"/>
      <dgm:spPr/>
    </dgm:pt>
    <dgm:pt modelId="{64C72ED8-9F61-4812-9F3E-2BB135CD36DE}" type="pres">
      <dgm:prSet presAssocID="{3570B591-5A7C-49A1-9154-47D18C400A69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12CB56FE-4724-4A61-85DC-7957A327E335}" type="pres">
      <dgm:prSet presAssocID="{77BB92B5-1F37-4046-A819-0AF6DFBE697E}" presName="spacer" presStyleCnt="0"/>
      <dgm:spPr/>
    </dgm:pt>
    <dgm:pt modelId="{7AA7E840-7339-42BB-BEF4-5B9CD7C76744}" type="pres">
      <dgm:prSet presAssocID="{FD4BF743-E074-4DE9-B030-33FDF016FF01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4F36331E-0AFE-4D50-A1D6-262412BB06A1}" type="presOf" srcId="{3570B591-5A7C-49A1-9154-47D18C400A69}" destId="{64C72ED8-9F61-4812-9F3E-2BB135CD36DE}" srcOrd="0" destOrd="0" presId="urn:microsoft.com/office/officeart/2005/8/layout/vList2"/>
    <dgm:cxn modelId="{F8360328-A7C8-4A84-AE9C-8C8132C941DA}" type="presOf" srcId="{D49358A7-B015-444A-AF24-7478288F7B7E}" destId="{0D039EB8-BE37-4989-B97A-1D1A68C7DC3D}" srcOrd="0" destOrd="0" presId="urn:microsoft.com/office/officeart/2005/8/layout/vList2"/>
    <dgm:cxn modelId="{3050DC34-C13C-4064-9BA7-92629A2B089F}" type="presOf" srcId="{F1513630-8325-4240-BD38-00C1FCF3751E}" destId="{3B98483B-7139-4A16-B195-4FFAE11E6BE1}" srcOrd="0" destOrd="0" presId="urn:microsoft.com/office/officeart/2005/8/layout/vList2"/>
    <dgm:cxn modelId="{A4EA0841-7AB0-4C87-A3B0-98D55A23D6FF}" srcId="{7DBC4805-FBE3-4645-A913-0EE5E5AC75AF}" destId="{4FAB5596-029C-4E3E-A845-7B3531D52465}" srcOrd="3" destOrd="0" parTransId="{0E31612B-63E1-4AD3-BDE3-12F17BBCB9C6}" sibTransId="{9A51FB17-F095-4135-BDD6-82E418A30421}"/>
    <dgm:cxn modelId="{E5194162-1BF9-40E7-AD72-C91CB623E240}" srcId="{7DBC4805-FBE3-4645-A913-0EE5E5AC75AF}" destId="{8097CAE3-24EC-4730-B95C-645CD4830D3B}" srcOrd="1" destOrd="0" parTransId="{446ED0A8-2831-4921-9FD5-FA9D0D4BD260}" sibTransId="{5DA72504-4F19-46FF-B01F-7B4A720F8EF2}"/>
    <dgm:cxn modelId="{1314D342-DE9C-4C5A-AFD8-46BEA43836DB}" srcId="{7DBC4805-FBE3-4645-A913-0EE5E5AC75AF}" destId="{8AB7E958-CD76-4692-B0B0-9274B9494FD2}" srcOrd="2" destOrd="0" parTransId="{C487D734-CACB-470B-8E34-CDB461AA8471}" sibTransId="{FCB30658-DF12-4595-928F-6FBA48EE908E}"/>
    <dgm:cxn modelId="{54E8EF68-BCE0-47CC-A267-699B57E18CE8}" srcId="{7DBC4805-FBE3-4645-A913-0EE5E5AC75AF}" destId="{F1513630-8325-4240-BD38-00C1FCF3751E}" srcOrd="0" destOrd="0" parTransId="{5BFF15D7-D925-4C9E-9F07-07A910BBE4B4}" sibTransId="{1EC58932-AF7D-4C26-B3AF-2E0CE191B719}"/>
    <dgm:cxn modelId="{29057B71-FFC3-4344-93CC-B4DFD2AB2C2A}" type="presOf" srcId="{4851CF7E-AFFB-4FD8-AFF9-8329E8F0B360}" destId="{FC3B8F80-2F02-4385-987A-949C845897B6}" srcOrd="0" destOrd="0" presId="urn:microsoft.com/office/officeart/2005/8/layout/vList2"/>
    <dgm:cxn modelId="{1DAB8C71-091D-425D-9E86-FDB78A4A29DF}" srcId="{7DBC4805-FBE3-4645-A913-0EE5E5AC75AF}" destId="{D49358A7-B015-444A-AF24-7478288F7B7E}" srcOrd="5" destOrd="0" parTransId="{56BF23CC-98CB-416B-AF8F-817BB121B278}" sibTransId="{75B7F3E5-0585-4A5B-B3E8-79D5612B353C}"/>
    <dgm:cxn modelId="{F41C9471-869C-4235-B030-6A63D02117E8}" type="presOf" srcId="{7DBC4805-FBE3-4645-A913-0EE5E5AC75AF}" destId="{395A59D2-96E2-4280-A640-F176420E1CD4}" srcOrd="0" destOrd="0" presId="urn:microsoft.com/office/officeart/2005/8/layout/vList2"/>
    <dgm:cxn modelId="{E90F1573-7996-4BC1-9254-9A4D1EBBCBE9}" srcId="{7DBC4805-FBE3-4645-A913-0EE5E5AC75AF}" destId="{6CD16E70-4FD8-4415-A67D-AF4A2BAEE154}" srcOrd="6" destOrd="0" parTransId="{1E533973-4678-418A-A3BA-CCB491A6CDDE}" sibTransId="{1B557C36-6664-44E8-9102-38810224EE2B}"/>
    <dgm:cxn modelId="{17529184-FCBE-48FB-96BB-E197B8F7026A}" type="presOf" srcId="{FD4BF743-E074-4DE9-B030-33FDF016FF01}" destId="{7AA7E840-7339-42BB-BEF4-5B9CD7C76744}" srcOrd="0" destOrd="0" presId="urn:microsoft.com/office/officeart/2005/8/layout/vList2"/>
    <dgm:cxn modelId="{EAA7188D-8136-4904-A58F-D5D92F07532C}" srcId="{7DBC4805-FBE3-4645-A913-0EE5E5AC75AF}" destId="{4851CF7E-AFFB-4FD8-AFF9-8329E8F0B360}" srcOrd="4" destOrd="0" parTransId="{FAAF3BCD-2020-4431-B591-FB204E134CB0}" sibTransId="{4A794BF6-396C-4CA7-8F51-39088DDCA066}"/>
    <dgm:cxn modelId="{DF29B593-DBDD-4934-9E33-53E9B78C002B}" srcId="{7DBC4805-FBE3-4645-A913-0EE5E5AC75AF}" destId="{FD4BF743-E074-4DE9-B030-33FDF016FF01}" srcOrd="8" destOrd="0" parTransId="{9323C73C-CFB2-4FF0-9B00-D1E360EF3014}" sibTransId="{6DE2F363-4223-45C2-81A6-4DF6E46E05D6}"/>
    <dgm:cxn modelId="{D27BC697-E708-430C-8D9E-D5865080054D}" type="presOf" srcId="{8AB7E958-CD76-4692-B0B0-9274B9494FD2}" destId="{585B440E-82B7-404E-9122-8AF067BEDEB5}" srcOrd="0" destOrd="0" presId="urn:microsoft.com/office/officeart/2005/8/layout/vList2"/>
    <dgm:cxn modelId="{1B07FE99-D5F4-45C7-ADD1-61E6366CD355}" type="presOf" srcId="{4FAB5596-029C-4E3E-A845-7B3531D52465}" destId="{B6DA7933-16A2-4350-AE61-63D16CB65074}" srcOrd="0" destOrd="0" presId="urn:microsoft.com/office/officeart/2005/8/layout/vList2"/>
    <dgm:cxn modelId="{F3B69FA1-AE9D-486F-9AEF-94C3FCC67D3C}" srcId="{7DBC4805-FBE3-4645-A913-0EE5E5AC75AF}" destId="{3570B591-5A7C-49A1-9154-47D18C400A69}" srcOrd="7" destOrd="0" parTransId="{6226E4F9-74EC-4340-B55A-E022E4F49285}" sibTransId="{77BB92B5-1F37-4046-A819-0AF6DFBE697E}"/>
    <dgm:cxn modelId="{F94933D1-25F2-4C85-93A3-AF9E87F865A5}" type="presOf" srcId="{6CD16E70-4FD8-4415-A67D-AF4A2BAEE154}" destId="{B66A01DC-E657-4080-BD03-4C9F61EC92DF}" srcOrd="0" destOrd="0" presId="urn:microsoft.com/office/officeart/2005/8/layout/vList2"/>
    <dgm:cxn modelId="{4228FAE4-DB8C-4B2E-BB9C-29D98381AD14}" type="presOf" srcId="{8097CAE3-24EC-4730-B95C-645CD4830D3B}" destId="{A3C2068B-AFA1-4CE8-A457-4EB95572F8A1}" srcOrd="0" destOrd="0" presId="urn:microsoft.com/office/officeart/2005/8/layout/vList2"/>
    <dgm:cxn modelId="{1CD65AB7-69FE-4E23-BDB3-24405E2E398D}" type="presParOf" srcId="{395A59D2-96E2-4280-A640-F176420E1CD4}" destId="{3B98483B-7139-4A16-B195-4FFAE11E6BE1}" srcOrd="0" destOrd="0" presId="urn:microsoft.com/office/officeart/2005/8/layout/vList2"/>
    <dgm:cxn modelId="{0B6B5ED7-D9C6-49DC-92B8-D683F890911A}" type="presParOf" srcId="{395A59D2-96E2-4280-A640-F176420E1CD4}" destId="{D1A87C9A-FB28-4DBE-AEDD-D371AF8D26DD}" srcOrd="1" destOrd="0" presId="urn:microsoft.com/office/officeart/2005/8/layout/vList2"/>
    <dgm:cxn modelId="{6EFBBCB6-F31E-459F-BC39-626ACE5A3D94}" type="presParOf" srcId="{395A59D2-96E2-4280-A640-F176420E1CD4}" destId="{A3C2068B-AFA1-4CE8-A457-4EB95572F8A1}" srcOrd="2" destOrd="0" presId="urn:microsoft.com/office/officeart/2005/8/layout/vList2"/>
    <dgm:cxn modelId="{9A64BC46-6C56-4069-AB42-9FD4D6F983EB}" type="presParOf" srcId="{395A59D2-96E2-4280-A640-F176420E1CD4}" destId="{AE2B64B5-A64F-4E98-BC9E-CD3ECDF9E44D}" srcOrd="3" destOrd="0" presId="urn:microsoft.com/office/officeart/2005/8/layout/vList2"/>
    <dgm:cxn modelId="{2353EE7B-8FD1-4555-903E-51A204806160}" type="presParOf" srcId="{395A59D2-96E2-4280-A640-F176420E1CD4}" destId="{585B440E-82B7-404E-9122-8AF067BEDEB5}" srcOrd="4" destOrd="0" presId="urn:microsoft.com/office/officeart/2005/8/layout/vList2"/>
    <dgm:cxn modelId="{82ADB349-5AB9-45CD-A2FC-0710C9924F6D}" type="presParOf" srcId="{395A59D2-96E2-4280-A640-F176420E1CD4}" destId="{9AF9631A-C912-43C0-BB69-5C394C03F1A2}" srcOrd="5" destOrd="0" presId="urn:microsoft.com/office/officeart/2005/8/layout/vList2"/>
    <dgm:cxn modelId="{B4FC17FD-3868-4433-83D9-EA7378D422BC}" type="presParOf" srcId="{395A59D2-96E2-4280-A640-F176420E1CD4}" destId="{B6DA7933-16A2-4350-AE61-63D16CB65074}" srcOrd="6" destOrd="0" presId="urn:microsoft.com/office/officeart/2005/8/layout/vList2"/>
    <dgm:cxn modelId="{BF53DD69-0532-449B-AFA9-98971AEBCF96}" type="presParOf" srcId="{395A59D2-96E2-4280-A640-F176420E1CD4}" destId="{163DD9F2-0C2C-4166-B1A0-0C8C34C4E180}" srcOrd="7" destOrd="0" presId="urn:microsoft.com/office/officeart/2005/8/layout/vList2"/>
    <dgm:cxn modelId="{FC81A8B1-5EFB-4260-BF9C-D7937674F6DE}" type="presParOf" srcId="{395A59D2-96E2-4280-A640-F176420E1CD4}" destId="{FC3B8F80-2F02-4385-987A-949C845897B6}" srcOrd="8" destOrd="0" presId="urn:microsoft.com/office/officeart/2005/8/layout/vList2"/>
    <dgm:cxn modelId="{4517515E-A28C-464F-9A14-96DECE048345}" type="presParOf" srcId="{395A59D2-96E2-4280-A640-F176420E1CD4}" destId="{80B2F55E-68D4-432A-8ABA-2D1FEBEBCC43}" srcOrd="9" destOrd="0" presId="urn:microsoft.com/office/officeart/2005/8/layout/vList2"/>
    <dgm:cxn modelId="{5F23D74D-F4F5-4AAB-9082-A2DAF97C0ED8}" type="presParOf" srcId="{395A59D2-96E2-4280-A640-F176420E1CD4}" destId="{0D039EB8-BE37-4989-B97A-1D1A68C7DC3D}" srcOrd="10" destOrd="0" presId="urn:microsoft.com/office/officeart/2005/8/layout/vList2"/>
    <dgm:cxn modelId="{A8A62852-3410-4DF6-8246-21C3438B0F9E}" type="presParOf" srcId="{395A59D2-96E2-4280-A640-F176420E1CD4}" destId="{470D297E-019E-4CD9-8521-4A3C6C2C58FE}" srcOrd="11" destOrd="0" presId="urn:microsoft.com/office/officeart/2005/8/layout/vList2"/>
    <dgm:cxn modelId="{661665A5-FEAC-4736-B213-B2B036E758B8}" type="presParOf" srcId="{395A59D2-96E2-4280-A640-F176420E1CD4}" destId="{B66A01DC-E657-4080-BD03-4C9F61EC92DF}" srcOrd="12" destOrd="0" presId="urn:microsoft.com/office/officeart/2005/8/layout/vList2"/>
    <dgm:cxn modelId="{CD30715B-5A84-455A-9B4C-EC306218F2E8}" type="presParOf" srcId="{395A59D2-96E2-4280-A640-F176420E1CD4}" destId="{34EFF293-8C87-4469-85A6-D30DD4280B03}" srcOrd="13" destOrd="0" presId="urn:microsoft.com/office/officeart/2005/8/layout/vList2"/>
    <dgm:cxn modelId="{2CBD7287-2537-45D1-984A-5D3E6B2740B8}" type="presParOf" srcId="{395A59D2-96E2-4280-A640-F176420E1CD4}" destId="{64C72ED8-9F61-4812-9F3E-2BB135CD36DE}" srcOrd="14" destOrd="0" presId="urn:microsoft.com/office/officeart/2005/8/layout/vList2"/>
    <dgm:cxn modelId="{66CBA758-7F0A-4929-B288-B65A0BC57DD1}" type="presParOf" srcId="{395A59D2-96E2-4280-A640-F176420E1CD4}" destId="{12CB56FE-4724-4A61-85DC-7957A327E335}" srcOrd="15" destOrd="0" presId="urn:microsoft.com/office/officeart/2005/8/layout/vList2"/>
    <dgm:cxn modelId="{F0435AC3-7EC6-482A-8DC9-D33404FD306E}" type="presParOf" srcId="{395A59D2-96E2-4280-A640-F176420E1CD4}" destId="{7AA7E840-7339-42BB-BEF4-5B9CD7C7674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EA771-43B1-4D42-990B-FE5209A9121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7D2FACC-574A-479A-B795-E4443F32CD26}">
      <dgm:prSet/>
      <dgm:spPr/>
      <dgm:t>
        <a:bodyPr/>
        <a:lstStyle/>
        <a:p>
          <a:r>
            <a:rPr lang="ru-RU"/>
            <a:t>• XVIII–XIX вв.: Основание армянской Нахичевани-на-Дону (1779 г.), греческого Мариуполя.</a:t>
          </a:r>
          <a:endParaRPr lang="en-US"/>
        </a:p>
      </dgm:t>
    </dgm:pt>
    <dgm:pt modelId="{440AC8AF-5759-4346-9A88-0945024DB4F1}" type="parTrans" cxnId="{AE834587-C204-4E73-887A-27B220FFC72D}">
      <dgm:prSet/>
      <dgm:spPr/>
      <dgm:t>
        <a:bodyPr/>
        <a:lstStyle/>
        <a:p>
          <a:endParaRPr lang="en-US"/>
        </a:p>
      </dgm:t>
    </dgm:pt>
    <dgm:pt modelId="{3D8515B4-D838-4291-91C8-932D40EC0298}" type="sibTrans" cxnId="{AE834587-C204-4E73-887A-27B220FFC72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E55A89E-F909-47A1-B0B7-119438597195}">
      <dgm:prSet/>
      <dgm:spPr/>
      <dgm:t>
        <a:bodyPr/>
        <a:lstStyle/>
        <a:p>
          <a:r>
            <a:rPr lang="ru-RU"/>
            <a:t>• Советский период: Депортации (корейцы, немцы, турки-месхетинцы) и их интеграционные стратегии.</a:t>
          </a:r>
          <a:endParaRPr lang="en-US"/>
        </a:p>
      </dgm:t>
    </dgm:pt>
    <dgm:pt modelId="{95FDD3EA-21FE-4144-B43A-D04AE9668352}" type="parTrans" cxnId="{DE17A649-62D4-413F-93E4-0C21475FB321}">
      <dgm:prSet/>
      <dgm:spPr/>
      <dgm:t>
        <a:bodyPr/>
        <a:lstStyle/>
        <a:p>
          <a:endParaRPr lang="en-US"/>
        </a:p>
      </dgm:t>
    </dgm:pt>
    <dgm:pt modelId="{9E286485-89C4-4F56-B92E-084E1BD9404E}" type="sibTrans" cxnId="{DE17A649-62D4-413F-93E4-0C21475FB32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5BCBEAB-6015-4257-B345-6EEE95591239}">
      <dgm:prSet/>
      <dgm:spPr/>
      <dgm:t>
        <a:bodyPr/>
        <a:lstStyle/>
        <a:p>
          <a:r>
            <a:rPr lang="ru-RU"/>
            <a:t>• 1990–2020-е гг.: Постсоветская миграция (Средняя Азия, Украина), беженцы из зон конфликтов (Донбасс, Карабах).</a:t>
          </a:r>
          <a:endParaRPr lang="en-US"/>
        </a:p>
      </dgm:t>
    </dgm:pt>
    <dgm:pt modelId="{D8AAF606-7AA9-4496-A130-CD2422EE6696}" type="parTrans" cxnId="{2C6C44B3-243D-4440-AFDB-AA1541AF0030}">
      <dgm:prSet/>
      <dgm:spPr/>
      <dgm:t>
        <a:bodyPr/>
        <a:lstStyle/>
        <a:p>
          <a:endParaRPr lang="en-US"/>
        </a:p>
      </dgm:t>
    </dgm:pt>
    <dgm:pt modelId="{7F3D746B-234A-4D4D-A3ED-46213B565661}" type="sibTrans" cxnId="{2C6C44B3-243D-4440-AFDB-AA1541AF003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A8676F4-76EA-4149-BDFA-84C016C6CF53}" type="pres">
      <dgm:prSet presAssocID="{C3EEA771-43B1-4D42-990B-FE5209A91212}" presName="Name0" presStyleCnt="0">
        <dgm:presLayoutVars>
          <dgm:animLvl val="lvl"/>
          <dgm:resizeHandles val="exact"/>
        </dgm:presLayoutVars>
      </dgm:prSet>
      <dgm:spPr/>
    </dgm:pt>
    <dgm:pt modelId="{683BEC38-2513-441F-BAE7-1DD4D59B84E9}" type="pres">
      <dgm:prSet presAssocID="{87D2FACC-574A-479A-B795-E4443F32CD26}" presName="compositeNode" presStyleCnt="0">
        <dgm:presLayoutVars>
          <dgm:bulletEnabled val="1"/>
        </dgm:presLayoutVars>
      </dgm:prSet>
      <dgm:spPr/>
    </dgm:pt>
    <dgm:pt modelId="{77E6236F-66D3-4DB8-8956-5B2F44309D8A}" type="pres">
      <dgm:prSet presAssocID="{87D2FACC-574A-479A-B795-E4443F32CD26}" presName="bgRect" presStyleLbl="bgAccFollowNode1" presStyleIdx="0" presStyleCnt="3"/>
      <dgm:spPr/>
    </dgm:pt>
    <dgm:pt modelId="{A080E3D7-75EB-4C5B-B4AD-33479542A9A4}" type="pres">
      <dgm:prSet presAssocID="{3D8515B4-D838-4291-91C8-932D40EC0298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371E5A05-79A6-462E-8F1E-1B83AF007AFB}" type="pres">
      <dgm:prSet presAssocID="{87D2FACC-574A-479A-B795-E4443F32CD26}" presName="bottomLine" presStyleLbl="alignNode1" presStyleIdx="1" presStyleCnt="6">
        <dgm:presLayoutVars/>
      </dgm:prSet>
      <dgm:spPr/>
    </dgm:pt>
    <dgm:pt modelId="{61C30FE5-521B-41AE-9F34-9D309BD50761}" type="pres">
      <dgm:prSet presAssocID="{87D2FACC-574A-479A-B795-E4443F32CD26}" presName="nodeText" presStyleLbl="bgAccFollowNode1" presStyleIdx="0" presStyleCnt="3">
        <dgm:presLayoutVars>
          <dgm:bulletEnabled val="1"/>
        </dgm:presLayoutVars>
      </dgm:prSet>
      <dgm:spPr/>
    </dgm:pt>
    <dgm:pt modelId="{2087FBDB-6781-496A-8C83-6C928FCBE625}" type="pres">
      <dgm:prSet presAssocID="{3D8515B4-D838-4291-91C8-932D40EC0298}" presName="sibTrans" presStyleCnt="0"/>
      <dgm:spPr/>
    </dgm:pt>
    <dgm:pt modelId="{7D27C987-8FFC-4C82-B1AC-4F4714DBF571}" type="pres">
      <dgm:prSet presAssocID="{FE55A89E-F909-47A1-B0B7-119438597195}" presName="compositeNode" presStyleCnt="0">
        <dgm:presLayoutVars>
          <dgm:bulletEnabled val="1"/>
        </dgm:presLayoutVars>
      </dgm:prSet>
      <dgm:spPr/>
    </dgm:pt>
    <dgm:pt modelId="{B7A6DCF7-744C-4EC0-AF35-D107EFE48F60}" type="pres">
      <dgm:prSet presAssocID="{FE55A89E-F909-47A1-B0B7-119438597195}" presName="bgRect" presStyleLbl="bgAccFollowNode1" presStyleIdx="1" presStyleCnt="3"/>
      <dgm:spPr/>
    </dgm:pt>
    <dgm:pt modelId="{919DF2C4-3282-443B-A7CC-1C7E1EDC71A1}" type="pres">
      <dgm:prSet presAssocID="{9E286485-89C4-4F56-B92E-084E1BD9404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5065862-5A94-46A5-A5A2-0B3A753CBE73}" type="pres">
      <dgm:prSet presAssocID="{FE55A89E-F909-47A1-B0B7-119438597195}" presName="bottomLine" presStyleLbl="alignNode1" presStyleIdx="3" presStyleCnt="6">
        <dgm:presLayoutVars/>
      </dgm:prSet>
      <dgm:spPr/>
    </dgm:pt>
    <dgm:pt modelId="{97351F2A-B29E-4D20-95C5-AEFB687CCD81}" type="pres">
      <dgm:prSet presAssocID="{FE55A89E-F909-47A1-B0B7-119438597195}" presName="nodeText" presStyleLbl="bgAccFollowNode1" presStyleIdx="1" presStyleCnt="3">
        <dgm:presLayoutVars>
          <dgm:bulletEnabled val="1"/>
        </dgm:presLayoutVars>
      </dgm:prSet>
      <dgm:spPr/>
    </dgm:pt>
    <dgm:pt modelId="{60FFADA4-C5CB-4582-8979-9B355E6B30F5}" type="pres">
      <dgm:prSet presAssocID="{9E286485-89C4-4F56-B92E-084E1BD9404E}" presName="sibTrans" presStyleCnt="0"/>
      <dgm:spPr/>
    </dgm:pt>
    <dgm:pt modelId="{39B515D4-714C-443D-9094-74A46E5CEE66}" type="pres">
      <dgm:prSet presAssocID="{45BCBEAB-6015-4257-B345-6EEE95591239}" presName="compositeNode" presStyleCnt="0">
        <dgm:presLayoutVars>
          <dgm:bulletEnabled val="1"/>
        </dgm:presLayoutVars>
      </dgm:prSet>
      <dgm:spPr/>
    </dgm:pt>
    <dgm:pt modelId="{794E65D6-BC6D-45DA-8178-B37EB3156088}" type="pres">
      <dgm:prSet presAssocID="{45BCBEAB-6015-4257-B345-6EEE95591239}" presName="bgRect" presStyleLbl="bgAccFollowNode1" presStyleIdx="2" presStyleCnt="3"/>
      <dgm:spPr/>
    </dgm:pt>
    <dgm:pt modelId="{3882038F-C6A1-4CE8-874C-A6BAD9409BE6}" type="pres">
      <dgm:prSet presAssocID="{7F3D746B-234A-4D4D-A3ED-46213B56566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560A574-6F86-446C-99A0-52F9CA76A9BC}" type="pres">
      <dgm:prSet presAssocID="{45BCBEAB-6015-4257-B345-6EEE95591239}" presName="bottomLine" presStyleLbl="alignNode1" presStyleIdx="5" presStyleCnt="6">
        <dgm:presLayoutVars/>
      </dgm:prSet>
      <dgm:spPr/>
    </dgm:pt>
    <dgm:pt modelId="{A5A375EF-51E0-4242-9759-725581FDCF69}" type="pres">
      <dgm:prSet presAssocID="{45BCBEAB-6015-4257-B345-6EEE9559123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1A08F906-9945-43F7-9A26-FB41C0D3DE6D}" type="presOf" srcId="{45BCBEAB-6015-4257-B345-6EEE95591239}" destId="{794E65D6-BC6D-45DA-8178-B37EB3156088}" srcOrd="0" destOrd="0" presId="urn:microsoft.com/office/officeart/2016/7/layout/BasicLinearProcessNumbered"/>
    <dgm:cxn modelId="{54734207-CBE3-4928-A6CC-F1BA53EC4D68}" type="presOf" srcId="{45BCBEAB-6015-4257-B345-6EEE95591239}" destId="{A5A375EF-51E0-4242-9759-725581FDCF69}" srcOrd="1" destOrd="0" presId="urn:microsoft.com/office/officeart/2016/7/layout/BasicLinearProcessNumbered"/>
    <dgm:cxn modelId="{173F6C33-EB4A-4DBD-89D9-E68431A21583}" type="presOf" srcId="{87D2FACC-574A-479A-B795-E4443F32CD26}" destId="{61C30FE5-521B-41AE-9F34-9D309BD50761}" srcOrd="1" destOrd="0" presId="urn:microsoft.com/office/officeart/2016/7/layout/BasicLinearProcessNumbered"/>
    <dgm:cxn modelId="{DE17A649-62D4-413F-93E4-0C21475FB321}" srcId="{C3EEA771-43B1-4D42-990B-FE5209A91212}" destId="{FE55A89E-F909-47A1-B0B7-119438597195}" srcOrd="1" destOrd="0" parTransId="{95FDD3EA-21FE-4144-B43A-D04AE9668352}" sibTransId="{9E286485-89C4-4F56-B92E-084E1BD9404E}"/>
    <dgm:cxn modelId="{1F83FE6D-CA43-4109-A79C-E44414CEAE0E}" type="presOf" srcId="{9E286485-89C4-4F56-B92E-084E1BD9404E}" destId="{919DF2C4-3282-443B-A7CC-1C7E1EDC71A1}" srcOrd="0" destOrd="0" presId="urn:microsoft.com/office/officeart/2016/7/layout/BasicLinearProcessNumbered"/>
    <dgm:cxn modelId="{2AE44876-D4F4-4A27-A5E6-459CF5014FF3}" type="presOf" srcId="{C3EEA771-43B1-4D42-990B-FE5209A91212}" destId="{3A8676F4-76EA-4149-BDFA-84C016C6CF53}" srcOrd="0" destOrd="0" presId="urn:microsoft.com/office/officeart/2016/7/layout/BasicLinearProcessNumbered"/>
    <dgm:cxn modelId="{AE834587-C204-4E73-887A-27B220FFC72D}" srcId="{C3EEA771-43B1-4D42-990B-FE5209A91212}" destId="{87D2FACC-574A-479A-B795-E4443F32CD26}" srcOrd="0" destOrd="0" parTransId="{440AC8AF-5759-4346-9A88-0945024DB4F1}" sibTransId="{3D8515B4-D838-4291-91C8-932D40EC0298}"/>
    <dgm:cxn modelId="{2C6C44B3-243D-4440-AFDB-AA1541AF0030}" srcId="{C3EEA771-43B1-4D42-990B-FE5209A91212}" destId="{45BCBEAB-6015-4257-B345-6EEE95591239}" srcOrd="2" destOrd="0" parTransId="{D8AAF606-7AA9-4496-A130-CD2422EE6696}" sibTransId="{7F3D746B-234A-4D4D-A3ED-46213B565661}"/>
    <dgm:cxn modelId="{55A021BC-4327-4B48-8B60-BE18ADE7C0CD}" type="presOf" srcId="{3D8515B4-D838-4291-91C8-932D40EC0298}" destId="{A080E3D7-75EB-4C5B-B4AD-33479542A9A4}" srcOrd="0" destOrd="0" presId="urn:microsoft.com/office/officeart/2016/7/layout/BasicLinearProcessNumbered"/>
    <dgm:cxn modelId="{77D028BD-241F-4AE5-99CF-CA69B0680840}" type="presOf" srcId="{87D2FACC-574A-479A-B795-E4443F32CD26}" destId="{77E6236F-66D3-4DB8-8956-5B2F44309D8A}" srcOrd="0" destOrd="0" presId="urn:microsoft.com/office/officeart/2016/7/layout/BasicLinearProcessNumbered"/>
    <dgm:cxn modelId="{7FA78CC4-C758-44E2-AE7A-D3DE361F7DEA}" type="presOf" srcId="{7F3D746B-234A-4D4D-A3ED-46213B565661}" destId="{3882038F-C6A1-4CE8-874C-A6BAD9409BE6}" srcOrd="0" destOrd="0" presId="urn:microsoft.com/office/officeart/2016/7/layout/BasicLinearProcessNumbered"/>
    <dgm:cxn modelId="{5A5B2FD5-A0E6-467A-853E-B88FEC21252C}" type="presOf" srcId="{FE55A89E-F909-47A1-B0B7-119438597195}" destId="{B7A6DCF7-744C-4EC0-AF35-D107EFE48F60}" srcOrd="0" destOrd="0" presId="urn:microsoft.com/office/officeart/2016/7/layout/BasicLinearProcessNumbered"/>
    <dgm:cxn modelId="{CC323DE3-5A74-421D-B36F-A09D4A79677A}" type="presOf" srcId="{FE55A89E-F909-47A1-B0B7-119438597195}" destId="{97351F2A-B29E-4D20-95C5-AEFB687CCD81}" srcOrd="1" destOrd="0" presId="urn:microsoft.com/office/officeart/2016/7/layout/BasicLinearProcessNumbered"/>
    <dgm:cxn modelId="{674B7D7C-3459-4DFB-9AC1-F6DFD2995210}" type="presParOf" srcId="{3A8676F4-76EA-4149-BDFA-84C016C6CF53}" destId="{683BEC38-2513-441F-BAE7-1DD4D59B84E9}" srcOrd="0" destOrd="0" presId="urn:microsoft.com/office/officeart/2016/7/layout/BasicLinearProcessNumbered"/>
    <dgm:cxn modelId="{80B85752-ACB6-4568-9A82-59D1607CEF20}" type="presParOf" srcId="{683BEC38-2513-441F-BAE7-1DD4D59B84E9}" destId="{77E6236F-66D3-4DB8-8956-5B2F44309D8A}" srcOrd="0" destOrd="0" presId="urn:microsoft.com/office/officeart/2016/7/layout/BasicLinearProcessNumbered"/>
    <dgm:cxn modelId="{1DC32A55-5345-4D7D-AFCC-B0C40C25176F}" type="presParOf" srcId="{683BEC38-2513-441F-BAE7-1DD4D59B84E9}" destId="{A080E3D7-75EB-4C5B-B4AD-33479542A9A4}" srcOrd="1" destOrd="0" presId="urn:microsoft.com/office/officeart/2016/7/layout/BasicLinearProcessNumbered"/>
    <dgm:cxn modelId="{06089B33-FA48-4916-9EC4-4562D2375A62}" type="presParOf" srcId="{683BEC38-2513-441F-BAE7-1DD4D59B84E9}" destId="{371E5A05-79A6-462E-8F1E-1B83AF007AFB}" srcOrd="2" destOrd="0" presId="urn:microsoft.com/office/officeart/2016/7/layout/BasicLinearProcessNumbered"/>
    <dgm:cxn modelId="{B8180AC2-C8F0-4FEA-A110-2766DF9A4E14}" type="presParOf" srcId="{683BEC38-2513-441F-BAE7-1DD4D59B84E9}" destId="{61C30FE5-521B-41AE-9F34-9D309BD50761}" srcOrd="3" destOrd="0" presId="urn:microsoft.com/office/officeart/2016/7/layout/BasicLinearProcessNumbered"/>
    <dgm:cxn modelId="{D7018757-0A4F-47A7-9EDF-A87F1234B49E}" type="presParOf" srcId="{3A8676F4-76EA-4149-BDFA-84C016C6CF53}" destId="{2087FBDB-6781-496A-8C83-6C928FCBE625}" srcOrd="1" destOrd="0" presId="urn:microsoft.com/office/officeart/2016/7/layout/BasicLinearProcessNumbered"/>
    <dgm:cxn modelId="{E35FF713-BBDC-4EE8-8404-9F60BC3BC0ED}" type="presParOf" srcId="{3A8676F4-76EA-4149-BDFA-84C016C6CF53}" destId="{7D27C987-8FFC-4C82-B1AC-4F4714DBF571}" srcOrd="2" destOrd="0" presId="urn:microsoft.com/office/officeart/2016/7/layout/BasicLinearProcessNumbered"/>
    <dgm:cxn modelId="{1AD993DC-51AC-4D48-94C0-25C60E85372F}" type="presParOf" srcId="{7D27C987-8FFC-4C82-B1AC-4F4714DBF571}" destId="{B7A6DCF7-744C-4EC0-AF35-D107EFE48F60}" srcOrd="0" destOrd="0" presId="urn:microsoft.com/office/officeart/2016/7/layout/BasicLinearProcessNumbered"/>
    <dgm:cxn modelId="{8224E8A2-1005-4CE7-AF38-9CAA83A00C4D}" type="presParOf" srcId="{7D27C987-8FFC-4C82-B1AC-4F4714DBF571}" destId="{919DF2C4-3282-443B-A7CC-1C7E1EDC71A1}" srcOrd="1" destOrd="0" presId="urn:microsoft.com/office/officeart/2016/7/layout/BasicLinearProcessNumbered"/>
    <dgm:cxn modelId="{227B6F5B-DC0F-4528-9C76-29134836CCC1}" type="presParOf" srcId="{7D27C987-8FFC-4C82-B1AC-4F4714DBF571}" destId="{E5065862-5A94-46A5-A5A2-0B3A753CBE73}" srcOrd="2" destOrd="0" presId="urn:microsoft.com/office/officeart/2016/7/layout/BasicLinearProcessNumbered"/>
    <dgm:cxn modelId="{0665089A-7769-46AD-B43B-E015CC8581E7}" type="presParOf" srcId="{7D27C987-8FFC-4C82-B1AC-4F4714DBF571}" destId="{97351F2A-B29E-4D20-95C5-AEFB687CCD81}" srcOrd="3" destOrd="0" presId="urn:microsoft.com/office/officeart/2016/7/layout/BasicLinearProcessNumbered"/>
    <dgm:cxn modelId="{B730ADD2-B687-42D4-B99E-A3ACFA5CC29C}" type="presParOf" srcId="{3A8676F4-76EA-4149-BDFA-84C016C6CF53}" destId="{60FFADA4-C5CB-4582-8979-9B355E6B30F5}" srcOrd="3" destOrd="0" presId="urn:microsoft.com/office/officeart/2016/7/layout/BasicLinearProcessNumbered"/>
    <dgm:cxn modelId="{1A304C5A-3EC3-4B50-A4D6-0A0DC4BE089A}" type="presParOf" srcId="{3A8676F4-76EA-4149-BDFA-84C016C6CF53}" destId="{39B515D4-714C-443D-9094-74A46E5CEE66}" srcOrd="4" destOrd="0" presId="urn:microsoft.com/office/officeart/2016/7/layout/BasicLinearProcessNumbered"/>
    <dgm:cxn modelId="{9C0FF5F9-DDF1-4F04-8A87-126E9BD7711D}" type="presParOf" srcId="{39B515D4-714C-443D-9094-74A46E5CEE66}" destId="{794E65D6-BC6D-45DA-8178-B37EB3156088}" srcOrd="0" destOrd="0" presId="urn:microsoft.com/office/officeart/2016/7/layout/BasicLinearProcessNumbered"/>
    <dgm:cxn modelId="{4537B71C-BBA1-4658-978F-6C4B2790D8A0}" type="presParOf" srcId="{39B515D4-714C-443D-9094-74A46E5CEE66}" destId="{3882038F-C6A1-4CE8-874C-A6BAD9409BE6}" srcOrd="1" destOrd="0" presId="urn:microsoft.com/office/officeart/2016/7/layout/BasicLinearProcessNumbered"/>
    <dgm:cxn modelId="{B1F187E4-36D4-43E0-9D19-3EB3F46533D1}" type="presParOf" srcId="{39B515D4-714C-443D-9094-74A46E5CEE66}" destId="{4560A574-6F86-446C-99A0-52F9CA76A9BC}" srcOrd="2" destOrd="0" presId="urn:microsoft.com/office/officeart/2016/7/layout/BasicLinearProcessNumbered"/>
    <dgm:cxn modelId="{E585F33A-A041-40DF-B348-7E0DA48C95A8}" type="presParOf" srcId="{39B515D4-714C-443D-9094-74A46E5CEE66}" destId="{A5A375EF-51E0-4242-9759-725581FDCF6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3B210C-1A63-45E7-AE19-63FEC95555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3CFC7F-891F-4F44-B0DC-A2CE2136FA4C}">
      <dgm:prSet/>
      <dgm:spPr/>
      <dgm:t>
        <a:bodyPr/>
        <a:lstStyle/>
        <a:p>
          <a:r>
            <a:rPr lang="ru-RU" dirty="0"/>
            <a:t>• В 1779 году Екатерина II основала Нахичевань-на-Дону — город, ставший центром армянской диаспоры. Сегодня их потомки сохраняют язык и традиции, но лишь 30% молодёжи свободно говорит на армянском.</a:t>
          </a:r>
          <a:endParaRPr lang="en-US" dirty="0"/>
        </a:p>
      </dgm:t>
    </dgm:pt>
    <dgm:pt modelId="{9FE8BB9F-8FFD-4FC1-BAE1-9DDD3AF7421E}" type="parTrans" cxnId="{DEFAB8CD-9D00-4B5D-8B2B-D7D3D24A5732}">
      <dgm:prSet/>
      <dgm:spPr/>
      <dgm:t>
        <a:bodyPr/>
        <a:lstStyle/>
        <a:p>
          <a:endParaRPr lang="en-US"/>
        </a:p>
      </dgm:t>
    </dgm:pt>
    <dgm:pt modelId="{B5F4C4B6-8E64-4E5A-8206-6BD8E8FC0F4D}" type="sibTrans" cxnId="{DEFAB8CD-9D00-4B5D-8B2B-D7D3D24A5732}">
      <dgm:prSet/>
      <dgm:spPr/>
      <dgm:t>
        <a:bodyPr/>
        <a:lstStyle/>
        <a:p>
          <a:endParaRPr lang="en-US"/>
        </a:p>
      </dgm:t>
    </dgm:pt>
    <dgm:pt modelId="{5EB5AE33-C606-40D9-B80C-2FAF7F2F0BB3}">
      <dgm:prSet/>
      <dgm:spPr/>
      <dgm:t>
        <a:bodyPr/>
        <a:lstStyle/>
        <a:p>
          <a:r>
            <a:rPr lang="ru-RU"/>
            <a:t>• Греки, переселенные в Приазовье в 1778 году, создали Мариуполь. Их потомки проводят фестиваль «Мир Понта», хотя понтийский диалект знают только 20%.</a:t>
          </a:r>
          <a:endParaRPr lang="en-US"/>
        </a:p>
      </dgm:t>
    </dgm:pt>
    <dgm:pt modelId="{7990C879-0251-4C91-90C9-C3DECC78B058}" type="parTrans" cxnId="{F5D4A9B6-0C74-48FA-A71A-D74A8907C295}">
      <dgm:prSet/>
      <dgm:spPr/>
      <dgm:t>
        <a:bodyPr/>
        <a:lstStyle/>
        <a:p>
          <a:endParaRPr lang="en-US"/>
        </a:p>
      </dgm:t>
    </dgm:pt>
    <dgm:pt modelId="{816ECEC1-4B17-46CA-9756-3E02D695A62C}" type="sibTrans" cxnId="{F5D4A9B6-0C74-48FA-A71A-D74A8907C295}">
      <dgm:prSet/>
      <dgm:spPr/>
      <dgm:t>
        <a:bodyPr/>
        <a:lstStyle/>
        <a:p>
          <a:endParaRPr lang="en-US"/>
        </a:p>
      </dgm:t>
    </dgm:pt>
    <dgm:pt modelId="{864C525D-F47B-426D-A8F4-5E9C4681AEAC}">
      <dgm:prSet/>
      <dgm:spPr/>
      <dgm:t>
        <a:bodyPr/>
        <a:lstStyle/>
        <a:p>
          <a:r>
            <a:rPr lang="ru-RU"/>
            <a:t>• 1915 г. – миграция поляков на территорию Ростовской области. Перенос Варшавского университета</a:t>
          </a:r>
          <a:endParaRPr lang="en-US"/>
        </a:p>
      </dgm:t>
    </dgm:pt>
    <dgm:pt modelId="{D129C024-3B35-425E-AADC-8EB7AADCBD9C}" type="parTrans" cxnId="{AD78CA1A-78D9-4AF2-A884-DD8F9E6E1831}">
      <dgm:prSet/>
      <dgm:spPr/>
      <dgm:t>
        <a:bodyPr/>
        <a:lstStyle/>
        <a:p>
          <a:endParaRPr lang="en-US"/>
        </a:p>
      </dgm:t>
    </dgm:pt>
    <dgm:pt modelId="{CE1E5DE2-1232-46F6-B171-FC9A00D3C0FA}" type="sibTrans" cxnId="{AD78CA1A-78D9-4AF2-A884-DD8F9E6E1831}">
      <dgm:prSet/>
      <dgm:spPr/>
      <dgm:t>
        <a:bodyPr/>
        <a:lstStyle/>
        <a:p>
          <a:endParaRPr lang="en-US"/>
        </a:p>
      </dgm:t>
    </dgm:pt>
    <dgm:pt modelId="{5B09D7B5-8A89-40FD-967B-C06871326E7F}" type="pres">
      <dgm:prSet presAssocID="{6E3B210C-1A63-45E7-AE19-63FEC955557A}" presName="linear" presStyleCnt="0">
        <dgm:presLayoutVars>
          <dgm:animLvl val="lvl"/>
          <dgm:resizeHandles val="exact"/>
        </dgm:presLayoutVars>
      </dgm:prSet>
      <dgm:spPr/>
    </dgm:pt>
    <dgm:pt modelId="{38AA2EA3-8D13-4D67-9CD1-A10CAD4F6F50}" type="pres">
      <dgm:prSet presAssocID="{FD3CFC7F-891F-4F44-B0DC-A2CE2136FA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D5B8B5-9A5C-4A0A-9D97-AAC667F3C289}" type="pres">
      <dgm:prSet presAssocID="{B5F4C4B6-8E64-4E5A-8206-6BD8E8FC0F4D}" presName="spacer" presStyleCnt="0"/>
      <dgm:spPr/>
    </dgm:pt>
    <dgm:pt modelId="{BBE7CCE1-4805-4F17-BBCE-43D13F06495A}" type="pres">
      <dgm:prSet presAssocID="{5EB5AE33-C606-40D9-B80C-2FAF7F2F0B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C8903A-DB45-419D-B749-8BEA4642F5FF}" type="pres">
      <dgm:prSet presAssocID="{816ECEC1-4B17-46CA-9756-3E02D695A62C}" presName="spacer" presStyleCnt="0"/>
      <dgm:spPr/>
    </dgm:pt>
    <dgm:pt modelId="{65178759-0A18-4183-BE7C-1BAF58826E0F}" type="pres">
      <dgm:prSet presAssocID="{864C525D-F47B-426D-A8F4-5E9C4681AE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78CA1A-78D9-4AF2-A884-DD8F9E6E1831}" srcId="{6E3B210C-1A63-45E7-AE19-63FEC955557A}" destId="{864C525D-F47B-426D-A8F4-5E9C4681AEAC}" srcOrd="2" destOrd="0" parTransId="{D129C024-3B35-425E-AADC-8EB7AADCBD9C}" sibTransId="{CE1E5DE2-1232-46F6-B171-FC9A00D3C0FA}"/>
    <dgm:cxn modelId="{BF942564-480B-4284-A627-14D1B1287361}" type="presOf" srcId="{864C525D-F47B-426D-A8F4-5E9C4681AEAC}" destId="{65178759-0A18-4183-BE7C-1BAF58826E0F}" srcOrd="0" destOrd="0" presId="urn:microsoft.com/office/officeart/2005/8/layout/vList2"/>
    <dgm:cxn modelId="{F5D4A9B6-0C74-48FA-A71A-D74A8907C295}" srcId="{6E3B210C-1A63-45E7-AE19-63FEC955557A}" destId="{5EB5AE33-C606-40D9-B80C-2FAF7F2F0BB3}" srcOrd="1" destOrd="0" parTransId="{7990C879-0251-4C91-90C9-C3DECC78B058}" sibTransId="{816ECEC1-4B17-46CA-9756-3E02D695A62C}"/>
    <dgm:cxn modelId="{A50D48BB-31DE-4BB7-99BF-45AB2391FFEC}" type="presOf" srcId="{6E3B210C-1A63-45E7-AE19-63FEC955557A}" destId="{5B09D7B5-8A89-40FD-967B-C06871326E7F}" srcOrd="0" destOrd="0" presId="urn:microsoft.com/office/officeart/2005/8/layout/vList2"/>
    <dgm:cxn modelId="{DEFAB8CD-9D00-4B5D-8B2B-D7D3D24A5732}" srcId="{6E3B210C-1A63-45E7-AE19-63FEC955557A}" destId="{FD3CFC7F-891F-4F44-B0DC-A2CE2136FA4C}" srcOrd="0" destOrd="0" parTransId="{9FE8BB9F-8FFD-4FC1-BAE1-9DDD3AF7421E}" sibTransId="{B5F4C4B6-8E64-4E5A-8206-6BD8E8FC0F4D}"/>
    <dgm:cxn modelId="{4279ABD2-B1AA-4435-A25C-D14AE27CF1EB}" type="presOf" srcId="{FD3CFC7F-891F-4F44-B0DC-A2CE2136FA4C}" destId="{38AA2EA3-8D13-4D67-9CD1-A10CAD4F6F50}" srcOrd="0" destOrd="0" presId="urn:microsoft.com/office/officeart/2005/8/layout/vList2"/>
    <dgm:cxn modelId="{1C6867E5-003C-42CE-BF74-EEA445AC8CCD}" type="presOf" srcId="{5EB5AE33-C606-40D9-B80C-2FAF7F2F0BB3}" destId="{BBE7CCE1-4805-4F17-BBCE-43D13F06495A}" srcOrd="0" destOrd="0" presId="urn:microsoft.com/office/officeart/2005/8/layout/vList2"/>
    <dgm:cxn modelId="{E64CF0AB-AFFA-4EA0-87ED-696F159282ED}" type="presParOf" srcId="{5B09D7B5-8A89-40FD-967B-C06871326E7F}" destId="{38AA2EA3-8D13-4D67-9CD1-A10CAD4F6F50}" srcOrd="0" destOrd="0" presId="urn:microsoft.com/office/officeart/2005/8/layout/vList2"/>
    <dgm:cxn modelId="{AF10F3F7-9EF0-420D-A4FC-6DC8A187CEA3}" type="presParOf" srcId="{5B09D7B5-8A89-40FD-967B-C06871326E7F}" destId="{7AD5B8B5-9A5C-4A0A-9D97-AAC667F3C289}" srcOrd="1" destOrd="0" presId="urn:microsoft.com/office/officeart/2005/8/layout/vList2"/>
    <dgm:cxn modelId="{ADF11859-6152-4CA9-B221-57105B070F7A}" type="presParOf" srcId="{5B09D7B5-8A89-40FD-967B-C06871326E7F}" destId="{BBE7CCE1-4805-4F17-BBCE-43D13F06495A}" srcOrd="2" destOrd="0" presId="urn:microsoft.com/office/officeart/2005/8/layout/vList2"/>
    <dgm:cxn modelId="{1852265B-8945-42EC-9AA9-436D500509B2}" type="presParOf" srcId="{5B09D7B5-8A89-40FD-967B-C06871326E7F}" destId="{5EC8903A-DB45-419D-B749-8BEA4642F5FF}" srcOrd="3" destOrd="0" presId="urn:microsoft.com/office/officeart/2005/8/layout/vList2"/>
    <dgm:cxn modelId="{3B80B488-B4E9-4F53-B535-A138A0D11FD2}" type="presParOf" srcId="{5B09D7B5-8A89-40FD-967B-C06871326E7F}" destId="{65178759-0A18-4183-BE7C-1BAF58826E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3B210C-1A63-45E7-AE19-63FEC95555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3CFC7F-891F-4F44-B0DC-A2CE2136FA4C}">
      <dgm:prSet/>
      <dgm:spPr/>
      <dgm:t>
        <a:bodyPr/>
        <a:lstStyle/>
        <a:p>
          <a:r>
            <a:rPr lang="ru-RU" dirty="0"/>
            <a:t>• 1937 год: депортация корейцев. Сегодня 40% из них работают в медицине и IT, демонстрируя высокую интеграцию</a:t>
          </a:r>
          <a:endParaRPr lang="en-US" dirty="0"/>
        </a:p>
      </dgm:t>
    </dgm:pt>
    <dgm:pt modelId="{9FE8BB9F-8FFD-4FC1-BAE1-9DDD3AF7421E}" type="parTrans" cxnId="{DEFAB8CD-9D00-4B5D-8B2B-D7D3D24A5732}">
      <dgm:prSet/>
      <dgm:spPr/>
      <dgm:t>
        <a:bodyPr/>
        <a:lstStyle/>
        <a:p>
          <a:endParaRPr lang="en-US"/>
        </a:p>
      </dgm:t>
    </dgm:pt>
    <dgm:pt modelId="{B5F4C4B6-8E64-4E5A-8206-6BD8E8FC0F4D}" type="sibTrans" cxnId="{DEFAB8CD-9D00-4B5D-8B2B-D7D3D24A5732}">
      <dgm:prSet/>
      <dgm:spPr/>
      <dgm:t>
        <a:bodyPr/>
        <a:lstStyle/>
        <a:p>
          <a:endParaRPr lang="en-US"/>
        </a:p>
      </dgm:t>
    </dgm:pt>
    <dgm:pt modelId="{5EB5AE33-C606-40D9-B80C-2FAF7F2F0BB3}">
      <dgm:prSet/>
      <dgm:spPr/>
      <dgm:t>
        <a:bodyPr/>
        <a:lstStyle/>
        <a:p>
          <a:r>
            <a:rPr lang="ru-RU" dirty="0"/>
            <a:t>•1944 год: выселение турок-месхетинцев. </a:t>
          </a:r>
          <a:endParaRPr lang="en-US" dirty="0"/>
        </a:p>
      </dgm:t>
    </dgm:pt>
    <dgm:pt modelId="{7990C879-0251-4C91-90C9-C3DECC78B058}" type="parTrans" cxnId="{F5D4A9B6-0C74-48FA-A71A-D74A8907C295}">
      <dgm:prSet/>
      <dgm:spPr/>
      <dgm:t>
        <a:bodyPr/>
        <a:lstStyle/>
        <a:p>
          <a:endParaRPr lang="en-US"/>
        </a:p>
      </dgm:t>
    </dgm:pt>
    <dgm:pt modelId="{816ECEC1-4B17-46CA-9756-3E02D695A62C}" type="sibTrans" cxnId="{F5D4A9B6-0C74-48FA-A71A-D74A8907C295}">
      <dgm:prSet/>
      <dgm:spPr/>
      <dgm:t>
        <a:bodyPr/>
        <a:lstStyle/>
        <a:p>
          <a:endParaRPr lang="en-US"/>
        </a:p>
      </dgm:t>
    </dgm:pt>
    <dgm:pt modelId="{548B76B3-3448-4438-BC1A-20AF1588669D}">
      <dgm:prSet/>
      <dgm:spPr/>
      <dgm:t>
        <a:bodyPr/>
        <a:lstStyle/>
        <a:p>
          <a:r>
            <a:rPr lang="ru-RU" dirty="0"/>
            <a:t>• Немцы: сокращение численности (с 10 тыс. в 1989 г. до 1,5 тыс. в 2023 г.)</a:t>
          </a:r>
          <a:endParaRPr lang="en-US" dirty="0"/>
        </a:p>
      </dgm:t>
    </dgm:pt>
    <dgm:pt modelId="{A7EE4B33-50C3-4E10-BEDF-060507A644E8}" type="parTrans" cxnId="{BF77D5B4-005F-47D2-BF80-1318A4D55EF1}">
      <dgm:prSet/>
      <dgm:spPr/>
      <dgm:t>
        <a:bodyPr/>
        <a:lstStyle/>
        <a:p>
          <a:endParaRPr lang="ru-RU"/>
        </a:p>
      </dgm:t>
    </dgm:pt>
    <dgm:pt modelId="{01FC0D3E-D008-48F8-BDD9-CE50D639CC6F}" type="sibTrans" cxnId="{BF77D5B4-005F-47D2-BF80-1318A4D55EF1}">
      <dgm:prSet/>
      <dgm:spPr/>
      <dgm:t>
        <a:bodyPr/>
        <a:lstStyle/>
        <a:p>
          <a:endParaRPr lang="ru-RU"/>
        </a:p>
      </dgm:t>
    </dgm:pt>
    <dgm:pt modelId="{5B09D7B5-8A89-40FD-967B-C06871326E7F}" type="pres">
      <dgm:prSet presAssocID="{6E3B210C-1A63-45E7-AE19-63FEC955557A}" presName="linear" presStyleCnt="0">
        <dgm:presLayoutVars>
          <dgm:animLvl val="lvl"/>
          <dgm:resizeHandles val="exact"/>
        </dgm:presLayoutVars>
      </dgm:prSet>
      <dgm:spPr/>
    </dgm:pt>
    <dgm:pt modelId="{38AA2EA3-8D13-4D67-9CD1-A10CAD4F6F50}" type="pres">
      <dgm:prSet presAssocID="{FD3CFC7F-891F-4F44-B0DC-A2CE2136FA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D5B8B5-9A5C-4A0A-9D97-AAC667F3C289}" type="pres">
      <dgm:prSet presAssocID="{B5F4C4B6-8E64-4E5A-8206-6BD8E8FC0F4D}" presName="spacer" presStyleCnt="0"/>
      <dgm:spPr/>
    </dgm:pt>
    <dgm:pt modelId="{BBE7CCE1-4805-4F17-BBCE-43D13F06495A}" type="pres">
      <dgm:prSet presAssocID="{5EB5AE33-C606-40D9-B80C-2FAF7F2F0B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488A7C-309A-470D-B8B8-84017465EF66}" type="pres">
      <dgm:prSet presAssocID="{816ECEC1-4B17-46CA-9756-3E02D695A62C}" presName="spacer" presStyleCnt="0"/>
      <dgm:spPr/>
    </dgm:pt>
    <dgm:pt modelId="{F9EB6FCD-BEC8-4DF1-BD93-1B92A2A0F545}" type="pres">
      <dgm:prSet presAssocID="{548B76B3-3448-4438-BC1A-20AF158866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D8DE7F-313E-4C64-9736-358CCCEA4E5B}" type="presOf" srcId="{548B76B3-3448-4438-BC1A-20AF1588669D}" destId="{F9EB6FCD-BEC8-4DF1-BD93-1B92A2A0F545}" srcOrd="0" destOrd="0" presId="urn:microsoft.com/office/officeart/2005/8/layout/vList2"/>
    <dgm:cxn modelId="{BF77D5B4-005F-47D2-BF80-1318A4D55EF1}" srcId="{6E3B210C-1A63-45E7-AE19-63FEC955557A}" destId="{548B76B3-3448-4438-BC1A-20AF1588669D}" srcOrd="2" destOrd="0" parTransId="{A7EE4B33-50C3-4E10-BEDF-060507A644E8}" sibTransId="{01FC0D3E-D008-48F8-BDD9-CE50D639CC6F}"/>
    <dgm:cxn modelId="{F5D4A9B6-0C74-48FA-A71A-D74A8907C295}" srcId="{6E3B210C-1A63-45E7-AE19-63FEC955557A}" destId="{5EB5AE33-C606-40D9-B80C-2FAF7F2F0BB3}" srcOrd="1" destOrd="0" parTransId="{7990C879-0251-4C91-90C9-C3DECC78B058}" sibTransId="{816ECEC1-4B17-46CA-9756-3E02D695A62C}"/>
    <dgm:cxn modelId="{A50D48BB-31DE-4BB7-99BF-45AB2391FFEC}" type="presOf" srcId="{6E3B210C-1A63-45E7-AE19-63FEC955557A}" destId="{5B09D7B5-8A89-40FD-967B-C06871326E7F}" srcOrd="0" destOrd="0" presId="urn:microsoft.com/office/officeart/2005/8/layout/vList2"/>
    <dgm:cxn modelId="{DEFAB8CD-9D00-4B5D-8B2B-D7D3D24A5732}" srcId="{6E3B210C-1A63-45E7-AE19-63FEC955557A}" destId="{FD3CFC7F-891F-4F44-B0DC-A2CE2136FA4C}" srcOrd="0" destOrd="0" parTransId="{9FE8BB9F-8FFD-4FC1-BAE1-9DDD3AF7421E}" sibTransId="{B5F4C4B6-8E64-4E5A-8206-6BD8E8FC0F4D}"/>
    <dgm:cxn modelId="{4279ABD2-B1AA-4435-A25C-D14AE27CF1EB}" type="presOf" srcId="{FD3CFC7F-891F-4F44-B0DC-A2CE2136FA4C}" destId="{38AA2EA3-8D13-4D67-9CD1-A10CAD4F6F50}" srcOrd="0" destOrd="0" presId="urn:microsoft.com/office/officeart/2005/8/layout/vList2"/>
    <dgm:cxn modelId="{1C6867E5-003C-42CE-BF74-EEA445AC8CCD}" type="presOf" srcId="{5EB5AE33-C606-40D9-B80C-2FAF7F2F0BB3}" destId="{BBE7CCE1-4805-4F17-BBCE-43D13F06495A}" srcOrd="0" destOrd="0" presId="urn:microsoft.com/office/officeart/2005/8/layout/vList2"/>
    <dgm:cxn modelId="{E64CF0AB-AFFA-4EA0-87ED-696F159282ED}" type="presParOf" srcId="{5B09D7B5-8A89-40FD-967B-C06871326E7F}" destId="{38AA2EA3-8D13-4D67-9CD1-A10CAD4F6F50}" srcOrd="0" destOrd="0" presId="urn:microsoft.com/office/officeart/2005/8/layout/vList2"/>
    <dgm:cxn modelId="{AF10F3F7-9EF0-420D-A4FC-6DC8A187CEA3}" type="presParOf" srcId="{5B09D7B5-8A89-40FD-967B-C06871326E7F}" destId="{7AD5B8B5-9A5C-4A0A-9D97-AAC667F3C289}" srcOrd="1" destOrd="0" presId="urn:microsoft.com/office/officeart/2005/8/layout/vList2"/>
    <dgm:cxn modelId="{ADF11859-6152-4CA9-B221-57105B070F7A}" type="presParOf" srcId="{5B09D7B5-8A89-40FD-967B-C06871326E7F}" destId="{BBE7CCE1-4805-4F17-BBCE-43D13F06495A}" srcOrd="2" destOrd="0" presId="urn:microsoft.com/office/officeart/2005/8/layout/vList2"/>
    <dgm:cxn modelId="{59A175FE-7F73-42BB-B439-F70BB4EFCC00}" type="presParOf" srcId="{5B09D7B5-8A89-40FD-967B-C06871326E7F}" destId="{74488A7C-309A-470D-B8B8-84017465EF66}" srcOrd="3" destOrd="0" presId="urn:microsoft.com/office/officeart/2005/8/layout/vList2"/>
    <dgm:cxn modelId="{0C77D73B-128D-4DE6-B30F-C72D7D048647}" type="presParOf" srcId="{5B09D7B5-8A89-40FD-967B-C06871326E7F}" destId="{F9EB6FCD-BEC8-4DF1-BD93-1B92A2A0F5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3B210C-1A63-45E7-AE19-63FEC95555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5AE33-C606-40D9-B80C-2FAF7F2F0BB3}">
      <dgm:prSet/>
      <dgm:spPr/>
      <dgm:t>
        <a:bodyPr/>
        <a:lstStyle/>
        <a:p>
          <a:r>
            <a:rPr lang="ru-RU" dirty="0"/>
            <a:t>Конец 90-х – начало 2000-х гг.: в европейских диаспорах – тренд сужения демографической совокупности диаспоры. •</a:t>
          </a:r>
          <a:endParaRPr lang="en-US" dirty="0"/>
        </a:p>
      </dgm:t>
    </dgm:pt>
    <dgm:pt modelId="{7990C879-0251-4C91-90C9-C3DECC78B058}" type="parTrans" cxnId="{F5D4A9B6-0C74-48FA-A71A-D74A8907C295}">
      <dgm:prSet/>
      <dgm:spPr/>
      <dgm:t>
        <a:bodyPr/>
        <a:lstStyle/>
        <a:p>
          <a:endParaRPr lang="en-US"/>
        </a:p>
      </dgm:t>
    </dgm:pt>
    <dgm:pt modelId="{816ECEC1-4B17-46CA-9756-3E02D695A62C}" type="sibTrans" cxnId="{F5D4A9B6-0C74-48FA-A71A-D74A8907C295}">
      <dgm:prSet/>
      <dgm:spPr/>
      <dgm:t>
        <a:bodyPr/>
        <a:lstStyle/>
        <a:p>
          <a:endParaRPr lang="en-US"/>
        </a:p>
      </dgm:t>
    </dgm:pt>
    <dgm:pt modelId="{548B76B3-3448-4438-BC1A-20AF1588669D}">
      <dgm:prSet/>
      <dgm:spPr/>
      <dgm:t>
        <a:bodyPr/>
        <a:lstStyle/>
        <a:p>
          <a:r>
            <a:rPr lang="ru-RU" dirty="0"/>
            <a:t>Трудовая миграция из Средней Азии</a:t>
          </a:r>
          <a:endParaRPr lang="en-US" dirty="0"/>
        </a:p>
      </dgm:t>
    </dgm:pt>
    <dgm:pt modelId="{A7EE4B33-50C3-4E10-BEDF-060507A644E8}" type="parTrans" cxnId="{BF77D5B4-005F-47D2-BF80-1318A4D55EF1}">
      <dgm:prSet/>
      <dgm:spPr/>
      <dgm:t>
        <a:bodyPr/>
        <a:lstStyle/>
        <a:p>
          <a:endParaRPr lang="ru-RU"/>
        </a:p>
      </dgm:t>
    </dgm:pt>
    <dgm:pt modelId="{01FC0D3E-D008-48F8-BDD9-CE50D639CC6F}" type="sibTrans" cxnId="{BF77D5B4-005F-47D2-BF80-1318A4D55EF1}">
      <dgm:prSet/>
      <dgm:spPr/>
      <dgm:t>
        <a:bodyPr/>
        <a:lstStyle/>
        <a:p>
          <a:endParaRPr lang="ru-RU"/>
        </a:p>
      </dgm:t>
    </dgm:pt>
    <dgm:pt modelId="{9FB330F0-B291-46B8-94CE-A51E3E4173CC}">
      <dgm:prSet/>
      <dgm:spPr/>
      <dgm:t>
        <a:bodyPr/>
        <a:lstStyle/>
        <a:p>
          <a:pPr>
            <a:buNone/>
          </a:pPr>
          <a:r>
            <a:rPr lang="ru-RU" dirty="0"/>
            <a:t>2022 год: 5 тыс. беженцев из Донбасса усилили нагрузку на социальную инфраструктуру</a:t>
          </a:r>
          <a:endParaRPr lang="en-US" dirty="0"/>
        </a:p>
      </dgm:t>
    </dgm:pt>
    <dgm:pt modelId="{5EE9CBD0-0450-432B-9788-595B4C27FC39}" type="parTrans" cxnId="{E6172B0D-6CB5-4DD2-822E-8DBA5664F75E}">
      <dgm:prSet/>
      <dgm:spPr/>
      <dgm:t>
        <a:bodyPr/>
        <a:lstStyle/>
        <a:p>
          <a:endParaRPr lang="ru-RU"/>
        </a:p>
      </dgm:t>
    </dgm:pt>
    <dgm:pt modelId="{9AF68F93-224C-4940-B59A-47197012029E}" type="sibTrans" cxnId="{E6172B0D-6CB5-4DD2-822E-8DBA5664F75E}">
      <dgm:prSet/>
      <dgm:spPr/>
      <dgm:t>
        <a:bodyPr/>
        <a:lstStyle/>
        <a:p>
          <a:endParaRPr lang="ru-RU"/>
        </a:p>
      </dgm:t>
    </dgm:pt>
    <dgm:pt modelId="{5B09D7B5-8A89-40FD-967B-C06871326E7F}" type="pres">
      <dgm:prSet presAssocID="{6E3B210C-1A63-45E7-AE19-63FEC955557A}" presName="linear" presStyleCnt="0">
        <dgm:presLayoutVars>
          <dgm:animLvl val="lvl"/>
          <dgm:resizeHandles val="exact"/>
        </dgm:presLayoutVars>
      </dgm:prSet>
      <dgm:spPr/>
    </dgm:pt>
    <dgm:pt modelId="{BBE7CCE1-4805-4F17-BBCE-43D13F06495A}" type="pres">
      <dgm:prSet presAssocID="{5EB5AE33-C606-40D9-B80C-2FAF7F2F0B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488A7C-309A-470D-B8B8-84017465EF66}" type="pres">
      <dgm:prSet presAssocID="{816ECEC1-4B17-46CA-9756-3E02D695A62C}" presName="spacer" presStyleCnt="0"/>
      <dgm:spPr/>
    </dgm:pt>
    <dgm:pt modelId="{F9EB6FCD-BEC8-4DF1-BD93-1B92A2A0F545}" type="pres">
      <dgm:prSet presAssocID="{548B76B3-3448-4438-BC1A-20AF158866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1E44F9-2865-434A-9299-3459FDC53901}" type="pres">
      <dgm:prSet presAssocID="{01FC0D3E-D008-48F8-BDD9-CE50D639CC6F}" presName="spacer" presStyleCnt="0"/>
      <dgm:spPr/>
    </dgm:pt>
    <dgm:pt modelId="{AAD0C00A-8AF6-42A8-AE6D-F64E93C3FC59}" type="pres">
      <dgm:prSet presAssocID="{9FB330F0-B291-46B8-94CE-A51E3E4173C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6172B0D-6CB5-4DD2-822E-8DBA5664F75E}" srcId="{6E3B210C-1A63-45E7-AE19-63FEC955557A}" destId="{9FB330F0-B291-46B8-94CE-A51E3E4173CC}" srcOrd="2" destOrd="0" parTransId="{5EE9CBD0-0450-432B-9788-595B4C27FC39}" sibTransId="{9AF68F93-224C-4940-B59A-47197012029E}"/>
    <dgm:cxn modelId="{73D8DE7F-313E-4C64-9736-358CCCEA4E5B}" type="presOf" srcId="{548B76B3-3448-4438-BC1A-20AF1588669D}" destId="{F9EB6FCD-BEC8-4DF1-BD93-1B92A2A0F545}" srcOrd="0" destOrd="0" presId="urn:microsoft.com/office/officeart/2005/8/layout/vList2"/>
    <dgm:cxn modelId="{BF77D5B4-005F-47D2-BF80-1318A4D55EF1}" srcId="{6E3B210C-1A63-45E7-AE19-63FEC955557A}" destId="{548B76B3-3448-4438-BC1A-20AF1588669D}" srcOrd="1" destOrd="0" parTransId="{A7EE4B33-50C3-4E10-BEDF-060507A644E8}" sibTransId="{01FC0D3E-D008-48F8-BDD9-CE50D639CC6F}"/>
    <dgm:cxn modelId="{F5D4A9B6-0C74-48FA-A71A-D74A8907C295}" srcId="{6E3B210C-1A63-45E7-AE19-63FEC955557A}" destId="{5EB5AE33-C606-40D9-B80C-2FAF7F2F0BB3}" srcOrd="0" destOrd="0" parTransId="{7990C879-0251-4C91-90C9-C3DECC78B058}" sibTransId="{816ECEC1-4B17-46CA-9756-3E02D695A62C}"/>
    <dgm:cxn modelId="{A50D48BB-31DE-4BB7-99BF-45AB2391FFEC}" type="presOf" srcId="{6E3B210C-1A63-45E7-AE19-63FEC955557A}" destId="{5B09D7B5-8A89-40FD-967B-C06871326E7F}" srcOrd="0" destOrd="0" presId="urn:microsoft.com/office/officeart/2005/8/layout/vList2"/>
    <dgm:cxn modelId="{BEF5A9BF-88F8-4158-9124-F41750C9A515}" type="presOf" srcId="{9FB330F0-B291-46B8-94CE-A51E3E4173CC}" destId="{AAD0C00A-8AF6-42A8-AE6D-F64E93C3FC59}" srcOrd="0" destOrd="0" presId="urn:microsoft.com/office/officeart/2005/8/layout/vList2"/>
    <dgm:cxn modelId="{1C6867E5-003C-42CE-BF74-EEA445AC8CCD}" type="presOf" srcId="{5EB5AE33-C606-40D9-B80C-2FAF7F2F0BB3}" destId="{BBE7CCE1-4805-4F17-BBCE-43D13F06495A}" srcOrd="0" destOrd="0" presId="urn:microsoft.com/office/officeart/2005/8/layout/vList2"/>
    <dgm:cxn modelId="{ADF11859-6152-4CA9-B221-57105B070F7A}" type="presParOf" srcId="{5B09D7B5-8A89-40FD-967B-C06871326E7F}" destId="{BBE7CCE1-4805-4F17-BBCE-43D13F06495A}" srcOrd="0" destOrd="0" presId="urn:microsoft.com/office/officeart/2005/8/layout/vList2"/>
    <dgm:cxn modelId="{59A175FE-7F73-42BB-B439-F70BB4EFCC00}" type="presParOf" srcId="{5B09D7B5-8A89-40FD-967B-C06871326E7F}" destId="{74488A7C-309A-470D-B8B8-84017465EF66}" srcOrd="1" destOrd="0" presId="urn:microsoft.com/office/officeart/2005/8/layout/vList2"/>
    <dgm:cxn modelId="{0C77D73B-128D-4DE6-B30F-C72D7D048647}" type="presParOf" srcId="{5B09D7B5-8A89-40FD-967B-C06871326E7F}" destId="{F9EB6FCD-BEC8-4DF1-BD93-1B92A2A0F545}" srcOrd="2" destOrd="0" presId="urn:microsoft.com/office/officeart/2005/8/layout/vList2"/>
    <dgm:cxn modelId="{2BE680F6-1BE1-48C8-B6FB-D9ABE2E2C1AB}" type="presParOf" srcId="{5B09D7B5-8A89-40FD-967B-C06871326E7F}" destId="{981E44F9-2865-434A-9299-3459FDC53901}" srcOrd="3" destOrd="0" presId="urn:microsoft.com/office/officeart/2005/8/layout/vList2"/>
    <dgm:cxn modelId="{45EE906E-7CD8-4A50-872C-CFAF7C87C1C4}" type="presParOf" srcId="{5B09D7B5-8A89-40FD-967B-C06871326E7F}" destId="{AAD0C00A-8AF6-42A8-AE6D-F64E93C3FC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8483B-7139-4A16-B195-4FFAE11E6BE1}">
      <dsp:nvSpPr>
        <dsp:cNvPr id="0" name=""/>
        <dsp:cNvSpPr/>
      </dsp:nvSpPr>
      <dsp:spPr>
        <a:xfrm>
          <a:off x="0" y="89685"/>
          <a:ext cx="10869248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Введение </a:t>
          </a:r>
          <a:endParaRPr lang="en-US" sz="1700" kern="1200"/>
        </a:p>
      </dsp:txBody>
      <dsp:txXfrm>
        <a:off x="20390" y="110075"/>
        <a:ext cx="10828468" cy="376910"/>
      </dsp:txXfrm>
    </dsp:sp>
    <dsp:sp modelId="{A3C2068B-AFA1-4CE8-A457-4EB95572F8A1}">
      <dsp:nvSpPr>
        <dsp:cNvPr id="0" name=""/>
        <dsp:cNvSpPr/>
      </dsp:nvSpPr>
      <dsp:spPr>
        <a:xfrm>
          <a:off x="0" y="556335"/>
          <a:ext cx="10869248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Этническое многообразие Ростовской области и ее диаспоральный ландшафт</a:t>
          </a:r>
          <a:endParaRPr lang="en-US" sz="1700" kern="1200" dirty="0"/>
        </a:p>
      </dsp:txBody>
      <dsp:txXfrm>
        <a:off x="20390" y="576725"/>
        <a:ext cx="10828468" cy="376910"/>
      </dsp:txXfrm>
    </dsp:sp>
    <dsp:sp modelId="{585B440E-82B7-404E-9122-8AF067BEDEB5}">
      <dsp:nvSpPr>
        <dsp:cNvPr id="0" name=""/>
        <dsp:cNvSpPr/>
      </dsp:nvSpPr>
      <dsp:spPr>
        <a:xfrm>
          <a:off x="0" y="1022985"/>
          <a:ext cx="10869248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Исторические волны миграции на территорию РО</a:t>
          </a:r>
          <a:endParaRPr lang="en-US" sz="1700" kern="1200" dirty="0"/>
        </a:p>
      </dsp:txBody>
      <dsp:txXfrm>
        <a:off x="20390" y="1043375"/>
        <a:ext cx="10828468" cy="376910"/>
      </dsp:txXfrm>
    </dsp:sp>
    <dsp:sp modelId="{B6DA7933-16A2-4350-AE61-63D16CB65074}">
      <dsp:nvSpPr>
        <dsp:cNvPr id="0" name=""/>
        <dsp:cNvSpPr/>
      </dsp:nvSpPr>
      <dsp:spPr>
        <a:xfrm>
          <a:off x="0" y="1489635"/>
          <a:ext cx="10869248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Типология диаспор РО</a:t>
          </a:r>
          <a:endParaRPr lang="en-US" sz="1700" kern="1200"/>
        </a:p>
      </dsp:txBody>
      <dsp:txXfrm>
        <a:off x="20390" y="1510025"/>
        <a:ext cx="10828468" cy="376910"/>
      </dsp:txXfrm>
    </dsp:sp>
    <dsp:sp modelId="{FC3B8F80-2F02-4385-987A-949C845897B6}">
      <dsp:nvSpPr>
        <dsp:cNvPr id="0" name=""/>
        <dsp:cNvSpPr/>
      </dsp:nvSpPr>
      <dsp:spPr>
        <a:xfrm>
          <a:off x="0" y="1956285"/>
          <a:ext cx="10869248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Экономическое влияние диаспор РО на экономику региона</a:t>
          </a:r>
          <a:endParaRPr lang="en-US" sz="1700" kern="1200"/>
        </a:p>
      </dsp:txBody>
      <dsp:txXfrm>
        <a:off x="20390" y="1976675"/>
        <a:ext cx="10828468" cy="376910"/>
      </dsp:txXfrm>
    </dsp:sp>
    <dsp:sp modelId="{0D039EB8-BE37-4989-B97A-1D1A68C7DC3D}">
      <dsp:nvSpPr>
        <dsp:cNvPr id="0" name=""/>
        <dsp:cNvSpPr/>
      </dsp:nvSpPr>
      <dsp:spPr>
        <a:xfrm>
          <a:off x="0" y="2422935"/>
          <a:ext cx="10869248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Конфликтогенный фактор диаспор РО</a:t>
          </a:r>
          <a:endParaRPr lang="en-US" sz="1700" kern="1200"/>
        </a:p>
      </dsp:txBody>
      <dsp:txXfrm>
        <a:off x="20390" y="2443325"/>
        <a:ext cx="10828468" cy="376910"/>
      </dsp:txXfrm>
    </dsp:sp>
    <dsp:sp modelId="{B66A01DC-E657-4080-BD03-4C9F61EC92DF}">
      <dsp:nvSpPr>
        <dsp:cNvPr id="0" name=""/>
        <dsp:cNvSpPr/>
      </dsp:nvSpPr>
      <dsp:spPr>
        <a:xfrm>
          <a:off x="0" y="2889586"/>
          <a:ext cx="10869248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Роль женщин и молодежи в функционировании диаспор РО</a:t>
          </a:r>
          <a:endParaRPr lang="en-US" sz="1700" kern="1200"/>
        </a:p>
      </dsp:txBody>
      <dsp:txXfrm>
        <a:off x="20390" y="2909976"/>
        <a:ext cx="10828468" cy="376910"/>
      </dsp:txXfrm>
    </dsp:sp>
    <dsp:sp modelId="{64C72ED8-9F61-4812-9F3E-2BB135CD36DE}">
      <dsp:nvSpPr>
        <dsp:cNvPr id="0" name=""/>
        <dsp:cNvSpPr/>
      </dsp:nvSpPr>
      <dsp:spPr>
        <a:xfrm>
          <a:off x="0" y="3356236"/>
          <a:ext cx="10869248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Заключение</a:t>
          </a:r>
          <a:endParaRPr lang="en-US" sz="1700" kern="1200"/>
        </a:p>
      </dsp:txBody>
      <dsp:txXfrm>
        <a:off x="20390" y="3376626"/>
        <a:ext cx="10828468" cy="376910"/>
      </dsp:txXfrm>
    </dsp:sp>
    <dsp:sp modelId="{7AA7E840-7339-42BB-BEF4-5B9CD7C76744}">
      <dsp:nvSpPr>
        <dsp:cNvPr id="0" name=""/>
        <dsp:cNvSpPr/>
      </dsp:nvSpPr>
      <dsp:spPr>
        <a:xfrm>
          <a:off x="0" y="3822886"/>
          <a:ext cx="10869248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Список литературы</a:t>
          </a:r>
          <a:endParaRPr lang="en-US" sz="1700" kern="1200"/>
        </a:p>
      </dsp:txBody>
      <dsp:txXfrm>
        <a:off x="20390" y="3843276"/>
        <a:ext cx="10828468" cy="376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6236F-66D3-4DB8-8956-5B2F44309D8A}">
      <dsp:nvSpPr>
        <dsp:cNvPr id="0" name=""/>
        <dsp:cNvSpPr/>
      </dsp:nvSpPr>
      <dsp:spPr>
        <a:xfrm>
          <a:off x="0" y="0"/>
          <a:ext cx="3556345" cy="34140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266" tIns="330200" rIns="277266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• XVIII–XIX вв.: Основание армянской Нахичевани-на-Дону (1779 г.), греческого Мариуполя.</a:t>
          </a:r>
          <a:endParaRPr lang="en-US" sz="1900" kern="1200"/>
        </a:p>
      </dsp:txBody>
      <dsp:txXfrm>
        <a:off x="0" y="1297354"/>
        <a:ext cx="3556345" cy="2048454"/>
      </dsp:txXfrm>
    </dsp:sp>
    <dsp:sp modelId="{A080E3D7-75EB-4C5B-B4AD-33479542A9A4}">
      <dsp:nvSpPr>
        <dsp:cNvPr id="0" name=""/>
        <dsp:cNvSpPr/>
      </dsp:nvSpPr>
      <dsp:spPr>
        <a:xfrm>
          <a:off x="1266058" y="341409"/>
          <a:ext cx="1024227" cy="10242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53" tIns="12700" rIns="798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416053" y="491404"/>
        <a:ext cx="724237" cy="724237"/>
      </dsp:txXfrm>
    </dsp:sp>
    <dsp:sp modelId="{371E5A05-79A6-462E-8F1E-1B83AF007AFB}">
      <dsp:nvSpPr>
        <dsp:cNvPr id="0" name=""/>
        <dsp:cNvSpPr/>
      </dsp:nvSpPr>
      <dsp:spPr>
        <a:xfrm>
          <a:off x="0" y="3414019"/>
          <a:ext cx="355634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6DCF7-744C-4EC0-AF35-D107EFE48F60}">
      <dsp:nvSpPr>
        <dsp:cNvPr id="0" name=""/>
        <dsp:cNvSpPr/>
      </dsp:nvSpPr>
      <dsp:spPr>
        <a:xfrm>
          <a:off x="3911979" y="0"/>
          <a:ext cx="3556345" cy="341409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266" tIns="330200" rIns="277266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• Советский период: Депортации (корейцы, немцы, турки-месхетинцы) и их интеграционные стратегии.</a:t>
          </a:r>
          <a:endParaRPr lang="en-US" sz="1900" kern="1200"/>
        </a:p>
      </dsp:txBody>
      <dsp:txXfrm>
        <a:off x="3911979" y="1297354"/>
        <a:ext cx="3556345" cy="2048454"/>
      </dsp:txXfrm>
    </dsp:sp>
    <dsp:sp modelId="{919DF2C4-3282-443B-A7CC-1C7E1EDC71A1}">
      <dsp:nvSpPr>
        <dsp:cNvPr id="0" name=""/>
        <dsp:cNvSpPr/>
      </dsp:nvSpPr>
      <dsp:spPr>
        <a:xfrm>
          <a:off x="5178038" y="341409"/>
          <a:ext cx="1024227" cy="10242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53" tIns="12700" rIns="798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328033" y="491404"/>
        <a:ext cx="724237" cy="724237"/>
      </dsp:txXfrm>
    </dsp:sp>
    <dsp:sp modelId="{E5065862-5A94-46A5-A5A2-0B3A753CBE73}">
      <dsp:nvSpPr>
        <dsp:cNvPr id="0" name=""/>
        <dsp:cNvSpPr/>
      </dsp:nvSpPr>
      <dsp:spPr>
        <a:xfrm>
          <a:off x="3911979" y="3414019"/>
          <a:ext cx="355634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E65D6-BC6D-45DA-8178-B37EB3156088}">
      <dsp:nvSpPr>
        <dsp:cNvPr id="0" name=""/>
        <dsp:cNvSpPr/>
      </dsp:nvSpPr>
      <dsp:spPr>
        <a:xfrm>
          <a:off x="7823959" y="0"/>
          <a:ext cx="3556345" cy="341409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266" tIns="330200" rIns="277266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• 1990–2020-е гг.: Постсоветская миграция (Средняя Азия, Украина), беженцы из зон конфликтов (Донбасс, Карабах).</a:t>
          </a:r>
          <a:endParaRPr lang="en-US" sz="1900" kern="1200"/>
        </a:p>
      </dsp:txBody>
      <dsp:txXfrm>
        <a:off x="7823959" y="1297354"/>
        <a:ext cx="3556345" cy="2048454"/>
      </dsp:txXfrm>
    </dsp:sp>
    <dsp:sp modelId="{3882038F-C6A1-4CE8-874C-A6BAD9409BE6}">
      <dsp:nvSpPr>
        <dsp:cNvPr id="0" name=""/>
        <dsp:cNvSpPr/>
      </dsp:nvSpPr>
      <dsp:spPr>
        <a:xfrm>
          <a:off x="9090017" y="341409"/>
          <a:ext cx="1024227" cy="102422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53" tIns="12700" rIns="798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9240012" y="491404"/>
        <a:ext cx="724237" cy="724237"/>
      </dsp:txXfrm>
    </dsp:sp>
    <dsp:sp modelId="{4560A574-6F86-446C-99A0-52F9CA76A9BC}">
      <dsp:nvSpPr>
        <dsp:cNvPr id="0" name=""/>
        <dsp:cNvSpPr/>
      </dsp:nvSpPr>
      <dsp:spPr>
        <a:xfrm>
          <a:off x="7823959" y="3414019"/>
          <a:ext cx="355634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A2EA3-8D13-4D67-9CD1-A10CAD4F6F50}">
      <dsp:nvSpPr>
        <dsp:cNvPr id="0" name=""/>
        <dsp:cNvSpPr/>
      </dsp:nvSpPr>
      <dsp:spPr>
        <a:xfrm>
          <a:off x="0" y="41182"/>
          <a:ext cx="10869248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• В 1779 году Екатерина II основала Нахичевань-на-Дону — город, ставший центром армянской диаспоры. Сегодня их потомки сохраняют язык и традиции, но лишь 30% молодёжи свободно говорит на армянском.</a:t>
          </a:r>
          <a:endParaRPr lang="en-US" sz="2000" kern="1200" dirty="0"/>
        </a:p>
      </dsp:txBody>
      <dsp:txXfrm>
        <a:off x="54830" y="96012"/>
        <a:ext cx="10759588" cy="1013540"/>
      </dsp:txXfrm>
    </dsp:sp>
    <dsp:sp modelId="{BBE7CCE1-4805-4F17-BBCE-43D13F06495A}">
      <dsp:nvSpPr>
        <dsp:cNvPr id="0" name=""/>
        <dsp:cNvSpPr/>
      </dsp:nvSpPr>
      <dsp:spPr>
        <a:xfrm>
          <a:off x="0" y="1221982"/>
          <a:ext cx="10869248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• Греки, переселенные в Приазовье в 1778 году, создали Мариуполь. Их потомки проводят фестиваль «Мир Понта», хотя понтийский диалект знают только 20%.</a:t>
          </a:r>
          <a:endParaRPr lang="en-US" sz="2000" kern="1200"/>
        </a:p>
      </dsp:txBody>
      <dsp:txXfrm>
        <a:off x="54830" y="1276812"/>
        <a:ext cx="10759588" cy="1013540"/>
      </dsp:txXfrm>
    </dsp:sp>
    <dsp:sp modelId="{65178759-0A18-4183-BE7C-1BAF58826E0F}">
      <dsp:nvSpPr>
        <dsp:cNvPr id="0" name=""/>
        <dsp:cNvSpPr/>
      </dsp:nvSpPr>
      <dsp:spPr>
        <a:xfrm>
          <a:off x="0" y="2402782"/>
          <a:ext cx="10869248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• 1915 г. – миграция поляков на территорию Ростовской области. Перенос Варшавского университета</a:t>
          </a:r>
          <a:endParaRPr lang="en-US" sz="2000" kern="1200"/>
        </a:p>
      </dsp:txBody>
      <dsp:txXfrm>
        <a:off x="54830" y="2457612"/>
        <a:ext cx="10759588" cy="1013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A2EA3-8D13-4D67-9CD1-A10CAD4F6F50}">
      <dsp:nvSpPr>
        <dsp:cNvPr id="0" name=""/>
        <dsp:cNvSpPr/>
      </dsp:nvSpPr>
      <dsp:spPr>
        <a:xfrm>
          <a:off x="0" y="32182"/>
          <a:ext cx="10869248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• 1937 год: депортация корейцев. Сегодня 40% из них работают в медицине и IT, демонстрируя высокую интеграцию</a:t>
          </a:r>
          <a:endParaRPr lang="en-US" sz="2800" kern="1200" dirty="0"/>
        </a:p>
      </dsp:txBody>
      <dsp:txXfrm>
        <a:off x="54373" y="86555"/>
        <a:ext cx="10760502" cy="1005094"/>
      </dsp:txXfrm>
    </dsp:sp>
    <dsp:sp modelId="{BBE7CCE1-4805-4F17-BBCE-43D13F06495A}">
      <dsp:nvSpPr>
        <dsp:cNvPr id="0" name=""/>
        <dsp:cNvSpPr/>
      </dsp:nvSpPr>
      <dsp:spPr>
        <a:xfrm>
          <a:off x="0" y="1226662"/>
          <a:ext cx="10869248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•1944 год: выселение турок-месхетинцев. </a:t>
          </a:r>
          <a:endParaRPr lang="en-US" sz="2800" kern="1200" dirty="0"/>
        </a:p>
      </dsp:txBody>
      <dsp:txXfrm>
        <a:off x="54373" y="1281035"/>
        <a:ext cx="10760502" cy="1005094"/>
      </dsp:txXfrm>
    </dsp:sp>
    <dsp:sp modelId="{F9EB6FCD-BEC8-4DF1-BD93-1B92A2A0F545}">
      <dsp:nvSpPr>
        <dsp:cNvPr id="0" name=""/>
        <dsp:cNvSpPr/>
      </dsp:nvSpPr>
      <dsp:spPr>
        <a:xfrm>
          <a:off x="0" y="2421142"/>
          <a:ext cx="10869248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• Немцы: сокращение численности (с 10 тыс. в 1989 г. до 1,5 тыс. в 2023 г.)</a:t>
          </a:r>
          <a:endParaRPr lang="en-US" sz="2800" kern="1200" dirty="0"/>
        </a:p>
      </dsp:txBody>
      <dsp:txXfrm>
        <a:off x="54373" y="2475515"/>
        <a:ext cx="10760502" cy="1005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7CCE1-4805-4F17-BBCE-43D13F06495A}">
      <dsp:nvSpPr>
        <dsp:cNvPr id="0" name=""/>
        <dsp:cNvSpPr/>
      </dsp:nvSpPr>
      <dsp:spPr>
        <a:xfrm>
          <a:off x="0" y="32182"/>
          <a:ext cx="10869248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Конец 90-х – начало 2000-х гг.: в европейских диаспорах – тренд сужения демографической совокупности диаспоры. •</a:t>
          </a:r>
          <a:endParaRPr lang="en-US" sz="2800" kern="1200" dirty="0"/>
        </a:p>
      </dsp:txBody>
      <dsp:txXfrm>
        <a:off x="54373" y="86555"/>
        <a:ext cx="10760502" cy="1005094"/>
      </dsp:txXfrm>
    </dsp:sp>
    <dsp:sp modelId="{F9EB6FCD-BEC8-4DF1-BD93-1B92A2A0F545}">
      <dsp:nvSpPr>
        <dsp:cNvPr id="0" name=""/>
        <dsp:cNvSpPr/>
      </dsp:nvSpPr>
      <dsp:spPr>
        <a:xfrm>
          <a:off x="0" y="1226662"/>
          <a:ext cx="10869248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Трудовая миграция из Средней Азии</a:t>
          </a:r>
          <a:endParaRPr lang="en-US" sz="2800" kern="1200" dirty="0"/>
        </a:p>
      </dsp:txBody>
      <dsp:txXfrm>
        <a:off x="54373" y="1281035"/>
        <a:ext cx="10760502" cy="1005094"/>
      </dsp:txXfrm>
    </dsp:sp>
    <dsp:sp modelId="{AAD0C00A-8AF6-42A8-AE6D-F64E93C3FC59}">
      <dsp:nvSpPr>
        <dsp:cNvPr id="0" name=""/>
        <dsp:cNvSpPr/>
      </dsp:nvSpPr>
      <dsp:spPr>
        <a:xfrm>
          <a:off x="0" y="2421142"/>
          <a:ext cx="10869248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2022 год: 5 тыс. беженцев из Донбасса усилили нагрузку на социальную инфраструктуру</a:t>
          </a:r>
          <a:endParaRPr lang="en-US" sz="2800" kern="1200" dirty="0"/>
        </a:p>
      </dsp:txBody>
      <dsp:txXfrm>
        <a:off x="54373" y="2475515"/>
        <a:ext cx="10760502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7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5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5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2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0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3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9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7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5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5/30/2025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6811A6C-040C-4C5A-8FF3-63EC6CC40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1A172-DED7-D4C7-2E4E-3B87B0E8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777" y="1141178"/>
            <a:ext cx="5230446" cy="2681424"/>
          </a:xfrm>
        </p:spPr>
        <p:txBody>
          <a:bodyPr anchor="ctr">
            <a:noAutofit/>
          </a:bodyPr>
          <a:lstStyle/>
          <a:p>
            <a:pPr algn="ctr"/>
            <a:r>
              <a:rPr lang="ru-RU" sz="4400" dirty="0"/>
              <a:t>«Диаспоральная картина Ростовской области»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44EEE6-C1F8-39BD-308D-A1A8F2540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182" y="4846029"/>
            <a:ext cx="5363817" cy="1375512"/>
          </a:xfrm>
        </p:spPr>
        <p:txBody>
          <a:bodyPr anchor="ctr">
            <a:normAutofit/>
          </a:bodyPr>
          <a:lstStyle/>
          <a:p>
            <a:r>
              <a:rPr lang="ru-RU"/>
              <a:t>Подготовила студентка 3 курса</a:t>
            </a:r>
          </a:p>
          <a:p>
            <a:r>
              <a:rPr lang="ru-RU"/>
              <a:t>Маннанова Д. Ф.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5FDAA51-CF40-AEAA-A55B-A10FC92E9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28611"/>
          <a:stretch>
            <a:fillRect/>
          </a:stretch>
        </p:blipFill>
        <p:spPr bwMode="auto">
          <a:xfrm>
            <a:off x="6095999" y="10"/>
            <a:ext cx="60960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9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83DA3-7A20-FE0E-D40C-A704B4292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1C2D19EB-5273-1A2A-C736-F90E229D0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A972D2DA-6FF0-0E6F-F473-FFB6A9333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798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2B534-3F85-EB75-3C3E-613304A6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309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000" dirty="0"/>
              <a:t>Экономическое влияние диаспор РО на экономику региона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96B9A-3F24-AB1B-C818-06D11672E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289056"/>
            <a:ext cx="5426110" cy="4578111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800" b="1" dirty="0"/>
              <a:t>Инвестиции:</a:t>
            </a:r>
          </a:p>
          <a:p>
            <a:pPr algn="just">
              <a:lnSpc>
                <a:spcPct val="110000"/>
              </a:lnSpc>
            </a:pPr>
            <a:r>
              <a:rPr lang="ru-RU" sz="1800" dirty="0"/>
              <a:t>Армянские предприниматели вложили 2 млрд руб. в строительство торговых центров.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800" b="1" dirty="0"/>
              <a:t>Прочее:</a:t>
            </a:r>
          </a:p>
          <a:p>
            <a:pPr algn="just">
              <a:lnSpc>
                <a:spcPct val="110000"/>
              </a:lnSpc>
            </a:pPr>
            <a:r>
              <a:rPr lang="ru-RU" sz="1800" dirty="0"/>
              <a:t>Узбекские мигранты: Заняты в сфере доставки (70% курьеров в </a:t>
            </a:r>
            <a:r>
              <a:rPr lang="ru-RU" sz="1800" dirty="0" err="1"/>
              <a:t>Ростове</a:t>
            </a:r>
            <a:r>
              <a:rPr lang="ru-RU" sz="1800" dirty="0"/>
              <a:t> — узбеки). Средняя зарплата — 25 тыс. руб., что ниже прожиточного минимума.</a:t>
            </a:r>
          </a:p>
          <a:p>
            <a:pPr algn="just">
              <a:lnSpc>
                <a:spcPct val="110000"/>
              </a:lnSpc>
            </a:pPr>
            <a:r>
              <a:rPr lang="ru-RU" sz="1800" dirty="0"/>
              <a:t>Корейские стартапы: IT-компания «Кодекс», основанная корейцами, получила грант на 10 млн руб. от Сколково.</a:t>
            </a:r>
          </a:p>
          <a:p>
            <a:pPr>
              <a:lnSpc>
                <a:spcPct val="110000"/>
              </a:lnSpc>
            </a:pPr>
            <a:endParaRPr lang="ru-RU" sz="800" dirty="0"/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4F309340-93CD-D2D6-7116-74FD1FA5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r="14642" b="-1"/>
          <a:stretch>
            <a:fillRect/>
          </a:stretch>
        </p:blipFill>
        <p:spPr bwMode="auto">
          <a:xfrm>
            <a:off x="6095998" y="2279889"/>
            <a:ext cx="6095998" cy="45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54605-29AC-1302-63DB-70B4DFCE7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C092B-53A9-332F-9303-C26C59D7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224448"/>
            <a:ext cx="10869248" cy="1687513"/>
          </a:xfrm>
        </p:spPr>
        <p:txBody>
          <a:bodyPr>
            <a:noAutofit/>
          </a:bodyPr>
          <a:lstStyle/>
          <a:p>
            <a:r>
              <a:rPr lang="ru-RU" sz="4000" dirty="0" err="1"/>
              <a:t>Конфликтогенный</a:t>
            </a:r>
            <a:r>
              <a:rPr lang="ru-RU" sz="4000" dirty="0"/>
              <a:t> фактор диаспор РО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477E7-0B6F-E273-AF91-D40CA3417E57}"/>
              </a:ext>
            </a:extLst>
          </p:cNvPr>
          <p:cNvSpPr txBox="1"/>
          <p:nvPr/>
        </p:nvSpPr>
        <p:spPr>
          <a:xfrm>
            <a:off x="484553" y="2909739"/>
            <a:ext cx="61976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Данные исследований:</a:t>
            </a:r>
          </a:p>
          <a:p>
            <a:pPr algn="just"/>
            <a:r>
              <a:rPr lang="ru-RU" sz="2000" dirty="0"/>
              <a:t>67% жителей не сталкивались с межэтническими конфликтами (опрос 2023 г.).</a:t>
            </a:r>
          </a:p>
          <a:p>
            <a:pPr algn="just"/>
            <a:r>
              <a:rPr lang="ru-RU" sz="2000" dirty="0"/>
              <a:t>Основные «горячие точки»: рынки (20,6% конфликтов), дорожные инциденты (24,4%).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Внешние факторы:</a:t>
            </a:r>
          </a:p>
          <a:p>
            <a:pPr algn="just"/>
            <a:r>
              <a:rPr lang="ru-RU" sz="2000" dirty="0"/>
              <a:t>Влияние армяно-азербайджанского конфликта: рост напряженности в 2020–2023 гг.</a:t>
            </a:r>
          </a:p>
          <a:p>
            <a:pPr algn="just"/>
            <a:r>
              <a:rPr lang="ru-RU" sz="2000" dirty="0"/>
              <a:t>Антимигрантские настроения: 21% респондентов считают миграцию угрозой.</a:t>
            </a:r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49371062-9F5C-1BE0-32EB-1781FDB08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116223"/>
              </p:ext>
            </p:extLst>
          </p:nvPr>
        </p:nvGraphicFramePr>
        <p:xfrm>
          <a:off x="6983605" y="2466268"/>
          <a:ext cx="5288782" cy="405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0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8139E-E861-439F-1C72-416AF0DE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Роль женщин и молодежи в функционировании диаспор РО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B1D3B58-AFDB-12D3-F44E-CE4CD9B2E3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648071"/>
              </p:ext>
            </p:extLst>
          </p:nvPr>
        </p:nvGraphicFramePr>
        <p:xfrm>
          <a:off x="484188" y="2576513"/>
          <a:ext cx="10869612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4806">
                  <a:extLst>
                    <a:ext uri="{9D8B030D-6E8A-4147-A177-3AD203B41FA5}">
                      <a16:colId xmlns:a16="http://schemas.microsoft.com/office/drawing/2014/main" val="1579033136"/>
                    </a:ext>
                  </a:extLst>
                </a:gridCol>
                <a:gridCol w="5434806">
                  <a:extLst>
                    <a:ext uri="{9D8B030D-6E8A-4147-A177-3AD203B41FA5}">
                      <a16:colId xmlns:a16="http://schemas.microsoft.com/office/drawing/2014/main" val="253204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Женщины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Молодежь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719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80% образовательных проектов (языковые курсы, ремесленные мастерские) инициированы женщинами (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Пример: Анна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Абих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(немецкая диаспора) — организатор фестиваля «Немецкая осень».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40% участников межнациональных проектов — лица 18-35 лет.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582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Лидерство: 60% глав национально-культурных автономий — женщины (например, Ирина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Вележинская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«Полония Дона»)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Инициатива «Диалог культур»: студенты ЮФУ проводят экскурсии по этническим кварталам.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726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65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71834-9EA0-7C68-D623-5208BBB1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28B00-1D1F-97E6-A944-1B8A193A3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404040"/>
                </a:solidFill>
                <a:effectLst/>
              </a:rPr>
              <a:t>Диаспоральный ландшафт Дона, объединяющий свыше 100 национальностей, отражает устойчивое полиэтническое взаимодействие, сформированное миграциями и культурным обменом. Армяне, греки, евреи и другие группы сохраняют идентичность через автономии, организующие фестивали, языковые курсы и проекты вроде «150 культур Дона». Несмотря на исторические вызовы, межэтнические отношения остаются стабильными: большинство жителей оценивают их как доброжелательные, а конфликты носят бытовой характер. Эта гармония — результат адаптации, системной интеграции мигрантов и поддержки этнокультурного многообразия, обогащающего наследие региона.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57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5DFA2-8249-5A43-E9F4-654D416C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76" y="144061"/>
            <a:ext cx="10869248" cy="1687513"/>
          </a:xfrm>
        </p:spPr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E3F35-3D9D-4CD9-187D-FA7CF2C53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76" y="2477669"/>
            <a:ext cx="10869248" cy="4236270"/>
          </a:xfrm>
        </p:spPr>
        <p:txBody>
          <a:bodyPr>
            <a:normAutofit fontScale="40000" lnSpcReduction="20000"/>
          </a:bodyPr>
          <a:lstStyle/>
          <a:p>
            <a:r>
              <a:rPr lang="ru-RU" sz="2900" dirty="0"/>
              <a:t>1. Бедрик Андрей Владимирович, Сериков Антон Владимирович. Классические европейские диаспоры Ростовской области: социальные практики воспроизводства идентичности // Вестник Адыгейского государственного университета. Серия: Регионоведение: философия, история, социология, юриспруденция, политология, культурология. 2016. №4 (189). URL: https://cyberleninka.ru/article/n/klassicheskie-evropeyskie-diaspory-rostovskoy-oblasti-sotsialnye-praktiki-vosproizvodstva-identichnosti1 (дата обращения: 23.05.2025).</a:t>
            </a:r>
          </a:p>
          <a:p>
            <a:r>
              <a:rPr lang="ru-RU" sz="2900" dirty="0"/>
              <a:t>2. Бедрик, А. В. Исторические диаспоры и консолидация полиэтнического социума Юга России / А. В. Бедрик, В. П. Войтенко // Гуманитарные и юридические исследования. – 2024. – Т. 11, № 4. – С. 639-643. – DOI 10.37493/2409-1030.2024.4.3. – EDN CQBIGH.</a:t>
            </a:r>
          </a:p>
          <a:p>
            <a:r>
              <a:rPr lang="ru-RU" sz="2900" dirty="0"/>
              <a:t>3. </a:t>
            </a:r>
            <a:r>
              <a:rPr lang="ru-RU" sz="2900" dirty="0" err="1"/>
              <a:t>Бинеева</a:t>
            </a:r>
            <a:r>
              <a:rPr lang="ru-RU" sz="2900" dirty="0"/>
              <a:t>, Н. К. Социальная справедливость в системе межэтнических отношений в оценках экспертного сообщества Ростовской области / Н. К. </a:t>
            </a:r>
            <a:r>
              <a:rPr lang="ru-RU" sz="2900" dirty="0" err="1"/>
              <a:t>Бинеева</a:t>
            </a:r>
            <a:r>
              <a:rPr lang="ru-RU" sz="2900" dirty="0"/>
              <a:t>, В. П. Войтенко // Гуманитарий Юга России. – 2020. – Т. 9, № 6. – С. 138-147. – DOI 10.18522/2227-8656.2020.6.11. – EDN WTQHJO.</a:t>
            </a:r>
          </a:p>
          <a:p>
            <a:r>
              <a:rPr lang="ru-RU" sz="2900" dirty="0"/>
              <a:t>4. Войтенко, В. П. Роль национальных общин, землячеств и диаспор в урегулировании межнациональных и межконфессиональных отношений в городе Ростове-на-Дону1 / В. П. Войтенко, А. В. Сериков // ПОИСК: Политика. Обществоведение. Искусство. Социология. Культура. – 2016. – № 6(59). – С. 84-95. – EDN ZEIBBF.</a:t>
            </a:r>
          </a:p>
          <a:p>
            <a:r>
              <a:rPr lang="ru-RU" sz="2900" dirty="0"/>
              <a:t>5. Войтенко, В. П. Уровень </a:t>
            </a:r>
            <a:r>
              <a:rPr lang="ru-RU" sz="2900" dirty="0" err="1"/>
              <a:t>конфликтогенности</a:t>
            </a:r>
            <a:r>
              <a:rPr lang="ru-RU" sz="2900" dirty="0"/>
              <a:t> межнациональных и межконфессиональных отношений в городе </a:t>
            </a:r>
            <a:r>
              <a:rPr lang="ru-RU" sz="2900" dirty="0" err="1"/>
              <a:t>Ростове</a:t>
            </a:r>
            <a:r>
              <a:rPr lang="ru-RU" sz="2900" dirty="0"/>
              <a:t>-на-Дону / В. П. Войтенко, А. В. Сериков, И. В. Губарев // Вестник Адыгейского государственного университета. Серия 1: Регионоведение: философия, история, социология, юриспруденция, политология, культурология. – 2016. – № 4(189). – С. 67-72. – EDN XQXADT.</a:t>
            </a:r>
          </a:p>
          <a:p>
            <a:r>
              <a:rPr lang="ru-RU" sz="2900" dirty="0"/>
              <a:t>6. Национальный состав населения области по наиболее многочисленным национальностям (по данным переписей населения) // 61.rosstat.gov.ru URL: https://61.rosstat.gov.ru/storage/mediabank/Национальный%20состав%20населения%20области (дата обращения: 23.05.25).</a:t>
            </a:r>
          </a:p>
          <a:p>
            <a:r>
              <a:rPr lang="ru-RU" sz="2900" dirty="0"/>
              <a:t>7. </a:t>
            </a:r>
            <a:r>
              <a:rPr lang="ru-RU" sz="2900" dirty="0" err="1"/>
              <a:t>Чикарова</a:t>
            </a:r>
            <a:r>
              <a:rPr lang="ru-RU" sz="2900" dirty="0"/>
              <a:t> Галина Игоревна. Диаспоры Ростовской Области как субъект гармонизации межэтнических отношений // </a:t>
            </a:r>
            <a:r>
              <a:rPr lang="ru-RU" sz="2900" dirty="0" err="1"/>
              <a:t>Caucasian</a:t>
            </a:r>
            <a:r>
              <a:rPr lang="ru-RU" sz="2900" dirty="0"/>
              <a:t> Science Bridge. 2019. №2 (4). URL: https://cyberleninka.ru/article/n/diaspory-rostovskoy-oblasti-kak-subekt-garmonizatsii-mezhetnicheskih-otnosheniy (дата обращения: 23.05.2025).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09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AE730-46E9-2784-0E7D-64FAA338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81346"/>
            <a:ext cx="10869248" cy="1687513"/>
          </a:xfrm>
        </p:spPr>
        <p:txBody>
          <a:bodyPr/>
          <a:lstStyle/>
          <a:p>
            <a:r>
              <a:rPr lang="ru-RU" dirty="0"/>
              <a:t>План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71E812D-2439-2678-BFBF-DADB71584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549146"/>
              </p:ext>
            </p:extLst>
          </p:nvPr>
        </p:nvGraphicFramePr>
        <p:xfrm>
          <a:off x="484552" y="2312276"/>
          <a:ext cx="10869248" cy="433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74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17ADF9C-7729-43E0-B44E-3392C2BD0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264CE6C-E4DD-47B0-947A-FE4B1135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00AFF-7664-9DC4-EA97-67990338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76" y="154918"/>
            <a:ext cx="5252571" cy="1221937"/>
          </a:xfrm>
        </p:spPr>
        <p:txBody>
          <a:bodyPr>
            <a:normAutofit/>
          </a:bodyPr>
          <a:lstStyle/>
          <a:p>
            <a:r>
              <a:rPr lang="ru-RU" dirty="0"/>
              <a:t>Введение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D13B774-F459-5BC1-3879-D2AEC9BC0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5" b="3106"/>
          <a:stretch>
            <a:fillRect/>
          </a:stretch>
        </p:blipFill>
        <p:spPr bwMode="auto">
          <a:xfrm>
            <a:off x="20" y="1650124"/>
            <a:ext cx="6095978" cy="520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97AB9D1-FD75-0292-289E-685B5F670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02" y="365125"/>
            <a:ext cx="4830097" cy="5811838"/>
          </a:xfrm>
        </p:spPr>
        <p:txBody>
          <a:bodyPr>
            <a:normAutofit/>
          </a:bodyPr>
          <a:lstStyle/>
          <a:p>
            <a:r>
              <a:rPr lang="ru-RU"/>
              <a:t>Ростовская область — уникальный полиэтнический регион Юга России, где исторически сложилась богатая диаспоральная картина. </a:t>
            </a:r>
          </a:p>
          <a:p>
            <a:r>
              <a:rPr lang="ru-RU"/>
              <a:t>23 культурных автономии в РО</a:t>
            </a:r>
          </a:p>
          <a:p>
            <a:r>
              <a:rPr lang="ru-RU"/>
              <a:t>Актуальность темы: Ростов-на-Дону — ключевой полиэтничный узел Юга России (100+ национальностей, 23 автономии). Значение диаспор для социальной стабильности и культурного многообразия.</a:t>
            </a:r>
          </a:p>
          <a:p>
            <a:r>
              <a:rPr lang="ru-RU"/>
              <a:t>Цель: Анализ структуры, динамики и роли диаспор в регионе.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27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08EB7-9805-DF7B-EBC4-9BE3A493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224448"/>
            <a:ext cx="10869248" cy="1687513"/>
          </a:xfrm>
        </p:spPr>
        <p:txBody>
          <a:bodyPr>
            <a:noAutofit/>
          </a:bodyPr>
          <a:lstStyle/>
          <a:p>
            <a:r>
              <a:rPr lang="ru-RU" sz="4000" dirty="0"/>
              <a:t>Этническое многообразие Ростовской области и ее диаспоральный ландшафт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C925E1E-2C26-63D2-A7A2-482CDFAF2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62163"/>
              </p:ext>
            </p:extLst>
          </p:nvPr>
        </p:nvGraphicFramePr>
        <p:xfrm>
          <a:off x="6943411" y="2291024"/>
          <a:ext cx="5248589" cy="456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2C05384-913C-8182-B48B-E11A993F31FD}"/>
              </a:ext>
            </a:extLst>
          </p:cNvPr>
          <p:cNvSpPr txBox="1"/>
          <p:nvPr/>
        </p:nvSpPr>
        <p:spPr>
          <a:xfrm>
            <a:off x="484552" y="2668578"/>
            <a:ext cx="60943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 данным на 1 мая 2024 года, национальный состав населения Ростовской области: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Русские — 3 792 311 человек (90,34%).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Армяне — 110 822 человека (2,64%).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Другие национальности (менее 0,5% каждая) — 217 027 человек (5,17%).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Турки – 40450 чел.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Корейцы – 7043 чел.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Узбеки и таджики – по 4 тыс. чел.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Греки – 1146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Немцы – 1699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Евреи – 1686 </a:t>
            </a:r>
          </a:p>
        </p:txBody>
      </p:sp>
    </p:spTree>
    <p:extLst>
      <p:ext uri="{BB962C8B-B14F-4D97-AF65-F5344CB8AC3E}">
        <p14:creationId xmlns:p14="http://schemas.microsoft.com/office/powerpoint/2010/main" val="185765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DFBF9-A16D-6BA1-EE96-E9D33362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000"/>
              <a:t>Исторические волны миграции на территорию Юга России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42F221C-275B-D5A1-8B42-07B0C7604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286290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16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3AA4C-E632-1C0F-17EC-CB85F21E7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Типология диаспор РО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48BE7B6-931F-AFC8-797E-20C5DDF21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543295"/>
              </p:ext>
            </p:extLst>
          </p:nvPr>
        </p:nvGraphicFramePr>
        <p:xfrm>
          <a:off x="484552" y="3004456"/>
          <a:ext cx="10869248" cy="356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7E2534-CE48-45A7-8CDF-6019356D602D}"/>
              </a:ext>
            </a:extLst>
          </p:cNvPr>
          <p:cNvSpPr txBox="1"/>
          <p:nvPr/>
        </p:nvSpPr>
        <p:spPr>
          <a:xfrm>
            <a:off x="484552" y="2481236"/>
            <a:ext cx="6511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Досоветский период: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5417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B6DD4-9095-3742-4811-9F7757B32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43F29-4A73-EE09-A15C-0FA0E7B50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Типология диаспор РО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E54AA76-9085-4033-ECC9-22D460E51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754198"/>
              </p:ext>
            </p:extLst>
          </p:nvPr>
        </p:nvGraphicFramePr>
        <p:xfrm>
          <a:off x="484552" y="3004456"/>
          <a:ext cx="10869248" cy="356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1FA56A-1788-72AD-72CB-6071A729E78D}"/>
              </a:ext>
            </a:extLst>
          </p:cNvPr>
          <p:cNvSpPr txBox="1"/>
          <p:nvPr/>
        </p:nvSpPr>
        <p:spPr>
          <a:xfrm>
            <a:off x="484552" y="2481236"/>
            <a:ext cx="6511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Советский период: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24840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E203C-2DDB-8C87-553C-4D25687DD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F27A9-5933-6126-6461-DA51A53C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Типология диаспор РО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1D05D85-32C5-8220-A8A2-8E52604A1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680509"/>
              </p:ext>
            </p:extLst>
          </p:nvPr>
        </p:nvGraphicFramePr>
        <p:xfrm>
          <a:off x="484552" y="3004456"/>
          <a:ext cx="10869248" cy="356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B1A4519-0A15-21DA-4BBD-BF2F62A47588}"/>
              </a:ext>
            </a:extLst>
          </p:cNvPr>
          <p:cNvSpPr txBox="1"/>
          <p:nvPr/>
        </p:nvSpPr>
        <p:spPr>
          <a:xfrm>
            <a:off x="506880" y="2481236"/>
            <a:ext cx="977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Постсоветский период (конец 90-х гг. – наст. время):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3504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6FF8DE50-7A65-4407-ADF1-2CD17A9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4F5B6F84-73EF-47ED-850E-4308B2C0D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798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959D7-08F2-7450-C75C-FD736774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309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000" dirty="0"/>
              <a:t>Экономическое влияние диаспор РО на экономику региона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08139-02D0-FB5C-4C7B-4FFD9E17C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837329"/>
            <a:ext cx="5331229" cy="333963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b="1"/>
              <a:t>Малый бизнес:</a:t>
            </a:r>
          </a:p>
          <a:p>
            <a:pPr>
              <a:lnSpc>
                <a:spcPct val="110000"/>
              </a:lnSpc>
            </a:pPr>
            <a:r>
              <a:rPr lang="ru-RU" sz="1600"/>
              <a:t>Азербайджанцы контролируют 30% рынка свежих овощей и фруктов.</a:t>
            </a:r>
          </a:p>
          <a:p>
            <a:pPr>
              <a:lnSpc>
                <a:spcPct val="110000"/>
              </a:lnSpc>
            </a:pPr>
            <a:r>
              <a:rPr lang="ru-RU" sz="1600"/>
              <a:t>Корейцы — лидеры в сфере услуг (корейские СПА-салоны, рестораны).</a:t>
            </a:r>
          </a:p>
          <a:p>
            <a:pPr>
              <a:lnSpc>
                <a:spcPct val="110000"/>
              </a:lnSpc>
            </a:pPr>
            <a:r>
              <a:rPr lang="ru-RU" sz="1600"/>
              <a:t>Армяне –  Контролирует 20% рынка ювелирных изделий.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b="1"/>
              <a:t>Сельское хозяйство:</a:t>
            </a:r>
          </a:p>
          <a:p>
            <a:pPr>
              <a:lnSpc>
                <a:spcPct val="110000"/>
              </a:lnSpc>
            </a:pPr>
            <a:r>
              <a:rPr lang="ru-RU" sz="1600"/>
              <a:t>Турки-месхетинцы арендуют 15% сельхозугодий в Ростовской области.</a:t>
            </a:r>
          </a:p>
          <a:p>
            <a:pPr>
              <a:lnSpc>
                <a:spcPct val="110000"/>
              </a:lnSpc>
            </a:pPr>
            <a:endParaRPr lang="ru-RU" sz="1600"/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918C30DD-7E39-9579-3E20-6C882260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r="16802" b="-1"/>
          <a:stretch>
            <a:fillRect/>
          </a:stretch>
        </p:blipFill>
        <p:spPr bwMode="auto">
          <a:xfrm>
            <a:off x="6095998" y="2279889"/>
            <a:ext cx="6095998" cy="45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8916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Custom 29">
      <a:dk1>
        <a:srgbClr val="000000"/>
      </a:dk1>
      <a:lt1>
        <a:sysClr val="window" lastClr="FFFFFF"/>
      </a:lt1>
      <a:dk2>
        <a:srgbClr val="465959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7967B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1238</Words>
  <Application>Microsoft Office PowerPoint</Application>
  <PresentationFormat>Широкоэкранный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Avenir Next LT Pro</vt:lpstr>
      <vt:lpstr>Bahnschrift</vt:lpstr>
      <vt:lpstr>MatrixVTI</vt:lpstr>
      <vt:lpstr>«Диаспоральная картина Ростовской области»</vt:lpstr>
      <vt:lpstr>План</vt:lpstr>
      <vt:lpstr>Введение</vt:lpstr>
      <vt:lpstr>Этническое многообразие Ростовской области и ее диаспоральный ландшафт</vt:lpstr>
      <vt:lpstr>Исторические волны миграции на территорию Юга России</vt:lpstr>
      <vt:lpstr>Типология диаспор РО</vt:lpstr>
      <vt:lpstr>Типология диаспор РО</vt:lpstr>
      <vt:lpstr>Типология диаспор РО</vt:lpstr>
      <vt:lpstr>Экономическое влияние диаспор РО на экономику региона</vt:lpstr>
      <vt:lpstr>Экономическое влияние диаспор РО на экономику региона</vt:lpstr>
      <vt:lpstr>Конфликтогенный фактор диаспор РО</vt:lpstr>
      <vt:lpstr>Роль женщин и молодежи в функционировании диаспор РО</vt:lpstr>
      <vt:lpstr>Заключение</vt:lpstr>
      <vt:lpstr>Список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Маннанова Дарья Фанисовна</dc:creator>
  <cp:lastModifiedBy>Анри Чедия</cp:lastModifiedBy>
  <cp:revision>8</cp:revision>
  <dcterms:created xsi:type="dcterms:W3CDTF">2025-05-23T10:07:09Z</dcterms:created>
  <dcterms:modified xsi:type="dcterms:W3CDTF">2025-05-30T16:55:28Z</dcterms:modified>
</cp:coreProperties>
</file>