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57" r:id="rId5"/>
    <p:sldId id="262" r:id="rId6"/>
    <p:sldId id="258" r:id="rId7"/>
    <p:sldId id="259" r:id="rId8"/>
    <p:sldId id="260" r:id="rId9"/>
    <p:sldId id="265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1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1CBE7-9EFF-4D2D-86F9-3D6A5E92E2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3248B9-C03B-46C4-8B0D-99051937D055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Примордиалистский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C202-A9BB-455A-9F51-03194CB889AC}" type="parTrans" cxnId="{7B80D653-B4FC-4027-8F03-BEF1B0D35D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BF386-BB3B-40D6-8121-560E15D58B87}" type="sibTrans" cxnId="{7B80D653-B4FC-4027-8F03-BEF1B0D35D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35F78-8FA7-4DE5-9911-3F36CB922395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Конструктивистский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0A9BD-8F12-41A4-8B28-BAB299017391}" type="parTrans" cxnId="{51B3E15D-7A79-4992-AA28-DAF8B20C882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E300E-C3BC-4309-8E60-F2656075209D}" type="sibTrans" cxnId="{51B3E15D-7A79-4992-AA28-DAF8B20C882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91326-5D92-4D2E-8D21-B1C0BB651B9E}" type="pres">
      <dgm:prSet presAssocID="{84B1CBE7-9EFF-4D2D-86F9-3D6A5E92E2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F084B7-06AF-4014-960A-A54C836B14F8}" type="pres">
      <dgm:prSet presAssocID="{9C3248B9-C03B-46C4-8B0D-99051937D055}" presName="hierRoot1" presStyleCnt="0"/>
      <dgm:spPr/>
    </dgm:pt>
    <dgm:pt modelId="{FC86E38C-4AD6-462D-BDFC-97C1CE081D35}" type="pres">
      <dgm:prSet presAssocID="{9C3248B9-C03B-46C4-8B0D-99051937D055}" presName="composite" presStyleCnt="0"/>
      <dgm:spPr/>
    </dgm:pt>
    <dgm:pt modelId="{1754C900-9F8F-47F8-856F-618CC42864AF}" type="pres">
      <dgm:prSet presAssocID="{9C3248B9-C03B-46C4-8B0D-99051937D055}" presName="background" presStyleLbl="node0" presStyleIdx="0" presStyleCnt="2"/>
      <dgm:spPr/>
    </dgm:pt>
    <dgm:pt modelId="{6C162E7D-91C6-48FC-86F9-59DABF6D0220}" type="pres">
      <dgm:prSet presAssocID="{9C3248B9-C03B-46C4-8B0D-99051937D055}" presName="text" presStyleLbl="fgAcc0" presStyleIdx="0" presStyleCnt="2">
        <dgm:presLayoutVars>
          <dgm:chPref val="3"/>
        </dgm:presLayoutVars>
      </dgm:prSet>
      <dgm:spPr/>
    </dgm:pt>
    <dgm:pt modelId="{FD8BE3CE-D23C-4E96-BF9C-54CB91790DA8}" type="pres">
      <dgm:prSet presAssocID="{9C3248B9-C03B-46C4-8B0D-99051937D055}" presName="hierChild2" presStyleCnt="0"/>
      <dgm:spPr/>
    </dgm:pt>
    <dgm:pt modelId="{680857FF-1BE3-45D9-A6D8-344BD5E765BE}" type="pres">
      <dgm:prSet presAssocID="{6F435F78-8FA7-4DE5-9911-3F36CB922395}" presName="hierRoot1" presStyleCnt="0"/>
      <dgm:spPr/>
    </dgm:pt>
    <dgm:pt modelId="{3A4018A2-23DD-4E29-9935-6C07C9DB8357}" type="pres">
      <dgm:prSet presAssocID="{6F435F78-8FA7-4DE5-9911-3F36CB922395}" presName="composite" presStyleCnt="0"/>
      <dgm:spPr/>
    </dgm:pt>
    <dgm:pt modelId="{2B5A554C-95AE-4844-BB77-FCF40E795385}" type="pres">
      <dgm:prSet presAssocID="{6F435F78-8FA7-4DE5-9911-3F36CB922395}" presName="background" presStyleLbl="node0" presStyleIdx="1" presStyleCnt="2"/>
      <dgm:spPr/>
    </dgm:pt>
    <dgm:pt modelId="{62716C3F-4913-40BA-BF11-BF82A7CF2F46}" type="pres">
      <dgm:prSet presAssocID="{6F435F78-8FA7-4DE5-9911-3F36CB922395}" presName="text" presStyleLbl="fgAcc0" presStyleIdx="1" presStyleCnt="2">
        <dgm:presLayoutVars>
          <dgm:chPref val="3"/>
        </dgm:presLayoutVars>
      </dgm:prSet>
      <dgm:spPr/>
    </dgm:pt>
    <dgm:pt modelId="{643D7EA5-15ED-4F1F-9F27-A0ED0CEE8681}" type="pres">
      <dgm:prSet presAssocID="{6F435F78-8FA7-4DE5-9911-3F36CB922395}" presName="hierChild2" presStyleCnt="0"/>
      <dgm:spPr/>
    </dgm:pt>
  </dgm:ptLst>
  <dgm:cxnLst>
    <dgm:cxn modelId="{02F7230C-09E6-4390-AF72-91411579D740}" type="presOf" srcId="{6F435F78-8FA7-4DE5-9911-3F36CB922395}" destId="{62716C3F-4913-40BA-BF11-BF82A7CF2F46}" srcOrd="0" destOrd="0" presId="urn:microsoft.com/office/officeart/2005/8/layout/hierarchy1"/>
    <dgm:cxn modelId="{51B3E15D-7A79-4992-AA28-DAF8B20C8823}" srcId="{84B1CBE7-9EFF-4D2D-86F9-3D6A5E92E2C6}" destId="{6F435F78-8FA7-4DE5-9911-3F36CB922395}" srcOrd="1" destOrd="0" parTransId="{AF20A9BD-8F12-41A4-8B28-BAB299017391}" sibTransId="{C26E300E-C3BC-4309-8E60-F2656075209D}"/>
    <dgm:cxn modelId="{7B80D653-B4FC-4027-8F03-BEF1B0D35DC3}" srcId="{84B1CBE7-9EFF-4D2D-86F9-3D6A5E92E2C6}" destId="{9C3248B9-C03B-46C4-8B0D-99051937D055}" srcOrd="0" destOrd="0" parTransId="{8E26C202-A9BB-455A-9F51-03194CB889AC}" sibTransId="{095BF386-BB3B-40D6-8121-560E15D58B87}"/>
    <dgm:cxn modelId="{4EEC7AA7-5ECB-48CA-AE5D-D8594BA30C8C}" type="presOf" srcId="{84B1CBE7-9EFF-4D2D-86F9-3D6A5E92E2C6}" destId="{8FF91326-5D92-4D2E-8D21-B1C0BB651B9E}" srcOrd="0" destOrd="0" presId="urn:microsoft.com/office/officeart/2005/8/layout/hierarchy1"/>
    <dgm:cxn modelId="{B72CACCD-491D-49B0-8936-FF6C2FE7F5B0}" type="presOf" srcId="{9C3248B9-C03B-46C4-8B0D-99051937D055}" destId="{6C162E7D-91C6-48FC-86F9-59DABF6D0220}" srcOrd="0" destOrd="0" presId="urn:microsoft.com/office/officeart/2005/8/layout/hierarchy1"/>
    <dgm:cxn modelId="{F6D8ACE8-CF48-41D0-AADD-D6238B62B4CB}" type="presParOf" srcId="{8FF91326-5D92-4D2E-8D21-B1C0BB651B9E}" destId="{FDF084B7-06AF-4014-960A-A54C836B14F8}" srcOrd="0" destOrd="0" presId="urn:microsoft.com/office/officeart/2005/8/layout/hierarchy1"/>
    <dgm:cxn modelId="{7CFC4B44-537E-4E8C-8F5F-E2F4085CD089}" type="presParOf" srcId="{FDF084B7-06AF-4014-960A-A54C836B14F8}" destId="{FC86E38C-4AD6-462D-BDFC-97C1CE081D35}" srcOrd="0" destOrd="0" presId="urn:microsoft.com/office/officeart/2005/8/layout/hierarchy1"/>
    <dgm:cxn modelId="{F74769F3-2705-4ADF-8453-80872A35AC39}" type="presParOf" srcId="{FC86E38C-4AD6-462D-BDFC-97C1CE081D35}" destId="{1754C900-9F8F-47F8-856F-618CC42864AF}" srcOrd="0" destOrd="0" presId="urn:microsoft.com/office/officeart/2005/8/layout/hierarchy1"/>
    <dgm:cxn modelId="{EB3EAE8C-04C4-44BD-A761-C8BFAD2871AC}" type="presParOf" srcId="{FC86E38C-4AD6-462D-BDFC-97C1CE081D35}" destId="{6C162E7D-91C6-48FC-86F9-59DABF6D0220}" srcOrd="1" destOrd="0" presId="urn:microsoft.com/office/officeart/2005/8/layout/hierarchy1"/>
    <dgm:cxn modelId="{8F9AB2BE-962D-4EA8-9D84-9E14A45BEBA9}" type="presParOf" srcId="{FDF084B7-06AF-4014-960A-A54C836B14F8}" destId="{FD8BE3CE-D23C-4E96-BF9C-54CB91790DA8}" srcOrd="1" destOrd="0" presId="urn:microsoft.com/office/officeart/2005/8/layout/hierarchy1"/>
    <dgm:cxn modelId="{016F9602-D6F1-4F87-A6CE-E056B5D2E645}" type="presParOf" srcId="{8FF91326-5D92-4D2E-8D21-B1C0BB651B9E}" destId="{680857FF-1BE3-45D9-A6D8-344BD5E765BE}" srcOrd="1" destOrd="0" presId="urn:microsoft.com/office/officeart/2005/8/layout/hierarchy1"/>
    <dgm:cxn modelId="{C2F17663-F632-49F6-A512-05854EDAA95D}" type="presParOf" srcId="{680857FF-1BE3-45D9-A6D8-344BD5E765BE}" destId="{3A4018A2-23DD-4E29-9935-6C07C9DB8357}" srcOrd="0" destOrd="0" presId="urn:microsoft.com/office/officeart/2005/8/layout/hierarchy1"/>
    <dgm:cxn modelId="{B1534E52-4C22-4BBD-965C-64C1057ADEC1}" type="presParOf" srcId="{3A4018A2-23DD-4E29-9935-6C07C9DB8357}" destId="{2B5A554C-95AE-4844-BB77-FCF40E795385}" srcOrd="0" destOrd="0" presId="urn:microsoft.com/office/officeart/2005/8/layout/hierarchy1"/>
    <dgm:cxn modelId="{D777B2D4-B942-4639-82A3-89E5DBA7B9FD}" type="presParOf" srcId="{3A4018A2-23DD-4E29-9935-6C07C9DB8357}" destId="{62716C3F-4913-40BA-BF11-BF82A7CF2F46}" srcOrd="1" destOrd="0" presId="urn:microsoft.com/office/officeart/2005/8/layout/hierarchy1"/>
    <dgm:cxn modelId="{8C116CA4-E3EA-47F9-9A2A-03D07F47912E}" type="presParOf" srcId="{680857FF-1BE3-45D9-A6D8-344BD5E765BE}" destId="{643D7EA5-15ED-4F1F-9F27-A0ED0CEE86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C900-9F8F-47F8-856F-618CC42864A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2E7D-91C6-48FC-86F9-59DABF6D0220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Примордиалистский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701" y="1066737"/>
        <a:ext cx="4337991" cy="2693452"/>
      </dsp:txXfrm>
    </dsp:sp>
    <dsp:sp modelId="{2B5A554C-95AE-4844-BB77-FCF40E79538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16C3F-4913-40BA-BF11-BF82A7CF2F4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Конструктивистский</a:t>
          </a:r>
          <a:endParaRPr 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8B996-A61E-C782-F4C3-BBC3B2F8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E0F187-F7FD-63F4-1328-18979A740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710A6-37E4-91F7-1041-085E000F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9FED7-0DEA-23E5-B52B-B3EB29A3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421EB-ABBF-A71B-DCED-389CADDE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8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26EA-1CA5-C5F7-A7BE-6B97EB9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AF7C2-C10E-6D9D-7524-0FB66F1E9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7C8F5-CA41-857E-6BD7-9AE474C3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4C8A4-A9E1-9168-F952-B6E4023B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992F5-5A68-CF8F-5EE4-7B5E41E3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4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7749E9-BD33-0FD6-A042-61572FA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116142-F98D-DDD0-8643-EB593889F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02F0FC-84E5-DA0E-25E2-01BAFCB5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0B7B8-65C0-839B-35CF-CA13CD7B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0BC17-BB20-E3B3-E83B-4AE783D6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0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30CF9-C85C-87EA-A91C-A85F6368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D98CE-955A-2E1B-F8A1-DC003740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C5ED8-CA2B-7734-076B-DCCCFE56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11D35-9141-118F-F7B1-AC9881C3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15956-3E30-DFDA-AB6A-B741772B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5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5204B-0E3C-E6E4-177B-A8CBBFC9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A7A32-89FC-FAA1-0E37-61FCA012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E2E8A-8052-6BD8-93FE-F7E91873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BE555-E09A-14D7-2760-AD4DB66F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0173A-4523-3EBD-6619-11EA20C5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E11E0-B050-DB14-CEEF-AA576895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96196-6E22-0A6E-FF71-0194C6982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CBFA5-D177-33B6-9166-B0DA4DD0E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84232-7FEB-170C-A45E-B744C442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0C48DC-12DE-A2A4-C81D-44E307BC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D001EB-A532-0EA0-FCCC-14253023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2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D72ED-9A31-3E5D-04E6-29A6D078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E0C4A-709F-7045-1AB1-07076E7C0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DA478E-40FB-6D95-97E7-727D6010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06F22-230F-EFBE-358A-7214DE86C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AA39EC-C895-D446-368F-2586DEA8E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876635-3C35-EEEA-FCB8-036EF736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205B0F-EEDB-8C27-45D5-D0EA3D2E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E0B335-FD7D-AA28-CC8B-C0330E12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3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F01E5-7557-6715-8A5F-8057A5E3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C06F94-1CCD-FA1E-EF40-8860999D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1D2CE2-59DF-838F-F20E-D623E560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04702E-ED4E-48CE-0760-4220BAFD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3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FF5A02-53C8-3DBC-3B4B-42327973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525C39-3FD8-DECE-C56A-1F1D14A2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DC21E0-AD7C-80F2-A353-C6AE28D8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1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F099F-E664-19A0-10FB-3601FD98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2EFA0-1F89-E02D-3524-E0BB1A98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F9110E-D98E-53AC-3F5F-6FB184E4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0E29B-869E-821E-59CC-1A865594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A65FD-AC93-AC84-0880-D12A42B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666BD-2520-A087-8414-47043EC5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5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F60CC-700B-DB49-1E38-64BE05E4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AFBA4A-E7BD-68FC-7D8A-F46051083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46945C-7A17-EBBE-11A2-2D79185F5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94AE55-2C3C-AED3-E9F2-753878AE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E8368-D61A-908A-9DB5-04F9BA8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D019E-4E6C-A5CA-07B6-6663DC2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6A3F0-2917-EF65-4B8B-037C0FCB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10195-36BA-B705-6163-56BA9F69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6EEA1-80D3-09E5-89FF-0369F3C4B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6E12E-D844-4413-80A1-BC80DF88A6B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AAFBB-B64E-904A-8B8A-DF7C417EC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95CD4-4C22-3716-2AC1-039E5104C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726BB-EF7E-4CA2-ADAD-766E87698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4BE96-22B7-E695-84E9-279BA8BD5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471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память и мемориальная политика: черкесский вопрос в Турецкой республике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D35319-119F-9DF9-B828-585096AE2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481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Валуева Анастасия</a:t>
            </a:r>
          </a:p>
          <a:p>
            <a:pPr algn="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4-го курса</a:t>
            </a:r>
          </a:p>
          <a:p>
            <a:pPr algn="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 НУГ по изучению диаспор</a:t>
            </a:r>
          </a:p>
        </p:txBody>
      </p:sp>
    </p:spTree>
    <p:extLst>
      <p:ext uri="{BB962C8B-B14F-4D97-AF65-F5344CB8AC3E}">
        <p14:creationId xmlns:p14="http://schemas.microsoft.com/office/powerpoint/2010/main" val="199928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E85D7-5D02-E5F4-E2AB-B823E233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95F22-C981-FB03-43E8-99D5778FE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взаимодействие диаспоральных и государственных нарративов формирует сложную, многослойную идентичность черкесской диаспоры. С одной стороны, она интегрирована в политическое и культурное пространство Турции; с другой — сохраняет автономное символическое поле, где память используется как инструмент этнической мобилизации и политического самоутверждения. Исследование подтверждает, что мемориальная политика является не просто механизмом сохранения прошлого, а важным элементом современных процессов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нациестроительства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коллективная память выступает ареной конкуренции смыслов, интересов и идентичностей.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55605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D2012-ECB7-45ED-FDE0-2A24EABA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DB3D3-8AC7-AA40-5BBA-6E2650F6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5073445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Отстаивая собственное «я»: фактор онтологической безопасности во внешней политике современной Турции. Интервью с профессором Тогрулом Исмаилом // Ближний и Постсоветский Восток. – 2023. – № 3 (3). – С. 145–155.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Гадалин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Юрьевич, Иманалиева Мария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РЕАЛИЗАЦИИ ПОЛИТИКИ ПАМЯТИ В КОНТЕКСТЕ СОЦИАЛЬНЫХ РАМОК «КОЛЛЕКТИВНОЙ ПАМЯТИ». // Мировая политика. 2023. №1. URL: https://cyberleninka.ru/article/n/mehanizm-realizatsii-politiki-pamyati-v-kontekste-sotsialnyh-ramok-kollektivnoy-pamyati (дата обращения: 01.11.2025).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Голиков А. В. ВЛИЯНИЕ КОНЦЕПЦИИ КОЛЛЕКТИВНОЙ ПАМЯТИ МОРИСА ХАЛЬБВАКСА НА СОВРЕМЕННЫЕ MEMORY STUDIES (НА ПРИМЕРЕ РАБОТ Я. АССМАНА И А. АССМАН) // Вестник РГГУ. Серия: Литературоведение. Языкознание. Культурология. 2019. №8-2. URL: https://cyberleninka.ru/article/n/vliyanie-kontseptsii-kollektivnoy-pamyati-morisa-halbvaksa-na-sovremennye-memory-studies-na-primere-rabot-ya-assmana-i-a-assman (дата обращения: 01.11.2025).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Пархоменко Татьяна Александровна ПРОБЛЕМА КУЛЬТУРНО-ИСТОРИЧЕСКОЙ ПАМЯТИ И МЕСТ ПАМЯТИ В ОТЕЧЕСТВЕННОЙ И ЗАРУБЕЖНОЙ ИСТОРИОГРАФИИ // Культурное наследие России. 2024. №2 (45). URL: https://cyberleninka.ru/article/n/problema-kulturno-istoricheskoy-pamyati-i-mest-pamyati-v-otechestvennoy-i-zarubezhnoy-istoriografii (дата обращения: 01.11.2025).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Сабанчеев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Рустам Юнусович Концепция "мест памяти" Пьера Нора как способ исторической реконструкции // Гуманитарные исследования в Восточной Сибири и на Дальнем Востоке. 2018. №1 (43). URL: https://cyberleninka.ru/article/n/kontseptsiya-mest-pamyati-piera-nora-kak-sposob-istoricheskoy-rekonstruktsii (дата обращения: 01.11.2025).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Севастьянова Ярослава Викторовна, Ефременко Дмитрий Валерьевич Секьюритизация памяти и дилемма мнемонической безопасности // Полит. наука. 2020. №2. URL: https://cyberleninka.ru/article/n/sekyuritizatsiya-pamyati-i-dilemma-mnemonicheskoy-bezopasnosti (дата обращения: 01.11.2025).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А. Н. Традиционный танец в свете памяти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инпатриантов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диаспоры (на примере черкесов Турции и Косово) //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2021. Т. 2, № 2. С. 35–44. https://doi.org/10.15826/ tetm.2021.2.011.</a:t>
            </a:r>
          </a:p>
        </p:txBody>
      </p:sp>
    </p:spTree>
    <p:extLst>
      <p:ext uri="{BB962C8B-B14F-4D97-AF65-F5344CB8AC3E}">
        <p14:creationId xmlns:p14="http://schemas.microsoft.com/office/powerpoint/2010/main" val="262419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8CB1DF-4BDA-E25D-1442-B47A249C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62"/>
            <a:ext cx="10515600" cy="483747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Сыров Василий Николаевич,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Владимировна, Линченко Андрей Александрович Политика памяти в свете теоретико-методологической рефлексии: опыт зарубежных исследований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Том. гос. ун-та. 2016. №407. URL: https://cyberleninka.ru/article/n/politika-pamyati-v-svete-teoretiko-metodologicheskoy-refleksii-opyt-zarubezhnyh-issledovaniy (дата обращения: 01.11.2025).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Хасанов Р. Ш. ИСТОРИЧЕСКАЯ ПАМЯТЬ ЧЕРКЕССКОЙ ДИАСПОРЫ ТУРЦИИ В КОНТЕКСТЕ ГОСУДАРСТВЕННОЙ ПОЛИТИКИ ПАМЯТИ // История и историческая память. 2020. №20. URL: https://cyberleninka.ru/article/n/istoricheskaya-pamyat-cherkesskoy-diaspory-turtsii-v-kontekste-gosudarstvennoy-politiki-pamyati (дата обращения: 01.11.2025).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Цибенко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 КОНКУРЕНЦИЯ НАЦИОНАЛЬНЫХ ПРОЕКТОВ В ТУРЦИИ: ПРИМЕР ЧЕРКЕСОВ И КРЫМСКИХ ТАТАР // Восточная аналитика. 2020. №4. URL: https://cyberleninka.ru/article/n/konkurentsiya-natsionalnyh-proektov-v-turtsii-primer-cherkesov-i-krymskih-tatar (дата обращения: 01.11.2025).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Цибенко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Витальевна Унификация в ответ на ассимиляцию: конструирование общности северокавказской диаспорой Турции // Научная мысль Кавказа. 2014. №3 (79). URL: https://cyberleninka.ru/article/n/unifikatsiya-v-otvet-na-assimilyatsiyu-konstruirovanie-obschnosti-severokavkazskoy-diasporoy-turtsii (дата обращения: 01.11.2025).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Цибенко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Историческая память и историческая политика в Турецкой Республике : учебное пособие / В.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Цибенко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Южный федеральный университет.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-на-Дону; Таганрог: Издательство Южного федерального университета, 2023. — 174 с.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Чеканцева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Алексеевна Коллективная память и история // Преподаватель ХХI век. 2015. №4. URL: https://cyberleninka.ru/article/n/kollektivnaya-pamyat-i-istoriya (дата обращения: 01.11.2025).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Шлыков П. В. Историческая политика в современной Турции // Электронный научно-образовательный журнал «История». 2020. T. 11. Выпуск 12 (98). Часть I [Электронный ресурс]. Доступ для зарегистрированных пользователей. URL: https://history.jes.su/s207987840010436-8-1/ (дата обращения: 14.12.2020). DOI: 10.18254/S207987840010436-8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Bekkai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The Politics of Memory: How Nations Remember and Forget Historical Atrocities // Ennas Journal. - 2024. - №11.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690-706.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3ECF65-A6FC-1331-99C8-193653DE1BC7}"/>
              </a:ext>
            </a:extLst>
          </p:cNvPr>
          <p:cNvSpPr txBox="1">
            <a:spLocks/>
          </p:cNvSpPr>
          <p:nvPr/>
        </p:nvSpPr>
        <p:spPr>
          <a:xfrm>
            <a:off x="1324897" y="14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40918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1E16A-81E3-6BA4-B700-0BDC3810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545EE-D0B7-766B-1188-5FD58A11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690688"/>
            <a:ext cx="11503742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политика памяти черкесской диаспоры в Турции является формой этнополитической мобилизации, в рамках которой коллективная память используется как инструмент сохранения идентичности и выражения политических требований.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особенности мемориальной политики черкесской диаспоры в Турции и определить её роль в формировании этнической и национальной идентичности в контексте современного турецкого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нациестроительства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теоретические подходы к изучению коллективной памяти и её связи с процессами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нациестроительства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исторические предпосылки формирования черкесской диаспоры в Турции и эволюцию её идентичности.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институциональные и неформальные акторы мемориальной политики черкесов.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ключевые мемориальные практики и памятные даты черкесской диаспоры и определить их функции в этнической мобилизации.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стратегии памяти черкесской диаспоры с официальной политикой памяти Турецкой Республики.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 взаимодействие этих нарративов влияет на восприятие черкесской идентичности.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61292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6E4C-6ACC-747B-7C8F-1F67A53A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17628-3619-2774-4FCC-16725F09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Историко-генетический метод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Сравнительно-политический метод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Контент-анализ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Институциональный анализ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Дискурс-анализ </a:t>
            </a:r>
          </a:p>
        </p:txBody>
      </p:sp>
    </p:spTree>
    <p:extLst>
      <p:ext uri="{BB962C8B-B14F-4D97-AF65-F5344CB8AC3E}">
        <p14:creationId xmlns:p14="http://schemas.microsoft.com/office/powerpoint/2010/main" val="49377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2391E-805B-7F9A-FD97-36C2B8DD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изучению политики памяти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9D3CD2EB-5365-FEA8-0F88-6143BB2BE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1332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98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9837-A810-8ECF-4042-4846034A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Историко-политические предпосылки формирования черкесской диаспоры в Турции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9D3B7-F5D4-8300-2494-602257A5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 прихода к власти Партии справедливости и развития (ПСР) в 2002 году в Турции произошли значительные изменения в общественно-политической жизни. Новый политический курс, обозначенный концепцией «новой Турции», был нацелен на укрепление международных позиций страны, развитие национальной экономики и формирование устойчивой политической системы.</a:t>
            </a:r>
          </a:p>
        </p:txBody>
      </p:sp>
      <p:pic>
        <p:nvPicPr>
          <p:cNvPr id="5" name="Рисунок 4" descr="Изображение выглядит как Человеческое лицо, костюм, челове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5860E7-A0CE-57E3-F51B-B116A43C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B5990-673C-1343-4494-769A1EB4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Черкесская диаспора в Турции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43702-8393-2E38-5BC6-CB60B78EA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Нациестроительство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национальный проект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национальный враг: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1864 г .- год окончания Кавказской войны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г .- год депортации вайнахских народов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г .- год начала первой чеченской войны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Черкесы - ?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4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4A2B-5636-C64F-0FA5-2CA0D0B6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даты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D90F9-7535-A8FF-3B6C-6EB3B67D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821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«Изгнание»: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«Великое изгнание 1864 г.» с Северного Кавказа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«Изгнание» черкесов с Балкан после русско-турецкой войны 1877-1878 гг.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«Изгнание»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Гёнена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Маньяса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 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мая 1864 г. («День геноцида и изгнания черкесов»)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июня 1861 г. («День создания Парламента независимости Черкесии»)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мая 1918 г. («День образования Северокавказской республики»)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июля 2016 г. («День демократии и национального единства»)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7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D03A-4130-C54F-77F2-8A8AEB4A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68581-3B1E-F4C4-3F04-8A67DAA7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2" y="2540430"/>
            <a:ext cx="5804955" cy="341041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8A1456F-B480-6DC0-0979-5534F130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9" y="2357888"/>
            <a:ext cx="4265370" cy="390263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KAFDAV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(Кавказский фонд исследований, культуры и солидарности)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НПО «Совет объединённой Черкессии»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KAFFED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Федерация кавказских ассоциаций</a:t>
            </a:r>
          </a:p>
        </p:txBody>
      </p:sp>
    </p:spTree>
    <p:extLst>
      <p:ext uri="{BB962C8B-B14F-4D97-AF65-F5344CB8AC3E}">
        <p14:creationId xmlns:p14="http://schemas.microsoft.com/office/powerpoint/2010/main" val="270260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3842A-EB60-4A06-F216-E660BAA1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диаспоральных и государственных нарративов памяти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282050-9174-3520-F25B-43371AFB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257"/>
            <a:ext cx="10515600" cy="396470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политика черкесской диаспоры демонстрирует сложное взаимодействие между стремлением сохранить собственную этническую идентичность и желанием интегрироваться в рамки турецкой государственности. Память становится полем, на котором разворачивается конкуренция символических нарративов и формируется новая модель диаспорального участия в национальном проекте Турции.</a:t>
            </a:r>
          </a:p>
        </p:txBody>
      </p:sp>
    </p:spTree>
    <p:extLst>
      <p:ext uri="{BB962C8B-B14F-4D97-AF65-F5344CB8AC3E}">
        <p14:creationId xmlns:p14="http://schemas.microsoft.com/office/powerpoint/2010/main" val="3691324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1220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Тема Office</vt:lpstr>
      <vt:lpstr>Коллективная память и мемориальная политика: черкесский вопрос в Турецкой республике</vt:lpstr>
      <vt:lpstr>Введение</vt:lpstr>
      <vt:lpstr>Методы исследования</vt:lpstr>
      <vt:lpstr>Подходы к изучению политики памяти</vt:lpstr>
      <vt:lpstr>Историко-политические предпосылки формирования черкесской диаспоры в Турции</vt:lpstr>
      <vt:lpstr>Черкесская диаспора в Турции</vt:lpstr>
      <vt:lpstr>Ключевые даты </vt:lpstr>
      <vt:lpstr>Организации</vt:lpstr>
      <vt:lpstr>Взаимодействие диаспоральных и государственных нарративов памяти</vt:lpstr>
      <vt:lpstr>Заключение</vt:lpstr>
      <vt:lpstr>Список использованных источников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Валуева Анастасия Владиславовна</dc:creator>
  <cp:lastModifiedBy>Валуева Анастасия Владиславовна</cp:lastModifiedBy>
  <cp:revision>3</cp:revision>
  <dcterms:created xsi:type="dcterms:W3CDTF">2025-10-25T10:30:16Z</dcterms:created>
  <dcterms:modified xsi:type="dcterms:W3CDTF">2025-11-12T10:15:23Z</dcterms:modified>
</cp:coreProperties>
</file>