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9a258beb8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79a258beb8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9a258beb8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9a258beb8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9a258beb8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9a258beb8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9a258beb8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79a258beb8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9a258beb8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9a258beb8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9a258beb8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9a258beb8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9a258beb8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79a258beb8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9a258beb8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9a258beb8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9a258beb8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79a258beb8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pptmon.com/" TargetMode="External"/><Relationship Id="rId5" Type="http://schemas.openxmlformats.org/officeDocument/2006/relationships/hyperlink" Target="http://www.pptmon.com/" TargetMode="External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PPTMON slide">
  <p:cSld name="13_PPTMON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8" r="0" t="0"/>
          <a:stretch/>
        </p:blipFill>
        <p:spPr>
          <a:xfrm>
            <a:off x="4518422" y="5297943"/>
            <a:ext cx="129934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>
            <a:hlinkClick r:id="rId4"/>
          </p:cNvPr>
          <p:cNvSpPr txBox="1"/>
          <p:nvPr/>
        </p:nvSpPr>
        <p:spPr>
          <a:xfrm>
            <a:off x="3326232" y="5297943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Диаспоры и национальные меньшинства в Иране</a:t>
            </a:r>
            <a:endParaRPr/>
          </a:p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Дарья Искусных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40000"/>
              <a:buFont typeface="Arial"/>
              <a:buNone/>
            </a:pPr>
            <a:r>
              <a:rPr b="1" lang="ru" sz="275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endParaRPr b="1" sz="2750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Ключевое различие: В Иране есть коренные народы (азербайджанцы, курды и др.) и диаспоры (армяне, евреи и др.).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Статус диаспор разный: от относительно привилегированных (армяне) до живущих в условиях сложного баланса (евреи).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Государство формально признает некоторые диаспоры и предоставляет им права, но это соседствует с социальными и политическими ограничениями.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Азербайджанцы Ирана — это диаспора?</a:t>
            </a:r>
            <a:endParaRPr b="1" sz="4100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249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одной стороны: У них есть национальное государство (Азербайджан), а в Иране они — меньшинство.</a:t>
            </a:r>
            <a:endParaRPr sz="22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другой стороны: Они — коренное население своих территорий с XI века (после тюркизации сельджуками).</a:t>
            </a:r>
            <a:endParaRPr sz="22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Аналогичная дилемма: Иранские туркмены.</a:t>
            </a:r>
            <a:endParaRPr sz="22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Определение диаспоры (по Ж.Т. Тощенко)</a:t>
            </a:r>
            <a:endParaRPr b="1" sz="2500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Критерии диаспоры: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Проживание этнической общности за пределами страны происхождения в иноэтничном окружении.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Сохранение основных характеристик национальной самобытности (язык, культура, сознание) и отсутствие ассимиляции.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Наличие организационных форм (землячества, общественные движения) и потребности к самосохранению.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Классификация меньшинств Ирана</a:t>
            </a:r>
            <a:endParaRPr b="1" sz="25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Коренные народы: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Нет своего государства: курды, луры, бахтияры, белуджи, арабы Персидского залива, кашкайцы, гиляки, </a:t>
            </a: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мазендеранцы</a:t>
            </a: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Есть свое государство, но коренные: азербайджанцы, туркмены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Диаспоры (переселенческие общины):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Армяне (~200 тыс.)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Евреи (~10 тыс.)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Афганцы, иракцы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Казахи (~5 тыс.), корейцы (~100 чел.), русские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975" y="2367350"/>
            <a:ext cx="4255249" cy="283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Армянская диаспора — статус</a:t>
            </a:r>
            <a:endParaRPr b="1" sz="2500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30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Официально признанное меньшинство:</a:t>
            </a:r>
            <a:endParaRPr sz="16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Национальное и религиозное (христианское).</a:t>
            </a:r>
            <a:endParaRPr sz="16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Квота в парламенте: 2 места из 5 для религиозных меньшинств.</a:t>
            </a:r>
            <a:endParaRPr sz="16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Особый статус: Разрешено производить и употреблять вино для религиозных нужд (при общем запрете алкоголя).</a:t>
            </a:r>
            <a:endParaRPr sz="16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Инфраструктура: Около 200 армянских храмов по стране.</a:t>
            </a:r>
            <a:endParaRPr sz="16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Сохранение языка и культуры:</a:t>
            </a:r>
            <a:endParaRPr sz="16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Школы: Официальных армянских школ нет.</a:t>
            </a:r>
            <a:endParaRPr sz="16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Язык: Нет ограничений на изучение армянского в рамках дополнительного образования.</a:t>
            </a:r>
            <a:endParaRPr sz="16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Религия: Религиозные службы и обучение ведутся только на армянском (пропаганда иных религий на персидском запрещена).</a:t>
            </a:r>
            <a:endParaRPr sz="16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Армянская диаспора — история</a:t>
            </a:r>
            <a:endParaRPr b="1" sz="2500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017725"/>
            <a:ext cx="364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ru" sz="1395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Сформировалась в начале XVII века:</a:t>
            </a:r>
            <a:endParaRPr sz="1395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5"/>
              <a:buFont typeface="Times New Roman"/>
              <a:buChar char="●"/>
            </a:pPr>
            <a:r>
              <a:rPr lang="ru" sz="1395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Шах Аббас I насильно переселил десятки тысяч армян из Закавказья вглубь Персии (Новая Джульфа, Исфахан).</a:t>
            </a:r>
            <a:endParaRPr sz="1395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5"/>
              <a:buFont typeface="Times New Roman"/>
              <a:buChar char="●"/>
            </a:pPr>
            <a:r>
              <a:rPr lang="ru" sz="1395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Роль: Получили привилегии и монополию на шёлковую торговлю, стали главными купцами и дипломатами.</a:t>
            </a:r>
            <a:endParaRPr sz="1395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Font typeface="Times New Roman"/>
              <a:buChar char="●"/>
            </a:pPr>
            <a:r>
              <a:rPr lang="ru" sz="1395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Расселение: Половина армян живёт в Тегеране, крупные общины в Исфахане и на северо-западе.</a:t>
            </a:r>
            <a:endParaRPr sz="1395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5"/>
              <a:buFont typeface="Times New Roman"/>
              <a:buChar char="●"/>
            </a:pPr>
            <a:r>
              <a:rPr lang="ru" sz="1395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После 1828 года (Туркманчайский договор с Россией) миграция армян из Ирана вызвала негодование властей.</a:t>
            </a:r>
            <a:endParaRPr sz="1395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65"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350" y="2822670"/>
            <a:ext cx="3047100" cy="21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4275" y="1066247"/>
            <a:ext cx="1767075" cy="29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Еврейская диаспора — статус</a:t>
            </a:r>
            <a:endParaRPr b="1" sz="2500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Крупнейшая еврейская община на Ближнем Востоке (после Израиля):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Официальное признание: 1 место в парламенте, около 100 синагог по стране.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chemeClr val="dk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Главное условие: Лояльность государству и отречение от сионизма и Израиля.</a:t>
            </a:r>
            <a:endParaRPr sz="20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Риски: В условиях конфликта с Израилем община сталкивается с подозрениями в шпионаже.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Еврейская диаспора — образование и язык</a:t>
            </a:r>
            <a:endParaRPr b="1" sz="25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Школы: Есть еврейские школы в Тегеране, Ширазе, Исфахане.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Особенности: Изучают иврит и Тору, но директора школ — только мусульмане, а часы на иврит ограничены.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Язык: Большинство двуязычны. Повседневный язык — персидский. Для внутриобщинного общения — еврейский персидский (диалект с еврейской письменностью).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Еврейская диаспора — ограничения</a:t>
            </a:r>
            <a:endParaRPr b="1" sz="2500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Сталкиваются с социальными ограничениями: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Карьера: Сложности при приеме на работу (преимущество у мусульман), недоступность высших армейских званий.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Поездки: Ограничения на выезд за границу и получение виз.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Связи: Поддержание контактов с родственниками в Израиле рассматривается как опасное деяние.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Синагоги: Старые реставрируются, но новые не строятся.</a:t>
            </a:r>
            <a:endParaRPr sz="2000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