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66" r:id="rId6"/>
    <p:sldId id="267" r:id="rId7"/>
    <p:sldId id="264" r:id="rId8"/>
    <p:sldId id="263" r:id="rId9"/>
    <p:sldId id="259" r:id="rId10"/>
    <p:sldId id="260" r:id="rId11"/>
    <p:sldId id="261" r:id="rId12"/>
    <p:sldId id="262" r:id="rId13"/>
    <p:sldId id="268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7d628b70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27d628b706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27d628b706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7c314c0c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27c314c0c8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27c314c0c8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7d628b70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7d628b70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27d628b70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27914640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279146401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3279146401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279146401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2791464012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g32791464012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279146401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2791464012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2791464012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279146401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2791464012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32791464012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27daca0d5e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27daca0d5e_0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327daca0d5e_0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27c314c0c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327c314c0c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19b95d112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19b95d11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27a25ac6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27a25ac6e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327a25ac6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27a25ac6e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27a25ac6e5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327a25ac6e5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27a25ac6e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27a25ac6e5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g327a25ac6e5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27daca0d5e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327daca0d5e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27daca0d5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27daca0d5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27daca0d5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27c314c0c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27c314c0c8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27c314c0c8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19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sz="4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4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1" name="Google Shape;171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A204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" name="Google Shape;28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30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3"/>
          <p:cNvSpPr>
            <a:spLocks noGrp="1"/>
          </p:cNvSpPr>
          <p:nvPr>
            <p:ph type="pic" idx="2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" name="Google Shape;52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3" name="Google Shape;53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4" name="Google Shape;54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" name="Google Shape;55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3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5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6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68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6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5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>
            <a:spLocks noGrp="1"/>
          </p:cNvSpPr>
          <p:nvPr>
            <p:ph type="chart" idx="6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" name="Google Shape;83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7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4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chart" idx="5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body" idx="6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body" idx="7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8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4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5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body" idx="6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body" idx="7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body" idx="8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body" idx="9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marL="914400" lvl="1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838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" name="Google Shape;112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" name="Google Shape;113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" name="Google Shape;115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9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9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4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5" name="Google Shape;125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" name="Google Shape;127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10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body" idx="4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sz="16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body" idx="5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6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1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1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1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1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20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1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11"/>
          <p:cNvSpPr txBox="1">
            <a:spLocks noGrp="1"/>
          </p:cNvSpPr>
          <p:nvPr>
            <p:ph type="body" idx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1"/>
          <p:cNvSpPr txBox="1">
            <a:spLocks noGrp="1"/>
          </p:cNvSpPr>
          <p:nvPr>
            <p:ph type="body" idx="2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1"/>
          <p:cNvSpPr txBox="1">
            <a:spLocks noGrp="1"/>
          </p:cNvSpPr>
          <p:nvPr>
            <p:ph type="body" idx="3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4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sz="13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1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1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1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1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1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1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1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2442390" y="2404670"/>
            <a:ext cx="76341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3300" dirty="0" err="1">
                <a:solidFill>
                  <a:schemeClr val="tx1"/>
                </a:solidFill>
                <a:highlight>
                  <a:srgbClr val="FFFFFF"/>
                </a:highlight>
              </a:rPr>
              <a:t>Арктико-Балтийское</a:t>
            </a:r>
            <a:r>
              <a:rPr lang="en-US" sz="33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endParaRPr sz="33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1700"/>
              </a:spcBef>
              <a:spcAft>
                <a:spcPts val="0"/>
              </a:spcAft>
              <a:buNone/>
            </a:pPr>
            <a:r>
              <a:rPr lang="en-US" sz="3300" dirty="0" err="1">
                <a:solidFill>
                  <a:schemeClr val="tx1"/>
                </a:solidFill>
                <a:highlight>
                  <a:srgbClr val="FFFFFF"/>
                </a:highlight>
              </a:rPr>
              <a:t>пространство</a:t>
            </a:r>
            <a:r>
              <a:rPr lang="en-US" sz="33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3300" dirty="0" err="1">
                <a:solidFill>
                  <a:schemeClr val="tx1"/>
                </a:solidFill>
                <a:highlight>
                  <a:srgbClr val="FFFFFF"/>
                </a:highlight>
              </a:rPr>
              <a:t>безопасности</a:t>
            </a:r>
            <a:endParaRPr sz="33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endParaRPr dirty="0"/>
          </a:p>
        </p:txBody>
      </p:sp>
      <p:sp>
        <p:nvSpPr>
          <p:cNvPr id="184" name="Google Shape;184;p14"/>
          <p:cNvSpPr txBox="1">
            <a:spLocks noGrp="1"/>
          </p:cNvSpPr>
          <p:nvPr>
            <p:ph type="body" idx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dirty="0" err="1"/>
              <a:t>Семинар</a:t>
            </a:r>
            <a:r>
              <a:rPr lang="en-US" dirty="0"/>
              <a:t> НУГ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4"/>
          <p:cNvSpPr txBox="1">
            <a:spLocks noGrp="1"/>
          </p:cNvSpPr>
          <p:nvPr>
            <p:ph type="body" idx="2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</a:pPr>
            <a:r>
              <a:rPr lang="en-US"/>
              <a:t>22 января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4"/>
          <p:cNvSpPr txBox="1">
            <a:spLocks noGrp="1"/>
          </p:cNvSpPr>
          <p:nvPr>
            <p:ph type="body" idx="3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en-US"/>
              <a:t>Москва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2664350" y="4944275"/>
            <a:ext cx="74121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М. Майоров, Х. Набиев, Д. Попов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6684653" y="1447790"/>
            <a:ext cx="4325100" cy="432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3" name="Google Shape;223;p18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Вопрос участия в Baltic Sentry</a:t>
            </a:r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/>
              <a:t>14 </a:t>
            </a:r>
            <a:r>
              <a:rPr lang="en-US" sz="1600" dirty="0" err="1"/>
              <a:t>января</a:t>
            </a:r>
            <a:r>
              <a:rPr lang="en-US" sz="1600" dirty="0"/>
              <a:t> 2025 SHAPE </a:t>
            </a:r>
            <a:r>
              <a:rPr lang="en-US" sz="1600" dirty="0" err="1"/>
              <a:t>анонсировало</a:t>
            </a:r>
            <a:r>
              <a:rPr lang="en-US" sz="1600" dirty="0"/>
              <a:t> </a:t>
            </a:r>
            <a:r>
              <a:rPr lang="en-US" sz="1600" dirty="0" err="1"/>
              <a:t>комплекс</a:t>
            </a:r>
            <a:r>
              <a:rPr lang="en-US" sz="1600" dirty="0"/>
              <a:t> </a:t>
            </a:r>
            <a:r>
              <a:rPr lang="en-US" sz="1600" dirty="0" err="1"/>
              <a:t>мер</a:t>
            </a:r>
            <a:r>
              <a:rPr lang="en-US" sz="1600" dirty="0"/>
              <a:t> </a:t>
            </a:r>
            <a:r>
              <a:rPr lang="en-US" sz="1600" dirty="0" err="1"/>
              <a:t>по</a:t>
            </a:r>
            <a:r>
              <a:rPr lang="en-US" sz="1600" dirty="0"/>
              <a:t> </a:t>
            </a:r>
            <a:r>
              <a:rPr lang="en-US" sz="1600" dirty="0" err="1"/>
              <a:t>защите</a:t>
            </a:r>
            <a:r>
              <a:rPr lang="en-US" sz="1600" dirty="0"/>
              <a:t> </a:t>
            </a:r>
            <a:r>
              <a:rPr lang="en-US" sz="1600" dirty="0" err="1"/>
              <a:t>критической</a:t>
            </a:r>
            <a:r>
              <a:rPr lang="en-US" sz="1600" dirty="0"/>
              <a:t> </a:t>
            </a:r>
            <a:r>
              <a:rPr lang="en-US" sz="1600" dirty="0" err="1"/>
              <a:t>подводной</a:t>
            </a:r>
            <a:r>
              <a:rPr lang="en-US" sz="1600" dirty="0"/>
              <a:t> </a:t>
            </a:r>
            <a:r>
              <a:rPr lang="en-US" sz="1600" dirty="0" err="1"/>
              <a:t>инфраструктуры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Создание</a:t>
            </a:r>
            <a:r>
              <a:rPr lang="en-US" sz="1600" dirty="0"/>
              <a:t> Baltic Sentry - </a:t>
            </a:r>
            <a:r>
              <a:rPr lang="en-US" sz="1600" dirty="0" err="1"/>
              <a:t>ответ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действия</a:t>
            </a:r>
            <a:r>
              <a:rPr lang="en-US" sz="1600" dirty="0"/>
              <a:t> </a:t>
            </a:r>
            <a:r>
              <a:rPr lang="en-US" sz="1600" dirty="0" err="1"/>
              <a:t>Китая</a:t>
            </a:r>
            <a:r>
              <a:rPr lang="en-US" sz="1600" dirty="0"/>
              <a:t> в </a:t>
            </a:r>
            <a:r>
              <a:rPr lang="en-US" sz="1600" dirty="0" err="1"/>
              <a:t>Балтийском</a:t>
            </a:r>
            <a:r>
              <a:rPr lang="en-US" sz="1600" dirty="0"/>
              <a:t> </a:t>
            </a:r>
            <a:r>
              <a:rPr lang="en-US" sz="1600" dirty="0" err="1"/>
              <a:t>море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Несмотря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публичное</a:t>
            </a:r>
            <a:r>
              <a:rPr lang="en-US" sz="1600" dirty="0"/>
              <a:t> </a:t>
            </a:r>
            <a:r>
              <a:rPr lang="en-US" sz="1600" dirty="0" err="1"/>
              <a:t>стремление</a:t>
            </a:r>
            <a:r>
              <a:rPr lang="en-US" sz="1600" dirty="0"/>
              <a:t> КНР </a:t>
            </a:r>
            <a:r>
              <a:rPr lang="en-US" sz="1600" dirty="0" err="1"/>
              <a:t>расследовать</a:t>
            </a:r>
            <a:r>
              <a:rPr lang="en-US" sz="1600" dirty="0"/>
              <a:t> </a:t>
            </a:r>
            <a:r>
              <a:rPr lang="en-US" sz="1600" dirty="0" err="1"/>
              <a:t>инцидент</a:t>
            </a:r>
            <a:r>
              <a:rPr lang="en-US" sz="1600" dirty="0"/>
              <a:t>, </a:t>
            </a:r>
            <a:r>
              <a:rPr lang="en-US" sz="1600" dirty="0" err="1"/>
              <a:t>уже</a:t>
            </a:r>
            <a:r>
              <a:rPr lang="en-US" sz="1600" dirty="0"/>
              <a:t> </a:t>
            </a:r>
            <a:r>
              <a:rPr lang="en-US" sz="1600" dirty="0" err="1"/>
              <a:t>началось</a:t>
            </a:r>
            <a:r>
              <a:rPr lang="en-US" sz="1600" dirty="0"/>
              <a:t> </a:t>
            </a:r>
            <a:r>
              <a:rPr lang="en-US" sz="1600" dirty="0" err="1"/>
              <a:t>финансирование</a:t>
            </a:r>
            <a:r>
              <a:rPr lang="en-US" sz="1600" dirty="0"/>
              <a:t> </a:t>
            </a:r>
            <a:r>
              <a:rPr lang="en-US" sz="1600" dirty="0" err="1"/>
              <a:t>проекта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Швеция</a:t>
            </a:r>
            <a:r>
              <a:rPr lang="en-US" sz="1600" dirty="0"/>
              <a:t> </a:t>
            </a:r>
            <a:r>
              <a:rPr lang="en-US" sz="1600" dirty="0" err="1"/>
              <a:t>анонсировала</a:t>
            </a:r>
            <a:r>
              <a:rPr lang="en-US" sz="1600" dirty="0"/>
              <a:t> </a:t>
            </a:r>
            <a:r>
              <a:rPr lang="en-US" sz="1600" dirty="0" err="1"/>
              <a:t>отправку</a:t>
            </a:r>
            <a:r>
              <a:rPr lang="en-US" sz="1600" dirty="0"/>
              <a:t> </a:t>
            </a:r>
            <a:r>
              <a:rPr lang="en-US" sz="1600" dirty="0" err="1"/>
              <a:t>патрульных</a:t>
            </a:r>
            <a:r>
              <a:rPr lang="en-US" sz="1600" dirty="0"/>
              <a:t> </a:t>
            </a:r>
            <a:r>
              <a:rPr lang="en-US" sz="1600" dirty="0" err="1"/>
              <a:t>кораблей</a:t>
            </a:r>
            <a:r>
              <a:rPr lang="en-US" sz="1600" dirty="0"/>
              <a:t> и </a:t>
            </a:r>
            <a:r>
              <a:rPr lang="en-US" sz="1600" dirty="0" err="1"/>
              <a:t>авиации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группировки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b="1" dirty="0" err="1"/>
              <a:t>Участие</a:t>
            </a:r>
            <a:r>
              <a:rPr lang="en-US" sz="1600" b="1" dirty="0"/>
              <a:t> </a:t>
            </a:r>
            <a:r>
              <a:rPr lang="en-US" sz="1600" b="1" dirty="0" err="1"/>
              <a:t>Швеции</a:t>
            </a:r>
            <a:r>
              <a:rPr lang="en-US" sz="1600" b="1" dirty="0"/>
              <a:t> и </a:t>
            </a:r>
            <a:r>
              <a:rPr lang="en-US" sz="1600" b="1" dirty="0" err="1"/>
              <a:t>Финляндии</a:t>
            </a:r>
            <a:r>
              <a:rPr lang="en-US" sz="1600" b="1" dirty="0"/>
              <a:t> в </a:t>
            </a:r>
            <a:r>
              <a:rPr lang="en-US" sz="1600" b="1" dirty="0" err="1"/>
              <a:t>инициативе</a:t>
            </a:r>
            <a:r>
              <a:rPr lang="en-US" sz="1600" b="1" dirty="0"/>
              <a:t> </a:t>
            </a:r>
            <a:r>
              <a:rPr lang="en-US" sz="1600" b="1" dirty="0" err="1"/>
              <a:t>укрепляет</a:t>
            </a:r>
            <a:r>
              <a:rPr lang="en-US" sz="1600" b="1" dirty="0"/>
              <a:t> </a:t>
            </a:r>
            <a:r>
              <a:rPr lang="en-US" sz="1600" b="1" dirty="0" err="1"/>
              <a:t>как</a:t>
            </a:r>
            <a:r>
              <a:rPr lang="en-US" sz="1600" b="1" dirty="0"/>
              <a:t> </a:t>
            </a:r>
            <a:r>
              <a:rPr lang="en-US" sz="1600" b="1" dirty="0" err="1"/>
              <a:t>связь</a:t>
            </a:r>
            <a:r>
              <a:rPr lang="en-US" sz="1600" b="1" dirty="0"/>
              <a:t> </a:t>
            </a:r>
            <a:r>
              <a:rPr lang="en-US" sz="1600" b="1" dirty="0" err="1"/>
              <a:t>между</a:t>
            </a:r>
            <a:r>
              <a:rPr lang="en-US" sz="1600" b="1" dirty="0"/>
              <a:t> </a:t>
            </a:r>
            <a:r>
              <a:rPr lang="en-US" sz="1600" b="1" dirty="0" err="1"/>
              <a:t>Арктикой</a:t>
            </a:r>
            <a:r>
              <a:rPr lang="en-US" sz="1600" b="1" dirty="0"/>
              <a:t> и </a:t>
            </a:r>
            <a:r>
              <a:rPr lang="en-US" sz="1600" b="1" dirty="0" err="1"/>
              <a:t>Балтикой</a:t>
            </a:r>
            <a:r>
              <a:rPr lang="en-US" sz="1600" b="1" dirty="0"/>
              <a:t> в НАТО, </a:t>
            </a:r>
            <a:r>
              <a:rPr lang="en-US" sz="1600" b="1" dirty="0" err="1"/>
              <a:t>так</a:t>
            </a:r>
            <a:r>
              <a:rPr lang="en-US" sz="1600" b="1" dirty="0"/>
              <a:t> и </a:t>
            </a:r>
            <a:r>
              <a:rPr lang="en-US" sz="1600" b="1" dirty="0" err="1"/>
              <a:t>престиж</a:t>
            </a:r>
            <a:r>
              <a:rPr lang="en-US" sz="1600" b="1" dirty="0"/>
              <a:t> </a:t>
            </a:r>
            <a:r>
              <a:rPr lang="en-US" sz="1600" b="1" dirty="0" err="1"/>
              <a:t>этих</a:t>
            </a:r>
            <a:r>
              <a:rPr lang="en-US" sz="1600" b="1" dirty="0"/>
              <a:t> </a:t>
            </a:r>
            <a:r>
              <a:rPr lang="en-US" sz="1600" b="1" dirty="0" err="1"/>
              <a:t>стран</a:t>
            </a:r>
            <a:r>
              <a:rPr lang="en-US" sz="1600" b="1" dirty="0"/>
              <a:t> в </a:t>
            </a:r>
            <a:r>
              <a:rPr lang="en-US" sz="1600" b="1" dirty="0" err="1"/>
              <a:t>североевропейском</a:t>
            </a:r>
            <a:r>
              <a:rPr lang="en-US" sz="1600" b="1" dirty="0"/>
              <a:t> </a:t>
            </a:r>
            <a:r>
              <a:rPr lang="en-US" sz="1600" b="1" dirty="0" err="1"/>
              <a:t>регионе</a:t>
            </a:r>
            <a:endParaRPr sz="1600" b="1" dirty="0"/>
          </a:p>
        </p:txBody>
      </p:sp>
      <p:sp>
        <p:nvSpPr>
          <p:cNvPr id="225" name="Google Shape;225;p18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378" b="11378"/>
          <a:stretch/>
        </p:blipFill>
        <p:spPr>
          <a:xfrm>
            <a:off x="6684653" y="1447790"/>
            <a:ext cx="4325101" cy="432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Фактор Дональда Трампа</a:t>
            </a:r>
            <a:endParaRPr/>
          </a:p>
        </p:txBody>
      </p:sp>
      <p:sp>
        <p:nvSpPr>
          <p:cNvPr id="235" name="Google Shape;235;p19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 err="1"/>
              <a:t>Недавно</a:t>
            </a:r>
            <a:r>
              <a:rPr lang="en-US" sz="1800" dirty="0"/>
              <a:t> </a:t>
            </a:r>
            <a:r>
              <a:rPr lang="en-US" sz="1800" dirty="0" err="1"/>
              <a:t>вступивший</a:t>
            </a:r>
            <a:r>
              <a:rPr lang="en-US" sz="1800" dirty="0"/>
              <a:t> в </a:t>
            </a:r>
            <a:r>
              <a:rPr lang="en-US" sz="1800" dirty="0" err="1"/>
              <a:t>должность</a:t>
            </a:r>
            <a:r>
              <a:rPr lang="en-US" sz="1800" dirty="0"/>
              <a:t> </a:t>
            </a:r>
            <a:r>
              <a:rPr lang="en-US" sz="1800" dirty="0" err="1"/>
              <a:t>президент</a:t>
            </a:r>
            <a:r>
              <a:rPr lang="en-US" sz="1800" dirty="0"/>
              <a:t> </a:t>
            </a:r>
            <a:r>
              <a:rPr lang="en-US" sz="1800" dirty="0" err="1"/>
              <a:t>уже</a:t>
            </a:r>
            <a:r>
              <a:rPr lang="en-US" sz="1800" dirty="0"/>
              <a:t> </a:t>
            </a:r>
            <a:r>
              <a:rPr lang="en-US" sz="1800" dirty="0" err="1"/>
              <a:t>обозначил</a:t>
            </a:r>
            <a:r>
              <a:rPr lang="en-US" sz="1800" dirty="0"/>
              <a:t> </a:t>
            </a:r>
            <a:r>
              <a:rPr lang="en-US" sz="1800" dirty="0" err="1"/>
              <a:t>некоторые</a:t>
            </a:r>
            <a:r>
              <a:rPr lang="en-US" sz="1800" dirty="0"/>
              <a:t> </a:t>
            </a:r>
            <a:r>
              <a:rPr lang="en-US" sz="1800" dirty="0" err="1"/>
              <a:t>приоритеты</a:t>
            </a:r>
            <a:r>
              <a:rPr lang="en-US" sz="1800" dirty="0"/>
              <a:t> </a:t>
            </a:r>
            <a:r>
              <a:rPr lang="en-US" sz="1800" dirty="0" err="1"/>
              <a:t>внешней</a:t>
            </a:r>
            <a:r>
              <a:rPr lang="en-US" sz="1800" dirty="0"/>
              <a:t> </a:t>
            </a:r>
            <a:r>
              <a:rPr lang="en-US" sz="1800" dirty="0" err="1"/>
              <a:t>политики</a:t>
            </a:r>
            <a:endParaRPr sz="18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 err="1"/>
              <a:t>Неопределённость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вопросу</a:t>
            </a:r>
            <a:r>
              <a:rPr lang="en-US" sz="1800" dirty="0"/>
              <a:t> </a:t>
            </a:r>
            <a:r>
              <a:rPr lang="en-US" sz="1800" dirty="0" err="1"/>
              <a:t>Гренландии</a:t>
            </a:r>
            <a:endParaRPr sz="18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 err="1"/>
              <a:t>Риск</a:t>
            </a:r>
            <a:r>
              <a:rPr lang="en-US" sz="1800" dirty="0"/>
              <a:t> </a:t>
            </a:r>
            <a:r>
              <a:rPr lang="en-US" sz="1800" dirty="0" err="1"/>
              <a:t>усиления</a:t>
            </a:r>
            <a:r>
              <a:rPr lang="en-US" sz="1800" dirty="0"/>
              <a:t> </a:t>
            </a:r>
            <a:r>
              <a:rPr lang="en-US" sz="1800" dirty="0" err="1"/>
              <a:t>давления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КНР и </a:t>
            </a:r>
            <a:r>
              <a:rPr lang="en-US" sz="1800" dirty="0" err="1"/>
              <a:t>проекты</a:t>
            </a:r>
            <a:r>
              <a:rPr lang="en-US" sz="1800" dirty="0"/>
              <a:t> с </a:t>
            </a:r>
            <a:r>
              <a:rPr lang="en-US" sz="1800" dirty="0" err="1"/>
              <a:t>её</a:t>
            </a:r>
            <a:r>
              <a:rPr lang="en-US" sz="1800" dirty="0"/>
              <a:t> </a:t>
            </a:r>
            <a:r>
              <a:rPr lang="en-US" sz="1800" dirty="0" err="1"/>
              <a:t>участием</a:t>
            </a:r>
            <a:r>
              <a:rPr lang="en-US" sz="1800" dirty="0"/>
              <a:t> в </a:t>
            </a:r>
            <a:r>
              <a:rPr lang="en-US" sz="1800" dirty="0" err="1"/>
              <a:t>Арктике</a:t>
            </a:r>
            <a:r>
              <a:rPr lang="en-US" sz="1800" dirty="0"/>
              <a:t> и в </a:t>
            </a:r>
            <a:r>
              <a:rPr lang="en-US" sz="1800" dirty="0" err="1"/>
              <a:t>Балтийском</a:t>
            </a:r>
            <a:r>
              <a:rPr lang="en-US" sz="1800" dirty="0"/>
              <a:t> </a:t>
            </a:r>
            <a:r>
              <a:rPr lang="en-US" sz="1800" dirty="0" err="1"/>
              <a:t>регионе</a:t>
            </a:r>
            <a:endParaRPr sz="1800" dirty="0"/>
          </a:p>
        </p:txBody>
      </p:sp>
      <p:sp>
        <p:nvSpPr>
          <p:cNvPr id="236" name="Google Shape;236;p1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6684653" y="1447790"/>
            <a:ext cx="4325099" cy="432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" name="Google Shape;245;p20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Североамериканское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присутствие в регионе</a:t>
            </a: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 fontScale="92500"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/>
              <a:t>ВС США </a:t>
            </a:r>
            <a:r>
              <a:rPr lang="en-US" sz="1800" dirty="0" err="1"/>
              <a:t>имеет</a:t>
            </a:r>
            <a:r>
              <a:rPr lang="en-US" sz="1800" dirty="0"/>
              <a:t> </a:t>
            </a:r>
            <a:r>
              <a:rPr lang="en-US" sz="1800" dirty="0" err="1"/>
              <a:t>доступ</a:t>
            </a:r>
            <a:r>
              <a:rPr lang="en-US" sz="1800" dirty="0"/>
              <a:t> к </a:t>
            </a:r>
            <a:r>
              <a:rPr lang="en-US" sz="1800" dirty="0" err="1"/>
              <a:t>ряду</a:t>
            </a:r>
            <a:r>
              <a:rPr lang="en-US" sz="1800" dirty="0"/>
              <a:t> </a:t>
            </a:r>
            <a:r>
              <a:rPr lang="en-US" sz="1800" dirty="0" err="1"/>
              <a:t>военных</a:t>
            </a:r>
            <a:r>
              <a:rPr lang="en-US" sz="1800" dirty="0"/>
              <a:t> </a:t>
            </a:r>
            <a:r>
              <a:rPr lang="en-US" sz="1800" dirty="0" err="1"/>
              <a:t>объектов</a:t>
            </a:r>
            <a:r>
              <a:rPr lang="en-US" sz="1800" dirty="0"/>
              <a:t>, </a:t>
            </a:r>
            <a:r>
              <a:rPr lang="en-US" sz="1800" dirty="0" err="1"/>
              <a:t>включая</a:t>
            </a:r>
            <a:r>
              <a:rPr lang="en-US" sz="1800" dirty="0"/>
              <a:t> </a:t>
            </a:r>
            <a:r>
              <a:rPr lang="en-US" sz="1800" dirty="0" err="1"/>
              <a:t>артиллерийские</a:t>
            </a:r>
            <a:r>
              <a:rPr lang="en-US" sz="1800" dirty="0"/>
              <a:t> </a:t>
            </a:r>
            <a:r>
              <a:rPr lang="en-US" sz="1800" dirty="0" err="1"/>
              <a:t>полигоны</a:t>
            </a:r>
            <a:r>
              <a:rPr lang="en-US" sz="1800" dirty="0"/>
              <a:t> и </a:t>
            </a:r>
            <a:r>
              <a:rPr lang="en-US" sz="1800" dirty="0" err="1"/>
              <a:t>авиабазы</a:t>
            </a:r>
            <a:endParaRPr sz="18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 err="1"/>
              <a:t>Участие</a:t>
            </a:r>
            <a:r>
              <a:rPr lang="en-US" sz="1800" dirty="0"/>
              <a:t> США и </a:t>
            </a:r>
            <a:r>
              <a:rPr lang="en-US" sz="1800" dirty="0" err="1"/>
              <a:t>Канады</a:t>
            </a:r>
            <a:r>
              <a:rPr lang="en-US" sz="1800" dirty="0"/>
              <a:t> в </a:t>
            </a:r>
            <a:r>
              <a:rPr lang="en-US" sz="1800" dirty="0" err="1"/>
              <a:t>регулярных</a:t>
            </a:r>
            <a:r>
              <a:rPr lang="en-US" sz="1800" dirty="0"/>
              <a:t> </a:t>
            </a:r>
            <a:r>
              <a:rPr lang="en-US" sz="1800" dirty="0" err="1"/>
              <a:t>учениях</a:t>
            </a:r>
            <a:r>
              <a:rPr lang="en-US" sz="1800" dirty="0"/>
              <a:t> НАТО </a:t>
            </a:r>
            <a:r>
              <a:rPr lang="en-US" sz="1800" dirty="0" err="1"/>
              <a:t>Baltops</a:t>
            </a:r>
            <a:r>
              <a:rPr lang="en-US" sz="1800" dirty="0"/>
              <a:t> (</a:t>
            </a:r>
            <a:r>
              <a:rPr lang="en-US" sz="1800" dirty="0" err="1"/>
              <a:t>Балтийские</a:t>
            </a:r>
            <a:r>
              <a:rPr lang="en-US" sz="1800" dirty="0"/>
              <a:t> </a:t>
            </a:r>
            <a:r>
              <a:rPr lang="en-US" sz="1800" dirty="0" err="1"/>
              <a:t>операции</a:t>
            </a:r>
            <a:r>
              <a:rPr lang="en-US" sz="1800" dirty="0"/>
              <a:t>) </a:t>
            </a:r>
            <a:endParaRPr sz="18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800" dirty="0" err="1"/>
              <a:t>Канада</a:t>
            </a:r>
            <a:r>
              <a:rPr lang="en-US" sz="1800" dirty="0"/>
              <a:t> </a:t>
            </a:r>
            <a:r>
              <a:rPr lang="en-US" sz="1800" dirty="0" err="1"/>
              <a:t>является</a:t>
            </a:r>
            <a:r>
              <a:rPr lang="en-US" sz="1800" dirty="0"/>
              <a:t> </a:t>
            </a:r>
            <a:r>
              <a:rPr lang="en-US" sz="1800" dirty="0" err="1"/>
              <a:t>страной-лидером</a:t>
            </a:r>
            <a:r>
              <a:rPr lang="en-US" sz="1800" dirty="0"/>
              <a:t> </a:t>
            </a:r>
            <a:r>
              <a:rPr lang="en-US" sz="1800" dirty="0" err="1"/>
              <a:t>группы</a:t>
            </a:r>
            <a:r>
              <a:rPr lang="en-US" sz="1800" dirty="0"/>
              <a:t> </a:t>
            </a:r>
            <a:r>
              <a:rPr lang="en-US" sz="1800" dirty="0" err="1"/>
              <a:t>быстрого</a:t>
            </a:r>
            <a:r>
              <a:rPr lang="en-US" sz="1800" dirty="0"/>
              <a:t> </a:t>
            </a:r>
            <a:r>
              <a:rPr lang="en-US" sz="1800" dirty="0" err="1"/>
              <a:t>развёртывания</a:t>
            </a:r>
            <a:r>
              <a:rPr lang="en-US" sz="1800" dirty="0"/>
              <a:t> (FLF) НАТО в </a:t>
            </a:r>
            <a:r>
              <a:rPr lang="en-US" sz="1800" dirty="0" err="1"/>
              <a:t>Литве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20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75" r="21875"/>
          <a:stretch/>
        </p:blipFill>
        <p:spPr>
          <a:xfrm>
            <a:off x="6684653" y="1447790"/>
            <a:ext cx="4325102" cy="432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8" name="Google Shape;318;p26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Позиция России</a:t>
            </a:r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 err="1"/>
              <a:t>Новый</a:t>
            </a:r>
            <a:r>
              <a:rPr lang="en-US" sz="1600" dirty="0"/>
              <a:t> </a:t>
            </a:r>
            <a:r>
              <a:rPr lang="en-US" sz="1600" dirty="0" err="1"/>
              <a:t>глава</a:t>
            </a:r>
            <a:r>
              <a:rPr lang="en-US" sz="1600" dirty="0"/>
              <a:t> </a:t>
            </a:r>
            <a:r>
              <a:rPr lang="en-US" sz="1600" dirty="0" err="1"/>
              <a:t>Департамента</a:t>
            </a:r>
            <a:r>
              <a:rPr lang="en-US" sz="1600" dirty="0"/>
              <a:t> </a:t>
            </a:r>
            <a:r>
              <a:rPr lang="en-US" sz="1600" dirty="0" err="1"/>
              <a:t>европейских</a:t>
            </a:r>
            <a:r>
              <a:rPr lang="en-US" sz="1600" dirty="0"/>
              <a:t> </a:t>
            </a:r>
            <a:r>
              <a:rPr lang="en-US" sz="1600" dirty="0" err="1"/>
              <a:t>проблем</a:t>
            </a:r>
            <a:r>
              <a:rPr lang="en-US" sz="1600" dirty="0"/>
              <a:t> МИД РФ: </a:t>
            </a:r>
            <a:r>
              <a:rPr lang="en-US" sz="1600" dirty="0" err="1"/>
              <a:t>связь</a:t>
            </a:r>
            <a:r>
              <a:rPr lang="en-US" sz="1600" dirty="0"/>
              <a:t> </a:t>
            </a:r>
            <a:r>
              <a:rPr lang="en-US" sz="1600" dirty="0" err="1"/>
              <a:t>между</a:t>
            </a:r>
            <a:r>
              <a:rPr lang="en-US" sz="1600" dirty="0"/>
              <a:t> </a:t>
            </a:r>
            <a:r>
              <a:rPr lang="en-US" sz="1600" dirty="0" err="1"/>
              <a:t>пространствами</a:t>
            </a:r>
            <a:r>
              <a:rPr lang="en-US" sz="1600" dirty="0"/>
              <a:t> </a:t>
            </a:r>
            <a:r>
              <a:rPr lang="en-US" sz="1600" b="1" dirty="0" err="1"/>
              <a:t>всё</a:t>
            </a:r>
            <a:r>
              <a:rPr lang="en-US" sz="1600" b="1" dirty="0"/>
              <a:t> </a:t>
            </a:r>
            <a:r>
              <a:rPr lang="en-US" sz="1600" b="1" dirty="0" err="1"/>
              <a:t>более</a:t>
            </a:r>
            <a:r>
              <a:rPr lang="en-US" sz="1600" b="1" dirty="0"/>
              <a:t> </a:t>
            </a:r>
            <a:r>
              <a:rPr lang="en-US" sz="1600" b="1" dirty="0" err="1"/>
              <a:t>тесная</a:t>
            </a:r>
            <a:endParaRPr sz="1600" b="1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 err="1"/>
              <a:t>Секьюритизация</a:t>
            </a:r>
            <a:r>
              <a:rPr lang="en-US" sz="1600" dirty="0"/>
              <a:t> </a:t>
            </a:r>
            <a:r>
              <a:rPr lang="en-US" sz="1600" dirty="0" err="1"/>
              <a:t>вопроса</a:t>
            </a:r>
            <a:r>
              <a:rPr lang="en-US" sz="1600" dirty="0"/>
              <a:t> </a:t>
            </a:r>
            <a:r>
              <a:rPr lang="en-US" sz="1600" dirty="0" err="1"/>
              <a:t>после</a:t>
            </a:r>
            <a:r>
              <a:rPr lang="en-US" sz="1600" dirty="0"/>
              <a:t> </a:t>
            </a:r>
            <a:r>
              <a:rPr lang="en-US" sz="1600" dirty="0" err="1"/>
              <a:t>вступления</a:t>
            </a:r>
            <a:r>
              <a:rPr lang="en-US" sz="1600" dirty="0"/>
              <a:t> </a:t>
            </a:r>
            <a:r>
              <a:rPr lang="en-US" sz="1600" dirty="0" err="1"/>
              <a:t>Швеции</a:t>
            </a:r>
            <a:r>
              <a:rPr lang="en-US" sz="1600" dirty="0"/>
              <a:t> в НАТО в 2024 </a:t>
            </a:r>
            <a:r>
              <a:rPr lang="en-US" sz="1600" dirty="0" err="1"/>
              <a:t>году</a:t>
            </a:r>
            <a:endParaRPr sz="1600" dirty="0"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600" dirty="0" err="1"/>
              <a:t>Акцент</a:t>
            </a:r>
            <a:r>
              <a:rPr lang="en-US" sz="1600" dirty="0"/>
              <a:t> </a:t>
            </a:r>
            <a:r>
              <a:rPr lang="en-US" sz="1600" dirty="0" err="1"/>
              <a:t>именно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военном</a:t>
            </a:r>
            <a:r>
              <a:rPr lang="en-US" sz="1600" dirty="0"/>
              <a:t> </a:t>
            </a:r>
            <a:r>
              <a:rPr lang="en-US" sz="1600" dirty="0" err="1"/>
              <a:t>аспекте</a:t>
            </a:r>
            <a:r>
              <a:rPr lang="en-US" sz="1600" dirty="0"/>
              <a:t> </a:t>
            </a:r>
            <a:r>
              <a:rPr lang="en-US" sz="1600" dirty="0" err="1"/>
              <a:t>взаимосвязи</a:t>
            </a:r>
            <a:r>
              <a:rPr lang="en-US" sz="1600" dirty="0"/>
              <a:t> </a:t>
            </a:r>
            <a:r>
              <a:rPr lang="en-US" sz="1600" dirty="0" err="1"/>
              <a:t>Арктики</a:t>
            </a:r>
            <a:r>
              <a:rPr lang="en-US" sz="1600" dirty="0"/>
              <a:t> и </a:t>
            </a:r>
            <a:r>
              <a:rPr lang="en-US" sz="1600" dirty="0" err="1"/>
              <a:t>Балтики</a:t>
            </a:r>
            <a:endParaRPr sz="16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0" name="Google Shape;320;p26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 </a:t>
            </a:r>
            <a:endParaRPr/>
          </a:p>
        </p:txBody>
      </p:sp>
      <p:sp>
        <p:nvSpPr>
          <p:cNvPr id="321" name="Google Shape;321;p26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322" name="Google Shape;322;p26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5813A6-3DEE-8B1E-5DBE-25BD6F684F3C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1875" r="21875"/>
          <a:stretch>
            <a:fillRect/>
          </a:stretch>
        </p:blipFill>
        <p:spPr>
          <a:xfrm>
            <a:off x="6684963" y="1447800"/>
            <a:ext cx="432435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9" name="Google Shape;329;p27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Предпосылки к формированию такой позиции</a:t>
            </a:r>
            <a:endParaRPr/>
          </a:p>
        </p:txBody>
      </p:sp>
      <p:sp>
        <p:nvSpPr>
          <p:cNvPr id="330" name="Google Shape;330;p27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796974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 lnSpcReduction="10000"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Диверсия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“</a:t>
            </a:r>
            <a:r>
              <a:rPr lang="en-US" sz="1600" dirty="0" err="1"/>
              <a:t>Северных</a:t>
            </a:r>
            <a:r>
              <a:rPr lang="en-US" sz="1600" dirty="0"/>
              <a:t> </a:t>
            </a:r>
            <a:r>
              <a:rPr lang="en-US" sz="1600" dirty="0" err="1"/>
              <a:t>потоках</a:t>
            </a:r>
            <a:r>
              <a:rPr lang="en-US" sz="1600" dirty="0"/>
              <a:t>” (</a:t>
            </a:r>
            <a:r>
              <a:rPr lang="en-US" sz="1600" dirty="0" err="1"/>
              <a:t>Балтийское</a:t>
            </a:r>
            <a:r>
              <a:rPr lang="en-US" sz="1600" dirty="0"/>
              <a:t> </a:t>
            </a:r>
            <a:r>
              <a:rPr lang="en-US" sz="1600" dirty="0" err="1"/>
              <a:t>море</a:t>
            </a:r>
            <a:r>
              <a:rPr lang="en-US" sz="1600" dirty="0"/>
              <a:t>)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могла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вызвать</a:t>
            </a:r>
            <a:r>
              <a:rPr lang="en-US" sz="1600" dirty="0"/>
              <a:t> </a:t>
            </a:r>
            <a:r>
              <a:rPr lang="en-US" sz="1600" dirty="0" err="1"/>
              <a:t>недоверие</a:t>
            </a:r>
            <a:r>
              <a:rPr lang="en-US" sz="1600" dirty="0"/>
              <a:t> к </a:t>
            </a:r>
            <a:r>
              <a:rPr lang="en-US" sz="1600" dirty="0" err="1"/>
              <a:t>скандинавским</a:t>
            </a:r>
            <a:r>
              <a:rPr lang="en-US" sz="1600" dirty="0"/>
              <a:t> </a:t>
            </a:r>
            <a:r>
              <a:rPr lang="en-US" sz="1600" dirty="0" err="1"/>
              <a:t>странам</a:t>
            </a:r>
            <a:r>
              <a:rPr lang="en-US" sz="1600" dirty="0"/>
              <a:t> </a:t>
            </a:r>
            <a:r>
              <a:rPr lang="en-US" sz="1600" dirty="0" err="1"/>
              <a:t>ещё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вступления</a:t>
            </a:r>
            <a:r>
              <a:rPr lang="en-US" sz="1600" dirty="0"/>
              <a:t> в НАТО</a:t>
            </a:r>
            <a:endParaRPr sz="1600" dirty="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Объективный</a:t>
            </a:r>
            <a:r>
              <a:rPr lang="en-US" sz="1600" dirty="0"/>
              <a:t> </a:t>
            </a:r>
            <a:r>
              <a:rPr lang="en-US" sz="1600" dirty="0" err="1"/>
              <a:t>фактор</a:t>
            </a:r>
            <a:r>
              <a:rPr lang="en-US" sz="1600" dirty="0"/>
              <a:t>: </a:t>
            </a:r>
            <a:r>
              <a:rPr lang="en-US" sz="1600" dirty="0" err="1"/>
              <a:t>Швеция</a:t>
            </a:r>
            <a:r>
              <a:rPr lang="en-US" sz="1600" dirty="0"/>
              <a:t> и </a:t>
            </a:r>
            <a:r>
              <a:rPr lang="en-US" sz="1600" dirty="0" err="1"/>
              <a:t>Финляндия</a:t>
            </a:r>
            <a:r>
              <a:rPr lang="en-US" sz="1600" dirty="0"/>
              <a:t> </a:t>
            </a:r>
            <a:r>
              <a:rPr lang="en-US" sz="1600" dirty="0" err="1"/>
              <a:t>географически</a:t>
            </a:r>
            <a:r>
              <a:rPr lang="en-US" sz="1600" dirty="0"/>
              <a:t> </a:t>
            </a:r>
            <a:r>
              <a:rPr lang="en-US" sz="1600" dirty="0" err="1"/>
              <a:t>расположены</a:t>
            </a:r>
            <a:r>
              <a:rPr lang="en-US" sz="1600" dirty="0"/>
              <a:t> и в </a:t>
            </a:r>
            <a:r>
              <a:rPr lang="en-US" sz="1600" dirty="0" err="1"/>
              <a:t>Балтийском</a:t>
            </a:r>
            <a:r>
              <a:rPr lang="en-US" sz="1600" dirty="0"/>
              <a:t> </a:t>
            </a:r>
            <a:r>
              <a:rPr lang="en-US" sz="1600" dirty="0" err="1"/>
              <a:t>бассейне</a:t>
            </a:r>
            <a:r>
              <a:rPr lang="en-US" sz="1600" dirty="0"/>
              <a:t>, и в </a:t>
            </a:r>
            <a:r>
              <a:rPr lang="en-US" sz="1600" dirty="0" err="1"/>
              <a:t>Арктике</a:t>
            </a:r>
            <a:r>
              <a:rPr lang="en-US" sz="1600" dirty="0"/>
              <a:t>. </a:t>
            </a:r>
            <a:r>
              <a:rPr lang="en-US" sz="1600" dirty="0" err="1"/>
              <a:t>Однако</a:t>
            </a:r>
            <a:r>
              <a:rPr lang="en-US" sz="1600" dirty="0"/>
              <a:t> </a:t>
            </a:r>
            <a:r>
              <a:rPr lang="en-US" sz="1600" dirty="0" err="1"/>
              <a:t>их</a:t>
            </a:r>
            <a:r>
              <a:rPr lang="en-US" sz="1600" dirty="0"/>
              <a:t> </a:t>
            </a:r>
            <a:r>
              <a:rPr lang="en-US" sz="1600" dirty="0" err="1"/>
              <a:t>балтийская</a:t>
            </a:r>
            <a:r>
              <a:rPr lang="en-US" sz="1600" dirty="0"/>
              <a:t> “</a:t>
            </a:r>
            <a:r>
              <a:rPr lang="en-US" sz="1600" dirty="0" err="1"/>
              <a:t>часть</a:t>
            </a:r>
            <a:r>
              <a:rPr lang="en-US" sz="1600" dirty="0"/>
              <a:t>” </a:t>
            </a:r>
            <a:r>
              <a:rPr lang="en-US" sz="1600" dirty="0" err="1"/>
              <a:t>больше</a:t>
            </a:r>
            <a:r>
              <a:rPr lang="en-US" sz="1600" dirty="0"/>
              <a:t> и </a:t>
            </a:r>
            <a:r>
              <a:rPr lang="en-US" sz="1600" dirty="0" err="1"/>
              <a:t>имеет</a:t>
            </a:r>
            <a:r>
              <a:rPr lang="en-US" sz="1600" dirty="0"/>
              <a:t> </a:t>
            </a:r>
            <a:r>
              <a:rPr lang="en-US" sz="1600" dirty="0" err="1"/>
              <a:t>военно-стратегическое</a:t>
            </a:r>
            <a:r>
              <a:rPr lang="en-US" sz="1600" dirty="0"/>
              <a:t> </a:t>
            </a:r>
            <a:r>
              <a:rPr lang="en-US" sz="1600" dirty="0" err="1"/>
              <a:t>значение</a:t>
            </a:r>
            <a:endParaRPr sz="1600" dirty="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История</a:t>
            </a:r>
            <a:r>
              <a:rPr lang="en-US" sz="1600" dirty="0"/>
              <a:t> XVI-XVIII </a:t>
            </a:r>
            <a:r>
              <a:rPr lang="en-US" sz="1600" dirty="0" err="1"/>
              <a:t>веков</a:t>
            </a:r>
            <a:r>
              <a:rPr lang="en-US" sz="1600" dirty="0"/>
              <a:t>: </a:t>
            </a:r>
            <a:r>
              <a:rPr lang="en-US" sz="1600" dirty="0" err="1"/>
              <a:t>борьба</a:t>
            </a:r>
            <a:r>
              <a:rPr lang="en-US" sz="1600" dirty="0"/>
              <a:t> с </a:t>
            </a:r>
            <a:r>
              <a:rPr lang="en-US" sz="1600" dirty="0" err="1"/>
              <a:t>гегемонией</a:t>
            </a:r>
            <a:r>
              <a:rPr lang="en-US" sz="1600" dirty="0"/>
              <a:t> </a:t>
            </a:r>
            <a:r>
              <a:rPr lang="en-US" sz="1600" dirty="0" err="1"/>
              <a:t>Швеции</a:t>
            </a:r>
            <a:r>
              <a:rPr lang="en-US" sz="1600" dirty="0"/>
              <a:t>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её</a:t>
            </a:r>
            <a:r>
              <a:rPr lang="en-US" sz="1600" dirty="0"/>
              <a:t> “</a:t>
            </a:r>
            <a:r>
              <a:rPr lang="en-US" sz="1600" dirty="0" err="1"/>
              <a:t>внутреннем</a:t>
            </a:r>
            <a:r>
              <a:rPr lang="en-US" sz="1600" dirty="0"/>
              <a:t> </a:t>
            </a:r>
            <a:r>
              <a:rPr lang="en-US" sz="1600" dirty="0" err="1"/>
              <a:t>озере</a:t>
            </a:r>
            <a:r>
              <a:rPr lang="en-US" sz="1600" dirty="0"/>
              <a:t>” - </a:t>
            </a:r>
            <a:r>
              <a:rPr lang="en-US" sz="1600" dirty="0" err="1"/>
              <a:t>Балтийском</a:t>
            </a:r>
            <a:r>
              <a:rPr lang="en-US" sz="1600" dirty="0"/>
              <a:t> </a:t>
            </a:r>
            <a:r>
              <a:rPr lang="en-US" sz="1600" dirty="0" err="1"/>
              <a:t>море</a:t>
            </a:r>
            <a:endParaRPr sz="1600" dirty="0"/>
          </a:p>
        </p:txBody>
      </p:sp>
      <p:sp>
        <p:nvSpPr>
          <p:cNvPr id="331" name="Google Shape;331;p27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332" name="Google Shape;332;p27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333" name="Google Shape;333;p27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Реакция России</a:t>
            </a:r>
            <a:endParaRPr/>
          </a:p>
        </p:txBody>
      </p:sp>
      <p:sp>
        <p:nvSpPr>
          <p:cNvPr id="341" name="Google Shape;341;p28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 sz="1800" dirty="0" err="1"/>
              <a:t>Вхождение</a:t>
            </a:r>
            <a:r>
              <a:rPr lang="en-US" sz="1800" dirty="0"/>
              <a:t> СФ в </a:t>
            </a:r>
            <a:r>
              <a:rPr lang="en-US" sz="1800" dirty="0" err="1"/>
              <a:t>состав</a:t>
            </a:r>
            <a:r>
              <a:rPr lang="en-US" sz="1800" dirty="0"/>
              <a:t> ЛВО: </a:t>
            </a:r>
            <a:r>
              <a:rPr lang="en-US" sz="1800" dirty="0" err="1"/>
              <a:t>оперативные</a:t>
            </a:r>
            <a:r>
              <a:rPr lang="en-US" sz="1800" dirty="0"/>
              <a:t> </a:t>
            </a:r>
            <a:r>
              <a:rPr lang="en-US" sz="1800" dirty="0" err="1"/>
              <a:t>задачи</a:t>
            </a:r>
            <a:r>
              <a:rPr lang="en-US" sz="1800" dirty="0"/>
              <a:t> и в </a:t>
            </a:r>
            <a:r>
              <a:rPr lang="en-US" sz="1800" dirty="0" err="1"/>
              <a:t>Арктике</a:t>
            </a:r>
            <a:r>
              <a:rPr lang="en-US" sz="1800" dirty="0"/>
              <a:t>, и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Балтике</a:t>
            </a:r>
            <a:endParaRPr sz="1800" dirty="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 dirty="0" err="1"/>
              <a:t>Проведение</a:t>
            </a:r>
            <a:r>
              <a:rPr lang="en-US" sz="1800" dirty="0"/>
              <a:t> </a:t>
            </a:r>
            <a:r>
              <a:rPr lang="en-US" sz="1800" dirty="0" err="1"/>
              <a:t>совместных</a:t>
            </a:r>
            <a:r>
              <a:rPr lang="en-US" sz="1800" dirty="0"/>
              <a:t> </a:t>
            </a:r>
            <a:r>
              <a:rPr lang="en-US" sz="1800" dirty="0" err="1"/>
              <a:t>манёвров</a:t>
            </a:r>
            <a:r>
              <a:rPr lang="en-US" sz="1800" dirty="0"/>
              <a:t> с КНР </a:t>
            </a:r>
            <a:endParaRPr sz="1800" dirty="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800" dirty="0" err="1"/>
              <a:t>Действия</a:t>
            </a:r>
            <a:r>
              <a:rPr lang="en-US" sz="1800" dirty="0"/>
              <a:t> НАТО </a:t>
            </a:r>
            <a:r>
              <a:rPr lang="en-US" sz="1800" dirty="0" err="1"/>
              <a:t>по</a:t>
            </a:r>
            <a:r>
              <a:rPr lang="en-US" sz="1800" dirty="0"/>
              <a:t> “</a:t>
            </a:r>
            <a:r>
              <a:rPr lang="en-US" sz="1800" dirty="0" err="1"/>
              <a:t>обеспечению</a:t>
            </a:r>
            <a:r>
              <a:rPr lang="en-US" sz="1800" dirty="0"/>
              <a:t> </a:t>
            </a:r>
            <a:r>
              <a:rPr lang="en-US" sz="1800" dirty="0" err="1"/>
              <a:t>безопасности</a:t>
            </a:r>
            <a:r>
              <a:rPr lang="en-US" sz="1800" dirty="0"/>
              <a:t>”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Балтике</a:t>
            </a:r>
            <a:r>
              <a:rPr lang="en-US" sz="1800" dirty="0"/>
              <a:t> </a:t>
            </a:r>
            <a:r>
              <a:rPr lang="en-US" sz="1800" dirty="0" err="1"/>
              <a:t>признаны</a:t>
            </a:r>
            <a:r>
              <a:rPr lang="en-US" sz="1800" dirty="0"/>
              <a:t> </a:t>
            </a:r>
            <a:r>
              <a:rPr lang="en-US" sz="1800" dirty="0" err="1"/>
              <a:t>неправомерными</a:t>
            </a:r>
            <a:r>
              <a:rPr lang="en-US" sz="1800" dirty="0"/>
              <a:t> </a:t>
            </a:r>
            <a:endParaRPr sz="1800" dirty="0"/>
          </a:p>
        </p:txBody>
      </p:sp>
      <p:sp>
        <p:nvSpPr>
          <p:cNvPr id="342" name="Google Shape;342;p28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343" name="Google Shape;343;p28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344" name="Google Shape;344;p28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  <p:pic>
        <p:nvPicPr>
          <p:cNvPr id="1026" name="Picture 2" descr="День Северного флота ВМФ России | ATRIBUTICA.">
            <a:extLst>
              <a:ext uri="{FF2B5EF4-FFF2-40B4-BE49-F238E27FC236}">
                <a16:creationId xmlns:a16="http://schemas.microsoft.com/office/drawing/2014/main" id="{64F6EE64-B134-372C-1CA5-8514A142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92" y="2178843"/>
            <a:ext cx="5334000" cy="2500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D9851F-B966-3EA0-E883-FAC79C21B2C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6650" r="16650"/>
          <a:stretch>
            <a:fillRect/>
          </a:stretch>
        </p:blipFill>
        <p:spPr>
          <a:xfrm>
            <a:off x="6684963" y="1447800"/>
            <a:ext cx="432435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1" name="Google Shape;351;p29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Степень серьёзности угрозы</a:t>
            </a:r>
            <a:endParaRPr/>
          </a:p>
        </p:txBody>
      </p:sp>
      <p:sp>
        <p:nvSpPr>
          <p:cNvPr id="352" name="Google Shape;352;p29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 lnSpcReduction="10000"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Полномасштабная</a:t>
            </a:r>
            <a:r>
              <a:rPr lang="en-US" sz="1600" dirty="0"/>
              <a:t> </a:t>
            </a:r>
            <a:r>
              <a:rPr lang="en-US" sz="1600" dirty="0" err="1"/>
              <a:t>открытая</a:t>
            </a:r>
            <a:r>
              <a:rPr lang="en-US" sz="1600" dirty="0"/>
              <a:t> </a:t>
            </a:r>
            <a:r>
              <a:rPr lang="en-US" sz="1600" dirty="0" err="1"/>
              <a:t>война</a:t>
            </a:r>
            <a:r>
              <a:rPr lang="en-US" sz="1600" dirty="0"/>
              <a:t> в </a:t>
            </a:r>
            <a:r>
              <a:rPr lang="en-US" sz="1600" dirty="0" err="1"/>
              <a:t>Арктике</a:t>
            </a:r>
            <a:r>
              <a:rPr lang="en-US" sz="1600" dirty="0"/>
              <a:t> </a:t>
            </a:r>
            <a:r>
              <a:rPr lang="en-US" sz="1600" dirty="0" err="1"/>
              <a:t>представляется</a:t>
            </a:r>
            <a:r>
              <a:rPr lang="en-US" sz="1600" dirty="0"/>
              <a:t> </a:t>
            </a:r>
            <a:r>
              <a:rPr lang="en-US" sz="1600" dirty="0" err="1"/>
              <a:t>по-прежнему</a:t>
            </a:r>
            <a:r>
              <a:rPr lang="en-US" sz="1600" dirty="0"/>
              <a:t> </a:t>
            </a:r>
            <a:r>
              <a:rPr lang="en-US" sz="1600" dirty="0" err="1"/>
              <a:t>маловероятной</a:t>
            </a:r>
            <a:r>
              <a:rPr lang="en-US" sz="1600" dirty="0"/>
              <a:t> и </a:t>
            </a:r>
            <a:r>
              <a:rPr lang="en-US" sz="1600" dirty="0" err="1"/>
              <a:t>невыгодной</a:t>
            </a:r>
            <a:endParaRPr sz="1600" dirty="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Тем</a:t>
            </a:r>
            <a:r>
              <a:rPr lang="en-US" sz="1600" dirty="0"/>
              <a:t> </a:t>
            </a:r>
            <a:r>
              <a:rPr lang="en-US" sz="1600" dirty="0" err="1"/>
              <a:t>не</a:t>
            </a:r>
            <a:r>
              <a:rPr lang="en-US" sz="1600" dirty="0"/>
              <a:t> </a:t>
            </a:r>
            <a:r>
              <a:rPr lang="en-US" sz="1600" dirty="0" err="1"/>
              <a:t>менее</a:t>
            </a:r>
            <a:r>
              <a:rPr lang="en-US" sz="1600" dirty="0"/>
              <a:t>, </a:t>
            </a:r>
            <a:r>
              <a:rPr lang="en-US" sz="1600" dirty="0" err="1"/>
              <a:t>риск</a:t>
            </a:r>
            <a:r>
              <a:rPr lang="en-US" sz="1600" dirty="0"/>
              <a:t> </a:t>
            </a:r>
            <a:r>
              <a:rPr lang="en-US" sz="1600" dirty="0" err="1"/>
              <a:t>диверсий</a:t>
            </a:r>
            <a:r>
              <a:rPr lang="en-US" sz="1600" dirty="0"/>
              <a:t> с </a:t>
            </a:r>
            <a:r>
              <a:rPr lang="en-US" sz="1600" dirty="0" err="1"/>
              <a:t>учётом</a:t>
            </a:r>
            <a:r>
              <a:rPr lang="en-US" sz="1600" dirty="0"/>
              <a:t> </a:t>
            </a:r>
            <a:r>
              <a:rPr lang="en-US" sz="1600" dirty="0" err="1"/>
              <a:t>высокой</a:t>
            </a:r>
            <a:r>
              <a:rPr lang="en-US" sz="1600" dirty="0"/>
              <a:t> </a:t>
            </a:r>
            <a:r>
              <a:rPr lang="en-US" sz="1600" dirty="0" err="1"/>
              <a:t>степени</a:t>
            </a:r>
            <a:r>
              <a:rPr lang="en-US" sz="1600" dirty="0"/>
              <a:t> </a:t>
            </a:r>
            <a:r>
              <a:rPr lang="en-US" sz="1600" dirty="0" err="1"/>
              <a:t>координации</a:t>
            </a:r>
            <a:r>
              <a:rPr lang="en-US" sz="1600" dirty="0"/>
              <a:t> ВС НАТО в </a:t>
            </a:r>
            <a:r>
              <a:rPr lang="en-US" sz="1600" dirty="0" err="1"/>
              <a:t>регионе</a:t>
            </a:r>
            <a:r>
              <a:rPr lang="en-US" sz="1600" dirty="0"/>
              <a:t> </a:t>
            </a:r>
            <a:r>
              <a:rPr lang="en-US" sz="1600" dirty="0" err="1"/>
              <a:t>вырастет</a:t>
            </a:r>
            <a:r>
              <a:rPr lang="en-US" sz="1600" dirty="0"/>
              <a:t>. </a:t>
            </a:r>
            <a:r>
              <a:rPr lang="en-US" sz="1600" dirty="0" err="1"/>
              <a:t>Вызов</a:t>
            </a:r>
            <a:r>
              <a:rPr lang="en-US" sz="1600" dirty="0"/>
              <a:t> </a:t>
            </a:r>
            <a:r>
              <a:rPr lang="en-US" sz="1600" dirty="0" err="1"/>
              <a:t>для</a:t>
            </a:r>
            <a:r>
              <a:rPr lang="en-US" sz="1600" dirty="0"/>
              <a:t> </a:t>
            </a:r>
            <a:r>
              <a:rPr lang="en-US" sz="1600" dirty="0" err="1"/>
              <a:t>безопасности</a:t>
            </a:r>
            <a:r>
              <a:rPr lang="en-US" sz="1600" dirty="0"/>
              <a:t> </a:t>
            </a:r>
            <a:r>
              <a:rPr lang="en-US" sz="1600" dirty="0" err="1"/>
              <a:t>ключевой</a:t>
            </a:r>
            <a:r>
              <a:rPr lang="en-US" sz="1600" dirty="0"/>
              <a:t> </a:t>
            </a:r>
            <a:r>
              <a:rPr lang="en-US" sz="1600" dirty="0" err="1"/>
              <a:t>инфраструктуры</a:t>
            </a:r>
            <a:endParaRPr sz="1600" dirty="0"/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Возможные</a:t>
            </a:r>
            <a:r>
              <a:rPr lang="ru-RU" sz="1600" dirty="0"/>
              <a:t>*</a:t>
            </a:r>
            <a:r>
              <a:rPr lang="en-US" sz="1600" dirty="0"/>
              <a:t> </a:t>
            </a:r>
            <a:r>
              <a:rPr lang="en-US" sz="1600" dirty="0" err="1"/>
              <a:t>проблемы</a:t>
            </a:r>
            <a:r>
              <a:rPr lang="en-US" sz="1600" dirty="0"/>
              <a:t> с </a:t>
            </a:r>
            <a:r>
              <a:rPr lang="en-US" sz="1600" dirty="0" err="1"/>
              <a:t>экспортом</a:t>
            </a:r>
            <a:r>
              <a:rPr lang="en-US" sz="1600" dirty="0"/>
              <a:t> СПГ в </a:t>
            </a:r>
            <a:r>
              <a:rPr lang="en-US" sz="1600" dirty="0" err="1"/>
              <a:t>связи</a:t>
            </a:r>
            <a:r>
              <a:rPr lang="en-US" sz="1600" dirty="0"/>
              <a:t> с </a:t>
            </a:r>
            <a:r>
              <a:rPr lang="ru-RU" sz="1600" dirty="0"/>
              <a:t>активизацией НАТО на море</a:t>
            </a:r>
            <a:endParaRPr sz="1600" dirty="0"/>
          </a:p>
        </p:txBody>
      </p:sp>
      <p:sp>
        <p:nvSpPr>
          <p:cNvPr id="353" name="Google Shape;353;p29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Семинар НУГ</a:t>
            </a:r>
            <a:endParaRPr dirty="0"/>
          </a:p>
        </p:txBody>
      </p:sp>
      <p:sp>
        <p:nvSpPr>
          <p:cNvPr id="354" name="Google Shape;354;p29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22 января</a:t>
            </a:r>
            <a:endParaRPr dirty="0"/>
          </a:p>
        </p:txBody>
      </p:sp>
      <p:sp>
        <p:nvSpPr>
          <p:cNvPr id="355" name="Google Shape;355;p29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Москва 2025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1"/>
          <p:cNvSpPr txBox="1">
            <a:spLocks noGrp="1"/>
          </p:cNvSpPr>
          <p:nvPr>
            <p:ph type="title"/>
          </p:nvPr>
        </p:nvSpPr>
        <p:spPr>
          <a:xfrm>
            <a:off x="585902" y="1447800"/>
            <a:ext cx="11055300" cy="7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Выводы</a:t>
            </a:r>
            <a:r>
              <a:rPr lang="en-US" dirty="0"/>
              <a:t>: </a:t>
            </a:r>
            <a:r>
              <a:rPr lang="en-US" dirty="0" err="1"/>
              <a:t>значение</a:t>
            </a:r>
            <a:r>
              <a:rPr lang="en-US" dirty="0"/>
              <a:t>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сотрудничества</a:t>
            </a:r>
            <a:r>
              <a:rPr lang="en-US" dirty="0"/>
              <a:t> </a:t>
            </a:r>
            <a:r>
              <a:rPr lang="en-US" dirty="0" err="1"/>
              <a:t>России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странами</a:t>
            </a:r>
            <a:r>
              <a:rPr lang="en-US" dirty="0"/>
              <a:t> БРИКС</a:t>
            </a:r>
            <a:endParaRPr dirty="0"/>
          </a:p>
        </p:txBody>
      </p:sp>
      <p:sp>
        <p:nvSpPr>
          <p:cNvPr id="372" name="Google Shape;372;p31"/>
          <p:cNvSpPr txBox="1">
            <a:spLocks noGrp="1"/>
          </p:cNvSpPr>
          <p:nvPr>
            <p:ph type="body" idx="1"/>
          </p:nvPr>
        </p:nvSpPr>
        <p:spPr>
          <a:xfrm>
            <a:off x="585903" y="2379675"/>
            <a:ext cx="110967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 lnSpcReduction="10000"/>
          </a:bodyPr>
          <a:lstStyle/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 err="1"/>
              <a:t>Арктика-Балтийское</a:t>
            </a:r>
            <a:r>
              <a:rPr lang="en-US" sz="2100" dirty="0"/>
              <a:t> </a:t>
            </a:r>
            <a:r>
              <a:rPr lang="en-US" sz="2100" dirty="0" err="1"/>
              <a:t>пространство</a:t>
            </a:r>
            <a:r>
              <a:rPr lang="en-US" sz="2100" dirty="0"/>
              <a:t> </a:t>
            </a:r>
            <a:r>
              <a:rPr lang="en-US" sz="2100" dirty="0" err="1"/>
              <a:t>становится</a:t>
            </a:r>
            <a:r>
              <a:rPr lang="en-US" sz="2100" dirty="0"/>
              <a:t> </a:t>
            </a:r>
            <a:r>
              <a:rPr lang="en-US" sz="2100" dirty="0" err="1"/>
              <a:t>самой</a:t>
            </a:r>
            <a:r>
              <a:rPr lang="en-US" sz="2100" dirty="0"/>
              <a:t> </a:t>
            </a:r>
            <a:r>
              <a:rPr lang="en-US" sz="2100" dirty="0" err="1"/>
              <a:t>милитаризованной</a:t>
            </a:r>
            <a:r>
              <a:rPr lang="en-US" sz="2100" dirty="0"/>
              <a:t> </a:t>
            </a:r>
            <a:r>
              <a:rPr lang="en-US" sz="2100" dirty="0" err="1"/>
              <a:t>частью</a:t>
            </a:r>
            <a:r>
              <a:rPr lang="en-US" sz="2100" dirty="0"/>
              <a:t> </a:t>
            </a:r>
            <a:r>
              <a:rPr lang="en-US" sz="2100" dirty="0" err="1"/>
              <a:t>Арктики</a:t>
            </a:r>
            <a:r>
              <a:rPr lang="en-US" sz="2100" dirty="0"/>
              <a:t> в </a:t>
            </a:r>
            <a:r>
              <a:rPr lang="en-US" sz="2100" dirty="0" err="1"/>
              <a:t>целом</a:t>
            </a:r>
            <a:endParaRPr sz="21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 err="1"/>
              <a:t>Милитаризация</a:t>
            </a:r>
            <a:r>
              <a:rPr lang="en-US" sz="2100" dirty="0"/>
              <a:t> и </a:t>
            </a:r>
            <a:r>
              <a:rPr lang="en-US" sz="2100" dirty="0" err="1"/>
              <a:t>высокий</a:t>
            </a:r>
            <a:r>
              <a:rPr lang="en-US" sz="2100" dirty="0"/>
              <a:t> </a:t>
            </a:r>
            <a:r>
              <a:rPr lang="en-US" sz="2100" dirty="0" err="1"/>
              <a:t>уровень</a:t>
            </a:r>
            <a:r>
              <a:rPr lang="en-US" sz="2100" dirty="0"/>
              <a:t> </a:t>
            </a:r>
            <a:r>
              <a:rPr lang="en-US" sz="2100" dirty="0" err="1"/>
              <a:t>напряженности</a:t>
            </a:r>
            <a:r>
              <a:rPr lang="en-US" sz="2100" dirty="0"/>
              <a:t> в </a:t>
            </a:r>
            <a:r>
              <a:rPr lang="en-US" sz="2100" dirty="0" err="1"/>
              <a:t>данном</a:t>
            </a:r>
            <a:r>
              <a:rPr lang="en-US" sz="2100" dirty="0"/>
              <a:t> </a:t>
            </a:r>
            <a:r>
              <a:rPr lang="en-US" sz="2100" dirty="0" err="1"/>
              <a:t>направлении</a:t>
            </a:r>
            <a:r>
              <a:rPr lang="en-US" sz="2100" dirty="0"/>
              <a:t> </a:t>
            </a:r>
            <a:r>
              <a:rPr lang="en-US" sz="2100" dirty="0" err="1"/>
              <a:t>означает</a:t>
            </a:r>
            <a:r>
              <a:rPr lang="en-US" sz="2100" dirty="0"/>
              <a:t> </a:t>
            </a:r>
            <a:r>
              <a:rPr lang="en-US" sz="2100" dirty="0" err="1"/>
              <a:t>ограничение</a:t>
            </a:r>
            <a:r>
              <a:rPr lang="en-US" sz="2100" dirty="0"/>
              <a:t> </a:t>
            </a:r>
            <a:r>
              <a:rPr lang="en-US" sz="2100" dirty="0" err="1"/>
              <a:t>перспектив</a:t>
            </a:r>
            <a:r>
              <a:rPr lang="en-US" sz="2100" dirty="0"/>
              <a:t> СМП в </a:t>
            </a:r>
            <a:r>
              <a:rPr lang="en-US" sz="2100" dirty="0" err="1"/>
              <a:t>западном</a:t>
            </a:r>
            <a:r>
              <a:rPr lang="en-US" sz="2100" dirty="0"/>
              <a:t> </a:t>
            </a:r>
            <a:r>
              <a:rPr lang="en-US" sz="2100" dirty="0" err="1"/>
              <a:t>направлении</a:t>
            </a:r>
            <a:r>
              <a:rPr lang="en-US" sz="2100" dirty="0"/>
              <a:t>, </a:t>
            </a:r>
            <a:r>
              <a:rPr lang="en-US" sz="2100" dirty="0" err="1"/>
              <a:t>маршрут</a:t>
            </a:r>
            <a:r>
              <a:rPr lang="en-US" sz="2100" dirty="0"/>
              <a:t> в </a:t>
            </a:r>
            <a:r>
              <a:rPr lang="en-US" sz="2100" dirty="0" err="1"/>
              <a:t>основном</a:t>
            </a:r>
            <a:r>
              <a:rPr lang="en-US" sz="2100" dirty="0"/>
              <a:t> </a:t>
            </a:r>
            <a:r>
              <a:rPr lang="en-US" sz="2100" dirty="0" err="1"/>
              <a:t>будет</a:t>
            </a:r>
            <a:r>
              <a:rPr lang="en-US" sz="2100" dirty="0"/>
              <a:t> </a:t>
            </a:r>
            <a:r>
              <a:rPr lang="en-US" sz="2100" dirty="0" err="1"/>
              <a:t>вносить</a:t>
            </a:r>
            <a:r>
              <a:rPr lang="en-US" sz="2100" dirty="0"/>
              <a:t> </a:t>
            </a:r>
            <a:r>
              <a:rPr lang="en-US" sz="2100" dirty="0" err="1"/>
              <a:t>вклад</a:t>
            </a:r>
            <a:r>
              <a:rPr lang="en-US" sz="2100" dirty="0"/>
              <a:t> в </a:t>
            </a:r>
            <a:r>
              <a:rPr lang="en-US" sz="2100" dirty="0" err="1"/>
              <a:t>развитие</a:t>
            </a:r>
            <a:r>
              <a:rPr lang="en-US" sz="2100" dirty="0"/>
              <a:t> </a:t>
            </a:r>
            <a:r>
              <a:rPr lang="en-US" sz="2100" dirty="0" err="1"/>
              <a:t>сотрудничества</a:t>
            </a:r>
            <a:r>
              <a:rPr lang="en-US" sz="2100" dirty="0"/>
              <a:t> </a:t>
            </a:r>
            <a:r>
              <a:rPr lang="en-US" sz="2100" dirty="0" err="1"/>
              <a:t>России</a:t>
            </a:r>
            <a:r>
              <a:rPr lang="en-US" sz="2100" dirty="0"/>
              <a:t> </a:t>
            </a:r>
            <a:r>
              <a:rPr lang="en-US" sz="2100" dirty="0" err="1"/>
              <a:t>со</a:t>
            </a:r>
            <a:r>
              <a:rPr lang="en-US" sz="2100" dirty="0"/>
              <a:t> </a:t>
            </a:r>
            <a:r>
              <a:rPr lang="en-US" sz="2100" dirty="0" err="1"/>
              <a:t>странами</a:t>
            </a:r>
            <a:r>
              <a:rPr lang="en-US" sz="2100" dirty="0"/>
              <a:t> </a:t>
            </a:r>
            <a:r>
              <a:rPr lang="en-US" sz="2100" dirty="0" err="1"/>
              <a:t>Азии</a:t>
            </a:r>
            <a:r>
              <a:rPr lang="en-US" sz="2100" dirty="0"/>
              <a:t>, в </a:t>
            </a:r>
            <a:r>
              <a:rPr lang="en-US" sz="2100" dirty="0" err="1"/>
              <a:t>том</a:t>
            </a:r>
            <a:r>
              <a:rPr lang="en-US" sz="2100" dirty="0"/>
              <a:t> </a:t>
            </a:r>
            <a:r>
              <a:rPr lang="en-US" sz="2100" dirty="0" err="1"/>
              <a:t>числе</a:t>
            </a:r>
            <a:r>
              <a:rPr lang="en-US" sz="2100" dirty="0"/>
              <a:t> с </a:t>
            </a:r>
            <a:r>
              <a:rPr lang="en-US" sz="2100" dirty="0" err="1"/>
              <a:t>партнерами</a:t>
            </a:r>
            <a:r>
              <a:rPr lang="en-US" sz="2100" dirty="0"/>
              <a:t> </a:t>
            </a:r>
            <a:r>
              <a:rPr lang="en-US" sz="2100" dirty="0" err="1"/>
              <a:t>по</a:t>
            </a:r>
            <a:r>
              <a:rPr lang="en-US" sz="2100" dirty="0"/>
              <a:t> БРИКС</a:t>
            </a:r>
            <a:endParaRPr sz="21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dirty="0"/>
              <a:t>В </a:t>
            </a:r>
            <a:r>
              <a:rPr lang="en-US" sz="2100" dirty="0" err="1"/>
              <a:t>условиях</a:t>
            </a:r>
            <a:r>
              <a:rPr lang="en-US" sz="2100" dirty="0"/>
              <a:t> </a:t>
            </a:r>
            <a:r>
              <a:rPr lang="en-US" sz="2100" dirty="0" err="1"/>
              <a:t>секьюритизации</a:t>
            </a:r>
            <a:r>
              <a:rPr lang="en-US" sz="2100" dirty="0"/>
              <a:t> </a:t>
            </a:r>
            <a:r>
              <a:rPr lang="en-US" sz="2100" dirty="0" err="1"/>
              <a:t>политики</a:t>
            </a:r>
            <a:r>
              <a:rPr lang="en-US" sz="2100" dirty="0"/>
              <a:t> </a:t>
            </a:r>
            <a:r>
              <a:rPr lang="en-US" sz="2100" dirty="0" err="1"/>
              <a:t>стран</a:t>
            </a:r>
            <a:r>
              <a:rPr lang="en-US" sz="2100" dirty="0"/>
              <a:t> СЕ, </a:t>
            </a:r>
            <a:r>
              <a:rPr lang="en-US" sz="2100" dirty="0" err="1"/>
              <a:t>милитаризации</a:t>
            </a:r>
            <a:r>
              <a:rPr lang="en-US" sz="2100" dirty="0"/>
              <a:t> </a:t>
            </a:r>
            <a:r>
              <a:rPr lang="en-US" sz="2100" dirty="0" err="1"/>
              <a:t>региона</a:t>
            </a:r>
            <a:r>
              <a:rPr lang="en-US" sz="2100" dirty="0"/>
              <a:t>, </a:t>
            </a:r>
            <a:r>
              <a:rPr lang="en-US" sz="2100" dirty="0" err="1"/>
              <a:t>повышения</a:t>
            </a:r>
            <a:r>
              <a:rPr lang="en-US" sz="2100" dirty="0"/>
              <a:t> </a:t>
            </a:r>
            <a:r>
              <a:rPr lang="en-US" sz="2100" dirty="0" err="1"/>
              <a:t>влияние</a:t>
            </a:r>
            <a:r>
              <a:rPr lang="en-US" sz="2100" dirty="0"/>
              <a:t> США/НАТО </a:t>
            </a:r>
            <a:r>
              <a:rPr lang="en-US" sz="2100" dirty="0" err="1"/>
              <a:t>сужаются</a:t>
            </a:r>
            <a:r>
              <a:rPr lang="en-US" sz="2100" dirty="0"/>
              <a:t> </a:t>
            </a:r>
            <a:r>
              <a:rPr lang="en-US" sz="2100" dirty="0" err="1"/>
              <a:t>возможности</a:t>
            </a:r>
            <a:r>
              <a:rPr lang="en-US" sz="2100" dirty="0"/>
              <a:t> </a:t>
            </a:r>
            <a:r>
              <a:rPr lang="en-US" sz="2100" dirty="0" err="1"/>
              <a:t>Китая</a:t>
            </a:r>
            <a:r>
              <a:rPr lang="en-US" sz="2100" dirty="0"/>
              <a:t> в </a:t>
            </a:r>
            <a:r>
              <a:rPr lang="en-US" sz="2100" dirty="0" err="1"/>
              <a:t>данном</a:t>
            </a:r>
            <a:r>
              <a:rPr lang="en-US" sz="2100" dirty="0"/>
              <a:t> </a:t>
            </a:r>
            <a:r>
              <a:rPr lang="en-US" sz="2100" dirty="0" err="1"/>
              <a:t>направлении</a:t>
            </a:r>
            <a:endParaRPr lang="ru-RU" sz="21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ru-RU" sz="2100" dirty="0"/>
              <a:t>С повышением значимости балтийских портов (СПб и Калининград) БСМП будут приниматься дополнительные меры по защите коммерческих интересов партнёров из стран БРИКС</a:t>
            </a:r>
            <a:endParaRPr sz="2100" dirty="0"/>
          </a:p>
        </p:txBody>
      </p:sp>
      <p:sp>
        <p:nvSpPr>
          <p:cNvPr id="373" name="Google Shape;373;p31"/>
          <p:cNvSpPr txBox="1">
            <a:spLocks noGrp="1"/>
          </p:cNvSpPr>
          <p:nvPr>
            <p:ph type="body" idx="3"/>
          </p:nvPr>
        </p:nvSpPr>
        <p:spPr>
          <a:xfrm>
            <a:off x="1413579" y="560115"/>
            <a:ext cx="1426500" cy="31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Семинар</a:t>
            </a:r>
            <a:r>
              <a:rPr lang="en-US" dirty="0"/>
              <a:t> НУГ</a:t>
            </a:r>
            <a:endParaRPr dirty="0"/>
          </a:p>
        </p:txBody>
      </p:sp>
      <p:sp>
        <p:nvSpPr>
          <p:cNvPr id="374" name="Google Shape;374;p31"/>
          <p:cNvSpPr txBox="1">
            <a:spLocks noGrp="1"/>
          </p:cNvSpPr>
          <p:nvPr>
            <p:ph type="body" idx="4"/>
          </p:nvPr>
        </p:nvSpPr>
        <p:spPr>
          <a:xfrm>
            <a:off x="3437054" y="560115"/>
            <a:ext cx="1552500" cy="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22 </a:t>
            </a:r>
            <a:r>
              <a:rPr lang="en-US" dirty="0" err="1"/>
              <a:t>января</a:t>
            </a:r>
            <a:endParaRPr dirty="0"/>
          </a:p>
        </p:txBody>
      </p:sp>
      <p:sp>
        <p:nvSpPr>
          <p:cNvPr id="375" name="Google Shape;375;p31"/>
          <p:cNvSpPr txBox="1">
            <a:spLocks noGrp="1"/>
          </p:cNvSpPr>
          <p:nvPr>
            <p:ph type="body" idx="5"/>
          </p:nvPr>
        </p:nvSpPr>
        <p:spPr>
          <a:xfrm>
            <a:off x="6272708" y="560115"/>
            <a:ext cx="1552500" cy="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Москва 2025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title"/>
          </p:nvPr>
        </p:nvSpPr>
        <p:spPr>
          <a:xfrm>
            <a:off x="3267303" y="1515517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err="1"/>
              <a:t>Важное</a:t>
            </a:r>
            <a:r>
              <a:rPr lang="en-US" sz="2800" dirty="0"/>
              <a:t> </a:t>
            </a:r>
            <a:r>
              <a:rPr lang="en-US" sz="2800" dirty="0" err="1"/>
              <a:t>замечание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5"/>
          <p:cNvSpPr txBox="1">
            <a:spLocks noGrp="1"/>
          </p:cNvSpPr>
          <p:nvPr>
            <p:ph type="body" idx="1"/>
          </p:nvPr>
        </p:nvSpPr>
        <p:spPr>
          <a:xfrm>
            <a:off x="585903" y="2379675"/>
            <a:ext cx="106083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619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●"/>
            </a:pPr>
            <a:r>
              <a:rPr lang="en-US" sz="2440"/>
              <a:t>В настоящий момент нельзя сказать, что термин “Арктико-Балтийское пространство” устоялся</a:t>
            </a:r>
            <a:endParaRPr sz="2440"/>
          </a:p>
          <a:p>
            <a:pPr marL="457200" lvl="0" indent="-38357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41"/>
              <a:buChar char="●"/>
            </a:pPr>
            <a:r>
              <a:rPr lang="en-US" sz="2440"/>
              <a:t>Мы вводим его аналитически</a:t>
            </a:r>
            <a:endParaRPr sz="2440"/>
          </a:p>
          <a:p>
            <a:pPr marL="457200" lvl="0" indent="-38357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41"/>
              <a:buChar char="●"/>
            </a:pPr>
            <a:r>
              <a:rPr lang="en-US" sz="2440"/>
              <a:t>В настоящей презентации будут продемонстрировованы аргументы</a:t>
            </a:r>
            <a:endParaRPr sz="244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28575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/>
              <a:t>Семинар НУГ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en-US"/>
              <a:t>22 января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en-US"/>
              <a:t>Москва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6"/>
          <p:cNvSpPr txBox="1">
            <a:spLocks noGrp="1"/>
          </p:cNvSpPr>
          <p:nvPr>
            <p:ph type="title"/>
          </p:nvPr>
        </p:nvSpPr>
        <p:spPr>
          <a:xfrm>
            <a:off x="3267303" y="1602675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err="1"/>
              <a:t>Актуальность</a:t>
            </a:r>
            <a:r>
              <a:rPr lang="en-US" sz="2800" dirty="0"/>
              <a:t> </a:t>
            </a:r>
            <a:r>
              <a:rPr lang="en-US" sz="2800" dirty="0" err="1"/>
              <a:t>тематики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 txBox="1">
            <a:spLocks noGrp="1"/>
          </p:cNvSpPr>
          <p:nvPr>
            <p:ph type="body" idx="1"/>
          </p:nvPr>
        </p:nvSpPr>
        <p:spPr>
          <a:xfrm>
            <a:off x="585903" y="2379675"/>
            <a:ext cx="10608300" cy="3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41947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6046"/>
              <a:buChar char="●"/>
            </a:pPr>
            <a:r>
              <a:rPr lang="en-US" sz="2440"/>
              <a:t>Рост конфликтогенности во всём мире</a:t>
            </a:r>
            <a:endParaRPr sz="2440"/>
          </a:p>
          <a:p>
            <a:pPr marL="457200" lvl="0" indent="-36032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40"/>
              <a:t>Россия - единственная страна в Арктике, не входящая в НАТО</a:t>
            </a:r>
            <a:endParaRPr sz="2440"/>
          </a:p>
          <a:p>
            <a:pPr marL="457200" lvl="0" indent="-36032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40"/>
              <a:t>Россия - единственная страна на Балтике, не входящая в НАТО</a:t>
            </a:r>
            <a:endParaRPr sz="2440"/>
          </a:p>
          <a:p>
            <a:pPr marL="457200" lvl="0" indent="-36032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2440"/>
              <a:t>Тесная связь между странами Альянса в разных (но связанных) морских акваториях</a:t>
            </a:r>
            <a:endParaRPr sz="244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28575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r>
              <a:rPr lang="en-US"/>
              <a:t>Семинар НУГ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en-US"/>
              <a:t>22 января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</a:pPr>
            <a:r>
              <a:rPr lang="en-US"/>
              <a:t>Москва 2025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Исторические предпосылки единства Арктики и Балтики</a:t>
            </a:r>
            <a:endParaRPr/>
          </a:p>
        </p:txBody>
      </p:sp>
      <p:sp>
        <p:nvSpPr>
          <p:cNvPr id="285" name="Google Shape;285;p23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Попытки</a:t>
            </a:r>
            <a:r>
              <a:rPr lang="en-US" sz="1600" dirty="0"/>
              <a:t> </a:t>
            </a:r>
            <a:r>
              <a:rPr lang="en-US" sz="1600" dirty="0" err="1"/>
              <a:t>представления</a:t>
            </a:r>
            <a:r>
              <a:rPr lang="en-US" sz="1600" dirty="0"/>
              <a:t> </a:t>
            </a:r>
            <a:r>
              <a:rPr lang="en-US" sz="1600" dirty="0" err="1"/>
              <a:t>единого</a:t>
            </a:r>
            <a:r>
              <a:rPr lang="en-US" sz="1600" dirty="0"/>
              <a:t> </a:t>
            </a:r>
            <a:r>
              <a:rPr lang="en-US" sz="1600" dirty="0" err="1"/>
              <a:t>региона</a:t>
            </a:r>
            <a:r>
              <a:rPr lang="en-US" sz="1600" dirty="0"/>
              <a:t> </a:t>
            </a:r>
            <a:r>
              <a:rPr lang="en-US" sz="1600" dirty="0" err="1"/>
              <a:t>Северной</a:t>
            </a:r>
            <a:r>
              <a:rPr lang="en-US" sz="1600" dirty="0"/>
              <a:t> </a:t>
            </a:r>
            <a:r>
              <a:rPr lang="en-US" sz="1600" dirty="0" err="1"/>
              <a:t>Европы</a:t>
            </a:r>
            <a:r>
              <a:rPr lang="en-US" sz="1600" dirty="0"/>
              <a:t> и </a:t>
            </a:r>
            <a:r>
              <a:rPr lang="en-US" sz="1600" dirty="0" err="1"/>
              <a:t>Балтии</a:t>
            </a:r>
            <a:r>
              <a:rPr lang="en-US" sz="1600" dirty="0"/>
              <a:t> с </a:t>
            </a:r>
            <a:r>
              <a:rPr lang="en-US" sz="1600" dirty="0" err="1"/>
              <a:t>конца</a:t>
            </a:r>
            <a:r>
              <a:rPr lang="en-US" sz="1600" dirty="0"/>
              <a:t> XIX </a:t>
            </a:r>
            <a:r>
              <a:rPr lang="en-US" sz="1600" dirty="0" err="1"/>
              <a:t>века</a:t>
            </a:r>
            <a:r>
              <a:rPr lang="en-US" sz="1600" dirty="0"/>
              <a:t> (</a:t>
            </a:r>
            <a:r>
              <a:rPr lang="en-US" sz="1600" dirty="0" err="1"/>
              <a:t>Фенноскандия</a:t>
            </a:r>
            <a:r>
              <a:rPr lang="en-US" sz="1600" dirty="0"/>
              <a:t> и </a:t>
            </a:r>
            <a:r>
              <a:rPr lang="en-US" sz="1600" dirty="0" err="1"/>
              <a:t>Балтоскандия</a:t>
            </a:r>
            <a:r>
              <a:rPr lang="en-US" sz="1600" dirty="0"/>
              <a:t>)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Переход</a:t>
            </a:r>
            <a:r>
              <a:rPr lang="en-US" sz="1600" dirty="0"/>
              <a:t> </a:t>
            </a:r>
            <a:r>
              <a:rPr lang="en-US" sz="1600" dirty="0" err="1"/>
              <a:t>Балтоскандии</a:t>
            </a:r>
            <a:r>
              <a:rPr lang="en-US" sz="1600" dirty="0"/>
              <a:t> </a:t>
            </a:r>
            <a:r>
              <a:rPr lang="en-US" sz="1600" dirty="0" err="1"/>
              <a:t>от</a:t>
            </a:r>
            <a:r>
              <a:rPr lang="en-US" sz="1600" dirty="0"/>
              <a:t> </a:t>
            </a:r>
            <a:r>
              <a:rPr lang="en-US" sz="1600" dirty="0" err="1"/>
              <a:t>научного</a:t>
            </a:r>
            <a:r>
              <a:rPr lang="en-US" sz="1600" dirty="0"/>
              <a:t> к </a:t>
            </a:r>
            <a:r>
              <a:rPr lang="en-US" sz="1600" dirty="0" err="1"/>
              <a:t>политическому</a:t>
            </a:r>
            <a:r>
              <a:rPr lang="en-US" sz="1600" dirty="0"/>
              <a:t> </a:t>
            </a:r>
            <a:r>
              <a:rPr lang="en-US" sz="1600" dirty="0" err="1"/>
              <a:t>дискурсу</a:t>
            </a:r>
            <a:r>
              <a:rPr lang="en-US" sz="1600" dirty="0"/>
              <a:t> в </a:t>
            </a:r>
            <a:r>
              <a:rPr lang="en-US" sz="1600" dirty="0" err="1"/>
              <a:t>межвоенный</a:t>
            </a:r>
            <a:r>
              <a:rPr lang="en-US" sz="1600" dirty="0"/>
              <a:t> </a:t>
            </a:r>
            <a:r>
              <a:rPr lang="en-US" sz="1600" dirty="0" err="1"/>
              <a:t>период</a:t>
            </a:r>
            <a:r>
              <a:rPr lang="en-US" sz="1600" dirty="0"/>
              <a:t>: </a:t>
            </a:r>
            <a:r>
              <a:rPr lang="en-US" sz="1600" dirty="0" err="1"/>
              <a:t>работы</a:t>
            </a:r>
            <a:r>
              <a:rPr lang="en-US" sz="1600" dirty="0"/>
              <a:t> С. </a:t>
            </a:r>
            <a:r>
              <a:rPr lang="en-US" sz="1600" dirty="0" err="1"/>
              <a:t>де</a:t>
            </a:r>
            <a:r>
              <a:rPr lang="en-US" sz="1600" dirty="0"/>
              <a:t> </a:t>
            </a:r>
            <a:r>
              <a:rPr lang="en-US" sz="1600" dirty="0" err="1"/>
              <a:t>Геера</a:t>
            </a:r>
            <a:r>
              <a:rPr lang="en-US" sz="1600" dirty="0"/>
              <a:t>, Э. </a:t>
            </a:r>
            <a:r>
              <a:rPr lang="en-US" sz="1600" dirty="0" err="1"/>
              <a:t>Канта</a:t>
            </a:r>
            <a:r>
              <a:rPr lang="en-US" sz="1600" dirty="0"/>
              <a:t>, К. </a:t>
            </a:r>
            <a:r>
              <a:rPr lang="en-US" sz="1600" dirty="0" err="1"/>
              <a:t>Пакштаса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/>
              <a:t>“</a:t>
            </a:r>
            <a:r>
              <a:rPr lang="en-US" sz="1600" dirty="0" err="1"/>
              <a:t>Конфедерация</a:t>
            </a:r>
            <a:r>
              <a:rPr lang="en-US" sz="1600" dirty="0"/>
              <a:t> </a:t>
            </a:r>
            <a:r>
              <a:rPr lang="en-US" sz="1600" dirty="0" err="1"/>
              <a:t>Балтоскандия</a:t>
            </a:r>
            <a:r>
              <a:rPr lang="en-US" sz="1600" dirty="0"/>
              <a:t>” </a:t>
            </a:r>
            <a:r>
              <a:rPr lang="en-US" sz="1600" dirty="0" err="1"/>
              <a:t>Казиса</a:t>
            </a:r>
            <a:r>
              <a:rPr lang="en-US" sz="1600" dirty="0"/>
              <a:t> </a:t>
            </a:r>
            <a:r>
              <a:rPr lang="en-US" sz="1600" dirty="0" err="1"/>
              <a:t>Пакштаса</a:t>
            </a:r>
            <a:r>
              <a:rPr lang="en-US" sz="1600" dirty="0"/>
              <a:t>: </a:t>
            </a:r>
            <a:r>
              <a:rPr lang="en-US" sz="1600" dirty="0" err="1"/>
              <a:t>единое</a:t>
            </a:r>
            <a:r>
              <a:rPr lang="en-US" sz="1600" dirty="0"/>
              <a:t> </a:t>
            </a:r>
            <a:r>
              <a:rPr lang="en-US" sz="1600" dirty="0" err="1"/>
              <a:t>геополитическое</a:t>
            </a:r>
            <a:r>
              <a:rPr lang="en-US" sz="1600" dirty="0"/>
              <a:t> и </a:t>
            </a:r>
            <a:r>
              <a:rPr lang="en-US" sz="1600" dirty="0" err="1"/>
              <a:t>культурное</a:t>
            </a:r>
            <a:r>
              <a:rPr lang="en-US" sz="1600" dirty="0"/>
              <a:t> </a:t>
            </a:r>
            <a:r>
              <a:rPr lang="en-US" sz="1600" dirty="0" err="1"/>
              <a:t>пространство</a:t>
            </a:r>
            <a:r>
              <a:rPr lang="en-US" sz="1600" dirty="0"/>
              <a:t>, </a:t>
            </a:r>
            <a:r>
              <a:rPr lang="en-US" sz="1600" dirty="0" err="1"/>
              <a:t>антисоветизм</a:t>
            </a:r>
            <a:r>
              <a:rPr lang="en-US" sz="1600" dirty="0"/>
              <a:t> и “</a:t>
            </a:r>
            <a:r>
              <a:rPr lang="en-US" sz="1600" dirty="0" err="1"/>
              <a:t>евроатлантизм</a:t>
            </a:r>
            <a:r>
              <a:rPr lang="en-US" sz="1600" dirty="0"/>
              <a:t>”, </a:t>
            </a:r>
            <a:r>
              <a:rPr lang="en-US" sz="1600" dirty="0" err="1"/>
              <a:t>альтернатива</a:t>
            </a:r>
            <a:r>
              <a:rPr lang="en-US" sz="1600" dirty="0"/>
              <a:t> </a:t>
            </a:r>
            <a:r>
              <a:rPr lang="en-US" sz="1600" dirty="0" err="1"/>
              <a:t>Междуморью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Арктические</a:t>
            </a:r>
            <a:r>
              <a:rPr lang="en-US" sz="1600" dirty="0"/>
              <a:t> </a:t>
            </a:r>
            <a:r>
              <a:rPr lang="en-US" sz="1600" dirty="0" err="1"/>
              <a:t>вопросы</a:t>
            </a:r>
            <a:r>
              <a:rPr lang="en-US" sz="1600" dirty="0"/>
              <a:t> — </a:t>
            </a:r>
            <a:r>
              <a:rPr lang="en-US" sz="1600" b="1" dirty="0" err="1"/>
              <a:t>на</a:t>
            </a:r>
            <a:r>
              <a:rPr lang="en-US" sz="1600" b="1" dirty="0"/>
              <a:t> </a:t>
            </a:r>
            <a:r>
              <a:rPr lang="en-US" sz="1600" b="1" dirty="0" err="1"/>
              <a:t>периферии</a:t>
            </a:r>
            <a:r>
              <a:rPr lang="en-US" sz="1600" b="1" dirty="0"/>
              <a:t>, </a:t>
            </a:r>
            <a:r>
              <a:rPr lang="en-US" sz="1600" b="1" dirty="0" err="1"/>
              <a:t>но</a:t>
            </a:r>
            <a:r>
              <a:rPr lang="en-US" sz="1600" b="1" dirty="0"/>
              <a:t> </a:t>
            </a:r>
            <a:r>
              <a:rPr lang="en-US" sz="1600" b="1" dirty="0" err="1"/>
              <a:t>морской</a:t>
            </a:r>
            <a:r>
              <a:rPr lang="en-US" sz="1600" b="1" dirty="0"/>
              <a:t> </a:t>
            </a:r>
            <a:r>
              <a:rPr lang="en-US" sz="1600" b="1" dirty="0" err="1"/>
              <a:t>характер</a:t>
            </a:r>
            <a:r>
              <a:rPr lang="en-US" sz="1600" b="1" dirty="0"/>
              <a:t> </a:t>
            </a:r>
            <a:r>
              <a:rPr lang="en-US" sz="1600" b="1" dirty="0" err="1"/>
              <a:t>объединения</a:t>
            </a:r>
            <a:endParaRPr sz="1600" b="1" dirty="0"/>
          </a:p>
        </p:txBody>
      </p:sp>
      <p:sp>
        <p:nvSpPr>
          <p:cNvPr id="286" name="Google Shape;286;p23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287" name="Google Shape;287;p23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288" name="Google Shape;288;p23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  <p:pic>
        <p:nvPicPr>
          <p:cNvPr id="289" name="Google Shape;2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0225" y="1226599"/>
            <a:ext cx="3703850" cy="475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Актуальность Балтоскандии в настоящее время</a:t>
            </a:r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 sz="1400" dirty="0" err="1"/>
              <a:t>Схожее</a:t>
            </a:r>
            <a:r>
              <a:rPr lang="en-US" sz="1400" dirty="0"/>
              <a:t> </a:t>
            </a:r>
            <a:r>
              <a:rPr lang="en-US" sz="1400" dirty="0" err="1"/>
              <a:t>представление</a:t>
            </a:r>
            <a:r>
              <a:rPr lang="en-US" sz="1400" dirty="0"/>
              <a:t> о </a:t>
            </a:r>
            <a:r>
              <a:rPr lang="en-US" sz="1400" dirty="0" err="1"/>
              <a:t>международных</a:t>
            </a:r>
            <a:r>
              <a:rPr lang="en-US" sz="1400" dirty="0"/>
              <a:t> </a:t>
            </a:r>
            <a:r>
              <a:rPr lang="en-US" sz="1400" dirty="0" err="1"/>
              <a:t>отношениях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Балтике</a:t>
            </a:r>
            <a:r>
              <a:rPr lang="en-US" sz="1400" dirty="0"/>
              <a:t> в </a:t>
            </a:r>
            <a:r>
              <a:rPr lang="en-US" sz="1400" dirty="0" err="1"/>
              <a:t>межвоенный</a:t>
            </a:r>
            <a:r>
              <a:rPr lang="en-US" sz="1400" dirty="0"/>
              <a:t> </a:t>
            </a:r>
            <a:r>
              <a:rPr lang="en-US" sz="1400" dirty="0" err="1"/>
              <a:t>период</a:t>
            </a:r>
            <a:r>
              <a:rPr lang="en-US" sz="1400" dirty="0"/>
              <a:t> и в </a:t>
            </a:r>
            <a:r>
              <a:rPr lang="en-US" sz="1400" dirty="0" err="1"/>
              <a:t>наше</a:t>
            </a:r>
            <a:r>
              <a:rPr lang="en-US" sz="1400" dirty="0"/>
              <a:t> </a:t>
            </a:r>
            <a:r>
              <a:rPr lang="en-US" sz="1400" dirty="0" err="1"/>
              <a:t>время</a:t>
            </a:r>
            <a:r>
              <a:rPr lang="en-US" sz="1400" dirty="0"/>
              <a:t>: </a:t>
            </a:r>
            <a:r>
              <a:rPr lang="en-US" sz="1400" dirty="0" err="1"/>
              <a:t>сопоставление</a:t>
            </a:r>
            <a:r>
              <a:rPr lang="en-US" sz="1400" dirty="0"/>
              <a:t> СССР и РФ, </a:t>
            </a:r>
            <a:r>
              <a:rPr lang="en-US" sz="1400" dirty="0" err="1"/>
              <a:t>усиление</a:t>
            </a:r>
            <a:r>
              <a:rPr lang="en-US" sz="1400" dirty="0"/>
              <a:t> </a:t>
            </a:r>
            <a:r>
              <a:rPr lang="en-US" sz="1400" dirty="0" err="1"/>
              <a:t>кооперации</a:t>
            </a:r>
            <a:r>
              <a:rPr lang="en-US" sz="1400" dirty="0"/>
              <a:t> </a:t>
            </a:r>
            <a:r>
              <a:rPr lang="en-US" sz="1400" dirty="0" err="1"/>
              <a:t>стран</a:t>
            </a:r>
            <a:r>
              <a:rPr lang="en-US" sz="1400" dirty="0"/>
              <a:t> </a:t>
            </a:r>
            <a:r>
              <a:rPr lang="en-US" sz="1400" dirty="0" err="1"/>
              <a:t>Балтии</a:t>
            </a:r>
            <a:r>
              <a:rPr lang="en-US" sz="1400" dirty="0"/>
              <a:t> и </a:t>
            </a:r>
            <a:r>
              <a:rPr lang="en-US" sz="1400" dirty="0" err="1"/>
              <a:t>стран</a:t>
            </a:r>
            <a:r>
              <a:rPr lang="en-US" sz="1400" dirty="0"/>
              <a:t> </a:t>
            </a:r>
            <a:r>
              <a:rPr lang="en-US" sz="1400" dirty="0" err="1"/>
              <a:t>Северной</a:t>
            </a:r>
            <a:r>
              <a:rPr lang="en-US" sz="1400" dirty="0"/>
              <a:t> </a:t>
            </a:r>
            <a:r>
              <a:rPr lang="en-US" sz="1400" dirty="0" err="1"/>
              <a:t>Европы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dirty="0" err="1"/>
              <a:t>Прямое</a:t>
            </a:r>
            <a:r>
              <a:rPr lang="en-US" sz="1400" dirty="0"/>
              <a:t> </a:t>
            </a:r>
            <a:r>
              <a:rPr lang="en-US" sz="1400" dirty="0" err="1"/>
              <a:t>обращение</a:t>
            </a:r>
            <a:r>
              <a:rPr lang="en-US" sz="1400" dirty="0"/>
              <a:t> к </a:t>
            </a:r>
            <a:r>
              <a:rPr lang="en-US" sz="1400" dirty="0" err="1"/>
              <a:t>наследию</a:t>
            </a:r>
            <a:r>
              <a:rPr lang="en-US" sz="1400" dirty="0"/>
              <a:t> К. </a:t>
            </a:r>
            <a:r>
              <a:rPr lang="en-US" sz="1400" dirty="0" err="1"/>
              <a:t>Пакштаса</a:t>
            </a:r>
            <a:r>
              <a:rPr lang="en-US" sz="1400" dirty="0"/>
              <a:t> в </a:t>
            </a:r>
            <a:r>
              <a:rPr lang="en-US" sz="1400" dirty="0" err="1"/>
              <a:t>Литве</a:t>
            </a:r>
            <a:r>
              <a:rPr lang="en-US" sz="1400" dirty="0"/>
              <a:t>: </a:t>
            </a:r>
            <a:r>
              <a:rPr lang="en-US" sz="1400" dirty="0" err="1"/>
              <a:t>Академия</a:t>
            </a:r>
            <a:r>
              <a:rPr lang="en-US" sz="1400" dirty="0"/>
              <a:t> </a:t>
            </a:r>
            <a:r>
              <a:rPr lang="en-US" sz="1400" dirty="0" err="1"/>
              <a:t>Балтоскандия</a:t>
            </a:r>
            <a:r>
              <a:rPr lang="en-US" sz="1400" dirty="0"/>
              <a:t>, </a:t>
            </a:r>
            <a:r>
              <a:rPr lang="en-US" sz="1400" dirty="0" err="1"/>
              <a:t>публикации</a:t>
            </a:r>
            <a:r>
              <a:rPr lang="en-US" sz="1400" dirty="0"/>
              <a:t> СМИ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dirty="0" err="1"/>
              <a:t>Форматы</a:t>
            </a:r>
            <a:r>
              <a:rPr lang="en-US" sz="1400" dirty="0"/>
              <a:t> NB8 и NB8+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dirty="0" err="1"/>
              <a:t>Актуализация</a:t>
            </a:r>
            <a:r>
              <a:rPr lang="en-US" sz="1400" dirty="0"/>
              <a:t> </a:t>
            </a:r>
            <a:r>
              <a:rPr lang="en-US" sz="1400" dirty="0" err="1"/>
              <a:t>при</a:t>
            </a:r>
            <a:r>
              <a:rPr lang="en-US" sz="1400" dirty="0"/>
              <a:t> </a:t>
            </a:r>
            <a:r>
              <a:rPr lang="en-US" sz="1400" dirty="0" err="1"/>
              <a:t>стремлении</a:t>
            </a:r>
            <a:r>
              <a:rPr lang="en-US" sz="1400" dirty="0"/>
              <a:t> </a:t>
            </a:r>
            <a:r>
              <a:rPr lang="en-US" sz="1400" dirty="0" err="1"/>
              <a:t>Эстонии</a:t>
            </a:r>
            <a:r>
              <a:rPr lang="en-US" sz="1400" dirty="0"/>
              <a:t> и </a:t>
            </a:r>
            <a:r>
              <a:rPr lang="en-US" sz="1400" dirty="0" err="1"/>
              <a:t>Латвии</a:t>
            </a:r>
            <a:r>
              <a:rPr lang="en-US" sz="1400" dirty="0"/>
              <a:t> </a:t>
            </a:r>
            <a:r>
              <a:rPr lang="en-US" sz="1400" dirty="0" err="1"/>
              <a:t>получить</a:t>
            </a:r>
            <a:r>
              <a:rPr lang="en-US" sz="1400" dirty="0"/>
              <a:t> </a:t>
            </a:r>
            <a:r>
              <a:rPr lang="en-US" sz="1400" dirty="0" err="1"/>
              <a:t>статус</a:t>
            </a:r>
            <a:r>
              <a:rPr lang="en-US" sz="1400" dirty="0"/>
              <a:t> </a:t>
            </a:r>
            <a:r>
              <a:rPr lang="en-US" sz="1400" dirty="0" err="1"/>
              <a:t>наблюдателя</a:t>
            </a:r>
            <a:r>
              <a:rPr lang="en-US" sz="1400" dirty="0"/>
              <a:t> в АС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dirty="0" err="1"/>
              <a:t>Альтернативы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стран</a:t>
            </a:r>
            <a:r>
              <a:rPr lang="en-US" sz="1400" dirty="0"/>
              <a:t> </a:t>
            </a:r>
            <a:r>
              <a:rPr lang="en-US" sz="1400" dirty="0" err="1"/>
              <a:t>Балтии</a:t>
            </a:r>
            <a:r>
              <a:rPr lang="en-US" sz="1400" dirty="0"/>
              <a:t> (</a:t>
            </a:r>
            <a:r>
              <a:rPr lang="en-US" sz="1400" dirty="0" err="1"/>
              <a:t>североевропейскость</a:t>
            </a:r>
            <a:r>
              <a:rPr lang="en-US" sz="1400" dirty="0"/>
              <a:t> </a:t>
            </a:r>
            <a:r>
              <a:rPr lang="en-US" sz="1400" dirty="0" err="1"/>
              <a:t>Эстонии</a:t>
            </a:r>
            <a:r>
              <a:rPr lang="en-US" sz="1400" dirty="0"/>
              <a:t> и </a:t>
            </a:r>
            <a:r>
              <a:rPr lang="en-US" sz="1400" dirty="0" err="1"/>
              <a:t>тяготение</a:t>
            </a:r>
            <a:r>
              <a:rPr lang="en-US" sz="1400" dirty="0"/>
              <a:t> к </a:t>
            </a:r>
            <a:r>
              <a:rPr lang="en-US" sz="1400" dirty="0" err="1"/>
              <a:t>Польше</a:t>
            </a:r>
            <a:r>
              <a:rPr lang="en-US" sz="1400" dirty="0"/>
              <a:t> </a:t>
            </a:r>
            <a:r>
              <a:rPr lang="en-US" sz="1400" dirty="0" err="1"/>
              <a:t>для</a:t>
            </a:r>
            <a:r>
              <a:rPr lang="en-US" sz="1400" dirty="0"/>
              <a:t> </a:t>
            </a:r>
            <a:r>
              <a:rPr lang="en-US" sz="1400" dirty="0" err="1"/>
              <a:t>Литвы</a:t>
            </a:r>
            <a:r>
              <a:rPr lang="en-US" sz="1400" dirty="0"/>
              <a:t>)</a:t>
            </a:r>
            <a:endParaRPr sz="14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400" dirty="0" err="1"/>
              <a:t>Возрождение</a:t>
            </a:r>
            <a:r>
              <a:rPr lang="en-US" sz="1400" dirty="0"/>
              <a:t> </a:t>
            </a:r>
            <a:r>
              <a:rPr lang="en-US" sz="1400" dirty="0" err="1"/>
              <a:t>Балтоскандии</a:t>
            </a:r>
            <a:r>
              <a:rPr lang="en-US" sz="1400" dirty="0"/>
              <a:t> </a:t>
            </a:r>
            <a:r>
              <a:rPr lang="en-US" sz="1400" dirty="0" err="1"/>
              <a:t>как</a:t>
            </a:r>
            <a:r>
              <a:rPr lang="en-US" sz="1400" dirty="0"/>
              <a:t> </a:t>
            </a:r>
            <a:r>
              <a:rPr lang="en-US" sz="1400" dirty="0" err="1"/>
              <a:t>ответ</a:t>
            </a:r>
            <a:r>
              <a:rPr lang="en-US" sz="1400" dirty="0"/>
              <a:t> </a:t>
            </a:r>
            <a:r>
              <a:rPr lang="en-US" sz="1400" dirty="0" err="1"/>
              <a:t>на</a:t>
            </a:r>
            <a:r>
              <a:rPr lang="en-US" sz="1400" dirty="0"/>
              <a:t> </a:t>
            </a:r>
            <a:r>
              <a:rPr lang="en-US" sz="1400" dirty="0" err="1"/>
              <a:t>крах</a:t>
            </a:r>
            <a:r>
              <a:rPr lang="en-US" sz="1400" dirty="0"/>
              <a:t> </a:t>
            </a:r>
            <a:r>
              <a:rPr lang="en-US" sz="1400" dirty="0" err="1"/>
              <a:t>концепции</a:t>
            </a:r>
            <a:r>
              <a:rPr lang="en-US" sz="1400" dirty="0"/>
              <a:t> </a:t>
            </a:r>
            <a:r>
              <a:rPr lang="en-US" sz="1400" dirty="0" err="1"/>
              <a:t>Балтийского</a:t>
            </a:r>
            <a:r>
              <a:rPr lang="en-US" sz="1400" dirty="0"/>
              <a:t> </a:t>
            </a:r>
            <a:r>
              <a:rPr lang="en-US" sz="1400" dirty="0" err="1"/>
              <a:t>региона</a:t>
            </a:r>
            <a:r>
              <a:rPr lang="en-US" sz="1400" dirty="0"/>
              <a:t> с </a:t>
            </a:r>
            <a:r>
              <a:rPr lang="en-US" sz="1400" dirty="0" err="1"/>
              <a:t>Россией</a:t>
            </a:r>
            <a:endParaRPr sz="1400" dirty="0"/>
          </a:p>
        </p:txBody>
      </p:sp>
      <p:sp>
        <p:nvSpPr>
          <p:cNvPr id="297" name="Google Shape;297;p24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  <p:pic>
        <p:nvPicPr>
          <p:cNvPr id="300" name="Google Shape;3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680500"/>
            <a:ext cx="5245500" cy="349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Позиция Северной Европы</a:t>
            </a:r>
            <a:endParaRPr/>
          </a:p>
        </p:txBody>
      </p:sp>
      <p:sp>
        <p:nvSpPr>
          <p:cNvPr id="307" name="Google Shape;307;p25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Общность Арктики и Балтики через общие проекты (экология)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Вступление Швеции и Финляндии в НАТО для укрепления безопасности на Балтийском море и Северной Европе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Комплексность противостояния России и НАТО и большая реальность столкновения на Балтике, чем в Арктике, и большая угроза безопасности в регионе (кабели)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Вопрос об истинном единстве Северной Европы и стран Балтии: займёт ли Финляндия нишу стран Балтии в НАТО?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/>
              <a:t>Актуальность большего пространства безопасности, чем Арктика и Балтика?</a:t>
            </a:r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309" name="Google Shape;309;p25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310" name="Google Shape;310;p25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  <p:pic>
        <p:nvPicPr>
          <p:cNvPr id="311" name="Google Shape;3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375" y="1642949"/>
            <a:ext cx="5558800" cy="370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>
            <a:spLocks noGrp="1"/>
          </p:cNvSpPr>
          <p:nvPr>
            <p:ph type="title"/>
          </p:nvPr>
        </p:nvSpPr>
        <p:spPr>
          <a:xfrm>
            <a:off x="3267298" y="1407940"/>
            <a:ext cx="52455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/>
              <a:t>Расширение НАТО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2"/>
          <p:cNvSpPr txBox="1">
            <a:spLocks noGrp="1"/>
          </p:cNvSpPr>
          <p:nvPr>
            <p:ph type="body" idx="1"/>
          </p:nvPr>
        </p:nvSpPr>
        <p:spPr>
          <a:xfrm>
            <a:off x="430306" y="1954306"/>
            <a:ext cx="10945906" cy="4616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rmAutofit fontScale="25000" lnSpcReduction="20000"/>
          </a:bodyPr>
          <a:lstStyle/>
          <a:p>
            <a:pPr marL="1314450" lvl="0" indent="-85725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6400" dirty="0"/>
              <a:t>Планы НАТО в Северном направлении уже учитывают особенности новых членов, для которых Балтийское море является не менее важным театром;</a:t>
            </a:r>
          </a:p>
          <a:p>
            <a:pPr marL="1314450" lvl="0" indent="-85725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6400" dirty="0"/>
              <a:t>В процессе расширения укрепилось разноуровневое институциональное сотрудничество, в частности, NORDEFCO </a:t>
            </a:r>
            <a:r>
              <a:rPr lang="ru-RU" sz="6400" b="1" dirty="0"/>
              <a:t>не потерял </a:t>
            </a:r>
            <a:r>
              <a:rPr lang="ru-RU" sz="6400" dirty="0"/>
              <a:t>свою значимость, также кроме обязательств в рамках НАТО у отдельных членов альянса теперь есть двусторонние обязательства со странами СЕ;</a:t>
            </a:r>
          </a:p>
          <a:p>
            <a:pPr marL="1314450" lvl="0" indent="-85725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6400" dirty="0"/>
              <a:t>Значительно участились совместные военные учения практически всех видов войск;</a:t>
            </a:r>
          </a:p>
          <a:p>
            <a:pPr marL="1314450" lvl="0" indent="-857250" rtl="0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6400" dirty="0"/>
              <a:t>Предположительно,  в данном направлении страны НАТО будут делать основной упор на т.н. A2/AD (предполагает активные действия ограничивающие маневры противника в отдельном районе) и повышение эффективности наблюдения за морским и воздушным пространствами в регионе.</a:t>
            </a:r>
          </a:p>
          <a:p>
            <a:pPr marL="685800" lvl="0" indent="-685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5600" dirty="0"/>
          </a:p>
          <a:p>
            <a:pPr marL="685800" lvl="0" indent="-685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5600" dirty="0"/>
          </a:p>
          <a:p>
            <a:pPr marL="685800" lvl="0" indent="-685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5600" dirty="0"/>
          </a:p>
          <a:p>
            <a:pPr marL="292100" lvl="0" indent="-20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2"/>
          <p:cNvSpPr txBox="1">
            <a:spLocks noGrp="1"/>
          </p:cNvSpPr>
          <p:nvPr>
            <p:ph type="body" idx="3"/>
          </p:nvPr>
        </p:nvSpPr>
        <p:spPr>
          <a:xfrm>
            <a:off x="1440473" y="558678"/>
            <a:ext cx="1426500" cy="3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 err="1"/>
              <a:t>Семинар</a:t>
            </a:r>
            <a:r>
              <a:rPr lang="en-US" dirty="0"/>
              <a:t> НУГ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2"/>
          <p:cNvSpPr txBox="1">
            <a:spLocks noGrp="1"/>
          </p:cNvSpPr>
          <p:nvPr>
            <p:ph type="body" idx="4"/>
          </p:nvPr>
        </p:nvSpPr>
        <p:spPr>
          <a:xfrm>
            <a:off x="3705995" y="561678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None/>
            </a:pPr>
            <a:r>
              <a:rPr lang="en-US" dirty="0"/>
              <a:t>22 </a:t>
            </a:r>
            <a:r>
              <a:rPr lang="en-US" dirty="0" err="1"/>
              <a:t>января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2"/>
          <p:cNvSpPr txBox="1">
            <a:spLocks noGrp="1"/>
          </p:cNvSpPr>
          <p:nvPr>
            <p:ph type="body" idx="5"/>
          </p:nvPr>
        </p:nvSpPr>
        <p:spPr>
          <a:xfrm>
            <a:off x="6335460" y="561678"/>
            <a:ext cx="15525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None/>
            </a:pPr>
            <a:r>
              <a:rPr lang="en-US" dirty="0"/>
              <a:t>Москва 2025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1"/>
          <p:cNvSpPr txBox="1">
            <a:spLocks noGrp="1"/>
          </p:cNvSpPr>
          <p:nvPr>
            <p:ph type="title"/>
          </p:nvPr>
        </p:nvSpPr>
        <p:spPr>
          <a:xfrm>
            <a:off x="781197" y="1930387"/>
            <a:ext cx="6993900" cy="103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1"/>
          <p:cNvSpPr txBox="1">
            <a:spLocks noGrp="1"/>
          </p:cNvSpPr>
          <p:nvPr>
            <p:ph type="body" idx="1"/>
          </p:nvPr>
        </p:nvSpPr>
        <p:spPr>
          <a:xfrm>
            <a:off x="781196" y="3172884"/>
            <a:ext cx="6993900" cy="4524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endParaRPr/>
          </a:p>
        </p:txBody>
      </p:sp>
      <p:sp>
        <p:nvSpPr>
          <p:cNvPr id="257" name="Google Shape;257;p21"/>
          <p:cNvSpPr txBox="1">
            <a:spLocks noGrp="1"/>
          </p:cNvSpPr>
          <p:nvPr>
            <p:ph type="body" idx="3"/>
          </p:nvPr>
        </p:nvSpPr>
        <p:spPr>
          <a:xfrm>
            <a:off x="1524919" y="721205"/>
            <a:ext cx="2535600" cy="554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258" name="Google Shape;258;p21"/>
          <p:cNvSpPr txBox="1">
            <a:spLocks noGrp="1"/>
          </p:cNvSpPr>
          <p:nvPr>
            <p:ph type="body" idx="4"/>
          </p:nvPr>
        </p:nvSpPr>
        <p:spPr>
          <a:xfrm>
            <a:off x="4612217" y="731627"/>
            <a:ext cx="2760000" cy="54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259" name="Google Shape;259;p21"/>
          <p:cNvSpPr txBox="1">
            <a:spLocks noGrp="1"/>
          </p:cNvSpPr>
          <p:nvPr>
            <p:ph type="body" idx="5"/>
          </p:nvPr>
        </p:nvSpPr>
        <p:spPr>
          <a:xfrm>
            <a:off x="8346523" y="731627"/>
            <a:ext cx="2760000" cy="54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  <p:pic>
        <p:nvPicPr>
          <p:cNvPr id="260" name="Google Shape;260;p21"/>
          <p:cNvPicPr preferRelativeResize="0"/>
          <p:nvPr/>
        </p:nvPicPr>
        <p:blipFill rotWithShape="1">
          <a:blip r:embed="rId3">
            <a:alphaModFix/>
          </a:blip>
          <a:srcRect l="41331" t="3288"/>
          <a:stretch/>
        </p:blipFill>
        <p:spPr>
          <a:xfrm>
            <a:off x="1842100" y="1447800"/>
            <a:ext cx="8697264" cy="4975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21"/>
          <p:cNvCxnSpPr/>
          <p:nvPr/>
        </p:nvCxnSpPr>
        <p:spPr>
          <a:xfrm rot="10800000">
            <a:off x="2911500" y="3798433"/>
            <a:ext cx="1226100" cy="82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2" name="Google Shape;262;p21"/>
          <p:cNvCxnSpPr/>
          <p:nvPr/>
        </p:nvCxnSpPr>
        <p:spPr>
          <a:xfrm rot="10800000">
            <a:off x="4137667" y="2743333"/>
            <a:ext cx="1169100" cy="106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3" name="Google Shape;263;p21"/>
          <p:cNvCxnSpPr/>
          <p:nvPr/>
        </p:nvCxnSpPr>
        <p:spPr>
          <a:xfrm rot="10800000">
            <a:off x="5549400" y="1873400"/>
            <a:ext cx="783900" cy="96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4" name="Google Shape;264;p21"/>
          <p:cNvCxnSpPr/>
          <p:nvPr/>
        </p:nvCxnSpPr>
        <p:spPr>
          <a:xfrm rot="10800000">
            <a:off x="7502300" y="1517067"/>
            <a:ext cx="256800" cy="869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5" name="Google Shape;265;p21"/>
          <p:cNvCxnSpPr/>
          <p:nvPr/>
        </p:nvCxnSpPr>
        <p:spPr>
          <a:xfrm rot="10800000" flipH="1">
            <a:off x="5663200" y="5637733"/>
            <a:ext cx="1297500" cy="9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Google Shape;266;p21"/>
          <p:cNvCxnSpPr/>
          <p:nvPr/>
        </p:nvCxnSpPr>
        <p:spPr>
          <a:xfrm>
            <a:off x="6960667" y="4040667"/>
            <a:ext cx="299700" cy="98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21"/>
          <p:cNvCxnSpPr/>
          <p:nvPr/>
        </p:nvCxnSpPr>
        <p:spPr>
          <a:xfrm>
            <a:off x="8928233" y="2843000"/>
            <a:ext cx="1212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21"/>
          <p:cNvCxnSpPr/>
          <p:nvPr/>
        </p:nvCxnSpPr>
        <p:spPr>
          <a:xfrm>
            <a:off x="9070800" y="3869567"/>
            <a:ext cx="1083600" cy="17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9" name="Google Shape;269;p21"/>
          <p:cNvCxnSpPr/>
          <p:nvPr/>
        </p:nvCxnSpPr>
        <p:spPr>
          <a:xfrm>
            <a:off x="9042300" y="4753533"/>
            <a:ext cx="684300" cy="71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875" r="21875"/>
          <a:stretch/>
        </p:blipFill>
        <p:spPr>
          <a:xfrm>
            <a:off x="6684653" y="1447790"/>
            <a:ext cx="4325102" cy="4325100"/>
          </a:xfrm>
          <a:prstGeom prst="rect">
            <a:avLst/>
          </a:prstGeom>
        </p:spPr>
      </p:pic>
      <p:sp>
        <p:nvSpPr>
          <p:cNvPr id="212" name="Google Shape;212;p17"/>
          <p:cNvSpPr txBox="1">
            <a:spLocks noGrp="1"/>
          </p:cNvSpPr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Шведско-финская интеграция</a:t>
            </a:r>
            <a:endParaRPr/>
          </a:p>
        </p:txBody>
      </p:sp>
      <p:sp>
        <p:nvSpPr>
          <p:cNvPr id="213" name="Google Shape;213;p17"/>
          <p:cNvSpPr txBox="1">
            <a:spLocks noGrp="1"/>
          </p:cNvSpPr>
          <p:nvPr>
            <p:ph type="body" idx="1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</p:spPr>
        <p:txBody>
          <a:bodyPr spcFirstLastPara="1" wrap="square" lIns="0" tIns="0" rIns="0" bIns="45700" anchor="t" anchorCtr="0">
            <a:norm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Обе</a:t>
            </a:r>
            <a:r>
              <a:rPr lang="en-US" sz="1600" dirty="0"/>
              <a:t> </a:t>
            </a:r>
            <a:r>
              <a:rPr lang="en-US" sz="1600" dirty="0" err="1"/>
              <a:t>страны</a:t>
            </a:r>
            <a:r>
              <a:rPr lang="en-US" sz="1600" dirty="0"/>
              <a:t> </a:t>
            </a:r>
            <a:r>
              <a:rPr lang="en-US" sz="1600" dirty="0" err="1"/>
              <a:t>имеют</a:t>
            </a:r>
            <a:r>
              <a:rPr lang="en-US" sz="1600" dirty="0"/>
              <a:t> </a:t>
            </a:r>
            <a:r>
              <a:rPr lang="en-US" sz="1600" dirty="0" err="1"/>
              <a:t>выход</a:t>
            </a:r>
            <a:r>
              <a:rPr lang="en-US" sz="1600" dirty="0"/>
              <a:t> к </a:t>
            </a:r>
            <a:r>
              <a:rPr lang="en-US" sz="1600" dirty="0" err="1"/>
              <a:t>двум</a:t>
            </a:r>
            <a:r>
              <a:rPr lang="en-US" sz="1600" dirty="0"/>
              <a:t> “</a:t>
            </a:r>
            <a:r>
              <a:rPr lang="en-US" sz="1600" dirty="0" err="1"/>
              <a:t>пространствам</a:t>
            </a:r>
            <a:r>
              <a:rPr lang="en-US" sz="1600" dirty="0"/>
              <a:t> </a:t>
            </a:r>
            <a:r>
              <a:rPr lang="en-US" sz="1600" dirty="0" err="1"/>
              <a:t>безопасности</a:t>
            </a:r>
            <a:r>
              <a:rPr lang="en-US" sz="1600" dirty="0"/>
              <a:t>”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Исторически</a:t>
            </a:r>
            <a:r>
              <a:rPr lang="en-US" sz="1600" dirty="0"/>
              <a:t>, </a:t>
            </a:r>
            <a:r>
              <a:rPr lang="en-US" sz="1600" dirty="0" err="1"/>
              <a:t>культурно</a:t>
            </a:r>
            <a:r>
              <a:rPr lang="en-US" sz="1600" dirty="0"/>
              <a:t> и </a:t>
            </a:r>
            <a:r>
              <a:rPr lang="en-US" sz="1600" dirty="0" err="1"/>
              <a:t>географически</a:t>
            </a:r>
            <a:r>
              <a:rPr lang="en-US" sz="1600" dirty="0"/>
              <a:t> </a:t>
            </a:r>
            <a:r>
              <a:rPr lang="en-US" sz="1600" dirty="0" err="1"/>
              <a:t>тесно</a:t>
            </a:r>
            <a:r>
              <a:rPr lang="en-US" sz="1600" dirty="0"/>
              <a:t> </a:t>
            </a:r>
            <a:r>
              <a:rPr lang="en-US" sz="1600" dirty="0" err="1"/>
              <a:t>связаны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При</a:t>
            </a:r>
            <a:r>
              <a:rPr lang="en-US" sz="1600" dirty="0"/>
              <a:t> </a:t>
            </a:r>
            <a:r>
              <a:rPr lang="en-US" sz="1600" dirty="0" err="1"/>
              <a:t>этом</a:t>
            </a:r>
            <a:r>
              <a:rPr lang="en-US" sz="1600" dirty="0"/>
              <a:t> </a:t>
            </a:r>
            <a:r>
              <a:rPr lang="en-US" sz="1600" dirty="0" err="1"/>
              <a:t>обе</a:t>
            </a:r>
            <a:r>
              <a:rPr lang="en-US" sz="1600" dirty="0"/>
              <a:t> </a:t>
            </a:r>
            <a:r>
              <a:rPr lang="en-US" sz="1600" dirty="0" err="1"/>
              <a:t>страны</a:t>
            </a:r>
            <a:r>
              <a:rPr lang="en-US" sz="1600" dirty="0"/>
              <a:t> </a:t>
            </a:r>
            <a:r>
              <a:rPr lang="en-US" sz="1600" dirty="0" err="1"/>
              <a:t>являлись</a:t>
            </a:r>
            <a:r>
              <a:rPr lang="en-US" sz="1600" dirty="0"/>
              <a:t> </a:t>
            </a:r>
            <a:r>
              <a:rPr lang="en-US" sz="1600" dirty="0" err="1"/>
              <a:t>участницами</a:t>
            </a:r>
            <a:r>
              <a:rPr lang="en-US" sz="1600" dirty="0"/>
              <a:t> </a:t>
            </a:r>
            <a:r>
              <a:rPr lang="en-US" sz="1600" dirty="0" err="1"/>
              <a:t>форума</a:t>
            </a:r>
            <a:r>
              <a:rPr lang="en-US" sz="1600" dirty="0"/>
              <a:t> NORDEFCO </a:t>
            </a:r>
            <a:r>
              <a:rPr lang="en-US" sz="1600" dirty="0" err="1"/>
              <a:t>ещё</a:t>
            </a:r>
            <a:r>
              <a:rPr lang="en-US" sz="1600" dirty="0"/>
              <a:t> </a:t>
            </a:r>
            <a:r>
              <a:rPr lang="en-US" sz="1600" dirty="0" err="1"/>
              <a:t>задолго</a:t>
            </a:r>
            <a:r>
              <a:rPr lang="en-US" sz="1600" dirty="0"/>
              <a:t> </a:t>
            </a:r>
            <a:r>
              <a:rPr lang="en-US" sz="1600" dirty="0" err="1"/>
              <a:t>до</a:t>
            </a:r>
            <a:r>
              <a:rPr lang="en-US" sz="1600" dirty="0"/>
              <a:t> </a:t>
            </a:r>
            <a:r>
              <a:rPr lang="en-US" sz="1600" dirty="0" err="1"/>
              <a:t>вступления</a:t>
            </a:r>
            <a:r>
              <a:rPr lang="en-US" sz="1600" dirty="0"/>
              <a:t> в НАТО</a:t>
            </a:r>
            <a:endParaRPr sz="16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600" dirty="0" err="1"/>
              <a:t>Использование</a:t>
            </a:r>
            <a:r>
              <a:rPr lang="en-US" sz="1600" dirty="0"/>
              <a:t> </a:t>
            </a:r>
            <a:r>
              <a:rPr lang="en-US" sz="1600" dirty="0" err="1"/>
              <a:t>шведскими</a:t>
            </a:r>
            <a:r>
              <a:rPr lang="en-US" sz="1600" dirty="0"/>
              <a:t> ВС </a:t>
            </a:r>
            <a:r>
              <a:rPr lang="en-US" sz="1600" dirty="0" err="1"/>
              <a:t>военных</a:t>
            </a:r>
            <a:r>
              <a:rPr lang="en-US" sz="1600" dirty="0"/>
              <a:t> </a:t>
            </a:r>
            <a:r>
              <a:rPr lang="en-US" sz="1600" dirty="0" err="1"/>
              <a:t>объектов</a:t>
            </a:r>
            <a:r>
              <a:rPr lang="en-US" sz="1600" dirty="0"/>
              <a:t> в </a:t>
            </a:r>
            <a:r>
              <a:rPr lang="en-US" sz="1600" dirty="0" err="1"/>
              <a:t>Финляндии</a:t>
            </a:r>
            <a:r>
              <a:rPr lang="en-US" sz="1600" dirty="0"/>
              <a:t> </a:t>
            </a:r>
            <a:r>
              <a:rPr lang="en-US" sz="1600" dirty="0" err="1"/>
              <a:t>увеличивает</a:t>
            </a:r>
            <a:r>
              <a:rPr lang="en-US" sz="1600" dirty="0"/>
              <a:t> (</a:t>
            </a:r>
            <a:r>
              <a:rPr lang="en-US" sz="1600" dirty="0" err="1"/>
              <a:t>теоретически</a:t>
            </a:r>
            <a:r>
              <a:rPr lang="en-US" sz="1600" dirty="0"/>
              <a:t>) </a:t>
            </a:r>
            <a:r>
              <a:rPr lang="en-US" sz="1600" dirty="0" err="1"/>
              <a:t>оперативные</a:t>
            </a:r>
            <a:r>
              <a:rPr lang="en-US" sz="1600" dirty="0"/>
              <a:t> </a:t>
            </a:r>
            <a:r>
              <a:rPr lang="en-US" sz="1600" dirty="0" err="1"/>
              <a:t>возможности</a:t>
            </a:r>
            <a:r>
              <a:rPr lang="en-US" sz="1600" dirty="0"/>
              <a:t> </a:t>
            </a:r>
            <a:r>
              <a:rPr lang="en-US" sz="1600" dirty="0" err="1"/>
              <a:t>североевропейских</a:t>
            </a:r>
            <a:r>
              <a:rPr lang="en-US" sz="1600" dirty="0"/>
              <a:t> </a:t>
            </a:r>
            <a:r>
              <a:rPr lang="en-US" sz="1600" dirty="0" err="1"/>
              <a:t>стран</a:t>
            </a:r>
            <a:r>
              <a:rPr lang="en-US" sz="1600" dirty="0"/>
              <a:t> в </a:t>
            </a:r>
            <a:r>
              <a:rPr lang="en-US" sz="1600" dirty="0" err="1"/>
              <a:t>Арктике</a:t>
            </a:r>
            <a:r>
              <a:rPr lang="en-US" sz="1600" dirty="0"/>
              <a:t> и </a:t>
            </a:r>
            <a:r>
              <a:rPr lang="en-US" sz="1600" dirty="0" err="1"/>
              <a:t>на</a:t>
            </a:r>
            <a:r>
              <a:rPr lang="en-US" sz="1600" dirty="0"/>
              <a:t> </a:t>
            </a:r>
            <a:r>
              <a:rPr lang="en-US" sz="1600" dirty="0" err="1"/>
              <a:t>Балтийском</a:t>
            </a:r>
            <a:r>
              <a:rPr lang="en-US" sz="1600" dirty="0"/>
              <a:t> </a:t>
            </a:r>
            <a:r>
              <a:rPr lang="en-US" sz="1600" dirty="0" err="1"/>
              <a:t>море</a:t>
            </a:r>
            <a:endParaRPr sz="1600" dirty="0"/>
          </a:p>
        </p:txBody>
      </p:sp>
      <p:sp>
        <p:nvSpPr>
          <p:cNvPr id="214" name="Google Shape;214;p17"/>
          <p:cNvSpPr txBox="1">
            <a:spLocks noGrp="1"/>
          </p:cNvSpPr>
          <p:nvPr>
            <p:ph type="body" idx="3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Семинар НУГ</a:t>
            </a:r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body" idx="4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22 января</a:t>
            </a:r>
            <a:endParaRPr/>
          </a:p>
        </p:txBody>
      </p:sp>
      <p:sp>
        <p:nvSpPr>
          <p:cNvPr id="216" name="Google Shape;216;p17"/>
          <p:cNvSpPr txBox="1">
            <a:spLocks noGrp="1"/>
          </p:cNvSpPr>
          <p:nvPr>
            <p:ph type="body" idx="5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Москва 2025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1047</Words>
  <Application>Microsoft Office PowerPoint</Application>
  <PresentationFormat>Широкоэкранный</PresentationFormat>
  <Paragraphs>146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Арктико-Балтийское  пространство безопасности </vt:lpstr>
      <vt:lpstr>Важное замечание</vt:lpstr>
      <vt:lpstr>Актуальность тематики</vt:lpstr>
      <vt:lpstr>Исторические предпосылки единства Арктики и Балтики</vt:lpstr>
      <vt:lpstr>Актуальность Балтоскандии в настоящее время</vt:lpstr>
      <vt:lpstr>Позиция Северной Европы</vt:lpstr>
      <vt:lpstr>Расширение НАТО</vt:lpstr>
      <vt:lpstr>Презентация PowerPoint</vt:lpstr>
      <vt:lpstr>Шведско-финская интеграция</vt:lpstr>
      <vt:lpstr>Вопрос участия в Baltic Sentry</vt:lpstr>
      <vt:lpstr>Фактор Дональда Трампа</vt:lpstr>
      <vt:lpstr>Североамериканское  присутствие в регионе</vt:lpstr>
      <vt:lpstr>Позиция России</vt:lpstr>
      <vt:lpstr>Предпосылки к формированию такой позиции</vt:lpstr>
      <vt:lpstr>Реакция России</vt:lpstr>
      <vt:lpstr>Степень серьёзности угрозы</vt:lpstr>
      <vt:lpstr>Выводы: значение для сотрудничества России со странами БРИКС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Максим Майоров</cp:lastModifiedBy>
  <cp:revision>18</cp:revision>
  <dcterms:modified xsi:type="dcterms:W3CDTF">2025-01-22T13:51:07Z</dcterms:modified>
</cp:coreProperties>
</file>