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497662-45A1-42EE-8B55-522A04D0E466}" type="datetimeFigureOut">
              <a:rPr lang="ru-RU" smtClean="0"/>
              <a:t>06.03.2025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263093-720A-47ED-BAB6-2669626F7C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157192"/>
            <a:ext cx="5637010" cy="882119"/>
          </a:xfrm>
        </p:spPr>
        <p:txBody>
          <a:bodyPr/>
          <a:lstStyle/>
          <a:p>
            <a:r>
              <a:rPr lang="ru-RU" dirty="0"/>
              <a:t>Докладчик: Ардзинба </a:t>
            </a:r>
            <a:r>
              <a:rPr lang="ru-RU" dirty="0" err="1"/>
              <a:t>Камила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175351" cy="3584689"/>
          </a:xfrm>
        </p:spPr>
        <p:txBody>
          <a:bodyPr/>
          <a:lstStyle/>
          <a:p>
            <a:pPr marL="182880" indent="0">
              <a:buNone/>
            </a:pPr>
            <a:r>
              <a:rPr lang="ru-RU" b="0" dirty="0">
                <a:effectLst/>
              </a:rPr>
              <a:t>Перспективы сотрудничества Египта и Российской Федерации в рамках БРИКС+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405889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- </a:t>
            </a:r>
            <a:r>
              <a:rPr lang="ru-RU" sz="2800" b="1" dirty="0"/>
              <a:t>БРИКС+</a:t>
            </a:r>
            <a:r>
              <a:rPr lang="ru-RU" sz="2800" dirty="0"/>
              <a:t>: новая глобальная платформа для экономического и политического сотрудничества. 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b="1" dirty="0"/>
              <a:t>Египет и Россия</a:t>
            </a:r>
            <a:r>
              <a:rPr lang="ru-RU" sz="2800" dirty="0"/>
              <a:t>: исторически сложившееся стратегическое партнерство. 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b="1" dirty="0"/>
              <a:t>Цель презентации</a:t>
            </a:r>
            <a:r>
              <a:rPr lang="ru-RU" sz="2800" dirty="0"/>
              <a:t>: </a:t>
            </a:r>
            <a:br>
              <a:rPr lang="ru-RU" sz="2800" dirty="0"/>
            </a:br>
            <a:r>
              <a:rPr lang="ru-RU" sz="2800" dirty="0"/>
              <a:t>  - Рассмотреть текущие основы взаимодействия. </a:t>
            </a:r>
            <a:br>
              <a:rPr lang="ru-RU" sz="2800" dirty="0"/>
            </a:br>
            <a:r>
              <a:rPr lang="ru-RU" sz="2800" dirty="0"/>
              <a:t>  - Проанализировать перспективы и вызовы сотрудничества в рамках БРИКС+. </a:t>
            </a:r>
          </a:p>
        </p:txBody>
      </p:sp>
    </p:spTree>
    <p:extLst>
      <p:ext uri="{BB962C8B-B14F-4D97-AF65-F5344CB8AC3E}">
        <p14:creationId xmlns:p14="http://schemas.microsoft.com/office/powerpoint/2010/main" val="269495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0579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4600" dirty="0"/>
              <a:t>Основы двустороннего сотрудничества  </a:t>
            </a:r>
          </a:p>
          <a:p>
            <a:pPr marL="45720" indent="0">
              <a:buNone/>
            </a:pPr>
            <a:r>
              <a:rPr lang="ru-RU" dirty="0"/>
              <a:t>- Торговля и экономика:  </a:t>
            </a:r>
          </a:p>
          <a:p>
            <a:pPr marL="45720" indent="0">
              <a:buNone/>
            </a:pPr>
            <a:r>
              <a:rPr lang="ru-RU" dirty="0"/>
              <a:t>  - Основной экспорт: зерно, фрукты, овощи.  </a:t>
            </a:r>
          </a:p>
          <a:p>
            <a:pPr marL="45720" indent="0">
              <a:buNone/>
            </a:pPr>
            <a:r>
              <a:rPr lang="ru-RU" dirty="0"/>
              <a:t>  - Рост взаимного товарооборота.  </a:t>
            </a:r>
          </a:p>
          <a:p>
            <a:pPr marL="45720" indent="0">
              <a:buNone/>
            </a:pPr>
            <a:r>
              <a:rPr lang="ru-RU" dirty="0"/>
              <a:t>- Энергетика:  </a:t>
            </a:r>
          </a:p>
          <a:p>
            <a:pPr marL="45720" indent="0">
              <a:buNone/>
            </a:pPr>
            <a:r>
              <a:rPr lang="ru-RU" dirty="0"/>
              <a:t>  - Проект АЭС «Эль-</a:t>
            </a:r>
            <a:r>
              <a:rPr lang="ru-RU" dirty="0" err="1"/>
              <a:t>Дабаа</a:t>
            </a:r>
            <a:r>
              <a:rPr lang="ru-RU" dirty="0"/>
              <a:t>».  </a:t>
            </a:r>
          </a:p>
          <a:p>
            <a:pPr marL="45720" indent="0">
              <a:buNone/>
            </a:pPr>
            <a:r>
              <a:rPr lang="ru-RU" dirty="0"/>
              <a:t>  - Потенциал зеленой энергетики.  </a:t>
            </a:r>
          </a:p>
          <a:p>
            <a:pPr marL="45720" indent="0">
              <a:buNone/>
            </a:pPr>
            <a:r>
              <a:rPr lang="ru-RU" dirty="0"/>
              <a:t>- Военно-техническое сотрудничество:  </a:t>
            </a:r>
          </a:p>
          <a:p>
            <a:pPr marL="45720" indent="0">
              <a:buNone/>
            </a:pPr>
            <a:r>
              <a:rPr lang="ru-RU" dirty="0"/>
              <a:t>  - Совместные проекты в сфере обороны.  </a:t>
            </a:r>
          </a:p>
          <a:p>
            <a:pPr marL="45720" indent="0">
              <a:buNone/>
            </a:pPr>
            <a:r>
              <a:rPr lang="ru-RU" dirty="0"/>
              <a:t>- Гуманитарная сфера:  </a:t>
            </a:r>
          </a:p>
          <a:p>
            <a:pPr marL="45720" indent="0">
              <a:buNone/>
            </a:pPr>
            <a:r>
              <a:rPr lang="ru-RU" dirty="0"/>
              <a:t>  - Образовательные программы и развитие туризма. </a:t>
            </a:r>
          </a:p>
        </p:txBody>
      </p:sp>
    </p:spTree>
    <p:extLst>
      <p:ext uri="{BB962C8B-B14F-4D97-AF65-F5344CB8AC3E}">
        <p14:creationId xmlns:p14="http://schemas.microsoft.com/office/powerpoint/2010/main" val="273848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/>
          <a:lstStyle/>
          <a:p>
            <a:pPr marL="45720" indent="0">
              <a:buNone/>
            </a:pPr>
            <a:r>
              <a:rPr lang="ru-RU" sz="2800" b="1" dirty="0"/>
              <a:t>Возможности сотрудничества в рамках БРИКС+  </a:t>
            </a:r>
          </a:p>
          <a:p>
            <a:pPr marL="45720" indent="0">
              <a:buNone/>
            </a:pPr>
            <a:r>
              <a:rPr lang="ru-RU" dirty="0"/>
              <a:t>- Для Египта:  </a:t>
            </a:r>
          </a:p>
          <a:p>
            <a:pPr marL="45720" indent="0">
              <a:buNone/>
            </a:pPr>
            <a:r>
              <a:rPr lang="ru-RU" dirty="0"/>
              <a:t>  - Инвестиции в инфраструктуру.  </a:t>
            </a:r>
          </a:p>
          <a:p>
            <a:pPr marL="45720" indent="0">
              <a:buNone/>
            </a:pPr>
            <a:r>
              <a:rPr lang="ru-RU" dirty="0"/>
              <a:t>  - Выход на новые рынки.  </a:t>
            </a:r>
          </a:p>
          <a:p>
            <a:pPr marL="45720" indent="0">
              <a:buNone/>
            </a:pPr>
            <a:r>
              <a:rPr lang="ru-RU" dirty="0"/>
              <a:t>  - Технологический обмен.  </a:t>
            </a:r>
          </a:p>
          <a:p>
            <a:pPr marL="45720" indent="0">
              <a:buNone/>
            </a:pPr>
            <a:r>
              <a:rPr lang="ru-RU" dirty="0"/>
              <a:t>- Для России:  </a:t>
            </a:r>
          </a:p>
          <a:p>
            <a:pPr marL="45720" indent="0">
              <a:buNone/>
            </a:pPr>
            <a:r>
              <a:rPr lang="ru-RU" dirty="0"/>
              <a:t>  - Укрепление позиций в Африке.  </a:t>
            </a:r>
          </a:p>
          <a:p>
            <a:pPr marL="45720" indent="0">
              <a:buNone/>
            </a:pPr>
            <a:r>
              <a:rPr lang="ru-RU" dirty="0"/>
              <a:t>  - Развитие экспорта технологий.  </a:t>
            </a:r>
          </a:p>
          <a:p>
            <a:pPr marL="45720" indent="0">
              <a:buNone/>
            </a:pPr>
            <a:r>
              <a:rPr lang="ru-RU" dirty="0"/>
              <a:t>  - Возможности для совместных проектов в Африке. </a:t>
            </a:r>
          </a:p>
        </p:txBody>
      </p:sp>
    </p:spTree>
    <p:extLst>
      <p:ext uri="{BB962C8B-B14F-4D97-AF65-F5344CB8AC3E}">
        <p14:creationId xmlns:p14="http://schemas.microsoft.com/office/powerpoint/2010/main" val="422598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300" b="1" dirty="0"/>
              <a:t>Ключевые направления развития  </a:t>
            </a:r>
          </a:p>
          <a:p>
            <a:pPr marL="45720" indent="0">
              <a:buNone/>
            </a:pPr>
            <a:r>
              <a:rPr lang="ru-RU" dirty="0"/>
              <a:t>- Инфраструктура:  </a:t>
            </a:r>
          </a:p>
          <a:p>
            <a:pPr marL="45720" indent="0">
              <a:buNone/>
            </a:pPr>
            <a:r>
              <a:rPr lang="ru-RU" dirty="0"/>
              <a:t>  - Развитие транспортных коридоров (Суэцкий канал, Арктика).  </a:t>
            </a:r>
          </a:p>
          <a:p>
            <a:pPr marL="45720" indent="0">
              <a:buNone/>
            </a:pPr>
            <a:r>
              <a:rPr lang="ru-RU" dirty="0"/>
              <a:t>- Энергетика:  </a:t>
            </a:r>
          </a:p>
          <a:p>
            <a:pPr marL="45720" indent="0">
              <a:buNone/>
            </a:pPr>
            <a:r>
              <a:rPr lang="ru-RU" dirty="0"/>
              <a:t>  - Атомная энергетика и водородные технологии.  </a:t>
            </a:r>
          </a:p>
          <a:p>
            <a:pPr marL="45720" indent="0">
              <a:buNone/>
            </a:pPr>
            <a:r>
              <a:rPr lang="ru-RU" dirty="0"/>
              <a:t>- Технологии и </a:t>
            </a:r>
            <a:r>
              <a:rPr lang="ru-RU" dirty="0" err="1"/>
              <a:t>цифровизация</a:t>
            </a:r>
            <a:r>
              <a:rPr lang="ru-RU" dirty="0"/>
              <a:t>:  </a:t>
            </a:r>
          </a:p>
          <a:p>
            <a:pPr marL="45720" indent="0">
              <a:buNone/>
            </a:pPr>
            <a:r>
              <a:rPr lang="ru-RU" dirty="0"/>
              <a:t>  - Совместные программы в сфере сельского хозяйства и IT.  </a:t>
            </a:r>
          </a:p>
          <a:p>
            <a:pPr marL="45720" indent="0">
              <a:buNone/>
            </a:pPr>
            <a:r>
              <a:rPr lang="ru-RU" dirty="0"/>
              <a:t>- Гуманитарное сотрудничество:  </a:t>
            </a:r>
          </a:p>
          <a:p>
            <a:pPr marL="45720" indent="0">
              <a:buNone/>
            </a:pPr>
            <a:r>
              <a:rPr lang="ru-RU" dirty="0"/>
              <a:t>  - Образовательные проекты, культурные обмены. </a:t>
            </a:r>
          </a:p>
        </p:txBody>
      </p:sp>
    </p:spTree>
    <p:extLst>
      <p:ext uri="{BB962C8B-B14F-4D97-AF65-F5344CB8AC3E}">
        <p14:creationId xmlns:p14="http://schemas.microsoft.com/office/powerpoint/2010/main" val="400804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1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000" b="1" dirty="0"/>
              <a:t>Вызовы и барьеры  </a:t>
            </a:r>
          </a:p>
          <a:p>
            <a:pPr marL="45720" indent="0">
              <a:buNone/>
            </a:pPr>
            <a:r>
              <a:rPr lang="ru-RU" dirty="0"/>
              <a:t>- Экономические:  </a:t>
            </a:r>
          </a:p>
          <a:p>
            <a:pPr marL="45720" indent="0">
              <a:buNone/>
            </a:pPr>
            <a:r>
              <a:rPr lang="ru-RU" dirty="0"/>
              <a:t>  - Санкции против России.  </a:t>
            </a:r>
          </a:p>
          <a:p>
            <a:pPr marL="45720" indent="0">
              <a:buNone/>
            </a:pPr>
            <a:r>
              <a:rPr lang="ru-RU" dirty="0"/>
              <a:t>  - Долговая нагрузка Египта.  </a:t>
            </a:r>
          </a:p>
          <a:p>
            <a:pPr marL="45720" indent="0">
              <a:buNone/>
            </a:pPr>
            <a:r>
              <a:rPr lang="ru-RU" dirty="0"/>
              <a:t>- Политические:  </a:t>
            </a:r>
          </a:p>
          <a:p>
            <a:pPr marL="45720" indent="0">
              <a:buNone/>
            </a:pPr>
            <a:r>
              <a:rPr lang="ru-RU" dirty="0"/>
              <a:t>  - Давление западных стран.  </a:t>
            </a:r>
          </a:p>
          <a:p>
            <a:pPr marL="45720" indent="0">
              <a:buNone/>
            </a:pPr>
            <a:r>
              <a:rPr lang="ru-RU" dirty="0"/>
              <a:t>  - Различие национальных интересов стран БРИКС.  </a:t>
            </a:r>
          </a:p>
          <a:p>
            <a:pPr marL="45720" indent="0">
              <a:buNone/>
            </a:pPr>
            <a:r>
              <a:rPr lang="ru-RU" dirty="0"/>
              <a:t>- Логистические:  </a:t>
            </a:r>
          </a:p>
          <a:p>
            <a:pPr marL="45720" indent="0">
              <a:buNone/>
            </a:pPr>
            <a:r>
              <a:rPr lang="ru-RU" dirty="0"/>
              <a:t>  - Сложности координации проектов. </a:t>
            </a:r>
          </a:p>
        </p:txBody>
      </p:sp>
    </p:spTree>
    <p:extLst>
      <p:ext uri="{BB962C8B-B14F-4D97-AF65-F5344CB8AC3E}">
        <p14:creationId xmlns:p14="http://schemas.microsoft.com/office/powerpoint/2010/main" val="240681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/>
              <a:t>Преимущества сотрудничества через БРИКС+  </a:t>
            </a:r>
          </a:p>
          <a:p>
            <a:pPr marL="45720" indent="0">
              <a:buNone/>
            </a:pPr>
            <a:endParaRPr lang="ru-RU" sz="2800" b="1" dirty="0"/>
          </a:p>
          <a:p>
            <a:pPr marL="45720" indent="0">
              <a:buNone/>
            </a:pPr>
            <a:r>
              <a:rPr lang="ru-RU" dirty="0"/>
              <a:t>- Доступ к инвестициям и финансовым механизмам.  </a:t>
            </a:r>
          </a:p>
          <a:p>
            <a:pPr marL="45720" indent="0">
              <a:buNone/>
            </a:pPr>
            <a:r>
              <a:rPr lang="ru-RU" dirty="0"/>
              <a:t>- Совместное противостояние глобальным вызовам.  </a:t>
            </a:r>
          </a:p>
          <a:p>
            <a:pPr marL="45720" indent="0">
              <a:buNone/>
            </a:pPr>
            <a:r>
              <a:rPr lang="ru-RU" dirty="0"/>
              <a:t>- Укрепление роли России и Египта в глобальной экономике.  </a:t>
            </a:r>
          </a:p>
          <a:p>
            <a:pPr marL="45720" indent="0">
              <a:buNone/>
            </a:pPr>
            <a:r>
              <a:rPr lang="ru-RU" dirty="0"/>
              <a:t>- Развитие устойчивого партнерства. </a:t>
            </a:r>
          </a:p>
        </p:txBody>
      </p:sp>
    </p:spTree>
    <p:extLst>
      <p:ext uri="{BB962C8B-B14F-4D97-AF65-F5344CB8AC3E}">
        <p14:creationId xmlns:p14="http://schemas.microsoft.com/office/powerpoint/2010/main" val="156329098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</TotalTime>
  <Words>315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Georgia</vt:lpstr>
      <vt:lpstr>Trebuchet MS</vt:lpstr>
      <vt:lpstr>Воздушный поток</vt:lpstr>
      <vt:lpstr>Перспективы сотрудничества Египта и Российской Федерации в рамках БРИКС+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сотрудничества Египта и Российской Федерации в рамках БРИКС+</dc:title>
  <dc:creator>lyceum</dc:creator>
  <cp:lastModifiedBy>Ирина</cp:lastModifiedBy>
  <cp:revision>1</cp:revision>
  <dcterms:created xsi:type="dcterms:W3CDTF">2025-03-06T08:31:15Z</dcterms:created>
  <dcterms:modified xsi:type="dcterms:W3CDTF">2025-03-06T13:14:40Z</dcterms:modified>
</cp:coreProperties>
</file>