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0897ae37b_2_1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340897ae37b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42ccc3d50e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42ccc3d50e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40897ae37b_2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340897ae37b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42abe73736_5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42abe73736_5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427487d6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427487d6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427487d61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427487d61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0897ae37b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340897ae37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42dec506d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42dec506d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40897ae37b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340897ae37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42abe73736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42abe73736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42abe73736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42abe73736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2ccc3d50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42ccc3d50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40897ae37b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340897ae37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41f637567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341f63756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41f6375673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341f637567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42b64a032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342b64a03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42abe73736_5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42abe73736_5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42abe73736_5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42abe73736_5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42abe73736_5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42abe73736_5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42abe73736_5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42abe73736_5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2dec506d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42dec506d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42dec506d3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42dec506d3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42dec506d3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42dec506d3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42dec506d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42dec506d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42dec506d3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42dec506d3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42ccc3d50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42ccc3d50e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42ccc3d50e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42ccc3d50e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ложка">
  <p:cSld name="Обложк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 descr="A blue circle with white 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394" y="721630"/>
            <a:ext cx="664874" cy="664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14"/>
          <p:cNvCxnSpPr/>
          <p:nvPr/>
        </p:nvCxnSpPr>
        <p:spPr>
          <a:xfrm>
            <a:off x="4567659" y="739002"/>
            <a:ext cx="0" cy="63013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9" name="Google Shape;59;p14"/>
          <p:cNvCxnSpPr/>
          <p:nvPr/>
        </p:nvCxnSpPr>
        <p:spPr>
          <a:xfrm>
            <a:off x="6481936" y="739002"/>
            <a:ext cx="0" cy="63013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" name="Google Shape;60;p14"/>
          <p:cNvCxnSpPr/>
          <p:nvPr/>
        </p:nvCxnSpPr>
        <p:spPr>
          <a:xfrm>
            <a:off x="8384285" y="739002"/>
            <a:ext cx="0" cy="63013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770975" y="1803503"/>
            <a:ext cx="5725544" cy="148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3200"/>
              <a:buFont typeface="Arial"/>
              <a:buNone/>
              <a:defRPr sz="3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1556210" y="890881"/>
            <a:ext cx="2886538" cy="32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2"/>
          </p:nvPr>
        </p:nvSpPr>
        <p:spPr>
          <a:xfrm>
            <a:off x="4694565" y="880372"/>
            <a:ext cx="1708547" cy="34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  <a:defRPr sz="9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3"/>
          </p:nvPr>
        </p:nvSpPr>
        <p:spPr>
          <a:xfrm>
            <a:off x="6590040" y="880372"/>
            <a:ext cx="1663304" cy="34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  <a:defRPr sz="9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4"/>
          </p:nvPr>
        </p:nvSpPr>
        <p:spPr>
          <a:xfrm>
            <a:off x="770975" y="3618685"/>
            <a:ext cx="5718950" cy="48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1">
  <p:cSld name="Текст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5"/>
          <p:cNvCxnSpPr/>
          <p:nvPr/>
        </p:nvCxnSpPr>
        <p:spPr>
          <a:xfrm>
            <a:off x="2474015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9" name="Google Shape;69;p15"/>
          <p:cNvCxnSpPr/>
          <p:nvPr/>
        </p:nvCxnSpPr>
        <p:spPr>
          <a:xfrm>
            <a:off x="4574562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" name="Google Shape;70;p15"/>
          <p:cNvCxnSpPr/>
          <p:nvPr/>
        </p:nvCxnSpPr>
        <p:spPr>
          <a:xfrm>
            <a:off x="770781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15"/>
          <p:cNvSpPr txBox="1"/>
          <p:nvPr/>
        </p:nvSpPr>
        <p:spPr>
          <a:xfrm>
            <a:off x="7807651" y="399208"/>
            <a:ext cx="5039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15"/>
          <p:cNvCxnSpPr/>
          <p:nvPr/>
        </p:nvCxnSpPr>
        <p:spPr>
          <a:xfrm>
            <a:off x="873290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" name="Google Shape;73;p15"/>
          <p:cNvSpPr>
            <a:spLocks noGrp="1"/>
          </p:cNvSpPr>
          <p:nvPr>
            <p:ph type="pic" idx="2"/>
          </p:nvPr>
        </p:nvSpPr>
        <p:spPr>
          <a:xfrm>
            <a:off x="5013490" y="1085842"/>
            <a:ext cx="3243875" cy="3243830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170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171" cy="25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2">
  <p:cSld name="Текст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6"/>
          <p:cNvCxnSpPr/>
          <p:nvPr/>
        </p:nvCxnSpPr>
        <p:spPr>
          <a:xfrm>
            <a:off x="2474015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16"/>
          <p:cNvCxnSpPr/>
          <p:nvPr/>
        </p:nvCxnSpPr>
        <p:spPr>
          <a:xfrm>
            <a:off x="4574562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" name="Google Shape;83;p16"/>
          <p:cNvCxnSpPr/>
          <p:nvPr/>
        </p:nvCxnSpPr>
        <p:spPr>
          <a:xfrm>
            <a:off x="770781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16"/>
          <p:cNvSpPr txBox="1"/>
          <p:nvPr/>
        </p:nvSpPr>
        <p:spPr>
          <a:xfrm>
            <a:off x="7807651" y="399208"/>
            <a:ext cx="5039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" name="Google Shape;85;p16"/>
          <p:cNvCxnSpPr/>
          <p:nvPr/>
        </p:nvCxnSpPr>
        <p:spPr>
          <a:xfrm>
            <a:off x="873290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439423" y="1085843"/>
            <a:ext cx="8293466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3"/>
          </p:nvPr>
        </p:nvSpPr>
        <p:spPr>
          <a:xfrm>
            <a:off x="439423" y="1784747"/>
            <a:ext cx="8293478" cy="2808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4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3">
  <p:cSld name="Текст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7"/>
          <p:cNvCxnSpPr/>
          <p:nvPr/>
        </p:nvCxnSpPr>
        <p:spPr>
          <a:xfrm>
            <a:off x="2474015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" name="Google Shape;94;p17"/>
          <p:cNvCxnSpPr/>
          <p:nvPr/>
        </p:nvCxnSpPr>
        <p:spPr>
          <a:xfrm>
            <a:off x="4574562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17"/>
          <p:cNvCxnSpPr/>
          <p:nvPr/>
        </p:nvCxnSpPr>
        <p:spPr>
          <a:xfrm>
            <a:off x="770781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96;p17"/>
          <p:cNvSpPr txBox="1"/>
          <p:nvPr/>
        </p:nvSpPr>
        <p:spPr>
          <a:xfrm>
            <a:off x="7807651" y="399208"/>
            <a:ext cx="5039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" name="Google Shape;97;p17"/>
          <p:cNvCxnSpPr/>
          <p:nvPr/>
        </p:nvCxnSpPr>
        <p:spPr>
          <a:xfrm>
            <a:off x="873290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3"/>
          </p:nvPr>
        </p:nvSpPr>
        <p:spPr>
          <a:xfrm>
            <a:off x="439424" y="1784747"/>
            <a:ext cx="3241898" cy="179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4"/>
          </p:nvPr>
        </p:nvSpPr>
        <p:spPr>
          <a:xfrm>
            <a:off x="439423" y="3887437"/>
            <a:ext cx="295075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5"/>
          </p:nvPr>
        </p:nvSpPr>
        <p:spPr>
          <a:xfrm>
            <a:off x="4694919" y="1784747"/>
            <a:ext cx="4037976" cy="2588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2400"/>
              <a:buFont typeface="Arial"/>
              <a:buNone/>
              <a:defRPr sz="24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6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439423" y="1085843"/>
            <a:ext cx="8293466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_1">
  <p:cSld name="График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8"/>
          <p:cNvCxnSpPr/>
          <p:nvPr/>
        </p:nvCxnSpPr>
        <p:spPr>
          <a:xfrm>
            <a:off x="2474015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18"/>
          <p:cNvCxnSpPr/>
          <p:nvPr/>
        </p:nvCxnSpPr>
        <p:spPr>
          <a:xfrm>
            <a:off x="4574562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" name="Google Shape;109;p18"/>
          <p:cNvCxnSpPr/>
          <p:nvPr/>
        </p:nvCxnSpPr>
        <p:spPr>
          <a:xfrm>
            <a:off x="770781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" name="Google Shape;110;p18"/>
          <p:cNvSpPr txBox="1"/>
          <p:nvPr/>
        </p:nvSpPr>
        <p:spPr>
          <a:xfrm>
            <a:off x="7807651" y="399208"/>
            <a:ext cx="5039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p18"/>
          <p:cNvCxnSpPr/>
          <p:nvPr/>
        </p:nvCxnSpPr>
        <p:spPr>
          <a:xfrm>
            <a:off x="873290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241898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4"/>
          </p:nvPr>
        </p:nvSpPr>
        <p:spPr>
          <a:xfrm>
            <a:off x="439424" y="1784747"/>
            <a:ext cx="3241898" cy="179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5"/>
          </p:nvPr>
        </p:nvSpPr>
        <p:spPr>
          <a:xfrm>
            <a:off x="439423" y="3887437"/>
            <a:ext cx="295075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>
            <a:spLocks noGrp="1"/>
          </p:cNvSpPr>
          <p:nvPr>
            <p:ph type="chart" idx="6"/>
          </p:nvPr>
        </p:nvSpPr>
        <p:spPr>
          <a:xfrm>
            <a:off x="3954073" y="1085843"/>
            <a:ext cx="4778826" cy="321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График_2">
  <p:cSld name="График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9"/>
          <p:cNvCxnSpPr/>
          <p:nvPr/>
        </p:nvCxnSpPr>
        <p:spPr>
          <a:xfrm>
            <a:off x="2474015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" name="Google Shape;122;p19"/>
          <p:cNvCxnSpPr/>
          <p:nvPr/>
        </p:nvCxnSpPr>
        <p:spPr>
          <a:xfrm>
            <a:off x="4574562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19"/>
          <p:cNvCxnSpPr/>
          <p:nvPr/>
        </p:nvCxnSpPr>
        <p:spPr>
          <a:xfrm>
            <a:off x="770781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" name="Google Shape;124;p19"/>
          <p:cNvSpPr txBox="1"/>
          <p:nvPr/>
        </p:nvSpPr>
        <p:spPr>
          <a:xfrm>
            <a:off x="7807651" y="399208"/>
            <a:ext cx="5039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19"/>
          <p:cNvCxnSpPr/>
          <p:nvPr/>
        </p:nvCxnSpPr>
        <p:spPr>
          <a:xfrm>
            <a:off x="873290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4"/>
          </p:nvPr>
        </p:nvSpPr>
        <p:spPr>
          <a:xfrm>
            <a:off x="439423" y="3887437"/>
            <a:ext cx="295075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800"/>
              <a:buFont typeface="Arial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>
            <a:spLocks noGrp="1"/>
          </p:cNvSpPr>
          <p:nvPr>
            <p:ph type="chart" idx="5"/>
          </p:nvPr>
        </p:nvSpPr>
        <p:spPr>
          <a:xfrm>
            <a:off x="3954073" y="1085843"/>
            <a:ext cx="4778826" cy="321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6"/>
          </p:nvPr>
        </p:nvSpPr>
        <p:spPr>
          <a:xfrm>
            <a:off x="439341" y="1085298"/>
            <a:ext cx="3242072" cy="52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7"/>
          </p:nvPr>
        </p:nvSpPr>
        <p:spPr>
          <a:xfrm>
            <a:off x="439424" y="1784747"/>
            <a:ext cx="3241898" cy="179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фры">
  <p:cSld name="Цифры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0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20"/>
          <p:cNvCxnSpPr/>
          <p:nvPr/>
        </p:nvCxnSpPr>
        <p:spPr>
          <a:xfrm>
            <a:off x="2474015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20"/>
          <p:cNvCxnSpPr/>
          <p:nvPr/>
        </p:nvCxnSpPr>
        <p:spPr>
          <a:xfrm>
            <a:off x="4574562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20"/>
          <p:cNvCxnSpPr/>
          <p:nvPr/>
        </p:nvCxnSpPr>
        <p:spPr>
          <a:xfrm>
            <a:off x="770781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8" name="Google Shape;138;p20"/>
          <p:cNvSpPr txBox="1"/>
          <p:nvPr/>
        </p:nvSpPr>
        <p:spPr>
          <a:xfrm>
            <a:off x="7807651" y="399208"/>
            <a:ext cx="5039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20"/>
          <p:cNvCxnSpPr/>
          <p:nvPr/>
        </p:nvCxnSpPr>
        <p:spPr>
          <a:xfrm>
            <a:off x="873290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439423" y="1085843"/>
            <a:ext cx="8293466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4"/>
          </p:nvPr>
        </p:nvSpPr>
        <p:spPr>
          <a:xfrm>
            <a:off x="431307" y="3077996"/>
            <a:ext cx="2068607" cy="117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5"/>
          </p:nvPr>
        </p:nvSpPr>
        <p:spPr>
          <a:xfrm>
            <a:off x="3035255" y="3077996"/>
            <a:ext cx="2068209" cy="117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6"/>
          </p:nvPr>
        </p:nvSpPr>
        <p:spPr>
          <a:xfrm>
            <a:off x="5639204" y="3077996"/>
            <a:ext cx="2068209" cy="117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7"/>
          </p:nvPr>
        </p:nvSpPr>
        <p:spPr>
          <a:xfrm>
            <a:off x="431307" y="2032676"/>
            <a:ext cx="2068607" cy="8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914400" lvl="1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8"/>
          </p:nvPr>
        </p:nvSpPr>
        <p:spPr>
          <a:xfrm>
            <a:off x="3035255" y="2032676"/>
            <a:ext cx="2068607" cy="8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914400" lvl="1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9"/>
          </p:nvPr>
        </p:nvSpPr>
        <p:spPr>
          <a:xfrm>
            <a:off x="5639204" y="2032676"/>
            <a:ext cx="2068607" cy="8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latin typeface="Arial"/>
                <a:ea typeface="Arial"/>
                <a:cs typeface="Arial"/>
                <a:sym typeface="Arial"/>
              </a:defRPr>
            </a:lvl1pPr>
            <a:lvl2pPr marL="914400" lvl="1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200"/>
              <a:buChar char="•"/>
              <a:defRPr sz="7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_1">
  <p:cSld name="Таблица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21"/>
          <p:cNvCxnSpPr/>
          <p:nvPr/>
        </p:nvCxnSpPr>
        <p:spPr>
          <a:xfrm>
            <a:off x="2474015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3" name="Google Shape;153;p21"/>
          <p:cNvCxnSpPr/>
          <p:nvPr/>
        </p:nvCxnSpPr>
        <p:spPr>
          <a:xfrm>
            <a:off x="4574562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4" name="Google Shape;154;p21"/>
          <p:cNvCxnSpPr/>
          <p:nvPr/>
        </p:nvCxnSpPr>
        <p:spPr>
          <a:xfrm>
            <a:off x="770781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5" name="Google Shape;155;p21"/>
          <p:cNvSpPr txBox="1"/>
          <p:nvPr/>
        </p:nvSpPr>
        <p:spPr>
          <a:xfrm>
            <a:off x="7807651" y="399208"/>
            <a:ext cx="5039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" name="Google Shape;156;p21"/>
          <p:cNvCxnSpPr/>
          <p:nvPr/>
        </p:nvCxnSpPr>
        <p:spPr>
          <a:xfrm>
            <a:off x="873290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p21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body" idx="4"/>
          </p:nvPr>
        </p:nvSpPr>
        <p:spPr>
          <a:xfrm>
            <a:off x="439340" y="1085299"/>
            <a:ext cx="8293549" cy="23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5"/>
          </p:nvPr>
        </p:nvSpPr>
        <p:spPr>
          <a:xfrm>
            <a:off x="439341" y="4304392"/>
            <a:ext cx="5118227" cy="52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а_2">
  <p:cSld name="Таблица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2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2"/>
          <p:cNvCxnSpPr/>
          <p:nvPr/>
        </p:nvCxnSpPr>
        <p:spPr>
          <a:xfrm>
            <a:off x="2474015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" name="Google Shape;165;p22"/>
          <p:cNvCxnSpPr/>
          <p:nvPr/>
        </p:nvCxnSpPr>
        <p:spPr>
          <a:xfrm>
            <a:off x="4574562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6" name="Google Shape;166;p22"/>
          <p:cNvCxnSpPr/>
          <p:nvPr/>
        </p:nvCxnSpPr>
        <p:spPr>
          <a:xfrm>
            <a:off x="770781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22"/>
          <p:cNvSpPr txBox="1"/>
          <p:nvPr/>
        </p:nvSpPr>
        <p:spPr>
          <a:xfrm>
            <a:off x="7807651" y="399208"/>
            <a:ext cx="5039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" name="Google Shape;168;p22"/>
          <p:cNvCxnSpPr/>
          <p:nvPr/>
        </p:nvCxnSpPr>
        <p:spPr>
          <a:xfrm>
            <a:off x="873290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body" idx="4"/>
          </p:nvPr>
        </p:nvSpPr>
        <p:spPr>
          <a:xfrm>
            <a:off x="439340" y="1085298"/>
            <a:ext cx="5713408" cy="402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200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200"/>
              <a:buChar char="•"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5"/>
          </p:nvPr>
        </p:nvSpPr>
        <p:spPr>
          <a:xfrm>
            <a:off x="439341" y="4304392"/>
            <a:ext cx="5118227" cy="52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21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1000"/>
              <a:buChar char="•"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6"/>
          </p:nvPr>
        </p:nvSpPr>
        <p:spPr>
          <a:xfrm>
            <a:off x="6515105" y="1656272"/>
            <a:ext cx="2197999" cy="1928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">
  <p:cSld name="чистый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rgbClr val="0A204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3107" y="1982857"/>
            <a:ext cx="1177787" cy="117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тый_2">
  <p:cSld name="чистый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4"/>
          <p:cNvCxnSpPr/>
          <p:nvPr/>
        </p:nvCxnSpPr>
        <p:spPr>
          <a:xfrm>
            <a:off x="2474015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1" name="Google Shape;181;p24"/>
          <p:cNvCxnSpPr/>
          <p:nvPr/>
        </p:nvCxnSpPr>
        <p:spPr>
          <a:xfrm>
            <a:off x="4574562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2" name="Google Shape;182;p24"/>
          <p:cNvCxnSpPr/>
          <p:nvPr/>
        </p:nvCxnSpPr>
        <p:spPr>
          <a:xfrm>
            <a:off x="770781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24"/>
          <p:cNvSpPr txBox="1"/>
          <p:nvPr/>
        </p:nvSpPr>
        <p:spPr>
          <a:xfrm>
            <a:off x="7807651" y="399208"/>
            <a:ext cx="5039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4" name="Google Shape;184;p24"/>
          <p:cNvCxnSpPr/>
          <p:nvPr/>
        </p:nvCxnSpPr>
        <p:spPr>
          <a:xfrm>
            <a:off x="873290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5" name="Google Shape;185;p24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вет">
  <p:cSld name="цве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99" y="348272"/>
            <a:ext cx="336207" cy="336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25"/>
          <p:cNvCxnSpPr/>
          <p:nvPr/>
        </p:nvCxnSpPr>
        <p:spPr>
          <a:xfrm>
            <a:off x="2474015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25"/>
          <p:cNvCxnSpPr/>
          <p:nvPr/>
        </p:nvCxnSpPr>
        <p:spPr>
          <a:xfrm>
            <a:off x="4574562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25"/>
          <p:cNvCxnSpPr/>
          <p:nvPr/>
        </p:nvCxnSpPr>
        <p:spPr>
          <a:xfrm>
            <a:off x="770781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25"/>
          <p:cNvSpPr txBox="1"/>
          <p:nvPr/>
        </p:nvSpPr>
        <p:spPr>
          <a:xfrm>
            <a:off x="7807651" y="399208"/>
            <a:ext cx="503983" cy="2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5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p25"/>
          <p:cNvCxnSpPr/>
          <p:nvPr/>
        </p:nvCxnSpPr>
        <p:spPr>
          <a:xfrm>
            <a:off x="8732901" y="348272"/>
            <a:ext cx="0" cy="439695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5" name="Google Shape;195;p25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3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  <a:defRPr sz="8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241898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5"/>
          <p:cNvSpPr txBox="1">
            <a:spLocks noGrp="1"/>
          </p:cNvSpPr>
          <p:nvPr>
            <p:ph type="body" idx="4"/>
          </p:nvPr>
        </p:nvSpPr>
        <p:spPr>
          <a:xfrm>
            <a:off x="439424" y="1784747"/>
            <a:ext cx="3241898" cy="179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25"/>
          <p:cNvSpPr/>
          <p:nvPr/>
        </p:nvSpPr>
        <p:spPr>
          <a:xfrm>
            <a:off x="4044736" y="1085843"/>
            <a:ext cx="623248" cy="623248"/>
          </a:xfrm>
          <a:prstGeom prst="ellipse">
            <a:avLst/>
          </a:prstGeom>
          <a:solidFill>
            <a:srgbClr val="0E2D6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5"/>
          <p:cNvSpPr/>
          <p:nvPr/>
        </p:nvSpPr>
        <p:spPr>
          <a:xfrm>
            <a:off x="5057194" y="1085843"/>
            <a:ext cx="623248" cy="623248"/>
          </a:xfrm>
          <a:prstGeom prst="ellipse">
            <a:avLst/>
          </a:prstGeom>
          <a:solidFill>
            <a:srgbClr val="234A9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6069651" y="1085843"/>
            <a:ext cx="623248" cy="623248"/>
          </a:xfrm>
          <a:prstGeom prst="ellipse">
            <a:avLst/>
          </a:prstGeom>
          <a:solidFill>
            <a:srgbClr val="11A0D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5"/>
          <p:cNvSpPr/>
          <p:nvPr/>
        </p:nvSpPr>
        <p:spPr>
          <a:xfrm>
            <a:off x="7082108" y="1085843"/>
            <a:ext cx="623248" cy="623248"/>
          </a:xfrm>
          <a:prstGeom prst="ellipse">
            <a:avLst/>
          </a:prstGeom>
          <a:solidFill>
            <a:srgbClr val="029C6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5"/>
          <p:cNvSpPr/>
          <p:nvPr/>
        </p:nvSpPr>
        <p:spPr>
          <a:xfrm>
            <a:off x="8094566" y="1085843"/>
            <a:ext cx="623248" cy="623248"/>
          </a:xfrm>
          <a:prstGeom prst="ellipse">
            <a:avLst/>
          </a:prstGeom>
          <a:solidFill>
            <a:srgbClr val="EB681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5"/>
          <p:cNvSpPr/>
          <p:nvPr/>
        </p:nvSpPr>
        <p:spPr>
          <a:xfrm>
            <a:off x="4044736" y="2031524"/>
            <a:ext cx="623248" cy="623248"/>
          </a:xfrm>
          <a:prstGeom prst="ellipse">
            <a:avLst/>
          </a:prstGeom>
          <a:solidFill>
            <a:srgbClr val="7D4EB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5057194" y="2031524"/>
            <a:ext cx="623248" cy="623248"/>
          </a:xfrm>
          <a:prstGeom prst="ellipse">
            <a:avLst/>
          </a:prstGeom>
          <a:solidFill>
            <a:srgbClr val="E61F3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6069651" y="2031524"/>
            <a:ext cx="623248" cy="623248"/>
          </a:xfrm>
          <a:prstGeom prst="ellipse">
            <a:avLst/>
          </a:prstGeom>
          <a:solidFill>
            <a:srgbClr val="FBBA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5"/>
          <p:cNvSpPr/>
          <p:nvPr/>
        </p:nvSpPr>
        <p:spPr>
          <a:xfrm>
            <a:off x="7082108" y="2031524"/>
            <a:ext cx="623248" cy="623248"/>
          </a:xfrm>
          <a:prstGeom prst="ellipse">
            <a:avLst/>
          </a:prstGeom>
          <a:solidFill>
            <a:srgbClr val="7DA0D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5"/>
          <p:cNvSpPr/>
          <p:nvPr/>
        </p:nvSpPr>
        <p:spPr>
          <a:xfrm>
            <a:off x="8094566" y="2031524"/>
            <a:ext cx="623248" cy="623248"/>
          </a:xfrm>
          <a:prstGeom prst="ellipse">
            <a:avLst/>
          </a:prstGeom>
          <a:solidFill>
            <a:srgbClr val="47A0A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5"/>
          <p:cNvSpPr/>
          <p:nvPr/>
        </p:nvSpPr>
        <p:spPr>
          <a:xfrm>
            <a:off x="4044736" y="2977207"/>
            <a:ext cx="623248" cy="623248"/>
          </a:xfrm>
          <a:prstGeom prst="ellipse">
            <a:avLst/>
          </a:prstGeom>
          <a:solidFill>
            <a:srgbClr val="EB8C3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5"/>
          <p:cNvSpPr/>
          <p:nvPr/>
        </p:nvSpPr>
        <p:spPr>
          <a:xfrm>
            <a:off x="5057194" y="2977207"/>
            <a:ext cx="623248" cy="623248"/>
          </a:xfrm>
          <a:prstGeom prst="ellipse">
            <a:avLst/>
          </a:prstGeom>
          <a:solidFill>
            <a:srgbClr val="96628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5"/>
          <p:cNvSpPr/>
          <p:nvPr/>
        </p:nvSpPr>
        <p:spPr>
          <a:xfrm>
            <a:off x="6069651" y="2977207"/>
            <a:ext cx="623248" cy="623248"/>
          </a:xfrm>
          <a:prstGeom prst="ellipse">
            <a:avLst/>
          </a:prstGeom>
          <a:solidFill>
            <a:srgbClr val="CD5A5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5"/>
          <p:cNvSpPr/>
          <p:nvPr/>
        </p:nvSpPr>
        <p:spPr>
          <a:xfrm>
            <a:off x="7082108" y="2977207"/>
            <a:ext cx="623248" cy="623248"/>
          </a:xfrm>
          <a:prstGeom prst="ellipse">
            <a:avLst/>
          </a:prstGeom>
          <a:solidFill>
            <a:srgbClr val="FFD74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5"/>
          <p:cNvSpPr/>
          <p:nvPr/>
        </p:nvSpPr>
        <p:spPr>
          <a:xfrm>
            <a:off x="8094566" y="2977207"/>
            <a:ext cx="623248" cy="623248"/>
          </a:xfrm>
          <a:prstGeom prst="ellipse">
            <a:avLst/>
          </a:prstGeom>
          <a:solidFill>
            <a:srgbClr val="CDDDF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5"/>
          <p:cNvSpPr/>
          <p:nvPr/>
        </p:nvSpPr>
        <p:spPr>
          <a:xfrm>
            <a:off x="4044736" y="3937327"/>
            <a:ext cx="623248" cy="623248"/>
          </a:xfrm>
          <a:prstGeom prst="ellipse">
            <a:avLst/>
          </a:prstGeom>
          <a:solidFill>
            <a:srgbClr val="D7EBB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5"/>
          <p:cNvSpPr/>
          <p:nvPr/>
        </p:nvSpPr>
        <p:spPr>
          <a:xfrm>
            <a:off x="5057194" y="3937327"/>
            <a:ext cx="623248" cy="623248"/>
          </a:xfrm>
          <a:prstGeom prst="ellipse">
            <a:avLst/>
          </a:prstGeom>
          <a:solidFill>
            <a:srgbClr val="FFDC9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5"/>
          <p:cNvSpPr/>
          <p:nvPr/>
        </p:nvSpPr>
        <p:spPr>
          <a:xfrm>
            <a:off x="6069651" y="3937327"/>
            <a:ext cx="623248" cy="623248"/>
          </a:xfrm>
          <a:prstGeom prst="ellipse">
            <a:avLst/>
          </a:prstGeom>
          <a:solidFill>
            <a:srgbClr val="D7C3F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5"/>
          <p:cNvSpPr/>
          <p:nvPr/>
        </p:nvSpPr>
        <p:spPr>
          <a:xfrm>
            <a:off x="7082108" y="3937327"/>
            <a:ext cx="623248" cy="623248"/>
          </a:xfrm>
          <a:prstGeom prst="ellipse">
            <a:avLst/>
          </a:prstGeom>
          <a:solidFill>
            <a:srgbClr val="F6C3C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5"/>
          <p:cNvSpPr/>
          <p:nvPr/>
        </p:nvSpPr>
        <p:spPr>
          <a:xfrm>
            <a:off x="8094566" y="3937327"/>
            <a:ext cx="623248" cy="623248"/>
          </a:xfrm>
          <a:prstGeom prst="ellipse">
            <a:avLst/>
          </a:prstGeom>
          <a:solidFill>
            <a:srgbClr val="FFF07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C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D%D0%B3%D0%BB%D0%B8%D0%B9%D1%81%D0%BA%D0%B8%D0%B9_%D1%8F%D0%B7%D1%8B%D0%B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title"/>
          </p:nvPr>
        </p:nvSpPr>
        <p:spPr>
          <a:xfrm>
            <a:off x="770975" y="1803500"/>
            <a:ext cx="73866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ctr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ru" sz="2744" b="1" dirty="0">
                <a:solidFill>
                  <a:schemeClr val="tx1"/>
                </a:solidFill>
                <a:highlight>
                  <a:srgbClr val="FFFFFF"/>
                </a:highlight>
              </a:rPr>
              <a:t>Арктическая политика администрации Трампа: предварительные итоги и значение для России и неарктических стран</a:t>
            </a:r>
            <a:endParaRPr sz="2744" b="1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Arial"/>
              <a:buNone/>
            </a:pPr>
            <a:endParaRPr dirty="0"/>
          </a:p>
        </p:txBody>
      </p:sp>
      <p:sp>
        <p:nvSpPr>
          <p:cNvPr id="225" name="Google Shape;225;p26"/>
          <p:cNvSpPr txBox="1">
            <a:spLocks noGrp="1"/>
          </p:cNvSpPr>
          <p:nvPr>
            <p:ph type="body" idx="1"/>
          </p:nvPr>
        </p:nvSpPr>
        <p:spPr>
          <a:xfrm>
            <a:off x="1621035" y="890868"/>
            <a:ext cx="28866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ru" sz="900" b="1"/>
              <a:t>Научно-учебная группа «БРИКС+ как площадка для сотрудничества в Арктике: проблемы, перспективы и сценарии развития»</a:t>
            </a:r>
            <a:endParaRPr sz="900" b="1"/>
          </a:p>
        </p:txBody>
      </p:sp>
      <p:sp>
        <p:nvSpPr>
          <p:cNvPr id="226" name="Google Shape;226;p26"/>
          <p:cNvSpPr txBox="1">
            <a:spLocks noGrp="1"/>
          </p:cNvSpPr>
          <p:nvPr>
            <p:ph type="body" idx="2"/>
          </p:nvPr>
        </p:nvSpPr>
        <p:spPr>
          <a:xfrm>
            <a:off x="4694565" y="880372"/>
            <a:ext cx="1708547" cy="34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body" idx="3"/>
          </p:nvPr>
        </p:nvSpPr>
        <p:spPr>
          <a:xfrm>
            <a:off x="6590040" y="880372"/>
            <a:ext cx="16632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Arial"/>
              <a:buNone/>
            </a:pPr>
            <a:r>
              <a:rPr lang="ru"/>
              <a:t>Москва 2025</a:t>
            </a:r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body" idx="4"/>
          </p:nvPr>
        </p:nvSpPr>
        <p:spPr>
          <a:xfrm>
            <a:off x="1840050" y="3633636"/>
            <a:ext cx="57189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ru"/>
              <a:t>Майоров М.Г.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ru"/>
              <a:t>Набиев Х.Х.</a:t>
            </a:r>
            <a:br>
              <a:rPr lang="ru"/>
            </a:br>
            <a:r>
              <a:rPr lang="ru"/>
              <a:t>Попов Д.И.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Реакция Копенгагена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5" name="Google Shape;335;p35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" sz="1400" b="1" i="1" dirty="0"/>
              <a:t>”Гренландия не продаётся</a:t>
            </a:r>
            <a:r>
              <a:rPr lang="ru" b="1" i="1" dirty="0"/>
              <a:t>”</a:t>
            </a:r>
            <a:endParaRPr b="1" i="1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171450" lvl="0" indent="-171450" algn="l" rtl="0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300" dirty="0"/>
              <a:t>Премьер-министр Дании Фредериксен выступает за сохранение территориальной целостности королевства</a:t>
            </a:r>
            <a:endParaRPr sz="1300" dirty="0"/>
          </a:p>
          <a:p>
            <a:pPr marL="171450" lvl="0" indent="-171450" algn="l" rtl="0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300" dirty="0"/>
              <a:t>Неоднозначность позиции Трампа по поводу методов “присоединения” Гренландии вызвала попытки провести консультативные встречи с представителями </a:t>
            </a:r>
            <a:r>
              <a:rPr lang="ru" sz="1300" b="1" dirty="0"/>
              <a:t>Норвегии, Финлянди и Швеции </a:t>
            </a:r>
            <a:r>
              <a:rPr lang="ru" sz="1300" dirty="0"/>
              <a:t>- остальных североевропейских членов НАТО</a:t>
            </a:r>
            <a:endParaRPr sz="1300" dirty="0"/>
          </a:p>
          <a:p>
            <a:pPr marL="171450" lvl="0" indent="-171450" algn="l" rtl="0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" sz="1300" dirty="0"/>
              <a:t>Поддерживает идею полной </a:t>
            </a:r>
            <a:r>
              <a:rPr lang="ru" sz="1300" b="1" dirty="0"/>
              <a:t>оборонительной самодостаточности</a:t>
            </a:r>
            <a:r>
              <a:rPr lang="ru" sz="1300" dirty="0"/>
              <a:t> Европы</a:t>
            </a:r>
            <a:endParaRPr sz="1300" dirty="0"/>
          </a:p>
        </p:txBody>
      </p:sp>
      <p:sp>
        <p:nvSpPr>
          <p:cNvPr id="336" name="Google Shape;336;p35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337" name="Google Shape;337;p35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338" name="Google Shape;338;p35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339" name="Google Shape;339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2579" b="12586"/>
          <a:stretch/>
        </p:blipFill>
        <p:spPr>
          <a:xfrm>
            <a:off x="5013490" y="1085843"/>
            <a:ext cx="3243901" cy="32438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648" r="16648"/>
          <a:stretch/>
        </p:blipFill>
        <p:spPr>
          <a:xfrm>
            <a:off x="5013490" y="1085843"/>
            <a:ext cx="3243875" cy="3243829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pic>
      <p:sp>
        <p:nvSpPr>
          <p:cNvPr id="345" name="Google Shape;345;p36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170" cy="58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/>
              <a:t>Вопрос статуса Гренландии</a:t>
            </a:r>
            <a:endParaRPr/>
          </a:p>
        </p:txBody>
      </p:sp>
      <p:sp>
        <p:nvSpPr>
          <p:cNvPr id="346" name="Google Shape;346;p36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171" cy="282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 fontScale="92500" lnSpcReduction="20000"/>
          </a:bodyPr>
          <a:lstStyle/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300" dirty="0"/>
              <a:t>По итогам парламентских выборов большинство мест получили партии Demokratiit и Naleraq - умеренные </a:t>
            </a:r>
            <a:r>
              <a:rPr lang="ru" sz="1300" b="1" dirty="0"/>
              <a:t>(суммарно 18 мест из 31)</a:t>
            </a:r>
            <a:endParaRPr sz="1300" b="1" dirty="0"/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300" dirty="0"/>
              <a:t>На повестку встаёт независимость острова от Копенгагена, </a:t>
            </a:r>
            <a:r>
              <a:rPr lang="ru" sz="1300" b="1" dirty="0"/>
              <a:t>но “постепенная”</a:t>
            </a:r>
            <a:endParaRPr sz="1300" b="1" dirty="0"/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300" dirty="0"/>
              <a:t>На практике это означает создание финансовой базы до проведения референдума</a:t>
            </a:r>
            <a:endParaRPr sz="1300" dirty="0"/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300" dirty="0"/>
              <a:t>В случае прекращения экономической поддержки от Дании наиболее вероятным инвестором в экономику Гренландии выступят </a:t>
            </a:r>
            <a:r>
              <a:rPr lang="ru" sz="1300" b="1" dirty="0"/>
              <a:t>именно США</a:t>
            </a:r>
            <a:endParaRPr sz="13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7" name="Google Shape;347;p36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369" cy="3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348" name="Google Shape;348;p36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349" name="Google Shape;349;p36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75" cy="30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Москва 2025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 txBox="1">
            <a:spLocks noGrp="1"/>
          </p:cNvSpPr>
          <p:nvPr>
            <p:ph type="title"/>
          </p:nvPr>
        </p:nvSpPr>
        <p:spPr>
          <a:xfrm>
            <a:off x="2428074" y="869017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РЗМ в Арктике и АЗ РФ</a:t>
            </a:r>
            <a:endParaRPr/>
          </a:p>
        </p:txBody>
      </p:sp>
      <p:sp>
        <p:nvSpPr>
          <p:cNvPr id="355" name="Google Shape;355;p37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357" name="Google Shape;357;p37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358" name="Google Shape;358;p37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359" name="Google Shape;35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863" y="1379047"/>
            <a:ext cx="5552625" cy="359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13490" y="1085842"/>
            <a:ext cx="3243900" cy="3243900"/>
          </a:xfrm>
          <a:prstGeom prst="rect">
            <a:avLst/>
          </a:prstGeom>
        </p:spPr>
      </p:pic>
      <p:sp>
        <p:nvSpPr>
          <p:cNvPr id="365" name="Google Shape;365;p38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Распределение РЗМ в мире</a:t>
            </a:r>
            <a:endParaRPr/>
          </a:p>
        </p:txBody>
      </p:sp>
      <p:sp>
        <p:nvSpPr>
          <p:cNvPr id="366" name="Google Shape;366;p38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/>
          </a:bodyPr>
          <a:lstStyle/>
          <a:p>
            <a:pPr marL="457200" lvl="0" indent="-2921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КНР обладает самыми большими запасами РЗМ в мире</a:t>
            </a:r>
            <a:endParaRPr sz="1200" dirty="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Объёмы РЗМ в Китае в 4.4 раза превышают запасы России </a:t>
            </a:r>
            <a:r>
              <a:rPr lang="ru" sz="1200" b="1" dirty="0"/>
              <a:t>и в 24 раза - американские</a:t>
            </a:r>
            <a:endParaRPr sz="1200" b="1" dirty="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При этом перспективное использование запасов Гренландии увеличит ресурсную базу США </a:t>
            </a:r>
            <a:r>
              <a:rPr lang="ru" sz="1200" b="1" dirty="0"/>
              <a:t>почти вдвое</a:t>
            </a:r>
            <a:endParaRPr sz="1200" b="1" dirty="0"/>
          </a:p>
        </p:txBody>
      </p:sp>
      <p:sp>
        <p:nvSpPr>
          <p:cNvPr id="367" name="Google Shape;367;p38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368" name="Google Shape;368;p38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369" name="Google Shape;369;p38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sp>
        <p:nvSpPr>
          <p:cNvPr id="370" name="Google Shape;370;p38"/>
          <p:cNvSpPr txBox="1"/>
          <p:nvPr/>
        </p:nvSpPr>
        <p:spPr>
          <a:xfrm>
            <a:off x="5158100" y="4386575"/>
            <a:ext cx="29547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Chart: Where Are the World's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Rare Earth Metals? | Statista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9" title="rp9sjwjh9ale1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775" b="5784"/>
          <a:stretch/>
        </p:blipFill>
        <p:spPr>
          <a:xfrm>
            <a:off x="5013490" y="1085843"/>
            <a:ext cx="3243901" cy="3243901"/>
          </a:xfrm>
          <a:prstGeom prst="rect">
            <a:avLst/>
          </a:prstGeom>
        </p:spPr>
      </p:pic>
      <p:sp>
        <p:nvSpPr>
          <p:cNvPr id="376" name="Google Shape;376;p39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Значение редкоземельных металлов (РЗМ)</a:t>
            </a:r>
            <a:endParaRPr/>
          </a:p>
        </p:txBody>
      </p:sp>
      <p:sp>
        <p:nvSpPr>
          <p:cNvPr id="377" name="Google Shape;377;p39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 fontScale="92500" lnSpcReduction="20000"/>
          </a:bodyPr>
          <a:lstStyle/>
          <a:p>
            <a:pPr marL="457200" lvl="0" indent="-2921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В группу РЗМ входят 17 элементов таблицы Менделеева: скандий, иттрий и другие</a:t>
            </a:r>
            <a:endParaRPr sz="1200" dirty="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Название группа элементов получила из-за того, а) что не существует залежей с высокой концентрацией </a:t>
            </a:r>
            <a:r>
              <a:rPr lang="ru" sz="1200" b="1" dirty="0"/>
              <a:t>(“тонко размазаны” по поверхности планеты)</a:t>
            </a:r>
            <a:r>
              <a:rPr lang="ru" sz="1200" dirty="0"/>
              <a:t> б) при добыче необходимо отделять РЗМ от других руд </a:t>
            </a:r>
            <a:r>
              <a:rPr lang="ru" sz="1200" b="1" dirty="0"/>
              <a:t>(в чистом виде почти не встречаются)</a:t>
            </a:r>
            <a:endParaRPr sz="1200" b="1" dirty="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РЗМ имеют огромное значение для производства тонкой микроэлектроники, особенно - в военно-промышленной и аэрокосмической сфере</a:t>
            </a:r>
            <a:endParaRPr sz="1200" dirty="0"/>
          </a:p>
        </p:txBody>
      </p:sp>
      <p:sp>
        <p:nvSpPr>
          <p:cNvPr id="378" name="Google Shape;378;p39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379" name="Google Shape;379;p39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380" name="Google Shape;380;p39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/>
              <a:t>Редкоземельные металлы Гренландии</a:t>
            </a:r>
            <a:endParaRPr/>
          </a:p>
        </p:txBody>
      </p:sp>
      <p:sp>
        <p:nvSpPr>
          <p:cNvPr id="386" name="Google Shape;386;p40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r>
              <a:rPr lang="ru"/>
              <a:t>Несмотря на значительный ресурсный потенциал острова, США в случае разработки РЗМ рискуют столкнуться со следующими проблемами: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Font typeface="Arial"/>
              <a:buNone/>
            </a:pP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b="1"/>
              <a:t>Сложность освоения.</a:t>
            </a:r>
            <a:r>
              <a:rPr lang="ru">
                <a:solidFill>
                  <a:srgbClr val="454545"/>
                </a:solidFill>
                <a:highlight>
                  <a:srgbClr val="FFFFFF"/>
                </a:highlight>
              </a:rPr>
              <a:t> Компании KGHM Polska Miedz и Greenlam Resources долгое время изучали месторождение Мальмбьерг с запасами 410 тысяч тонн молибдена, однако на сегодняшний день никаких результатов по его освоению не отмечено;</a:t>
            </a:r>
            <a:endParaRPr>
              <a:solidFill>
                <a:srgbClr val="454545"/>
              </a:solidFill>
              <a:highlight>
                <a:srgbClr val="FFFFFF"/>
              </a:highlight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000"/>
              <a:buChar char="●"/>
            </a:pPr>
            <a:r>
              <a:rPr lang="ru">
                <a:solidFill>
                  <a:srgbClr val="454545"/>
                </a:solidFill>
                <a:highlight>
                  <a:srgbClr val="FFFFFF"/>
                </a:highlight>
              </a:rPr>
              <a:t>В целом экстремальные условия развития промышленности в регионе</a:t>
            </a:r>
            <a:endParaRPr>
              <a:solidFill>
                <a:srgbClr val="454545"/>
              </a:solidFill>
              <a:highlight>
                <a:srgbClr val="FFFFFF"/>
              </a:highlight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000"/>
              <a:buChar char="●"/>
            </a:pPr>
            <a:r>
              <a:rPr lang="ru">
                <a:solidFill>
                  <a:srgbClr val="454545"/>
                </a:solidFill>
                <a:highlight>
                  <a:srgbClr val="FFFFFF"/>
                </a:highlight>
              </a:rPr>
              <a:t>Возможные протесты местного населения против экологических рисков и присутствия США в целом</a:t>
            </a:r>
            <a:endParaRPr>
              <a:solidFill>
                <a:srgbClr val="454545"/>
              </a:solidFill>
              <a:highlight>
                <a:srgbClr val="FFFFFF"/>
              </a:highlight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000"/>
              <a:buChar char="●"/>
            </a:pPr>
            <a:r>
              <a:rPr lang="ru">
                <a:solidFill>
                  <a:srgbClr val="454545"/>
                </a:solidFill>
                <a:highlight>
                  <a:srgbClr val="FFFFFF"/>
                </a:highlight>
              </a:rPr>
              <a:t>Недостаточно развитая транспортная и образовательная инфраструктура</a:t>
            </a:r>
            <a:endParaRPr>
              <a:solidFill>
                <a:srgbClr val="454545"/>
              </a:solidFill>
              <a:highlight>
                <a:srgbClr val="FFFFFF"/>
              </a:highlight>
            </a:endParaRPr>
          </a:p>
        </p:txBody>
      </p:sp>
      <p:sp>
        <p:nvSpPr>
          <p:cNvPr id="387" name="Google Shape;387;p40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388" name="Google Shape;388;p40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389" name="Google Shape;389;p40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390" name="Google Shape;3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5842" y="966224"/>
            <a:ext cx="2401832" cy="376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1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Гренландские события: значение для стран БРИКС</a:t>
            </a:r>
            <a:endParaRPr dirty="0"/>
          </a:p>
        </p:txBody>
      </p:sp>
      <p:sp>
        <p:nvSpPr>
          <p:cNvPr id="396" name="Google Shape;396;p41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 fontScale="92500" lnSpcReduction="10000"/>
          </a:bodyPr>
          <a:lstStyle/>
          <a:p>
            <a:pPr marL="457200" lvl="0" indent="-2921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В случае потери Данией контроля над островом её влияние в Арктическом Совете станет предельно низким. </a:t>
            </a:r>
            <a:r>
              <a:rPr lang="ru" sz="1200" b="1" dirty="0"/>
              <a:t>Ситуация создаст окно возможностей для критики АС как со стороны России, так и со стороны неарктических стран</a:t>
            </a:r>
            <a:endParaRPr sz="1200" b="1" dirty="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Получение США контроля над ресурсами острова позволит оказывать </a:t>
            </a:r>
            <a:r>
              <a:rPr lang="ru" sz="1200" b="1" dirty="0"/>
              <a:t>большее давление </a:t>
            </a:r>
            <a:r>
              <a:rPr lang="ru" sz="1200" dirty="0"/>
              <a:t>на КНР</a:t>
            </a:r>
            <a:endParaRPr sz="1200" dirty="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Правительство независимого острова при этом может признать недействительными договоры Дании с США по поводу военного присутствия</a:t>
            </a:r>
            <a:endParaRPr sz="1200" dirty="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7" name="Google Shape;397;p41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398" name="Google Shape;398;p41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399" name="Google Shape;399;p41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400" name="Google Shape;40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4925" y="1358324"/>
            <a:ext cx="4035000" cy="2598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/>
              <a:t>Отношения с Канадой</a:t>
            </a:r>
            <a:endParaRPr/>
          </a:p>
        </p:txBody>
      </p:sp>
      <p:sp>
        <p:nvSpPr>
          <p:cNvPr id="406" name="Google Shape;406;p42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Провокационная риторика в отношении суверенитета Канады вызвала жёсткую реакцию</a:t>
            </a:r>
            <a:endParaRPr sz="1200" dirty="0"/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Более месяца идёт торговая война между странами</a:t>
            </a:r>
            <a:endParaRPr sz="1200" dirty="0"/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С канадской стороны звучат предложения снизить финансовую и технологическую зависимость от США, несмотря на действующий формат </a:t>
            </a:r>
            <a:r>
              <a:rPr lang="en-US" sz="1200" dirty="0"/>
              <a:t>USMCA (</a:t>
            </a:r>
            <a:r>
              <a:rPr lang="ru-RU" sz="1200" dirty="0"/>
              <a:t>в прошлом – </a:t>
            </a:r>
            <a:r>
              <a:rPr lang="ru" sz="1200"/>
              <a:t>NAFTA)</a:t>
            </a:r>
            <a:endParaRPr sz="1200" dirty="0"/>
          </a:p>
        </p:txBody>
      </p:sp>
      <p:sp>
        <p:nvSpPr>
          <p:cNvPr id="407" name="Google Shape;407;p42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408" name="Google Shape;408;p42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409" name="Google Shape;409;p42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410" name="Google Shape;41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6850" y="1397974"/>
            <a:ext cx="3990150" cy="266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Вопрос NORAD</a:t>
            </a:r>
            <a:endParaRPr/>
          </a:p>
        </p:txBody>
      </p:sp>
      <p:sp>
        <p:nvSpPr>
          <p:cNvPr id="416" name="Google Shape;416;p43"/>
          <p:cNvSpPr txBox="1">
            <a:spLocks noGrp="1"/>
          </p:cNvSpPr>
          <p:nvPr>
            <p:ph type="body" idx="1"/>
          </p:nvPr>
        </p:nvSpPr>
        <p:spPr>
          <a:xfrm>
            <a:off x="417676" y="1484318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Autofit/>
          </a:bodyPr>
          <a:lstStyle/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SzPts val="1000"/>
              <a:buChar char="●"/>
            </a:pPr>
            <a:r>
              <a:rPr lang="ru" sz="1100" b="1" dirty="0">
                <a:solidFill>
                  <a:schemeClr val="tx1"/>
                </a:solidFill>
                <a:highlight>
                  <a:srgbClr val="FFFFFF"/>
                </a:highlight>
              </a:rPr>
              <a:t>Командование воздушно-космической обороны Северной Америки</a:t>
            </a:r>
            <a:r>
              <a:rPr lang="ru" sz="1100" dirty="0">
                <a:solidFill>
                  <a:schemeClr val="tx1"/>
                </a:solidFill>
                <a:highlight>
                  <a:srgbClr val="FFFFFF"/>
                </a:highlight>
              </a:rPr>
              <a:t> (</a:t>
            </a:r>
            <a:r>
              <a:rPr lang="ru" sz="1100" dirty="0">
                <a:solidFill>
                  <a:schemeClr val="tx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англ.</a:t>
            </a:r>
            <a:r>
              <a:rPr lang="ru" sz="1100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ru" sz="1100" i="1" dirty="0">
                <a:solidFill>
                  <a:schemeClr val="tx1"/>
                </a:solidFill>
                <a:highlight>
                  <a:srgbClr val="FFFFFF"/>
                </a:highlight>
              </a:rPr>
              <a:t>North American Aerospace Defense Command, NORAD) </a:t>
            </a:r>
            <a:r>
              <a:rPr lang="ru" sz="1100" dirty="0">
                <a:solidFill>
                  <a:schemeClr val="tx1"/>
                </a:solidFill>
                <a:highlight>
                  <a:srgbClr val="FFFFFF"/>
                </a:highlight>
              </a:rPr>
              <a:t>- ключевой элемент обеспечения обороны США в Арктическом регионе</a:t>
            </a:r>
            <a:endParaRPr sz="11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1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spcBef>
                <a:spcPts val="800"/>
              </a:spcBef>
              <a:spcAft>
                <a:spcPts val="0"/>
              </a:spcAft>
              <a:buClr>
                <a:srgbClr val="202122"/>
              </a:buClr>
              <a:buSzPts val="1050"/>
              <a:buChar char="●"/>
            </a:pPr>
            <a:r>
              <a:rPr lang="ru" sz="1100" dirty="0">
                <a:solidFill>
                  <a:schemeClr val="tx1"/>
                </a:solidFill>
                <a:highlight>
                  <a:srgbClr val="FFFFFF"/>
                </a:highlight>
              </a:rPr>
              <a:t>На фоне предложения Трампа о вхождении страны в состав США министр обороны поднял вопрос снижения технической зависимости от Вашингтона</a:t>
            </a:r>
            <a:endParaRPr sz="11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1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spcBef>
                <a:spcPts val="800"/>
              </a:spcBef>
              <a:spcAft>
                <a:spcPts val="0"/>
              </a:spcAft>
              <a:buClr>
                <a:srgbClr val="202122"/>
              </a:buClr>
              <a:buSzPts val="1050"/>
              <a:buChar char="●"/>
            </a:pPr>
            <a:r>
              <a:rPr lang="ru" sz="1100" dirty="0">
                <a:solidFill>
                  <a:schemeClr val="tx1"/>
                </a:solidFill>
                <a:highlight>
                  <a:srgbClr val="FFFFFF"/>
                </a:highlight>
              </a:rPr>
              <a:t>В частности, обсуждается вопрос отказа от истребителей F-35 американского производства</a:t>
            </a:r>
            <a:endParaRPr sz="11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1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7200" lvl="0" indent="-295275" algn="l" rtl="0">
              <a:spcBef>
                <a:spcPts val="800"/>
              </a:spcBef>
              <a:spcAft>
                <a:spcPts val="0"/>
              </a:spcAft>
              <a:buClr>
                <a:srgbClr val="202122"/>
              </a:buClr>
              <a:buSzPts val="1050"/>
              <a:buChar char="●"/>
            </a:pPr>
            <a:r>
              <a:rPr lang="ru" sz="1100" b="1" dirty="0">
                <a:solidFill>
                  <a:schemeClr val="tx1"/>
                </a:solidFill>
                <a:highlight>
                  <a:srgbClr val="FFFFFF"/>
                </a:highlight>
              </a:rPr>
              <a:t>Вопрос можно считать дополнительным элементом напряжённости в “арктической семёрке” </a:t>
            </a:r>
            <a:endParaRPr sz="1100" b="1" dirty="0">
              <a:solidFill>
                <a:schemeClr val="tx1"/>
              </a:solidFill>
              <a:highlight>
                <a:srgbClr val="FFFFFF"/>
              </a:highlight>
            </a:endParaRPr>
          </a:p>
        </p:txBody>
      </p:sp>
      <p:sp>
        <p:nvSpPr>
          <p:cNvPr id="417" name="Google Shape;417;p43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418" name="Google Shape;418;p43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419" name="Google Shape;419;p43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420" name="Google Shape;420;p43" title="F-35-Greenland-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3598" y="1324530"/>
            <a:ext cx="4465577" cy="249444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3"/>
          <p:cNvSpPr txBox="1"/>
          <p:nvPr/>
        </p:nvSpPr>
        <p:spPr>
          <a:xfrm>
            <a:off x="4792125" y="3857625"/>
            <a:ext cx="35886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F-35A из состава NORAD в Гренландии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4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Вопрос ICE PACT</a:t>
            </a: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body" idx="1"/>
          </p:nvPr>
        </p:nvSpPr>
        <p:spPr>
          <a:xfrm>
            <a:off x="439424" y="1668743"/>
            <a:ext cx="4177146" cy="2898089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 fontScale="55000" lnSpcReduction="20000"/>
          </a:bodyPr>
          <a:lstStyle/>
          <a:p>
            <a:pPr marL="450850" lvl="0" indent="-2857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000"/>
              <a:buFont typeface="Arial" panose="020B0604020202020204" pitchFamily="34" charset="0"/>
              <a:buChar char="•"/>
            </a:pPr>
            <a:r>
              <a:rPr lang="ru" sz="1800" dirty="0">
                <a:solidFill>
                  <a:schemeClr val="tx1"/>
                </a:solidFill>
              </a:rPr>
              <a:t>В период президентства Байдена был заключен договор </a:t>
            </a:r>
            <a:r>
              <a:rPr lang="ru" sz="1800" dirty="0">
                <a:solidFill>
                  <a:schemeClr val="tx1"/>
                </a:solidFill>
                <a:highlight>
                  <a:srgbClr val="FFFFFF"/>
                </a:highlight>
              </a:rPr>
              <a:t>Icebreaker Collaboration Effort (ICE Pact) между США, Финляндией и Канадой</a:t>
            </a:r>
            <a:endParaRPr sz="18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08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800" dirty="0">
                <a:solidFill>
                  <a:schemeClr val="tx1"/>
                </a:solidFill>
                <a:highlight>
                  <a:srgbClr val="FFFFFF"/>
                </a:highlight>
              </a:rPr>
              <a:t>Целью проекта, естественно, являлось повышение ледокольного присутствия США в Арктике </a:t>
            </a:r>
            <a:r>
              <a:rPr lang="ru" sz="1800" b="1" dirty="0">
                <a:solidFill>
                  <a:schemeClr val="tx1"/>
                </a:solidFill>
                <a:highlight>
                  <a:srgbClr val="FFFFFF"/>
                </a:highlight>
              </a:rPr>
              <a:t>на фоне стратегической конкуренции с Россией и Китаем</a:t>
            </a:r>
            <a:endParaRPr sz="1800" b="1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08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800" dirty="0">
                <a:solidFill>
                  <a:schemeClr val="tx1"/>
                </a:solidFill>
                <a:highlight>
                  <a:srgbClr val="FFFFFF"/>
                </a:highlight>
              </a:rPr>
              <a:t>Неизвестно, как повышение роста конфликтности в отношениях с Канадой повлияет на проекты западных стран в научной сфере и судостроении, однако в теории можно говорить о шансе на повышение роли стран Северной Европе в этих вопросах</a:t>
            </a:r>
            <a:endParaRPr sz="18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4508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000"/>
              <a:buFont typeface="Arial" panose="020B0604020202020204" pitchFamily="34" charset="0"/>
              <a:buChar char="•"/>
            </a:pPr>
            <a:r>
              <a:rPr lang="ru" sz="1800" b="1" dirty="0">
                <a:solidFill>
                  <a:schemeClr val="tx1"/>
                </a:solidFill>
                <a:highlight>
                  <a:srgbClr val="FFFFFF"/>
                </a:highlight>
              </a:rPr>
              <a:t>Вопрос статуса СЗП </a:t>
            </a:r>
            <a:r>
              <a:rPr lang="ru" sz="1800" dirty="0">
                <a:solidFill>
                  <a:schemeClr val="tx1"/>
                </a:solidFill>
                <a:highlight>
                  <a:srgbClr val="FFFFFF"/>
                </a:highlight>
              </a:rPr>
              <a:t>вряд ли будет урегулирован в ближайшее время</a:t>
            </a:r>
            <a:endParaRPr sz="18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>
              <a:solidFill>
                <a:srgbClr val="4F4F4F"/>
              </a:solidFill>
              <a:highlight>
                <a:srgbClr val="FFFFFF"/>
              </a:highlight>
            </a:endParaRPr>
          </a:p>
        </p:txBody>
      </p:sp>
      <p:sp>
        <p:nvSpPr>
          <p:cNvPr id="428" name="Google Shape;428;p44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429" name="Google Shape;429;p44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430" name="Google Shape;430;p44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378" y="1668743"/>
            <a:ext cx="3885476" cy="2589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Структура семинара</a:t>
            </a:r>
            <a:endParaRPr/>
          </a:p>
        </p:txBody>
      </p:sp>
      <p:sp>
        <p:nvSpPr>
          <p:cNvPr id="234" name="Google Shape;234;p27"/>
          <p:cNvSpPr txBox="1">
            <a:spLocks noGrp="1"/>
          </p:cNvSpPr>
          <p:nvPr>
            <p:ph type="body" idx="1"/>
          </p:nvPr>
        </p:nvSpPr>
        <p:spPr>
          <a:xfrm>
            <a:off x="439423" y="1605322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Обзор арктической политики США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Вопрос статуса Гренландии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Напряжённость в отношениях США и Канады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Значение изменений для России, Китая и др. стран БРИКС</a:t>
            </a:r>
            <a:endParaRPr sz="1400"/>
          </a:p>
        </p:txBody>
      </p:sp>
      <p:sp>
        <p:nvSpPr>
          <p:cNvPr id="235" name="Google Shape;235;p27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238" name="Google Shape;2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6223" y="1477243"/>
            <a:ext cx="4465578" cy="2355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5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dirty="0"/>
              <a:t>Арктика в российско-американских отношениях до 2022 г.</a:t>
            </a:r>
            <a:endParaRPr dirty="0"/>
          </a:p>
        </p:txBody>
      </p:sp>
      <p:sp>
        <p:nvSpPr>
          <p:cNvPr id="437" name="Google Shape;437;p45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>
                <a:solidFill>
                  <a:schemeClr val="tx1"/>
                </a:solidFill>
              </a:rPr>
              <a:t>США не упомянуты в Стратегии развития Арктической зоны РФ 2020 г.</a:t>
            </a:r>
            <a:endParaRPr sz="1200" dirty="0">
              <a:solidFill>
                <a:schemeClr val="tx1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>
                <a:solidFill>
                  <a:schemeClr val="tx1"/>
                </a:solidFill>
              </a:rPr>
              <a:t>Интересы США в Арктике: между экономическими и военно-стратегическими</a:t>
            </a:r>
            <a:endParaRPr sz="1200" dirty="0">
              <a:solidFill>
                <a:schemeClr val="tx1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>
                <a:solidFill>
                  <a:schemeClr val="tx1"/>
                </a:solidFill>
              </a:rPr>
              <a:t>Акцент на диалоге во время председательства США в Арктическом Совете 2015-2017 гг., но в дальнейшем критическое отношение к международным институтам при Д. Трампе</a:t>
            </a:r>
            <a:endParaRPr sz="1200" dirty="0">
              <a:solidFill>
                <a:schemeClr val="tx1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>
                <a:solidFill>
                  <a:schemeClr val="tx1"/>
                </a:solidFill>
              </a:rPr>
              <a:t>Противоречия США и РФ по статусу СМП и обвинения в милитаризации Арктики</a:t>
            </a:r>
            <a:endParaRPr sz="1200" dirty="0">
              <a:solidFill>
                <a:schemeClr val="tx1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>
                <a:solidFill>
                  <a:schemeClr val="tx1"/>
                </a:solidFill>
              </a:rPr>
              <a:t>Речь М. Помпео в Рованиеми 2019 г.: история сотрудничества США и РФ в Арктике, но обеспокоенность действиями РФ по СМП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438" name="Google Shape;438;p45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439" name="Google Shape;439;p45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440" name="Google Shape;440;p45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441" name="Google Shape;44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200" y="2901075"/>
            <a:ext cx="3147326" cy="202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925" y="954838"/>
            <a:ext cx="3038151" cy="170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6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" dirty="0"/>
              <a:t>Влияние конфликта на Украине на арктическое взаимодействие США и РФ</a:t>
            </a:r>
            <a:endParaRPr dirty="0"/>
          </a:p>
        </p:txBody>
      </p:sp>
      <p:sp>
        <p:nvSpPr>
          <p:cNvPr id="448" name="Google Shape;448;p46"/>
          <p:cNvSpPr txBox="1">
            <a:spLocks noGrp="1"/>
          </p:cNvSpPr>
          <p:nvPr>
            <p:ph type="body" idx="1"/>
          </p:nvPr>
        </p:nvSpPr>
        <p:spPr>
          <a:xfrm>
            <a:off x="266525" y="1784750"/>
            <a:ext cx="41070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Прекращение взаимодействия в Арктическом Совете, хотя формальный инициатор приостановки участия западных стран — Дания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Переосмысление сотрудничества в Арктике в Концепции внешней политике РФ 2023 г.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Национальная стратегия для Арктического региона 2022 г.: прямое влияние конфликта на Украине, акцент на сотрудничество с партнерами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i="1"/>
              <a:t>“Признается растущая с 2013 года стратегическая конкуренция в Арктике, усугубленная неспровоцированной войной России на Украине; “Продолжающаяся агрессия России делает большую часть сотрудничества маловероятной в обозримом будущем”</a:t>
            </a:r>
            <a:endParaRPr i="1"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Арктическая стратегия Министерства обороны США 2024 г.: угроза со стороны РФ и КНР, сопоставимая с глобальными проблемами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i="1"/>
              <a:t>“...эти изменения, а также растущее сотрудничество между Россией и КНР могут изменить картину стабильности и угроз в Арктике”</a:t>
            </a:r>
            <a:endParaRPr i="1"/>
          </a:p>
        </p:txBody>
      </p:sp>
      <p:sp>
        <p:nvSpPr>
          <p:cNvPr id="449" name="Google Shape;449;p46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450" name="Google Shape;450;p46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451" name="Google Shape;451;p46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452" name="Google Shape;45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6325" y="3145149"/>
            <a:ext cx="3411076" cy="176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6023" y="869940"/>
            <a:ext cx="3182659" cy="2122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7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" dirty="0"/>
              <a:t>Мирное урегулирование на Украине и арктическое сотрудничество РФ и США</a:t>
            </a:r>
            <a:endParaRPr dirty="0"/>
          </a:p>
        </p:txBody>
      </p:sp>
      <p:sp>
        <p:nvSpPr>
          <p:cNvPr id="459" name="Google Shape;459;p47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Появление темы потенциального сотрудничества РФ и США в Арктике в контексте взаимодействия стран при урегулировании конфликта на Украине (мнение главы РФПИ Кирилла Дмитриева)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Указание на опыт США в освоении шельфовых месторождений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Цели США: ресурсы и разъединение РФ и КНР?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На данный момент — общие заявления и предположения</a:t>
            </a:r>
            <a:endParaRPr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i="1"/>
              <a:t>«Это была скорее общая дискуссия — о возможных совместных проектах в Арктике. Мы конкретно обсуждали Арктику»</a:t>
            </a:r>
            <a:endParaRPr/>
          </a:p>
        </p:txBody>
      </p:sp>
      <p:sp>
        <p:nvSpPr>
          <p:cNvPr id="460" name="Google Shape;460;p47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461" name="Google Shape;461;p47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462" name="Google Shape;462;p47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463" name="Google Shape;4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050" y="1884802"/>
            <a:ext cx="3934202" cy="221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8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dirty="0"/>
              <a:t>Сценарии сотрудничества США и РФ в Арктике</a:t>
            </a:r>
            <a:endParaRPr dirty="0"/>
          </a:p>
        </p:txBody>
      </p:sp>
      <p:sp>
        <p:nvSpPr>
          <p:cNvPr id="469" name="Google Shape;469;p48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t" anchorCtr="0">
            <a:normAutofit/>
          </a:bodyPr>
          <a:lstStyle/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400" dirty="0"/>
              <a:t>Зависимость от урегулирования конфликта на Украине </a:t>
            </a:r>
            <a:r>
              <a:rPr lang="ru" sz="1400" b="1" dirty="0"/>
              <a:t>или параллельные треки?</a:t>
            </a:r>
            <a:endParaRPr sz="1400" b="1" dirty="0"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400" dirty="0"/>
              <a:t>Реальное влияние на связи РФ и КНР</a:t>
            </a:r>
            <a:endParaRPr sz="1400" dirty="0"/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400" dirty="0"/>
              <a:t>Восприятие Россией США и КНР равнозначными опциями для сотрудничества в Арктике</a:t>
            </a:r>
            <a:endParaRPr sz="1400" dirty="0"/>
          </a:p>
        </p:txBody>
      </p:sp>
      <p:sp>
        <p:nvSpPr>
          <p:cNvPr id="470" name="Google Shape;470;p48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471" name="Google Shape;471;p48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800"/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472" name="Google Shape;472;p48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473" name="Google Shape;47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4925" y="1568400"/>
            <a:ext cx="4130774" cy="231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9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Перспективы сотрудничества с США по РЗМ в Арктике</a:t>
            </a:r>
            <a:endParaRPr dirty="0"/>
          </a:p>
        </p:txBody>
      </p:sp>
      <p:sp>
        <p:nvSpPr>
          <p:cNvPr id="479" name="Google Shape;479;p49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/>
          </a:bodyPr>
          <a:lstStyle/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24 февраля Президент России провёл совещание по поводу РЗМ, упоминанемых в напроекте “Новые материалы и химия”</a:t>
            </a:r>
            <a:endParaRPr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Ожидается кратный рост добычи таких металлов</a:t>
            </a:r>
            <a:endParaRPr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Глава Ассоциации производителей и потребителей редких и редкоземельных металлов (Ассоциация РМ и РЗМ) Руслан Димухамедов: добудем сами, а вот сбыт был бы очень кстати</a:t>
            </a:r>
            <a:endParaRPr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/>
              <a:t>Требуется оптимизация инвестиционных правил и снятие всех санкционных ограничений</a:t>
            </a:r>
            <a:endParaRPr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9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481" name="Google Shape;481;p49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482" name="Google Shape;482;p49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483" name="Google Shape;48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2025" y="1583525"/>
            <a:ext cx="3833151" cy="2184899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9"/>
          <p:cNvSpPr txBox="1"/>
          <p:nvPr/>
        </p:nvSpPr>
        <p:spPr>
          <a:xfrm>
            <a:off x="5001450" y="3887525"/>
            <a:ext cx="32895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Томторское месторождение, Якутия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0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490" name="Google Shape;490;p50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491" name="Google Shape;491;p50"/>
          <p:cNvSpPr txBox="1">
            <a:spLocks noGrp="1"/>
          </p:cNvSpPr>
          <p:nvPr>
            <p:ph type="title"/>
          </p:nvPr>
        </p:nvSpPr>
        <p:spPr>
          <a:xfrm>
            <a:off x="439423" y="1085843"/>
            <a:ext cx="82935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Выводы для международных отношений в Арктике</a:t>
            </a:r>
            <a:endParaRPr/>
          </a:p>
        </p:txBody>
      </p:sp>
      <p:sp>
        <p:nvSpPr>
          <p:cNvPr id="492" name="Google Shape;492;p50"/>
          <p:cNvSpPr txBox="1">
            <a:spLocks noGrp="1"/>
          </p:cNvSpPr>
          <p:nvPr>
            <p:ph type="body" idx="3"/>
          </p:nvPr>
        </p:nvSpPr>
        <p:spPr>
          <a:xfrm>
            <a:off x="439423" y="1784747"/>
            <a:ext cx="8293500" cy="2808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Autofit/>
          </a:bodyPr>
          <a:lstStyle/>
          <a:p>
            <a:pPr marL="45720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1400" dirty="0"/>
          </a:p>
          <a:p>
            <a:pPr marL="457200" lvl="0" indent="-317500" algn="l" rtl="0"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r>
              <a:rPr lang="ru" sz="1400" b="1" dirty="0"/>
              <a:t>Канада</a:t>
            </a:r>
            <a:r>
              <a:rPr lang="ru" sz="1400" dirty="0"/>
              <a:t>: вероятен рост трений с США по вопросам обороны и судоходства. Нестабильность в Арктическом Совете, сложности с “перезапуском”, дестабилизация “арктической семёрки”</a:t>
            </a:r>
          </a:p>
          <a:p>
            <a:pPr marL="457200" lvl="0" indent="-317500" algn="l" rtl="0">
              <a:spcBef>
                <a:spcPts val="900"/>
              </a:spcBef>
              <a:spcAft>
                <a:spcPts val="0"/>
              </a:spcAft>
              <a:buSzPts val="1400"/>
              <a:buChar char="●"/>
            </a:pP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 b="1" dirty="0"/>
              <a:t>Дания</a:t>
            </a:r>
            <a:r>
              <a:rPr lang="ru" sz="1400" dirty="0"/>
              <a:t>: риск потери роли в Арктическом совете. Второй элемент дестабилизации “арктической семёрки”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 b="1" dirty="0"/>
              <a:t>Прочие </a:t>
            </a:r>
            <a:r>
              <a:rPr lang="ru" sz="1400" dirty="0"/>
              <a:t>североевропейские страны</a:t>
            </a:r>
            <a:r>
              <a:rPr lang="en-US" sz="1400" dirty="0"/>
              <a:t>:</a:t>
            </a:r>
            <a:r>
              <a:rPr lang="ru" sz="1400" dirty="0"/>
              <a:t> могут повысить свою роль в арктических вопросах</a:t>
            </a:r>
            <a:endParaRPr sz="1400" dirty="0"/>
          </a:p>
        </p:txBody>
      </p:sp>
      <p:sp>
        <p:nvSpPr>
          <p:cNvPr id="493" name="Google Shape;493;p50"/>
          <p:cNvSpPr txBox="1">
            <a:spLocks noGrp="1"/>
          </p:cNvSpPr>
          <p:nvPr>
            <p:ph type="body" idx="4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1"/>
          <p:cNvSpPr txBox="1">
            <a:spLocks noGrp="1"/>
          </p:cNvSpPr>
          <p:nvPr>
            <p:ph type="body" idx="1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499" name="Google Shape;499;p51"/>
          <p:cNvSpPr txBox="1">
            <a:spLocks noGrp="1"/>
          </p:cNvSpPr>
          <p:nvPr>
            <p:ph type="body" idx="2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500" name="Google Shape;500;p51"/>
          <p:cNvSpPr txBox="1">
            <a:spLocks noGrp="1"/>
          </p:cNvSpPr>
          <p:nvPr>
            <p:ph type="title"/>
          </p:nvPr>
        </p:nvSpPr>
        <p:spPr>
          <a:xfrm>
            <a:off x="425248" y="892592"/>
            <a:ext cx="82935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Выводы для международных отношений в Арктике</a:t>
            </a:r>
            <a:endParaRPr/>
          </a:p>
        </p:txBody>
      </p:sp>
      <p:sp>
        <p:nvSpPr>
          <p:cNvPr id="501" name="Google Shape;501;p51"/>
          <p:cNvSpPr txBox="1">
            <a:spLocks noGrp="1"/>
          </p:cNvSpPr>
          <p:nvPr>
            <p:ph type="body" idx="3"/>
          </p:nvPr>
        </p:nvSpPr>
        <p:spPr>
          <a:xfrm>
            <a:off x="425248" y="1167300"/>
            <a:ext cx="8293500" cy="2808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Autofit/>
          </a:bodyPr>
          <a:lstStyle/>
          <a:p>
            <a:pPr marL="45720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1200" dirty="0"/>
          </a:p>
          <a:p>
            <a:pPr marL="457200" lvl="0" indent="-304800" algn="l" rtl="0">
              <a:spcBef>
                <a:spcPts val="900"/>
              </a:spcBef>
              <a:spcAft>
                <a:spcPts val="0"/>
              </a:spcAft>
              <a:buSzPts val="1200"/>
              <a:buChar char="●"/>
            </a:pPr>
            <a:r>
              <a:rPr lang="ru" sz="1400" dirty="0"/>
              <a:t>Россия: гипотетическая реализация промышленных проектов вместе с США позволило бы России укрепить экономическое положение и диверсифицировать пул партнёров. Вероятность и формат такого сотрудничества определится после завершения СВО</a:t>
            </a:r>
            <a:endParaRPr sz="14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400" dirty="0"/>
              <a:t>Китай: гипотетическое сотрудничество РФ и США в сфере добычи РЗМ в Арктике противоречит интересам КНР, однако объём суммарный объём производства был бы ниже в разы. </a:t>
            </a:r>
            <a:r>
              <a:rPr lang="ru" sz="1400" b="1" dirty="0"/>
              <a:t>Разрыв российско-китайского партнёрства в Арктике крайне маловероятен</a:t>
            </a:r>
            <a:endParaRPr sz="1400" b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400" dirty="0"/>
              <a:t>Индия: ориентация на внешнеполитические требования США</a:t>
            </a:r>
            <a:endParaRPr sz="14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ru" sz="1400" dirty="0"/>
              <a:t>Остальные государства: изменения по арктическим проектам и сотрудничеству с арктическими странами маловероятны</a:t>
            </a:r>
            <a:endParaRPr sz="1400" dirty="0"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1400" b="1" dirty="0"/>
              <a:t>Турбулентность в отношениях между членами АС делает позиции института менее устойчивыми, неарктические страны видят все больше причин в его реформировании.</a:t>
            </a:r>
            <a:endParaRPr sz="1400" b="1" dirty="0"/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ru" sz="1400" b="1" dirty="0"/>
              <a:t>Такая риторика неоднократно использовалась КНР и Индией.</a:t>
            </a:r>
            <a:endParaRPr sz="1400" b="1" dirty="0"/>
          </a:p>
        </p:txBody>
      </p:sp>
      <p:sp>
        <p:nvSpPr>
          <p:cNvPr id="502" name="Google Shape;502;p51"/>
          <p:cNvSpPr txBox="1">
            <a:spLocks noGrp="1"/>
          </p:cNvSpPr>
          <p:nvPr>
            <p:ph type="body" idx="4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2"/>
          <p:cNvSpPr txBox="1">
            <a:spLocks noGrp="1"/>
          </p:cNvSpPr>
          <p:nvPr>
            <p:ph type="title"/>
          </p:nvPr>
        </p:nvSpPr>
        <p:spPr>
          <a:xfrm>
            <a:off x="439424" y="1085843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Изменения в расстановке сил “Арктического треугольника”</a:t>
            </a:r>
            <a:endParaRPr dirty="0"/>
          </a:p>
        </p:txBody>
      </p:sp>
      <p:sp>
        <p:nvSpPr>
          <p:cNvPr id="508" name="Google Shape;508;p52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Autofit/>
          </a:bodyPr>
          <a:lstStyle/>
          <a:p>
            <a:pPr marL="457200" lvl="0" indent="-311150" algn="l" rtl="0"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ru" sz="1300" dirty="0"/>
              <a:t>Как три наиболее сильные державы, Россия, Китай и США создавали расстановку сил в Арктике</a:t>
            </a:r>
            <a:endParaRPr sz="1300" dirty="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300" dirty="0"/>
          </a:p>
          <a:p>
            <a:pPr marL="457200" lvl="0" indent="-311150" algn="l" rtl="0"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ru" sz="1300" dirty="0"/>
              <a:t>Параллельно росту внимания США к региону наблюдалось сужение возможностей для Китая в Арктике</a:t>
            </a:r>
            <a:endParaRPr sz="1300" dirty="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300" dirty="0"/>
          </a:p>
          <a:p>
            <a:pPr marL="457200" lvl="0" indent="-311150" algn="l" rtl="0"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ru" sz="1300" dirty="0"/>
              <a:t>Таким образом, треугольник становится более “неравномерным” и скорее </a:t>
            </a:r>
            <a:r>
              <a:rPr lang="ru" sz="1300" b="1" dirty="0"/>
              <a:t>“равнобедренным”</a:t>
            </a:r>
            <a:endParaRPr sz="1300" b="1" dirty="0"/>
          </a:p>
        </p:txBody>
      </p:sp>
      <p:sp>
        <p:nvSpPr>
          <p:cNvPr id="509" name="Google Shape;509;p52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510" name="Google Shape;510;p52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511" name="Google Shape;511;p52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512" name="Google Shape;51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025" y="2037875"/>
            <a:ext cx="4314525" cy="14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>
            <a:spLocks noGrp="1"/>
          </p:cNvSpPr>
          <p:nvPr>
            <p:ph type="title"/>
          </p:nvPr>
        </p:nvSpPr>
        <p:spPr>
          <a:xfrm>
            <a:off x="763827" y="959763"/>
            <a:ext cx="79095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Эволюция арктической политики США</a:t>
            </a:r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grpSp>
        <p:nvGrpSpPr>
          <p:cNvPr id="247" name="Google Shape;247;p28"/>
          <p:cNvGrpSpPr/>
          <p:nvPr/>
        </p:nvGrpSpPr>
        <p:grpSpPr>
          <a:xfrm>
            <a:off x="355563" y="1463975"/>
            <a:ext cx="8432884" cy="3166854"/>
            <a:chOff x="0" y="0"/>
            <a:chExt cx="11013300" cy="4856394"/>
          </a:xfrm>
        </p:grpSpPr>
        <p:sp>
          <p:nvSpPr>
            <p:cNvPr id="248" name="Google Shape;248;p28"/>
            <p:cNvSpPr/>
            <p:nvPr/>
          </p:nvSpPr>
          <p:spPr>
            <a:xfrm>
              <a:off x="0" y="1456944"/>
              <a:ext cx="11013300" cy="1942500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93" y="0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50" name="Google Shape;250;p28"/>
            <p:cNvSpPr txBox="1"/>
            <p:nvPr/>
          </p:nvSpPr>
          <p:spPr>
            <a:xfrm>
              <a:off x="410" y="0"/>
              <a:ext cx="13116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ru" sz="1000" b="0" i="0" u="none" strike="noStrike" cap="none">
                  <a:solidFill>
                    <a:srgbClr val="102D69"/>
                  </a:solidFill>
                  <a:latin typeface="Calibri"/>
                  <a:ea typeface="Calibri"/>
                  <a:cs typeface="Calibri"/>
                  <a:sym typeface="Calibri"/>
                </a:rPr>
                <a:t>Январь 2009 – директива президента по вопросам национальной безопасности - 66</a:t>
              </a: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351060" y="2185416"/>
              <a:ext cx="485700" cy="4857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1246725" y="2913888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53" name="Google Shape;253;p28"/>
            <p:cNvSpPr txBox="1"/>
            <p:nvPr/>
          </p:nvSpPr>
          <p:spPr>
            <a:xfrm>
              <a:off x="1246725" y="2913888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ru" sz="1000" b="0" i="0" u="none" strike="noStrike" cap="none">
                  <a:solidFill>
                    <a:srgbClr val="102D69"/>
                  </a:solidFill>
                  <a:latin typeface="Calibri"/>
                  <a:ea typeface="Calibri"/>
                  <a:cs typeface="Calibri"/>
                  <a:sym typeface="Calibri"/>
                </a:rPr>
                <a:t>Май 2013 – Национальная стратегия в Арктике</a:t>
              </a: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1597393" y="2185416"/>
              <a:ext cx="485700" cy="4857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493057" y="0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56" name="Google Shape;256;p28"/>
            <p:cNvSpPr txBox="1"/>
            <p:nvPr/>
          </p:nvSpPr>
          <p:spPr>
            <a:xfrm>
              <a:off x="2433932" y="0"/>
              <a:ext cx="12462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ru" sz="1000" b="0" i="0" u="none" strike="noStrike" cap="none">
                  <a:solidFill>
                    <a:srgbClr val="102D69"/>
                  </a:solidFill>
                  <a:latin typeface="Calibri"/>
                  <a:ea typeface="Calibri"/>
                  <a:cs typeface="Calibri"/>
                  <a:sym typeface="Calibri"/>
                </a:rPr>
                <a:t>Январь 2019 – Стратегия ВМС в Арктике</a:t>
              </a: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2843725" y="2185416"/>
              <a:ext cx="485700" cy="4857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3739390" y="2913888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59" name="Google Shape;259;p28"/>
            <p:cNvSpPr txBox="1"/>
            <p:nvPr/>
          </p:nvSpPr>
          <p:spPr>
            <a:xfrm>
              <a:off x="3739390" y="2913888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ru" sz="1000" b="0" i="0" u="none" strike="noStrike" cap="none">
                  <a:solidFill>
                    <a:srgbClr val="102D69"/>
                  </a:solidFill>
                  <a:latin typeface="Calibri"/>
                  <a:ea typeface="Calibri"/>
                  <a:cs typeface="Calibri"/>
                  <a:sym typeface="Calibri"/>
                </a:rPr>
                <a:t>Июнь 2019 – Стратегия национальной обороны в Арктике</a:t>
              </a: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090057" y="2185416"/>
              <a:ext cx="485700" cy="4857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985722" y="0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62" name="Google Shape;262;p28"/>
            <p:cNvSpPr txBox="1"/>
            <p:nvPr/>
          </p:nvSpPr>
          <p:spPr>
            <a:xfrm>
              <a:off x="4985722" y="0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ru" sz="1000" b="0" i="0" u="none" strike="noStrike" cap="none">
                  <a:solidFill>
                    <a:srgbClr val="102D69"/>
                  </a:solidFill>
                  <a:latin typeface="Calibri"/>
                  <a:ea typeface="Calibri"/>
                  <a:cs typeface="Calibri"/>
                  <a:sym typeface="Calibri"/>
                </a:rPr>
                <a:t>Июль 2020 – стратегия ВВС США в Арктике</a:t>
              </a: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5336390" y="2185416"/>
              <a:ext cx="485700" cy="4857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6232054" y="2913888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65" name="Google Shape;265;p28"/>
            <p:cNvSpPr txBox="1"/>
            <p:nvPr/>
          </p:nvSpPr>
          <p:spPr>
            <a:xfrm>
              <a:off x="6232059" y="2913894"/>
              <a:ext cx="12462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ru" sz="1000" b="0" i="0" u="none" strike="noStrike" cap="none">
                  <a:solidFill>
                    <a:srgbClr val="102D69"/>
                  </a:solidFill>
                  <a:latin typeface="Calibri"/>
                  <a:ea typeface="Calibri"/>
                  <a:cs typeface="Calibri"/>
                  <a:sym typeface="Calibri"/>
                </a:rPr>
                <a:t>Апрель 2021 – Стратегия сухопутных войск в Арктике</a:t>
              </a: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6582722" y="2185416"/>
              <a:ext cx="485700" cy="4857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7478387" y="0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68" name="Google Shape;268;p28"/>
            <p:cNvSpPr txBox="1"/>
            <p:nvPr/>
          </p:nvSpPr>
          <p:spPr>
            <a:xfrm>
              <a:off x="7353875" y="0"/>
              <a:ext cx="13116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ru" sz="1000" b="0" i="0" u="none" strike="noStrike" cap="none">
                  <a:solidFill>
                    <a:srgbClr val="102D69"/>
                  </a:solidFill>
                  <a:latin typeface="Calibri"/>
                  <a:ea typeface="Calibri"/>
                  <a:cs typeface="Calibri"/>
                  <a:sym typeface="Calibri"/>
                </a:rPr>
                <a:t>Октябрь 2022 – Национальная стратегия в Арктике</a:t>
              </a: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7829054" y="2185416"/>
              <a:ext cx="485700" cy="4857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8724719" y="2913888"/>
              <a:ext cx="11871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71" name="Google Shape;271;p28"/>
            <p:cNvSpPr txBox="1"/>
            <p:nvPr/>
          </p:nvSpPr>
          <p:spPr>
            <a:xfrm>
              <a:off x="8724712" y="2913894"/>
              <a:ext cx="1311600" cy="194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85325" bIns="853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ru" sz="1000" b="0" i="0" u="none" strike="noStrike" cap="none">
                  <a:solidFill>
                    <a:srgbClr val="102D69"/>
                  </a:solidFill>
                  <a:latin typeface="Calibri"/>
                  <a:ea typeface="Calibri"/>
                  <a:cs typeface="Calibri"/>
                  <a:sym typeface="Calibri"/>
                </a:rPr>
                <a:t>Октябрь 2020 – Управление по арктической стратегии и глобальной устойчивости</a:t>
              </a:r>
              <a:endParaRPr sz="1000">
                <a:solidFill>
                  <a:srgbClr val="102D69"/>
                </a:solidFill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9075387" y="2185416"/>
              <a:ext cx="485700" cy="485700"/>
            </a:xfrm>
            <a:prstGeom prst="ellipse">
              <a:avLst/>
            </a:prstGeom>
            <a:solidFill>
              <a:srgbClr val="4372C3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102D69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"/>
          <p:cNvSpPr txBox="1">
            <a:spLocks noGrp="1"/>
          </p:cNvSpPr>
          <p:nvPr>
            <p:ph type="title"/>
          </p:nvPr>
        </p:nvSpPr>
        <p:spPr>
          <a:xfrm>
            <a:off x="439427" y="1085850"/>
            <a:ext cx="80961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Национальная стратегия в Арктике</a:t>
            </a:r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body" idx="1"/>
          </p:nvPr>
        </p:nvSpPr>
        <p:spPr>
          <a:xfrm>
            <a:off x="439427" y="1784750"/>
            <a:ext cx="80961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 fontScale="70000" lnSpcReduction="20000"/>
          </a:bodyPr>
          <a:lstStyle/>
          <a:p>
            <a:pPr marL="228600" lvl="0" indent="-1752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ct val="100000"/>
              <a:buChar char="•"/>
            </a:pPr>
            <a:r>
              <a:rPr lang="ru" sz="2800" b="1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Изменившиеся условия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52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Char char="•"/>
            </a:pPr>
            <a:r>
              <a:rPr lang="ru" sz="2800" u="sng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На глобальном уровне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52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Noto Sans Symbols"/>
              <a:buChar char="⮚"/>
            </a:pPr>
            <a:r>
              <a:rPr lang="ru" sz="2800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Обострение всестороннего противостояния с Китаем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52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Noto Sans Symbols"/>
              <a:buChar char="⮚"/>
            </a:pPr>
            <a:r>
              <a:rPr lang="ru" sz="2800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Напряженные отношения с Россией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52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Char char="•"/>
            </a:pPr>
            <a:r>
              <a:rPr lang="ru" sz="2800" u="sng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На региональном (арктическом) уровне 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52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Noto Sans Symbols"/>
              <a:buChar char="⮚"/>
            </a:pPr>
            <a:r>
              <a:rPr lang="ru" sz="2800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Активное развитие Россией арктической инфраструктуры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52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Noto Sans Symbols"/>
              <a:buChar char="⮚"/>
            </a:pPr>
            <a:r>
              <a:rPr lang="ru" sz="2800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Нарастающие амбиции Китая в Арктике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280" name="Google Shape;280;p29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281" name="Google Shape;281;p29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"/>
          <p:cNvSpPr txBox="1">
            <a:spLocks noGrp="1"/>
          </p:cNvSpPr>
          <p:nvPr>
            <p:ph type="title"/>
          </p:nvPr>
        </p:nvSpPr>
        <p:spPr>
          <a:xfrm>
            <a:off x="439427" y="1085850"/>
            <a:ext cx="80961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Национальная стратегия в Арктике</a:t>
            </a:r>
            <a:endParaRPr dirty="0"/>
          </a:p>
        </p:txBody>
      </p:sp>
      <p:sp>
        <p:nvSpPr>
          <p:cNvPr id="287" name="Google Shape;287;p30"/>
          <p:cNvSpPr txBox="1">
            <a:spLocks noGrp="1"/>
          </p:cNvSpPr>
          <p:nvPr>
            <p:ph type="body" idx="1"/>
          </p:nvPr>
        </p:nvSpPr>
        <p:spPr>
          <a:xfrm>
            <a:off x="439427" y="1784750"/>
            <a:ext cx="80961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Ключевые положения стратегии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52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Char char="•"/>
            </a:pPr>
            <a:r>
              <a:rPr lang="ru" sz="2800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Изменение климата и таяние льдов перенесут всестороннее противостояние США с Россией и Китаем в Арктику, а в связи с резким ухудшением международной военно-политической обстановки это произойдет быстрее, чем предполагалось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52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Char char="•"/>
            </a:pPr>
            <a:r>
              <a:rPr lang="ru" sz="2800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Необходимо повысить возможности для развертывания военной силы в регионе путем улучшения военной инфраструктуры (в первую очередь ПВО и ПРО) и тесного сотрудничества с союзниками по НАТО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-1542375" y="1111823"/>
            <a:ext cx="80961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Правовая политика</a:t>
            </a:r>
            <a:endParaRPr dirty="0"/>
          </a:p>
        </p:txBody>
      </p:sp>
      <p:sp>
        <p:nvSpPr>
          <p:cNvPr id="296" name="Google Shape;296;p31"/>
          <p:cNvSpPr txBox="1">
            <a:spLocks noGrp="1"/>
          </p:cNvSpPr>
          <p:nvPr>
            <p:ph type="body" idx="1"/>
          </p:nvPr>
        </p:nvSpPr>
        <p:spPr>
          <a:xfrm>
            <a:off x="439425" y="1784750"/>
            <a:ext cx="4132500" cy="31065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2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Calibri"/>
              <a:buChar char="●"/>
            </a:pPr>
            <a:r>
              <a:rPr lang="ru" sz="2800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США выступают за свободу судоходства в СМП и СЗП (споры с Россией и Канадой соответственно)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2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Calibri"/>
              <a:buChar char="●"/>
            </a:pPr>
            <a:r>
              <a:rPr lang="ru" sz="2800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Есть только арктические и неарктические государства (отвергают самоопределение Китая как “околоарктической” страны)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209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ct val="100000"/>
              <a:buFont typeface="Calibri"/>
              <a:buChar char="●"/>
            </a:pPr>
            <a:r>
              <a:rPr lang="ru" sz="2800">
                <a:solidFill>
                  <a:srgbClr val="0E2D69"/>
                </a:solidFill>
                <a:latin typeface="Calibri"/>
                <a:ea typeface="Calibri"/>
                <a:cs typeface="Calibri"/>
                <a:sym typeface="Calibri"/>
              </a:rPr>
              <a:t>В 2023 г. США объявили о расширении континентального шельфа в 4 направлениях: Арктика (Аляска), Тихий и Атлантический океаны, Мексиканский залив</a:t>
            </a:r>
            <a:endParaRPr sz="2800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4859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●"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1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298" name="Google Shape;298;p31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299" name="Google Shape;299;p31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300" name="Google Shape;3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3875" y="1085848"/>
            <a:ext cx="4003299" cy="3620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 txBox="1">
            <a:spLocks noGrp="1"/>
          </p:cNvSpPr>
          <p:nvPr>
            <p:ph type="title"/>
          </p:nvPr>
        </p:nvSpPr>
        <p:spPr>
          <a:xfrm>
            <a:off x="439427" y="1085850"/>
            <a:ext cx="80961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Приоритеты США в регионе</a:t>
            </a:r>
            <a:endParaRPr dirty="0"/>
          </a:p>
        </p:txBody>
      </p:sp>
      <p:sp>
        <p:nvSpPr>
          <p:cNvPr id="306" name="Google Shape;306;p32"/>
          <p:cNvSpPr txBox="1">
            <a:spLocks noGrp="1"/>
          </p:cNvSpPr>
          <p:nvPr>
            <p:ph type="body" idx="1"/>
          </p:nvPr>
        </p:nvSpPr>
        <p:spPr>
          <a:xfrm>
            <a:off x="439427" y="1784750"/>
            <a:ext cx="80961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 fontScale="77500" lnSpcReduction="20000"/>
          </a:bodyPr>
          <a:lstStyle/>
          <a:p>
            <a:pPr marL="457200" lvl="0" indent="-36639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ru" sz="2800">
                <a:latin typeface="Calibri"/>
                <a:ea typeface="Calibri"/>
                <a:cs typeface="Calibri"/>
                <a:sym typeface="Calibri"/>
              </a:rPr>
              <a:t>Приоритет № 1 — ПВО/ПРО и система раннего предупреждения о ракетном нападении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63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ru" sz="2800">
                <a:latin typeface="Calibri"/>
                <a:ea typeface="Calibri"/>
                <a:cs typeface="Calibri"/>
                <a:sym typeface="Calibri"/>
              </a:rPr>
              <a:t>Увеличение оперативных возможностей: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63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❖"/>
            </a:pPr>
            <a:r>
              <a:rPr lang="ru" sz="2800">
                <a:latin typeface="Calibri"/>
                <a:ea typeface="Calibri"/>
                <a:cs typeface="Calibri"/>
                <a:sym typeface="Calibri"/>
              </a:rPr>
              <a:t>военная инфраструктура в странах СЕ (?)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63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❖"/>
            </a:pPr>
            <a:r>
              <a:rPr lang="ru" sz="2800">
                <a:latin typeface="Calibri"/>
                <a:ea typeface="Calibri"/>
                <a:cs typeface="Calibri"/>
                <a:sym typeface="Calibri"/>
              </a:rPr>
              <a:t>участившиеся учения (?)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63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❖"/>
            </a:pPr>
            <a:r>
              <a:rPr lang="ru" sz="2800">
                <a:latin typeface="Calibri"/>
                <a:ea typeface="Calibri"/>
                <a:cs typeface="Calibri"/>
                <a:sym typeface="Calibri"/>
              </a:rPr>
              <a:t>планы по увеличение количества ледоколов до 40 (???)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1">
              <a:solidFill>
                <a:srgbClr val="0E2D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2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308" name="Google Shape;308;p32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309" name="Google Shape;309;p32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 txBox="1">
            <a:spLocks noGrp="1"/>
          </p:cNvSpPr>
          <p:nvPr>
            <p:ph type="title"/>
          </p:nvPr>
        </p:nvSpPr>
        <p:spPr>
          <a:xfrm>
            <a:off x="627272" y="1085842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Гренландский вопрос: история</a:t>
            </a:r>
            <a:endParaRPr dirty="0"/>
          </a:p>
        </p:txBody>
      </p:sp>
      <p:sp>
        <p:nvSpPr>
          <p:cNvPr id="315" name="Google Shape;315;p33"/>
          <p:cNvSpPr txBox="1">
            <a:spLocks noGrp="1"/>
          </p:cNvSpPr>
          <p:nvPr>
            <p:ph type="body" idx="1"/>
          </p:nvPr>
        </p:nvSpPr>
        <p:spPr>
          <a:xfrm>
            <a:off x="439423" y="1784747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 lnSpcReduction="10000"/>
          </a:bodyPr>
          <a:lstStyle/>
          <a:p>
            <a:pPr marL="457200" lvl="0" indent="-2921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Вопрос покупки Гренландии обсуждается в США с конца 60-х гг. XIX века (президентство Линкольна)</a:t>
            </a:r>
            <a:endParaRPr sz="1200" dirty="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В 1946 году США предложили Копенгагену уступить Гренландию за 100 миллионов долларов </a:t>
            </a:r>
            <a:r>
              <a:rPr lang="ru" sz="1200" b="1" dirty="0"/>
              <a:t>(более 1 миллиарда по текущему курсу)</a:t>
            </a:r>
            <a:endParaRPr sz="1200" b="1" dirty="0"/>
          </a:p>
          <a:p>
            <a:pPr marL="45720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200" dirty="0"/>
              <a:t>Предыдущее предложение о покупке было выдвинуто в 2019 году</a:t>
            </a:r>
            <a:endParaRPr sz="1200" dirty="0"/>
          </a:p>
        </p:txBody>
      </p:sp>
      <p:sp>
        <p:nvSpPr>
          <p:cNvPr id="316" name="Google Shape;316;p33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317" name="Google Shape;317;p33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318" name="Google Shape;318;p33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319" name="Google Shape;319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67" r="367"/>
          <a:stretch/>
        </p:blipFill>
        <p:spPr>
          <a:xfrm>
            <a:off x="5013490" y="1085842"/>
            <a:ext cx="3243899" cy="3243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4"/>
          <p:cNvSpPr txBox="1">
            <a:spLocks noGrp="1"/>
          </p:cNvSpPr>
          <p:nvPr>
            <p:ph type="title"/>
          </p:nvPr>
        </p:nvSpPr>
        <p:spPr>
          <a:xfrm>
            <a:off x="637800" y="1085781"/>
            <a:ext cx="3934200" cy="5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Значимость Гренландии для оперативных возможностей 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/>
              <a:t>НАТО в Арктике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p34"/>
          <p:cNvSpPr txBox="1">
            <a:spLocks noGrp="1"/>
          </p:cNvSpPr>
          <p:nvPr>
            <p:ph type="body" idx="1"/>
          </p:nvPr>
        </p:nvSpPr>
        <p:spPr>
          <a:xfrm>
            <a:off x="484273" y="2036922"/>
            <a:ext cx="3934200" cy="2544900"/>
          </a:xfrm>
          <a:prstGeom prst="rect">
            <a:avLst/>
          </a:prstGeom>
        </p:spPr>
        <p:txBody>
          <a:bodyPr spcFirstLastPara="1" wrap="square" lIns="0" tIns="0" rIns="0" bIns="34275" anchor="t" anchorCtr="0">
            <a:normAutofit/>
          </a:bodyPr>
          <a:lstStyle/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SzPts val="1000"/>
              <a:buChar char="●"/>
            </a:pPr>
            <a:r>
              <a:rPr lang="ru" sz="1400" dirty="0"/>
              <a:t>В Гренландии располагается база космических сил США Питуффик (бывш. Туле)</a:t>
            </a:r>
            <a:endParaRPr sz="14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400" dirty="0"/>
              <a:t>Гренландия является важным элементом </a:t>
            </a:r>
            <a:r>
              <a:rPr lang="ru" sz="1400" b="1" dirty="0"/>
              <a:t>противополодочной обороны </a:t>
            </a:r>
            <a:r>
              <a:rPr lang="ru" sz="1400" dirty="0"/>
              <a:t>НАТО в регионе</a:t>
            </a:r>
            <a:endParaRPr sz="14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ru" sz="1400" dirty="0"/>
              <a:t>Вероятные операции по сдерживанию РФ и КНР в регионе составляют важную часть современной арктической политики западных стран</a:t>
            </a:r>
            <a:endParaRPr sz="1400" dirty="0"/>
          </a:p>
        </p:txBody>
      </p:sp>
      <p:sp>
        <p:nvSpPr>
          <p:cNvPr id="326" name="Google Shape;326;p34"/>
          <p:cNvSpPr txBox="1">
            <a:spLocks noGrp="1"/>
          </p:cNvSpPr>
          <p:nvPr>
            <p:ph type="body" idx="3"/>
          </p:nvPr>
        </p:nvSpPr>
        <p:spPr>
          <a:xfrm>
            <a:off x="857767" y="405678"/>
            <a:ext cx="1426500" cy="3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Семинар НУГ</a:t>
            </a:r>
            <a:endParaRPr/>
          </a:p>
        </p:txBody>
      </p:sp>
      <p:sp>
        <p:nvSpPr>
          <p:cNvPr id="327" name="Google Shape;327;p34"/>
          <p:cNvSpPr txBox="1">
            <a:spLocks noGrp="1"/>
          </p:cNvSpPr>
          <p:nvPr>
            <p:ph type="body" idx="4"/>
          </p:nvPr>
        </p:nvSpPr>
        <p:spPr>
          <a:xfrm>
            <a:off x="2594372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24 марта</a:t>
            </a:r>
            <a:endParaRPr/>
          </a:p>
        </p:txBody>
      </p:sp>
      <p:sp>
        <p:nvSpPr>
          <p:cNvPr id="328" name="Google Shape;328;p34"/>
          <p:cNvSpPr txBox="1">
            <a:spLocks noGrp="1"/>
          </p:cNvSpPr>
          <p:nvPr>
            <p:ph type="body" idx="5"/>
          </p:nvPr>
        </p:nvSpPr>
        <p:spPr>
          <a:xfrm>
            <a:off x="4694919" y="411540"/>
            <a:ext cx="1552500" cy="3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Москва 2025</a:t>
            </a:r>
            <a:endParaRPr/>
          </a:p>
        </p:txBody>
      </p:sp>
      <p:pic>
        <p:nvPicPr>
          <p:cNvPr id="329" name="Google Shape;32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3380" y="1085850"/>
            <a:ext cx="3227494" cy="390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1841</Words>
  <Application>Microsoft Office PowerPoint</Application>
  <PresentationFormat>Экран (16:9)</PresentationFormat>
  <Paragraphs>233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Noto Sans Symbols</vt:lpstr>
      <vt:lpstr>Simple Light</vt:lpstr>
      <vt:lpstr>Office Theme</vt:lpstr>
      <vt:lpstr>Арктическая политика администрации Трампа: предварительные итоги и значение для России и неарктических стран </vt:lpstr>
      <vt:lpstr>Структура семинара</vt:lpstr>
      <vt:lpstr>Эволюция арктической политики США</vt:lpstr>
      <vt:lpstr>Национальная стратегия в Арктике</vt:lpstr>
      <vt:lpstr>Национальная стратегия в Арктике</vt:lpstr>
      <vt:lpstr>Правовая политика</vt:lpstr>
      <vt:lpstr>Приоритеты США в регионе</vt:lpstr>
      <vt:lpstr>Гренландский вопрос: история</vt:lpstr>
      <vt:lpstr>Значимость Гренландии для оперативных возможностей  НАТО в Арктике </vt:lpstr>
      <vt:lpstr>Реакция Копенгагена </vt:lpstr>
      <vt:lpstr>Вопрос статуса Гренландии</vt:lpstr>
      <vt:lpstr>РЗМ в Арктике и АЗ РФ</vt:lpstr>
      <vt:lpstr>Распределение РЗМ в мире</vt:lpstr>
      <vt:lpstr>Значение редкоземельных металлов (РЗМ)</vt:lpstr>
      <vt:lpstr>Редкоземельные металлы Гренландии</vt:lpstr>
      <vt:lpstr>Гренландские события: значение для стран БРИКС</vt:lpstr>
      <vt:lpstr>Отношения с Канадой</vt:lpstr>
      <vt:lpstr>Вопрос NORAD</vt:lpstr>
      <vt:lpstr>Вопрос ICE PACT</vt:lpstr>
      <vt:lpstr>Арктика в российско-американских отношениях до 2022 г.</vt:lpstr>
      <vt:lpstr>Влияние конфликта на Украине на арктическое взаимодействие США и РФ</vt:lpstr>
      <vt:lpstr>Мирное урегулирование на Украине и арктическое сотрудничество РФ и США</vt:lpstr>
      <vt:lpstr>Сценарии сотрудничества США и РФ в Арктике</vt:lpstr>
      <vt:lpstr>Перспективы сотрудничества с США по РЗМ в Арктике</vt:lpstr>
      <vt:lpstr>Выводы для международных отношений в Арктике</vt:lpstr>
      <vt:lpstr>Выводы для международных отношений в Арктике</vt:lpstr>
      <vt:lpstr>Изменения в расстановке сил “Арктического треугольника”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Ирина</dc:creator>
  <cp:lastModifiedBy>Ирина</cp:lastModifiedBy>
  <cp:revision>6</cp:revision>
  <dcterms:modified xsi:type="dcterms:W3CDTF">2025-03-25T09:06:27Z</dcterms:modified>
</cp:coreProperties>
</file>