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13"/>
    <p:restoredTop sz="94638"/>
  </p:normalViewPr>
  <p:slideViewPr>
    <p:cSldViewPr snapToGrid="0">
      <p:cViewPr varScale="1">
        <p:scale>
          <a:sx n="78" d="100"/>
          <a:sy n="78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9118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190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631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234703-C735-5D41-99C2-019C7EBECCF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F59B5-E815-AE43-BAE2-FA594BB42C0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310809" y="2643809"/>
            <a:ext cx="1570383" cy="157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86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DF5A3-3A06-0FD0-4EC4-7A5206BFC4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D484EA-72FD-2AED-0157-E6D3A07F2C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17BEE0-486C-BFF3-21E4-CD9FF79E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24867-2222-5E47-8427-25357CC01689}" type="datetimeFigureOut">
              <a:rPr lang="ru-US" smtClean="0"/>
              <a:t>05/30/2025</a:t>
            </a:fld>
            <a:endParaRPr lang="ru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90A888-5064-3FBA-560F-F711E1149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6AF63C-1C75-9B2A-5C2F-D1E5489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5077C-F667-A742-8338-AF61C144DA20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244957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44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199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50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r>
              <a:rPr lang="ru-RU"/>
              <a:t>Вставка диаграммы</a:t>
            </a:r>
          </a:p>
        </p:txBody>
      </p:sp>
    </p:spTree>
    <p:extLst>
      <p:ext uri="{BB962C8B-B14F-4D97-AF65-F5344CB8AC3E}">
        <p14:creationId xmlns:p14="http://schemas.microsoft.com/office/powerpoint/2010/main" val="2367401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r>
              <a:rPr lang="ru-RU"/>
              <a:t>Вставка диаграммы</a:t>
            </a: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46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195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r>
              <a:rPr lang="ru-RU"/>
              <a:t>Вставка таблицы</a:t>
            </a:r>
          </a:p>
        </p:txBody>
      </p:sp>
    </p:spTree>
    <p:extLst>
      <p:ext uri="{BB962C8B-B14F-4D97-AF65-F5344CB8AC3E}">
        <p14:creationId xmlns:p14="http://schemas.microsoft.com/office/powerpoint/2010/main" val="3573362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r>
              <a:rPr lang="ru-RU"/>
              <a:t>Вставка таблицы</a:t>
            </a:r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23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4867-2222-5E47-8427-25357CC01689}" type="datetimeFigureOut">
              <a:rPr lang="ru-US" smtClean="0"/>
              <a:t>05/30/2025</a:t>
            </a:fld>
            <a:endParaRPr lang="ru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5077C-F667-A742-8338-AF61C144DA20}" type="slidenum">
              <a:rPr lang="ru-US" smtClean="0"/>
              <a:t>‹#›</a:t>
            </a:fld>
            <a:endParaRPr lang="ru-US"/>
          </a:p>
        </p:txBody>
      </p:sp>
    </p:spTree>
    <p:extLst>
      <p:ext uri="{BB962C8B-B14F-4D97-AF65-F5344CB8AC3E}">
        <p14:creationId xmlns:p14="http://schemas.microsoft.com/office/powerpoint/2010/main" val="291201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FAB0D34-FC27-FF65-796F-E8B77D333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7967" y="2404670"/>
            <a:ext cx="7634059" cy="1978323"/>
          </a:xfrm>
        </p:spPr>
        <p:txBody>
          <a:bodyPr/>
          <a:lstStyle/>
          <a:p>
            <a:r>
              <a:rPr lang="ru-RU" dirty="0"/>
              <a:t>Использование нейросетей для исследования международных отношений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B3DD8B7-7A28-2AF8-5D6C-F1B8FF2FAB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74947" y="1187841"/>
            <a:ext cx="3848717" cy="435163"/>
          </a:xfrm>
        </p:spPr>
        <p:txBody>
          <a:bodyPr/>
          <a:lstStyle/>
          <a:p>
            <a:r>
              <a:rPr lang="ru-RU" dirty="0"/>
              <a:t>Факультет мировой экономики и мировой политики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E71D470-960D-8B74-46BB-3CF602045B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59420" y="1173829"/>
            <a:ext cx="2278063" cy="463186"/>
          </a:xfrm>
        </p:spPr>
        <p:txBody>
          <a:bodyPr/>
          <a:lstStyle/>
          <a:p>
            <a:r>
              <a:rPr lang="ru-RU" dirty="0"/>
              <a:t>НУЛ экономики изменения климата</a:t>
            </a:r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E769343-6775-0CEA-2EAD-2F96448ED140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786720" y="1173829"/>
            <a:ext cx="2217737" cy="4313237"/>
          </a:xfrm>
        </p:spPr>
        <p:txBody>
          <a:bodyPr/>
          <a:lstStyle/>
          <a:p>
            <a:r>
              <a:rPr lang="ru-RU" dirty="0"/>
              <a:t>Москва 2025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B7C55480-2BDB-2617-D625-752D0CA42D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7967" y="4824914"/>
            <a:ext cx="7625267" cy="652860"/>
          </a:xfrm>
        </p:spPr>
        <p:txBody>
          <a:bodyPr/>
          <a:lstStyle/>
          <a:p>
            <a:r>
              <a:rPr lang="ru-RU" dirty="0"/>
              <a:t>Чистиков М. Н., м. н. с. НУЛ экономики изменения климата</a:t>
            </a:r>
            <a:endParaRPr lang="en-US" dirty="0"/>
          </a:p>
          <a:p>
            <a:r>
              <a:rPr lang="ru-RU" dirty="0" err="1"/>
              <a:t>Чистикова</a:t>
            </a:r>
            <a:r>
              <a:rPr lang="ru-RU" dirty="0"/>
              <a:t> А. А., м. н. с. НУЛ экономики изменения климата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5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 15">
            <a:extLst>
              <a:ext uri="{FF2B5EF4-FFF2-40B4-BE49-F238E27FC236}">
                <a16:creationId xmlns:a16="http://schemas.microsoft.com/office/drawing/2014/main" id="{E0746D8E-816E-7C57-3A76-4222F821E4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Методология современных исследований в сфере кибербезопасности</a:t>
            </a:r>
            <a:endParaRPr lang="ru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249A33-A8B4-437F-8CF7-5980B4CBA8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776463F3-4412-F885-4ACD-B08EC5C27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Возможности использования ИИ для исследования международных отношений</a:t>
            </a:r>
            <a:endParaRPr lang="ru-US" dirty="0"/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E851BEBA-D10E-646C-E073-3770F960EC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 2025</a:t>
            </a:r>
            <a:endParaRPr lang="en-US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EEC4E2E-915F-4C29-88A3-A59136707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739527"/>
              </p:ext>
            </p:extLst>
          </p:nvPr>
        </p:nvGraphicFramePr>
        <p:xfrm>
          <a:off x="585896" y="2053166"/>
          <a:ext cx="10684084" cy="3560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2042">
                  <a:extLst>
                    <a:ext uri="{9D8B030D-6E8A-4147-A177-3AD203B41FA5}">
                      <a16:colId xmlns:a16="http://schemas.microsoft.com/office/drawing/2014/main" val="1153691957"/>
                    </a:ext>
                  </a:extLst>
                </a:gridCol>
                <a:gridCol w="5342042">
                  <a:extLst>
                    <a:ext uri="{9D8B030D-6E8A-4147-A177-3AD203B41FA5}">
                      <a16:colId xmlns:a16="http://schemas.microsoft.com/office/drawing/2014/main" val="113058364"/>
                    </a:ext>
                  </a:extLst>
                </a:gridCol>
              </a:tblGrid>
              <a:tr h="451697">
                <a:tc>
                  <a:txBody>
                    <a:bodyPr/>
                    <a:lstStyle/>
                    <a:p>
                      <a:r>
                        <a:rPr lang="ru-RU" dirty="0"/>
                        <a:t>Задачи обработки естественного языка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Возможные задачи для исследования международных отношений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10997"/>
                  </a:ext>
                </a:extLst>
              </a:tr>
              <a:tr h="451697">
                <a:tc>
                  <a:txBody>
                    <a:bodyPr/>
                    <a:lstStyle/>
                    <a:p>
                      <a:r>
                        <a:rPr lang="ru-RU" dirty="0"/>
                        <a:t>Сентимент-анализ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Анализ позиций тех или иных групп людей по тем или иным вопросам.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991894"/>
                  </a:ext>
                </a:extLst>
              </a:tr>
              <a:tr h="451697">
                <a:tc>
                  <a:txBody>
                    <a:bodyPr/>
                    <a:lstStyle/>
                    <a:p>
                      <a:r>
                        <a:rPr lang="ru-RU" dirty="0"/>
                        <a:t>Другие задачи классификации текста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Выделение фрагментов текста, отвечающих нашему запросу.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153568"/>
                  </a:ext>
                </a:extLst>
              </a:tr>
              <a:tr h="387351">
                <a:tc>
                  <a:txBody>
                    <a:bodyPr/>
                    <a:lstStyle/>
                    <a:p>
                      <a:r>
                        <a:rPr lang="ru-RU" dirty="0"/>
                        <a:t>Распознавание наименованных сущностей </a:t>
                      </a:r>
                      <a:r>
                        <a:rPr lang="en-US" dirty="0">
                          <a:latin typeface="HSE Sans" panose="02000000000000000000"/>
                        </a:rPr>
                        <a:t>(NER)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Выявление в текстах </a:t>
                      </a:r>
                      <a:r>
                        <a:rPr lang="ru-RU" dirty="0" err="1"/>
                        <a:t>офицальных</a:t>
                      </a:r>
                      <a:r>
                        <a:rPr lang="ru-RU" dirty="0"/>
                        <a:t> документов, интервью, официальных выступлениях названий других государств, географических объектов или имен людей.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6127921"/>
                  </a:ext>
                </a:extLst>
              </a:tr>
              <a:tr h="451697">
                <a:tc>
                  <a:txBody>
                    <a:bodyPr/>
                    <a:lstStyle/>
                    <a:p>
                      <a:r>
                        <a:rPr lang="ru-RU" dirty="0"/>
                        <a:t>Оценка семантической близости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 этом как раз наш доклад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335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89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F98C0-FFE6-9EDB-3ABE-3A505E3EA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2C1AD260-123D-0D60-0571-ACA7906C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7" y="1445464"/>
            <a:ext cx="11112459" cy="777025"/>
          </a:xfrm>
        </p:spPr>
        <p:txBody>
          <a:bodyPr>
            <a:normAutofit/>
          </a:bodyPr>
          <a:lstStyle/>
          <a:p>
            <a:r>
              <a:rPr lang="ru-RU" dirty="0"/>
              <a:t>Кейс: исследование факторов формирования коалиций в международной климатической политике</a:t>
            </a:r>
            <a:endParaRPr lang="ru-US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516D289C-DD2A-03A9-1395-EE5AA702E0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445026"/>
            <a:ext cx="11112459" cy="3975651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US" sz="1800" b="1" dirty="0"/>
              <a:t>Что?</a:t>
            </a:r>
            <a:r>
              <a:rPr lang="ru-US" sz="1800" dirty="0"/>
              <a:t> В международной климатической политике государства сформировали ряд объединений, которые позволяют им эффективнее отстаивать свои интересы и продвигать определенную переговорную повестку. Но все они сформированы на первый взгляд по разным принципам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US" sz="1800" b="1" dirty="0"/>
              <a:t>В чем задача? </a:t>
            </a:r>
            <a:r>
              <a:rPr lang="ru-US" sz="1800" dirty="0"/>
              <a:t>Понять, почему коалиции формируются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US" sz="1800" b="1" dirty="0"/>
              <a:t>Как она решалась до этого?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dirty="0"/>
              <a:t>Теоретико-игровое моделирование: моделирование выгод (в виде сокращения выбросов ПГ) и издержек (в виде стоимости </a:t>
            </a:r>
            <a:r>
              <a:rPr lang="ru-RU" sz="1800" dirty="0" err="1"/>
              <a:t>митигации</a:t>
            </a:r>
            <a:r>
              <a:rPr lang="ru-RU" sz="1800" dirty="0"/>
              <a:t>) при вступлении в глобальное климатическое соглашение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dirty="0"/>
              <a:t>Статистическое моделирование: выявление наиболее вероятных коалиций по набору социально-экономических параметров (гипотеза гомогенности)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dirty="0"/>
              <a:t>Кейс-стади: глубинные исследования конкретных коалиций, интервью с переговорщиками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u="sng" dirty="0"/>
              <a:t>Дискурс-коалиции</a:t>
            </a:r>
            <a:r>
              <a:rPr lang="en-US" sz="1800" u="sng" dirty="0"/>
              <a:t>:</a:t>
            </a:r>
            <a:r>
              <a:rPr lang="ru-RU" sz="1800" dirty="0"/>
              <a:t> выявление наиболее вероятных коалиций по принципу близости текстов, в которых заложены их позиции либо политические цели (гипотеза гомогенности)</a:t>
            </a:r>
            <a:endParaRPr lang="ru-US" sz="1800" u="sng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F2BD169D-8354-171E-5F4F-C1C38C791D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Методология современных исследований в сфере кибербезопасности</a:t>
            </a:r>
            <a:endParaRPr lang="ru-US" dirty="0"/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7724DE87-7E69-CB89-0628-FCDA04C1CD0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US" dirty="0"/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A68AB556-8BE3-4926-92D1-F41544F287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85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49811-89ED-34D5-AC2A-FFA7D7B7E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>
            <a:extLst>
              <a:ext uri="{FF2B5EF4-FFF2-40B4-BE49-F238E27FC236}">
                <a16:creationId xmlns:a16="http://schemas.microsoft.com/office/drawing/2014/main" id="{D94459B0-17CC-27E5-7DD4-E741BE0A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7" y="1445464"/>
            <a:ext cx="11112459" cy="777025"/>
          </a:xfrm>
        </p:spPr>
        <p:txBody>
          <a:bodyPr>
            <a:normAutofit/>
          </a:bodyPr>
          <a:lstStyle/>
          <a:p>
            <a:r>
              <a:rPr lang="ru-RU" dirty="0"/>
              <a:t>Дискурс-коалиции: подходы к сравнению текстов государств</a:t>
            </a:r>
            <a:endParaRPr lang="ru-US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2FADE540-6B94-24FC-DB8F-77627ED115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222489"/>
            <a:ext cx="11112459" cy="4307520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b="1" dirty="0"/>
              <a:t>К</a:t>
            </a:r>
            <a:r>
              <a:rPr lang="ru-US" sz="1800" b="1" dirty="0"/>
              <a:t>акие тексты брались за основу?</a:t>
            </a:r>
            <a:r>
              <a:rPr lang="ru-US" sz="1800" dirty="0"/>
              <a:t> </a:t>
            </a:r>
            <a:r>
              <a:rPr lang="ru-RU" sz="1800" dirty="0"/>
              <a:t>Д</a:t>
            </a:r>
            <a:r>
              <a:rPr lang="ru-US" sz="1800" dirty="0"/>
              <a:t>оступные для всех государств и сравнимые по содержанию и формату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b="1" dirty="0"/>
              <a:t>К</a:t>
            </a:r>
            <a:r>
              <a:rPr lang="ru-US" sz="1800" b="1" dirty="0"/>
              <a:t>акими методами анализировались?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dirty="0"/>
              <a:t>Р</a:t>
            </a:r>
            <a:r>
              <a:rPr lang="ru-US" sz="1800" dirty="0"/>
              <a:t>учное кодирование основных тем для сравнения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dirty="0"/>
              <a:t>К</a:t>
            </a:r>
            <a:r>
              <a:rPr lang="ru-US" sz="1800" dirty="0"/>
              <a:t>одир</a:t>
            </a:r>
            <a:r>
              <a:rPr lang="ru-RU" sz="1800" dirty="0"/>
              <a:t> </a:t>
            </a:r>
            <a:r>
              <a:rPr lang="ru-US" sz="1800" dirty="0"/>
              <a:t>ование тем для сравнения с помощью </a:t>
            </a:r>
            <a:r>
              <a:rPr lang="en-US" sz="1800" dirty="0"/>
              <a:t>NVivo</a:t>
            </a:r>
            <a:r>
              <a:rPr lang="ru-US" sz="1800" dirty="0"/>
              <a:t> и проверки вручную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n-US" sz="1800" dirty="0"/>
              <a:t>Discourse Network Analysis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800" dirty="0"/>
              <a:t>Векторизация и семантический анализ</a:t>
            </a:r>
            <a:endParaRPr lang="ru-US" sz="18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b="1" dirty="0"/>
              <a:t>Д</a:t>
            </a:r>
            <a:r>
              <a:rPr lang="ru-US" sz="1800" b="1" dirty="0"/>
              <a:t>ва принципиально разных подхода: </a:t>
            </a:r>
            <a:r>
              <a:rPr lang="ru-US" sz="1800" dirty="0"/>
              <a:t>сравнение содержания текстов </a:t>
            </a:r>
            <a:r>
              <a:rPr lang="en-US" sz="1800" dirty="0"/>
              <a:t>VS </a:t>
            </a:r>
            <a:r>
              <a:rPr lang="ru-US" sz="1800" dirty="0"/>
              <a:t>сравнение текстов </a:t>
            </a:r>
            <a:r>
              <a:rPr lang="en-US" sz="1800" dirty="0"/>
              <a:t>per se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b="1" dirty="0"/>
              <a:t>В чем разница? </a:t>
            </a:r>
            <a:r>
              <a:rPr lang="ru-RU" sz="1800" dirty="0"/>
              <a:t>Сравниваются конкретные вопросы, релевантные для климатической политики, по которым государства могут иметь схожие позиции </a:t>
            </a:r>
            <a:r>
              <a:rPr lang="en-US" sz="1800" dirty="0"/>
              <a:t>VS </a:t>
            </a:r>
            <a:r>
              <a:rPr lang="ru-RU" sz="1800" dirty="0"/>
              <a:t>сравнивается весь массив текста без каких-либо ограничений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800" b="1" dirty="0"/>
              <a:t>В чем преимущество второго подхода? </a:t>
            </a:r>
            <a:r>
              <a:rPr lang="ru-RU" sz="1800" dirty="0"/>
              <a:t>Можно обнаружить связи, которые будут обусловлены не только схожими позициями государств по заранее определённым авторами темам, но и более глубоким сходством в плане истории, стратегической культуры, ценностей и пр. </a:t>
            </a:r>
            <a:endParaRPr lang="ru-US" sz="1800" b="1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B1A954DC-0882-CDBB-E120-E1EDB1670C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Методология современных исследований в сфере кибербезопасности</a:t>
            </a:r>
            <a:endParaRPr lang="ru-US" dirty="0"/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A24B99DC-BF9B-E49A-8156-2E2F6CA274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US" dirty="0"/>
          </a:p>
        </p:txBody>
      </p:sp>
      <p:sp>
        <p:nvSpPr>
          <p:cNvPr id="18" name="Текст 17">
            <a:extLst>
              <a:ext uri="{FF2B5EF4-FFF2-40B4-BE49-F238E27FC236}">
                <a16:creationId xmlns:a16="http://schemas.microsoft.com/office/drawing/2014/main" id="{3EA297EE-ADB2-322E-070F-A0219BAEA8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35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>
            <a:extLst>
              <a:ext uri="{FF2B5EF4-FFF2-40B4-BE49-F238E27FC236}">
                <a16:creationId xmlns:a16="http://schemas.microsoft.com/office/drawing/2014/main" id="{0924CF54-7E41-4E12-B403-2299CB6215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D9218C34-E5F5-4DEE-AD08-194F3B6592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FC4D5F59-FE6E-4711-8BDA-E8E47E26C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Векторизация текста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638A8CF9-0F66-40AF-9AD3-1E5248FBD6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algn="just"/>
            <a:r>
              <a:rPr lang="ru-RU" sz="1600" b="1" dirty="0"/>
              <a:t>Зачем? </a:t>
            </a:r>
            <a:r>
              <a:rPr lang="ru-RU" sz="1600" dirty="0"/>
              <a:t>Получить набор чисел (</a:t>
            </a:r>
            <a:r>
              <a:rPr lang="ru-RU" sz="1600" dirty="0" err="1"/>
              <a:t>эмббединги</a:t>
            </a:r>
            <a:r>
              <a:rPr lang="ru-RU" sz="1600" dirty="0"/>
              <a:t>), которые будут отражать содержание текста.</a:t>
            </a:r>
          </a:p>
          <a:p>
            <a:pPr algn="just"/>
            <a:r>
              <a:rPr lang="ru-RU" sz="1600" b="1" dirty="0"/>
              <a:t>Как? </a:t>
            </a:r>
            <a:endParaRPr lang="ru-RU" sz="1600" dirty="0"/>
          </a:p>
          <a:p>
            <a:pPr marL="342900" indent="-342900" algn="just">
              <a:buAutoNum type="arabicPeriod"/>
            </a:pPr>
            <a:r>
              <a:rPr lang="ru-RU" sz="1600" dirty="0"/>
              <a:t>Мешок слов </a:t>
            </a:r>
            <a:r>
              <a:rPr lang="en-US" sz="1600" dirty="0"/>
              <a:t>(bag-of-words) (Genovese et al.)</a:t>
            </a:r>
          </a:p>
          <a:p>
            <a:pPr marL="342900" indent="-342900" algn="just">
              <a:buAutoNum type="arabicPeriod"/>
            </a:pPr>
            <a:r>
              <a:rPr lang="ru-RU" sz="1600" dirty="0"/>
              <a:t>Темы/Концепции (</a:t>
            </a:r>
            <a:r>
              <a:rPr lang="nb-NO" sz="1600" dirty="0"/>
              <a:t>Stephenson et al</a:t>
            </a:r>
            <a:r>
              <a:rPr lang="en-US" sz="1600" dirty="0"/>
              <a:t>.)</a:t>
            </a:r>
            <a:endParaRPr lang="ru-RU" sz="1600" dirty="0"/>
          </a:p>
          <a:p>
            <a:pPr marL="342900" indent="-342900" algn="just">
              <a:buAutoNum type="arabicPeriod"/>
            </a:pPr>
            <a:r>
              <a:rPr lang="ru-RU" sz="1600" dirty="0"/>
              <a:t>Тезаурусы и словари (Тезаурус Роже, </a:t>
            </a:r>
            <a:r>
              <a:rPr lang="en-US" sz="1600" dirty="0"/>
              <a:t>WordNet)</a:t>
            </a:r>
          </a:p>
          <a:p>
            <a:pPr marL="342900" indent="-342900" algn="just">
              <a:buAutoNum type="arabicPeriod"/>
            </a:pPr>
            <a:r>
              <a:rPr lang="en-US" sz="1600" dirty="0"/>
              <a:t>SBERT (Sentence Transformers)</a:t>
            </a:r>
            <a:endParaRPr lang="ru-RU" sz="1600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80FFC529-459A-46E7-8B9D-A6E505CA3A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D8A742F-D5EE-4635-8851-3269E4EC31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678" y="1447790"/>
            <a:ext cx="5940425" cy="334137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1A78D8A-930B-452F-898D-A52DAA687A96}"/>
              </a:ext>
            </a:extLst>
          </p:cNvPr>
          <p:cNvSpPr txBox="1"/>
          <p:nvPr/>
        </p:nvSpPr>
        <p:spPr>
          <a:xfrm>
            <a:off x="6637020" y="4944008"/>
            <a:ext cx="4526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400" dirty="0">
                <a:latin typeface="HSE Sans" panose="02000000000000000000" pitchFamily="2" charset="0"/>
              </a:rPr>
              <a:t>Получение вектора текста с помощью Тезауруса Роже</a:t>
            </a:r>
          </a:p>
        </p:txBody>
      </p:sp>
    </p:spTree>
    <p:extLst>
      <p:ext uri="{BB962C8B-B14F-4D97-AF65-F5344CB8AC3E}">
        <p14:creationId xmlns:p14="http://schemas.microsoft.com/office/powerpoint/2010/main" val="113064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6539D21D-59A2-4002-8E01-BED3F3DE08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E7920-CD10-4ED6-A455-C99BA24A73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BA7A717-BBC5-442D-AA6E-32BB0DA8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Получение векторов с помощью </a:t>
            </a:r>
            <a:r>
              <a:rPr lang="en-US" dirty="0"/>
              <a:t>Sentence Transformers</a:t>
            </a:r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E66A0C9A-007C-42BC-9D05-B4F168E97D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14">
            <a:extLst>
              <a:ext uri="{FF2B5EF4-FFF2-40B4-BE49-F238E27FC236}">
                <a16:creationId xmlns:a16="http://schemas.microsoft.com/office/drawing/2014/main" id="{C679258B-FF14-4400-BB7B-2447613AEE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222488"/>
            <a:ext cx="11112459" cy="4307520"/>
          </a:xfrm>
        </p:spPr>
        <p:txBody>
          <a:bodyPr>
            <a:normAutofit/>
          </a:bodyPr>
          <a:lstStyle/>
          <a:p>
            <a:pPr algn="just"/>
            <a:r>
              <a:rPr lang="ru-RU" sz="1600" b="1" dirty="0"/>
              <a:t>Текст проходит несколько этапов преобразования:</a:t>
            </a:r>
          </a:p>
          <a:p>
            <a:pPr marL="342900" indent="-342900" algn="just">
              <a:buAutoNum type="arabicPeriod"/>
            </a:pPr>
            <a:r>
              <a:rPr lang="ru-RU" sz="1600" b="1" dirty="0" err="1"/>
              <a:t>Токенизация</a:t>
            </a:r>
            <a:r>
              <a:rPr lang="ru-RU" sz="1600" b="1" dirty="0"/>
              <a:t>. </a:t>
            </a:r>
            <a:r>
              <a:rPr lang="ru-RU" sz="1600" dirty="0"/>
              <a:t>Текст разбивается на отдельные куски (слово или часть слова), а каждому куску присваивается определенный индекс. На этом же этапе все тексты приводятся одинаковому размеру с точки зрения количества токенов за счет </a:t>
            </a:r>
            <a:r>
              <a:rPr lang="ru-RU" sz="1600" dirty="0" err="1"/>
              <a:t>пэддинга</a:t>
            </a:r>
            <a:r>
              <a:rPr lang="ru-RU" sz="1600" dirty="0"/>
              <a:t> или усечения.</a:t>
            </a:r>
          </a:p>
          <a:p>
            <a:pPr marL="342900" indent="-342900" algn="just">
              <a:buAutoNum type="arabicPeriod"/>
            </a:pPr>
            <a:r>
              <a:rPr lang="ru-RU" sz="1600" b="1" dirty="0"/>
              <a:t>Прохождение через модель. </a:t>
            </a:r>
            <a:r>
              <a:rPr lang="ru-RU" sz="1600" dirty="0" err="1"/>
              <a:t>Токенезированный</a:t>
            </a:r>
            <a:r>
              <a:rPr lang="ru-RU" sz="1600" dirty="0"/>
              <a:t> текст проходит через слои </a:t>
            </a:r>
            <a:r>
              <a:rPr lang="ru-RU" sz="1600" dirty="0" err="1"/>
              <a:t>предобученной</a:t>
            </a:r>
            <a:r>
              <a:rPr lang="ru-RU" sz="1600" dirty="0"/>
              <a:t> </a:t>
            </a:r>
            <a:r>
              <a:rPr lang="ru-RU" sz="1600" dirty="0" err="1"/>
              <a:t>нейросетевой</a:t>
            </a:r>
            <a:r>
              <a:rPr lang="ru-RU" sz="1600" dirty="0"/>
              <a:t> модели, значения токенов преобразуются с помощью той информации, которая содержится в весах/коэффициентах модели.</a:t>
            </a:r>
          </a:p>
          <a:p>
            <a:pPr marL="342900" indent="-342900" algn="just">
              <a:buAutoNum type="arabicPeriod"/>
            </a:pPr>
            <a:r>
              <a:rPr lang="ru-RU" sz="1600" b="1" dirty="0"/>
              <a:t>Снимаем значения после прохождения последнего «скрытого слоя». </a:t>
            </a:r>
            <a:r>
              <a:rPr lang="ru-RU" sz="1600" dirty="0"/>
              <a:t>В результате мы получим многомерный массив</a:t>
            </a:r>
            <a:r>
              <a:rPr lang="en-US" sz="1600" dirty="0"/>
              <a:t> (</a:t>
            </a:r>
            <a:r>
              <a:rPr lang="ru-RU" sz="1600"/>
              <a:t>тензор) </a:t>
            </a:r>
            <a:r>
              <a:rPr lang="ru-RU" sz="1600" dirty="0"/>
              <a:t>размером </a:t>
            </a:r>
            <a:r>
              <a:rPr lang="nb-NO" sz="1600" dirty="0"/>
              <a:t>T x N, </a:t>
            </a:r>
            <a:r>
              <a:rPr lang="ru-RU" sz="1600" dirty="0"/>
              <a:t>где </a:t>
            </a:r>
            <a:r>
              <a:rPr lang="en-US" sz="1600" dirty="0"/>
              <a:t>T – </a:t>
            </a:r>
            <a:r>
              <a:rPr lang="ru-RU" sz="1600" dirty="0"/>
              <a:t>количество токенов, а </a:t>
            </a:r>
            <a:r>
              <a:rPr lang="en-US" sz="1600" dirty="0"/>
              <a:t>N – </a:t>
            </a:r>
            <a:r>
              <a:rPr lang="ru-RU" sz="1600" dirty="0"/>
              <a:t>количество параметров модели. Чтобы получить непосредственно вектор (одномерный массив), надо «усреднить» этот массив по оси </a:t>
            </a:r>
            <a:r>
              <a:rPr lang="en-US" sz="1600" dirty="0"/>
              <a:t>T. </a:t>
            </a:r>
          </a:p>
          <a:p>
            <a:pPr marL="342900" indent="-342900" algn="just">
              <a:buAutoNum type="arabicPeriod"/>
            </a:pPr>
            <a:endParaRPr lang="ru-RU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US" sz="1600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B90A6D0F-AD24-4144-BF89-D3C0975B93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033" y="2829278"/>
            <a:ext cx="4308967" cy="248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47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F9067D9-448B-4BBC-996B-2D78DAC0F8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2AFB77-853F-425D-8500-1B2067DB04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753BAE4-1274-454A-9AB1-342630570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Кластерный анализ.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F201F9A7-BD44-4F09-9E13-9A976FD261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79FC4392-C3CF-412E-B9AA-813F9D628E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79663"/>
            <a:ext cx="11057971" cy="3745092"/>
          </a:xfrm>
        </p:spPr>
        <p:txBody>
          <a:bodyPr/>
          <a:lstStyle/>
          <a:p>
            <a:pPr algn="just"/>
            <a:r>
              <a:rPr lang="ru-RU" sz="1600" b="1" dirty="0"/>
              <a:t>Метрики оценки расстояния/близости между векторами:</a:t>
            </a:r>
          </a:p>
          <a:p>
            <a:pPr marL="342900" indent="-342900" algn="just">
              <a:buAutoNum type="arabicPeriod"/>
            </a:pPr>
            <a:r>
              <a:rPr lang="ru-RU" sz="1600" b="1" dirty="0"/>
              <a:t>Евклидово расстояние (1)</a:t>
            </a:r>
          </a:p>
          <a:p>
            <a:pPr marL="342900" indent="-342900" algn="just">
              <a:buAutoNum type="arabicPeriod"/>
            </a:pPr>
            <a:r>
              <a:rPr lang="ru-RU" sz="1600" b="1" dirty="0"/>
              <a:t>Косинусная близость (2)</a:t>
            </a:r>
          </a:p>
          <a:p>
            <a:pPr algn="just"/>
            <a:endParaRPr lang="ru-RU" sz="1600" b="1" dirty="0"/>
          </a:p>
          <a:p>
            <a:pPr algn="just"/>
            <a:r>
              <a:rPr lang="ru-RU" sz="1600" b="1" dirty="0"/>
              <a:t>Выбор оптимального количества кластеров:</a:t>
            </a:r>
          </a:p>
          <a:p>
            <a:pPr marL="342900" indent="-342900" algn="just">
              <a:buAutoNum type="arabicPeriod"/>
            </a:pPr>
            <a:r>
              <a:rPr lang="en-US" sz="1600" b="1" dirty="0" err="1"/>
              <a:t>Calinski</a:t>
            </a:r>
            <a:r>
              <a:rPr lang="en-US" sz="1600" b="1" dirty="0"/>
              <a:t>–</a:t>
            </a:r>
            <a:r>
              <a:rPr lang="en-US" sz="1600" b="1" dirty="0" err="1"/>
              <a:t>Harabasz</a:t>
            </a:r>
            <a:r>
              <a:rPr lang="en-US" sz="1600" b="1" dirty="0"/>
              <a:t> index</a:t>
            </a:r>
            <a:r>
              <a:rPr lang="ru-RU" sz="1600" b="1" dirty="0"/>
              <a:t> (3)</a:t>
            </a:r>
          </a:p>
          <a:p>
            <a:pPr marL="342900" indent="-342900" algn="just">
              <a:buAutoNum type="arabicPeriod"/>
            </a:pPr>
            <a:r>
              <a:rPr lang="en-US" sz="1600" b="1" dirty="0" err="1"/>
              <a:t>Duda</a:t>
            </a:r>
            <a:r>
              <a:rPr lang="en-US" sz="1600" b="1" dirty="0"/>
              <a:t>-Hart index</a:t>
            </a:r>
            <a:r>
              <a:rPr lang="ru-RU" sz="1600" b="1" dirty="0"/>
              <a:t> (4)</a:t>
            </a:r>
          </a:p>
          <a:p>
            <a:pPr marL="342900" indent="-342900" algn="just">
              <a:buAutoNum type="arabicPeriod"/>
            </a:pPr>
            <a:endParaRPr lang="ru-RU" sz="1600" b="1" dirty="0"/>
          </a:p>
          <a:p>
            <a:pPr algn="just"/>
            <a:r>
              <a:rPr lang="ru-RU" sz="1600" b="1" dirty="0"/>
              <a:t>                       </a:t>
            </a:r>
          </a:p>
          <a:p>
            <a:pPr algn="just"/>
            <a:r>
              <a:rPr lang="ru-RU" sz="1600" b="1" dirty="0"/>
              <a:t>  </a:t>
            </a:r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  <a:p>
            <a:pPr algn="just"/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E143D80-5DC8-4BA2-8D58-4D132C7DDE8C}"/>
                  </a:ext>
                </a:extLst>
              </p:cNvPr>
              <p:cNvSpPr txBox="1"/>
              <p:nvPr/>
            </p:nvSpPr>
            <p:spPr>
              <a:xfrm>
                <a:off x="5230761" y="4099655"/>
                <a:ext cx="7207045" cy="7671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𝐶𝐻</m:t>
                      </m:r>
                      <m:r>
                        <a:rPr lang="ru-RU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ru-RU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p>
                                    <m:sSupPr>
                                      <m:ctrlP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begChr m:val="‖"/>
                                          <m:endChr m:val="‖"/>
                                          <m:ctrlP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𝑐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𝑐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  <m: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ru-RU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/</m:t>
                      </m:r>
                      <m:d>
                        <m:dPr>
                          <m:begChr m:val="["/>
                          <m:endChr m:val="]"/>
                          <m:ctrlPr>
                            <a:rPr lang="ru-RU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ru-RU" sz="18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𝑘</m:t>
                                  </m:r>
                                </m:sup>
                                <m:e>
                                  <m:nary>
                                    <m:naryPr>
                                      <m:chr m:val="∑"/>
                                      <m:limLoc m:val="undOvr"/>
                                      <m:supHide m:val="on"/>
                                      <m:ctrlP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ru-RU" sz="1800" i="1">
                                          <a:effectLst/>
                                          <a:latin typeface="Cambria Math" panose="02040503050406030204" pitchFamily="18" charset="0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∈</m:t>
                                      </m:r>
                                      <m:sSub>
                                        <m:sSubPr>
                                          <m:ctrlP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sub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begChr m:val="‖"/>
                                              <m:endChr m:val="‖"/>
                                              <m:ctrlP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𝑥</m:t>
                                              </m:r>
                                              <m:r>
                                                <a:rPr lang="ru-RU" sz="1800" i="1">
                                                  <a:effectLst/>
                                                  <a:latin typeface="Cambria Math" panose="02040503050406030204" pitchFamily="18" charset="0"/>
                                                  <a:ea typeface="Times New Roman" panose="02020603050405020304" pitchFamily="18" charset="0"/>
                                                  <a:cs typeface="Times New Roman" panose="02020603050405020304" pitchFamily="18" charset="0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ru-RU" sz="18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18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𝑐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1800" i="1">
                                                      <a:effectLst/>
                                                      <a:latin typeface="Cambria Math" panose="02040503050406030204" pitchFamily="18" charset="0"/>
                                                      <a:ea typeface="Times New Roman" panose="02020603050405020304" pitchFamily="18" charset="0"/>
                                                      <a:cs typeface="Times New Roman" panose="020206030504050203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ru-RU" sz="1800" i="1">
                                              <a:effectLst/>
                                              <a:latin typeface="Cambria Math" panose="02040503050406030204" pitchFamily="18" charset="0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nary>
                            </m:num>
                            <m:den>
                              <m: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18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𝑘</m:t>
                              </m:r>
                            </m:den>
                          </m:f>
                        </m:e>
                      </m:d>
                      <m:r>
                        <a:rPr lang="ru-RU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(3)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E143D80-5DC8-4BA2-8D58-4D132C7DD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761" y="4099655"/>
                <a:ext cx="7207045" cy="7671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3D520BE-B350-43C7-9E09-23EBDED85EBF}"/>
                  </a:ext>
                </a:extLst>
              </p:cNvPr>
              <p:cNvSpPr txBox="1"/>
              <p:nvPr/>
            </p:nvSpPr>
            <p:spPr>
              <a:xfrm>
                <a:off x="5230761" y="5004842"/>
                <a:ext cx="6282812" cy="8107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ru-RU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type m:val="lin"/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ru-R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ru-RU" i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  <m:e>
                                      <m:nary>
                                        <m:naryPr>
                                          <m:chr m:val="∑"/>
                                          <m:limLoc m:val="undOvr"/>
                                          <m:supHide m:val="on"/>
                                          <m:ctrlP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𝑞</m:t>
                                          </m:r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∈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ru-RU" i="1">
                                                  <a:solidFill>
                                                    <a:srgbClr val="836967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𝐶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sub>
                                        <m:sup/>
                                        <m:e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  <m:d>
                                            <m:dPr>
                                              <m:sepChr m:val=","/>
                                              <m:ctrlP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𝑞</m:t>
                                              </m:r>
                                            </m:e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</m:d>
                                        </m:e>
                                      </m:nary>
                                    </m:e>
                                  </m:nary>
                                </m:num>
                                <m:den>
                                  <m:d>
                                    <m:d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ru-RU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p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ru-RU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ru-RU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i="1">
                                      <a:solidFill>
                                        <a:srgbClr val="836967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ru-RU" i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sup>
                                    <m:e>
                                      <m:nary>
                                        <m:naryPr>
                                          <m:chr m:val="∑"/>
                                          <m:limLoc m:val="undOvr"/>
                                          <m:supHide m:val="on"/>
                                          <m:ctrlP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𝑞</m:t>
                                          </m:r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∈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ru-RU" i="1">
                                                  <a:solidFill>
                                                    <a:srgbClr val="836967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𝐶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𝑦</m:t>
                                          </m:r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∈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ru-RU" i="1">
                                                  <a:solidFill>
                                                    <a:srgbClr val="836967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𝐶</m:t>
                                              </m:r>
                                            </m:e>
                                            <m:sub>
                                              <m:r>
                                                <a:rPr lang="ru-RU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sub>
                                        <m:sup/>
                                        <m:e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  <m:d>
                                            <m:dPr>
                                              <m:sepChr m:val=","/>
                                              <m:ctrlP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𝑞</m:t>
                                              </m:r>
                                            </m:e>
                                            <m:e>
                                              <m: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  <m:t>𝑦</m:t>
                                              </m:r>
                                            </m:e>
                                          </m:d>
                                        </m:e>
                                      </m:nary>
                                    </m:e>
                                  </m:nary>
                                </m:num>
                                <m:den>
                                  <m:d>
                                    <m:d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ru-RU" i="1">
                                              <a:solidFill>
                                                <a:srgbClr val="836967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ru-RU" i="1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e>
                                        <m:sup>
                                          <m:r>
                                            <a:rPr lang="ru-RU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ru-RU" i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</m:d>
                                </m:den>
                              </m:f>
                            </m:e>
                          </m:d>
                        </m:den>
                      </m:f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(4)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3D520BE-B350-43C7-9E09-23EBDED85E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761" y="5004842"/>
                <a:ext cx="6282812" cy="8107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1C44396-83E6-447A-B9F5-45D3D3CC4803}"/>
                  </a:ext>
                </a:extLst>
              </p:cNvPr>
              <p:cNvSpPr txBox="1"/>
              <p:nvPr/>
            </p:nvSpPr>
            <p:spPr>
              <a:xfrm>
                <a:off x="5230760" y="3010713"/>
                <a:ext cx="7207045" cy="10015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cos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⁡(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)=</m:t>
                      </m:r>
                      <m:f>
                        <m:fPr>
                          <m:ctrlPr>
                            <a:rPr lang="ru-RU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ru-RU" sz="180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ru-RU" sz="180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8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∗</m:t>
                              </m:r>
                              <m:sSub>
                                <m:sSubPr>
                                  <m:ctrlP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180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ru-RU" sz="180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Sup>
                                    <m:sSubSupPr>
                                      <m:ctrlPr>
                                        <a:rPr lang="ru-RU" sz="1800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1800" b="0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sz="1800" b="0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1800" b="0" i="1" smtClean="0">
                                          <a:effectLst/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rad>
                          <m:r>
                            <a:rPr lang="en-U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∗</m:t>
                          </m:r>
                          <m:rad>
                            <m:radPr>
                              <m:degHide m:val="on"/>
                              <m:ctrlPr>
                                <a:rPr lang="ru-RU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radPr>
                            <m:deg/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ru-RU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Sup>
                                    <m:sSubSup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rad>
                        </m:den>
                      </m:f>
                      <m:r>
                        <a:rPr lang="ru-RU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u-RU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ru-RU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1C44396-83E6-447A-B9F5-45D3D3CC48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760" y="3010713"/>
                <a:ext cx="7207045" cy="10015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DF06A13-4C23-43AF-BA4E-2F40BA34BB79}"/>
                  </a:ext>
                </a:extLst>
              </p:cNvPr>
              <p:cNvSpPr txBox="1"/>
              <p:nvPr/>
            </p:nvSpPr>
            <p:spPr>
              <a:xfrm>
                <a:off x="5230760" y="2024291"/>
                <a:ext cx="7207045" cy="9106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euc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⁡(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)=</m:t>
                      </m:r>
                      <m:rad>
                        <m:radPr>
                          <m:degHide m:val="on"/>
                          <m:ctrlPr>
                            <a:rPr lang="ru-RU" sz="180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ru-RU" sz="180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ru-RU" sz="180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(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  <m:r>
                        <a:rPr lang="ru-RU" sz="180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ru-RU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ru-RU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DF06A13-4C23-43AF-BA4E-2F40BA34BB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760" y="2024291"/>
                <a:ext cx="7207045" cy="9106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28976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Тема1" id="{FC482E71-C3F7-4144-8E57-934AE90938FD}" vid="{D37887C7-C270-FC42-B789-4B769E01C8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211</TotalTime>
  <Words>689</Words>
  <Application>Microsoft Office PowerPoint</Application>
  <PresentationFormat>Широкоэкранный</PresentationFormat>
  <Paragraphs>75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HSE Sans</vt:lpstr>
      <vt:lpstr>Тема1</vt:lpstr>
      <vt:lpstr>Использование нейросетей для исследования международных отношений</vt:lpstr>
      <vt:lpstr>Возможности использования ИИ для исследования международных отношений</vt:lpstr>
      <vt:lpstr>Кейс: исследование факторов формирования коалиций в международной климатической политике</vt:lpstr>
      <vt:lpstr>Дискурс-коалиции: подходы к сравнению текстов государств</vt:lpstr>
      <vt:lpstr>Векторизация текста</vt:lpstr>
      <vt:lpstr>Получение векторов с помощью Sentence Transformers</vt:lpstr>
      <vt:lpstr>Кластерный анализ.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мы это назовем?</dc:title>
  <dc:creator>Шуранова Анна Артёмовна</dc:creator>
  <cp:lastModifiedBy>Matvei Chistikov</cp:lastModifiedBy>
  <cp:revision>20</cp:revision>
  <dcterms:created xsi:type="dcterms:W3CDTF">2025-04-03T05:21:14Z</dcterms:created>
  <dcterms:modified xsi:type="dcterms:W3CDTF">2025-05-30T20:57:37Z</dcterms:modified>
</cp:coreProperties>
</file>