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94" r:id="rId1"/>
  </p:sldMasterIdLst>
  <p:notesMasterIdLst>
    <p:notesMasterId r:id="rId17"/>
  </p:notesMasterIdLst>
  <p:sldIdLst>
    <p:sldId id="256" r:id="rId2"/>
    <p:sldId id="269" r:id="rId3"/>
    <p:sldId id="270" r:id="rId4"/>
    <p:sldId id="257" r:id="rId5"/>
    <p:sldId id="275" r:id="rId6"/>
    <p:sldId id="278" r:id="rId7"/>
    <p:sldId id="271" r:id="rId8"/>
    <p:sldId id="272" r:id="rId9"/>
    <p:sldId id="279" r:id="rId10"/>
    <p:sldId id="276" r:id="rId11"/>
    <p:sldId id="273" r:id="rId12"/>
    <p:sldId id="277" r:id="rId13"/>
    <p:sldId id="267" r:id="rId14"/>
    <p:sldId id="268" r:id="rId15"/>
    <p:sldId id="274" r:id="rId16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Franklin Gothic Book" panose="020B0503020102020204" pitchFamily="34" charset="0"/>
      <p:regular r:id="rId22"/>
      <p:italic r:id="rId23"/>
    </p:embeddedFont>
    <p:embeddedFont>
      <p:font typeface="Source Sans Pro" panose="020B050303040302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6" userDrawn="1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26" y="58"/>
      </p:cViewPr>
      <p:guideLst>
        <p:guide orient="horz" pos="10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D95FF-6E5C-4211-A195-D6283C35A638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6E9E6E4-B5A1-4A3C-8F6E-89DC26190BDA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Национальные стратегии кибербезопасности Филиппин, Японии и Республики Корея.</a:t>
          </a:r>
        </a:p>
      </dgm:t>
    </dgm:pt>
    <dgm:pt modelId="{A7A2821B-5ADF-4C87-A17B-0EE4F21DB7C8}" type="parTrans" cxnId="{6ABC3614-D7BF-422E-BD5D-E7E4F506FD2D}">
      <dgm:prSet/>
      <dgm:spPr/>
      <dgm:t>
        <a:bodyPr/>
        <a:lstStyle/>
        <a:p>
          <a:endParaRPr lang="ru-RU"/>
        </a:p>
      </dgm:t>
    </dgm:pt>
    <dgm:pt modelId="{CFD07F07-0F47-44AE-B80D-690DFA0E3D11}" type="sibTrans" cxnId="{6ABC3614-D7BF-422E-BD5D-E7E4F506FD2D}">
      <dgm:prSet/>
      <dgm:spPr/>
      <dgm:t>
        <a:bodyPr/>
        <a:lstStyle/>
        <a:p>
          <a:endParaRPr lang="ru-RU"/>
        </a:p>
      </dgm:t>
    </dgm:pt>
    <dgm:pt modelId="{834DA792-9D59-4CA8-810F-286379068028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Межгосударственные соглашения и политические заявления</a:t>
          </a:r>
        </a:p>
      </dgm:t>
    </dgm:pt>
    <dgm:pt modelId="{233752A2-0028-45EE-ADB4-0B08493C9F07}" type="parTrans" cxnId="{F86CAA8B-C8CC-4400-8F55-32F84477D7FB}">
      <dgm:prSet/>
      <dgm:spPr/>
      <dgm:t>
        <a:bodyPr/>
        <a:lstStyle/>
        <a:p>
          <a:endParaRPr lang="ru-RU"/>
        </a:p>
      </dgm:t>
    </dgm:pt>
    <dgm:pt modelId="{E179EF92-E90A-4430-B0E4-5DE022D5544F}" type="sibTrans" cxnId="{F86CAA8B-C8CC-4400-8F55-32F84477D7FB}">
      <dgm:prSet/>
      <dgm:spPr/>
      <dgm:t>
        <a:bodyPr/>
        <a:lstStyle/>
        <a:p>
          <a:endParaRPr lang="ru-RU"/>
        </a:p>
      </dgm:t>
    </dgm:pt>
    <dgm:pt modelId="{5A12742B-E208-4C8D-9EAA-50F04E766111}">
      <dgm:prSet phldrT="[Текст]"/>
      <dgm:spPr/>
      <dgm:t>
        <a:bodyPr/>
        <a:lstStyle/>
        <a:p>
          <a:r>
            <a:rPr lang="ru-RU" dirty="0"/>
            <a:t>Региональные инициативы</a:t>
          </a:r>
        </a:p>
      </dgm:t>
    </dgm:pt>
    <dgm:pt modelId="{F33ED89B-FD60-4BC8-89BA-D59B590BDE57}" type="parTrans" cxnId="{5B406BE9-0BD6-4BA9-9ACE-234D212378BA}">
      <dgm:prSet/>
      <dgm:spPr/>
      <dgm:t>
        <a:bodyPr/>
        <a:lstStyle/>
        <a:p>
          <a:endParaRPr lang="ru-RU"/>
        </a:p>
      </dgm:t>
    </dgm:pt>
    <dgm:pt modelId="{55B50DD6-F72D-4CBE-B131-85E024A7E6FA}" type="sibTrans" cxnId="{5B406BE9-0BD6-4BA9-9ACE-234D212378BA}">
      <dgm:prSet/>
      <dgm:spPr/>
      <dgm:t>
        <a:bodyPr/>
        <a:lstStyle/>
        <a:p>
          <a:endParaRPr lang="ru-RU"/>
        </a:p>
      </dgm:t>
    </dgm:pt>
    <dgm:pt modelId="{CB603C54-A334-4571-89EA-2BECD9016CF8}" type="pres">
      <dgm:prSet presAssocID="{65ED95FF-6E5C-4211-A195-D6283C35A638}" presName="linear" presStyleCnt="0">
        <dgm:presLayoutVars>
          <dgm:dir/>
          <dgm:animLvl val="lvl"/>
          <dgm:resizeHandles val="exact"/>
        </dgm:presLayoutVars>
      </dgm:prSet>
      <dgm:spPr/>
    </dgm:pt>
    <dgm:pt modelId="{5730CB39-8F9C-463B-B9AA-20FC1D32A5D5}" type="pres">
      <dgm:prSet presAssocID="{06E9E6E4-B5A1-4A3C-8F6E-89DC26190BDA}" presName="parentLin" presStyleCnt="0"/>
      <dgm:spPr/>
    </dgm:pt>
    <dgm:pt modelId="{9891BAE3-CC83-4CC6-BA4F-77938E9B1F29}" type="pres">
      <dgm:prSet presAssocID="{06E9E6E4-B5A1-4A3C-8F6E-89DC26190BDA}" presName="parentLeftMargin" presStyleLbl="node1" presStyleIdx="0" presStyleCnt="3"/>
      <dgm:spPr/>
    </dgm:pt>
    <dgm:pt modelId="{F5C2104F-443D-4236-9353-C199BCA79314}" type="pres">
      <dgm:prSet presAssocID="{06E9E6E4-B5A1-4A3C-8F6E-89DC26190B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C7F27F0-5BD5-4FA8-85BA-27A4FB5BEEC9}" type="pres">
      <dgm:prSet presAssocID="{06E9E6E4-B5A1-4A3C-8F6E-89DC26190BDA}" presName="negativeSpace" presStyleCnt="0"/>
      <dgm:spPr/>
    </dgm:pt>
    <dgm:pt modelId="{84D51B0A-6AFB-4BEB-A47E-60E0AF14988B}" type="pres">
      <dgm:prSet presAssocID="{06E9E6E4-B5A1-4A3C-8F6E-89DC26190BDA}" presName="childText" presStyleLbl="conFgAcc1" presStyleIdx="0" presStyleCnt="3">
        <dgm:presLayoutVars>
          <dgm:bulletEnabled val="1"/>
        </dgm:presLayoutVars>
      </dgm:prSet>
      <dgm:spPr/>
    </dgm:pt>
    <dgm:pt modelId="{181E60C9-FC13-4F6A-A75F-AD014492FC83}" type="pres">
      <dgm:prSet presAssocID="{CFD07F07-0F47-44AE-B80D-690DFA0E3D11}" presName="spaceBetweenRectangles" presStyleCnt="0"/>
      <dgm:spPr/>
    </dgm:pt>
    <dgm:pt modelId="{FA31AB1B-E577-409A-AA56-F45403F8DFAF}" type="pres">
      <dgm:prSet presAssocID="{834DA792-9D59-4CA8-810F-286379068028}" presName="parentLin" presStyleCnt="0"/>
      <dgm:spPr/>
    </dgm:pt>
    <dgm:pt modelId="{413A600E-2C37-4B14-9FFF-A5746FFFBC02}" type="pres">
      <dgm:prSet presAssocID="{834DA792-9D59-4CA8-810F-286379068028}" presName="parentLeftMargin" presStyleLbl="node1" presStyleIdx="0" presStyleCnt="3"/>
      <dgm:spPr/>
    </dgm:pt>
    <dgm:pt modelId="{A3E30A9B-4974-4DA4-A17E-420589149354}" type="pres">
      <dgm:prSet presAssocID="{834DA792-9D59-4CA8-810F-28637906802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1459FC-25BB-4355-ABC9-B314BF8AF30E}" type="pres">
      <dgm:prSet presAssocID="{834DA792-9D59-4CA8-810F-286379068028}" presName="negativeSpace" presStyleCnt="0"/>
      <dgm:spPr/>
    </dgm:pt>
    <dgm:pt modelId="{A41C881F-D510-4420-A2DA-0D07F45DDB7D}" type="pres">
      <dgm:prSet presAssocID="{834DA792-9D59-4CA8-810F-286379068028}" presName="childText" presStyleLbl="conFgAcc1" presStyleIdx="1" presStyleCnt="3">
        <dgm:presLayoutVars>
          <dgm:bulletEnabled val="1"/>
        </dgm:presLayoutVars>
      </dgm:prSet>
      <dgm:spPr/>
    </dgm:pt>
    <dgm:pt modelId="{9F26C02D-7B54-4947-99CC-864B6D39EF45}" type="pres">
      <dgm:prSet presAssocID="{E179EF92-E90A-4430-B0E4-5DE022D5544F}" presName="spaceBetweenRectangles" presStyleCnt="0"/>
      <dgm:spPr/>
    </dgm:pt>
    <dgm:pt modelId="{37B50F6F-7168-4A04-8A56-5EA474233FEC}" type="pres">
      <dgm:prSet presAssocID="{5A12742B-E208-4C8D-9EAA-50F04E766111}" presName="parentLin" presStyleCnt="0"/>
      <dgm:spPr/>
    </dgm:pt>
    <dgm:pt modelId="{317F4241-6CAF-4BAD-8C40-15A64D1190A8}" type="pres">
      <dgm:prSet presAssocID="{5A12742B-E208-4C8D-9EAA-50F04E766111}" presName="parentLeftMargin" presStyleLbl="node1" presStyleIdx="1" presStyleCnt="3"/>
      <dgm:spPr/>
    </dgm:pt>
    <dgm:pt modelId="{FF533438-AB21-433B-B497-EDE9EEAFB163}" type="pres">
      <dgm:prSet presAssocID="{5A12742B-E208-4C8D-9EAA-50F04E76611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D6E91D9-5E32-41F8-B516-9736017AB78B}" type="pres">
      <dgm:prSet presAssocID="{5A12742B-E208-4C8D-9EAA-50F04E766111}" presName="negativeSpace" presStyleCnt="0"/>
      <dgm:spPr/>
    </dgm:pt>
    <dgm:pt modelId="{D6AFB9AD-F527-416C-A26D-0B824C3B3B71}" type="pres">
      <dgm:prSet presAssocID="{5A12742B-E208-4C8D-9EAA-50F04E766111}" presName="childText" presStyleLbl="conFgAcc1" presStyleIdx="2" presStyleCnt="3" custScaleY="110190">
        <dgm:presLayoutVars>
          <dgm:bulletEnabled val="1"/>
        </dgm:presLayoutVars>
      </dgm:prSet>
      <dgm:spPr/>
    </dgm:pt>
  </dgm:ptLst>
  <dgm:cxnLst>
    <dgm:cxn modelId="{6ABC3614-D7BF-422E-BD5D-E7E4F506FD2D}" srcId="{65ED95FF-6E5C-4211-A195-D6283C35A638}" destId="{06E9E6E4-B5A1-4A3C-8F6E-89DC26190BDA}" srcOrd="0" destOrd="0" parTransId="{A7A2821B-5ADF-4C87-A17B-0EE4F21DB7C8}" sibTransId="{CFD07F07-0F47-44AE-B80D-690DFA0E3D11}"/>
    <dgm:cxn modelId="{E7423B31-1D55-4454-8CB7-972F12E630B3}" type="presOf" srcId="{5A12742B-E208-4C8D-9EAA-50F04E766111}" destId="{317F4241-6CAF-4BAD-8C40-15A64D1190A8}" srcOrd="0" destOrd="0" presId="urn:microsoft.com/office/officeart/2005/8/layout/list1"/>
    <dgm:cxn modelId="{B67A033C-EFD8-4549-A128-5CCE5D099099}" type="presOf" srcId="{834DA792-9D59-4CA8-810F-286379068028}" destId="{413A600E-2C37-4B14-9FFF-A5746FFFBC02}" srcOrd="0" destOrd="0" presId="urn:microsoft.com/office/officeart/2005/8/layout/list1"/>
    <dgm:cxn modelId="{F37CB074-54D9-4112-A322-8CEC004265FA}" type="presOf" srcId="{834DA792-9D59-4CA8-810F-286379068028}" destId="{A3E30A9B-4974-4DA4-A17E-420589149354}" srcOrd="1" destOrd="0" presId="urn:microsoft.com/office/officeart/2005/8/layout/list1"/>
    <dgm:cxn modelId="{F86CAA8B-C8CC-4400-8F55-32F84477D7FB}" srcId="{65ED95FF-6E5C-4211-A195-D6283C35A638}" destId="{834DA792-9D59-4CA8-810F-286379068028}" srcOrd="1" destOrd="0" parTransId="{233752A2-0028-45EE-ADB4-0B08493C9F07}" sibTransId="{E179EF92-E90A-4430-B0E4-5DE022D5544F}"/>
    <dgm:cxn modelId="{99CC0397-CC7B-4CBE-BEC9-9CB25EA7AB7A}" type="presOf" srcId="{06E9E6E4-B5A1-4A3C-8F6E-89DC26190BDA}" destId="{9891BAE3-CC83-4CC6-BA4F-77938E9B1F29}" srcOrd="0" destOrd="0" presId="urn:microsoft.com/office/officeart/2005/8/layout/list1"/>
    <dgm:cxn modelId="{FA6B6AB0-CEC4-4FB3-A2EC-979C538B36A6}" type="presOf" srcId="{65ED95FF-6E5C-4211-A195-D6283C35A638}" destId="{CB603C54-A334-4571-89EA-2BECD9016CF8}" srcOrd="0" destOrd="0" presId="urn:microsoft.com/office/officeart/2005/8/layout/list1"/>
    <dgm:cxn modelId="{B8E1ACCB-24E1-4EA2-A53C-EE2B99FCACFF}" type="presOf" srcId="{5A12742B-E208-4C8D-9EAA-50F04E766111}" destId="{FF533438-AB21-433B-B497-EDE9EEAFB163}" srcOrd="1" destOrd="0" presId="urn:microsoft.com/office/officeart/2005/8/layout/list1"/>
    <dgm:cxn modelId="{5FAB92DA-6BE0-464B-A1AD-B1622DF5A028}" type="presOf" srcId="{06E9E6E4-B5A1-4A3C-8F6E-89DC26190BDA}" destId="{F5C2104F-443D-4236-9353-C199BCA79314}" srcOrd="1" destOrd="0" presId="urn:microsoft.com/office/officeart/2005/8/layout/list1"/>
    <dgm:cxn modelId="{5B406BE9-0BD6-4BA9-9ACE-234D212378BA}" srcId="{65ED95FF-6E5C-4211-A195-D6283C35A638}" destId="{5A12742B-E208-4C8D-9EAA-50F04E766111}" srcOrd="2" destOrd="0" parTransId="{F33ED89B-FD60-4BC8-89BA-D59B590BDE57}" sibTransId="{55B50DD6-F72D-4CBE-B131-85E024A7E6FA}"/>
    <dgm:cxn modelId="{3656E40D-8B10-4B9D-9FC8-A3CF52B20BE2}" type="presParOf" srcId="{CB603C54-A334-4571-89EA-2BECD9016CF8}" destId="{5730CB39-8F9C-463B-B9AA-20FC1D32A5D5}" srcOrd="0" destOrd="0" presId="urn:microsoft.com/office/officeart/2005/8/layout/list1"/>
    <dgm:cxn modelId="{0CA2F72C-279E-4040-948D-F7691821DAD0}" type="presParOf" srcId="{5730CB39-8F9C-463B-B9AA-20FC1D32A5D5}" destId="{9891BAE3-CC83-4CC6-BA4F-77938E9B1F29}" srcOrd="0" destOrd="0" presId="urn:microsoft.com/office/officeart/2005/8/layout/list1"/>
    <dgm:cxn modelId="{EC06458A-8AB4-491A-ADEA-2E993F04C7B5}" type="presParOf" srcId="{5730CB39-8F9C-463B-B9AA-20FC1D32A5D5}" destId="{F5C2104F-443D-4236-9353-C199BCA79314}" srcOrd="1" destOrd="0" presId="urn:microsoft.com/office/officeart/2005/8/layout/list1"/>
    <dgm:cxn modelId="{0D9B2877-D907-413A-AC52-E3547EB5B3CC}" type="presParOf" srcId="{CB603C54-A334-4571-89EA-2BECD9016CF8}" destId="{3C7F27F0-5BD5-4FA8-85BA-27A4FB5BEEC9}" srcOrd="1" destOrd="0" presId="urn:microsoft.com/office/officeart/2005/8/layout/list1"/>
    <dgm:cxn modelId="{797BD00B-C892-41E5-95E1-F36BCE94D118}" type="presParOf" srcId="{CB603C54-A334-4571-89EA-2BECD9016CF8}" destId="{84D51B0A-6AFB-4BEB-A47E-60E0AF14988B}" srcOrd="2" destOrd="0" presId="urn:microsoft.com/office/officeart/2005/8/layout/list1"/>
    <dgm:cxn modelId="{AAA31C4F-2935-467B-A114-D3C825362F83}" type="presParOf" srcId="{CB603C54-A334-4571-89EA-2BECD9016CF8}" destId="{181E60C9-FC13-4F6A-A75F-AD014492FC83}" srcOrd="3" destOrd="0" presId="urn:microsoft.com/office/officeart/2005/8/layout/list1"/>
    <dgm:cxn modelId="{D2E16FB0-1BB0-4164-9A08-AB7F5547DA35}" type="presParOf" srcId="{CB603C54-A334-4571-89EA-2BECD9016CF8}" destId="{FA31AB1B-E577-409A-AA56-F45403F8DFAF}" srcOrd="4" destOrd="0" presId="urn:microsoft.com/office/officeart/2005/8/layout/list1"/>
    <dgm:cxn modelId="{571A7A48-FF0E-4473-9D5C-C975A3D0870B}" type="presParOf" srcId="{FA31AB1B-E577-409A-AA56-F45403F8DFAF}" destId="{413A600E-2C37-4B14-9FFF-A5746FFFBC02}" srcOrd="0" destOrd="0" presId="urn:microsoft.com/office/officeart/2005/8/layout/list1"/>
    <dgm:cxn modelId="{D708E153-8633-4AE2-8480-6ADAEF611BA6}" type="presParOf" srcId="{FA31AB1B-E577-409A-AA56-F45403F8DFAF}" destId="{A3E30A9B-4974-4DA4-A17E-420589149354}" srcOrd="1" destOrd="0" presId="urn:microsoft.com/office/officeart/2005/8/layout/list1"/>
    <dgm:cxn modelId="{CC6767B1-0D89-429E-94A5-8CEDEF8F1B2A}" type="presParOf" srcId="{CB603C54-A334-4571-89EA-2BECD9016CF8}" destId="{3B1459FC-25BB-4355-ABC9-B314BF8AF30E}" srcOrd="5" destOrd="0" presId="urn:microsoft.com/office/officeart/2005/8/layout/list1"/>
    <dgm:cxn modelId="{8DADA62D-D4B1-4444-864D-66E243EFD108}" type="presParOf" srcId="{CB603C54-A334-4571-89EA-2BECD9016CF8}" destId="{A41C881F-D510-4420-A2DA-0D07F45DDB7D}" srcOrd="6" destOrd="0" presId="urn:microsoft.com/office/officeart/2005/8/layout/list1"/>
    <dgm:cxn modelId="{9A4143FF-796B-40E7-8390-70BD86DE79AE}" type="presParOf" srcId="{CB603C54-A334-4571-89EA-2BECD9016CF8}" destId="{9F26C02D-7B54-4947-99CC-864B6D39EF45}" srcOrd="7" destOrd="0" presId="urn:microsoft.com/office/officeart/2005/8/layout/list1"/>
    <dgm:cxn modelId="{379D2A4F-2B54-4EC9-A78C-962EE02F364A}" type="presParOf" srcId="{CB603C54-A334-4571-89EA-2BECD9016CF8}" destId="{37B50F6F-7168-4A04-8A56-5EA474233FEC}" srcOrd="8" destOrd="0" presId="urn:microsoft.com/office/officeart/2005/8/layout/list1"/>
    <dgm:cxn modelId="{CEAA6857-8261-46B2-BAB3-75C397778747}" type="presParOf" srcId="{37B50F6F-7168-4A04-8A56-5EA474233FEC}" destId="{317F4241-6CAF-4BAD-8C40-15A64D1190A8}" srcOrd="0" destOrd="0" presId="urn:microsoft.com/office/officeart/2005/8/layout/list1"/>
    <dgm:cxn modelId="{F8E843CF-927B-4CA8-A8F6-F62F4692D729}" type="presParOf" srcId="{37B50F6F-7168-4A04-8A56-5EA474233FEC}" destId="{FF533438-AB21-433B-B497-EDE9EEAFB163}" srcOrd="1" destOrd="0" presId="urn:microsoft.com/office/officeart/2005/8/layout/list1"/>
    <dgm:cxn modelId="{50CA2522-0C71-4615-AF78-BE5B1E43775A}" type="presParOf" srcId="{CB603C54-A334-4571-89EA-2BECD9016CF8}" destId="{DD6E91D9-5E32-41F8-B516-9736017AB78B}" srcOrd="9" destOrd="0" presId="urn:microsoft.com/office/officeart/2005/8/layout/list1"/>
    <dgm:cxn modelId="{D098030F-E378-4605-A59B-8E6B25C9664E}" type="presParOf" srcId="{CB603C54-A334-4571-89EA-2BECD9016CF8}" destId="{D6AFB9AD-F527-416C-A26D-0B824C3B3B7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51B0A-6AFB-4BEB-A47E-60E0AF14988B}">
      <dsp:nvSpPr>
        <dsp:cNvPr id="0" name=""/>
        <dsp:cNvSpPr/>
      </dsp:nvSpPr>
      <dsp:spPr>
        <a:xfrm>
          <a:off x="0" y="1502483"/>
          <a:ext cx="825260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2104F-443D-4236-9353-C199BCA79314}">
      <dsp:nvSpPr>
        <dsp:cNvPr id="0" name=""/>
        <dsp:cNvSpPr/>
      </dsp:nvSpPr>
      <dsp:spPr>
        <a:xfrm>
          <a:off x="412630" y="1192523"/>
          <a:ext cx="5776820" cy="619920"/>
        </a:xfrm>
        <a:prstGeom prst="roundRect">
          <a:avLst/>
        </a:prstGeom>
        <a:solidFill>
          <a:schemeClr val="accent1"/>
        </a:solidFill>
        <a:ln w="34925" cap="flat" cmpd="sng" algn="in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18350" tIns="0" rIns="21835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Национальные стратегии кибербезопасности Филиппин, Японии и Республики Корея.</a:t>
          </a:r>
        </a:p>
      </dsp:txBody>
      <dsp:txXfrm>
        <a:off x="442892" y="1222785"/>
        <a:ext cx="5716296" cy="559396"/>
      </dsp:txXfrm>
    </dsp:sp>
    <dsp:sp modelId="{A41C881F-D510-4420-A2DA-0D07F45DDB7D}">
      <dsp:nvSpPr>
        <dsp:cNvPr id="0" name=""/>
        <dsp:cNvSpPr/>
      </dsp:nvSpPr>
      <dsp:spPr>
        <a:xfrm>
          <a:off x="0" y="2455043"/>
          <a:ext cx="825260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9174584"/>
              <a:satOff val="-3770"/>
              <a:lumOff val="-1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30A9B-4974-4DA4-A17E-420589149354}">
      <dsp:nvSpPr>
        <dsp:cNvPr id="0" name=""/>
        <dsp:cNvSpPr/>
      </dsp:nvSpPr>
      <dsp:spPr>
        <a:xfrm>
          <a:off x="412630" y="2145083"/>
          <a:ext cx="5776820" cy="619920"/>
        </a:xfrm>
        <a:prstGeom prst="roundRect">
          <a:avLst/>
        </a:prstGeom>
        <a:solidFill>
          <a:schemeClr val="accent3"/>
        </a:solidFill>
        <a:ln w="34925" cap="flat" cmpd="sng" algn="in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18350" tIns="0" rIns="21835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Межгосударственные соглашения и политические заявления</a:t>
          </a:r>
        </a:p>
      </dsp:txBody>
      <dsp:txXfrm>
        <a:off x="442892" y="2175345"/>
        <a:ext cx="5716296" cy="559396"/>
      </dsp:txXfrm>
    </dsp:sp>
    <dsp:sp modelId="{D6AFB9AD-F527-416C-A26D-0B824C3B3B71}">
      <dsp:nvSpPr>
        <dsp:cNvPr id="0" name=""/>
        <dsp:cNvSpPr/>
      </dsp:nvSpPr>
      <dsp:spPr>
        <a:xfrm>
          <a:off x="0" y="3407603"/>
          <a:ext cx="8252601" cy="58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18349167"/>
              <a:satOff val="-7540"/>
              <a:lumOff val="-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33438-AB21-433B-B497-EDE9EEAFB163}">
      <dsp:nvSpPr>
        <dsp:cNvPr id="0" name=""/>
        <dsp:cNvSpPr/>
      </dsp:nvSpPr>
      <dsp:spPr>
        <a:xfrm>
          <a:off x="412630" y="3097643"/>
          <a:ext cx="5776820" cy="619920"/>
        </a:xfrm>
        <a:prstGeom prst="roundRect">
          <a:avLst/>
        </a:prstGeom>
        <a:gradFill rotWithShape="0">
          <a:gsLst>
            <a:gs pos="0">
              <a:schemeClr val="accent2">
                <a:hueOff val="18349167"/>
                <a:satOff val="-7540"/>
                <a:lumOff val="-2549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18349167"/>
                <a:satOff val="-7540"/>
                <a:lumOff val="-2549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18349167"/>
                <a:satOff val="-7540"/>
                <a:lumOff val="-2549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8350" tIns="0" rIns="21835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Региональные инициативы</a:t>
          </a:r>
        </a:p>
      </dsp:txBody>
      <dsp:txXfrm>
        <a:off x="442892" y="3127905"/>
        <a:ext cx="571629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1bd7f7dd3_4_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1bd7f7dd3_4_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1c86c0a1d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1c86c0a1d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1bd7f7dd3_4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41bd7f7dd3_4_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341340"/>
            <a:ext cx="6270922" cy="1573670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2967210"/>
            <a:ext cx="5123755" cy="814678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4840039"/>
            <a:ext cx="1205958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4840039"/>
            <a:ext cx="5267533" cy="30346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grpSp>
        <p:nvGrpSpPr>
          <p:cNvPr id="9" name="Group 8"/>
          <p:cNvGrpSpPr/>
          <p:nvPr/>
        </p:nvGrpSpPr>
        <p:grpSpPr>
          <a:xfrm>
            <a:off x="564644" y="558352"/>
            <a:ext cx="8005588" cy="4012253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4365976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721644"/>
            <a:ext cx="7200900" cy="267890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6012770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468117"/>
            <a:ext cx="1174325" cy="39324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468117"/>
            <a:ext cx="6134731" cy="39324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027370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77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8275152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0"/>
            <a:ext cx="7209728" cy="2139553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62246"/>
            <a:ext cx="7209728" cy="857493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4840039"/>
            <a:ext cx="1216807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4840039"/>
            <a:ext cx="5267533" cy="30346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264239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25036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714500"/>
            <a:ext cx="3335840" cy="268605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714500"/>
            <a:ext cx="3335840" cy="26860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460846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0251164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396455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525390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514351"/>
            <a:ext cx="3909060" cy="3881438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2258"/>
            <a:ext cx="2891790" cy="225829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113821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51434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1976"/>
            <a:ext cx="2891790" cy="2258574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42483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14500"/>
            <a:ext cx="72009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4840039"/>
            <a:ext cx="90342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4840039"/>
            <a:ext cx="4710623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4840039"/>
            <a:ext cx="119721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04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hf sldNum="0"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sident.go.kr/download/6698bbbf46cda" TargetMode="External"/><Relationship Id="rId13" Type="http://schemas.openxmlformats.org/officeDocument/2006/relationships/hyperlink" Target="https://asean.org/wp-content/uploads/2021/03/16.-ASEAN-ROK-POA-2021-2025-Final.pdf" TargetMode="External"/><Relationship Id="rId3" Type="http://schemas.openxmlformats.org/officeDocument/2006/relationships/hyperlink" Target="https://www.mofa.go.jp/files/100694772.pdf" TargetMode="External"/><Relationship Id="rId7" Type="http://schemas.openxmlformats.org/officeDocument/2006/relationships/hyperlink" Target="https://asean.org/wp-content/uploads/2022/02/01-ASEAN-Cybersecurity-Cooperation-Paper-2021-2025_final-23-0122.pdf" TargetMode="External"/><Relationship Id="rId12" Type="http://schemas.openxmlformats.org/officeDocument/2006/relationships/hyperlink" Target="https://www.meti.go.jp/english/press/2023/1006_003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ms-cdn.e.gov.ph/DICT/pdf/NCSP-2023-2028-FINAL-DICT.pdf?ref=cybersecurity.ph" TargetMode="External"/><Relationship Id="rId11" Type="http://schemas.openxmlformats.org/officeDocument/2006/relationships/hyperlink" Target="https://astnet.asean.org/cooperation/" TargetMode="External"/><Relationship Id="rId5" Type="http://schemas.openxmlformats.org/officeDocument/2006/relationships/hyperlink" Target="https://www.mofa.go.jp/files/100457513.pdf" TargetMode="External"/><Relationship Id="rId15" Type="http://schemas.openxmlformats.org/officeDocument/2006/relationships/hyperlink" Target="https://www.cas.go.jp/jp/siryou/221216anzenhoshou/national_security_strategy_2022_pamphlet-e.pdf" TargetMode="External"/><Relationship Id="rId10" Type="http://schemas.openxmlformats.org/officeDocument/2006/relationships/hyperlink" Target="https://www.acice-asean.org/orgstructure/" TargetMode="External"/><Relationship Id="rId4" Type="http://schemas.openxmlformats.org/officeDocument/2006/relationships/hyperlink" Target="https://dict.gov.ph/dict-strengthens-ict-cooperation-with-japan/" TargetMode="External"/><Relationship Id="rId9" Type="http://schemas.openxmlformats.org/officeDocument/2006/relationships/hyperlink" Target="https://www.nisc.go.jp/pdf/policy/kihon-s/cs-senryaku2021-en.pdf" TargetMode="External"/><Relationship Id="rId14" Type="http://schemas.openxmlformats.org/officeDocument/2006/relationships/hyperlink" Target="https://www.nisc.go.jp/eng/pdf/CyberSecurityStrategy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 idx="4294967295"/>
          </p:nvPr>
        </p:nvSpPr>
        <p:spPr>
          <a:xfrm>
            <a:off x="731378" y="-878590"/>
            <a:ext cx="6723063" cy="3186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СОТРУДНИЧЕСТВО ФИЛИППИН </a:t>
            </a:r>
            <a:br>
              <a:rPr lang="ru-RU" sz="25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25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 ЯПОНИЕЙ И РЕСПУБЛИКОЙ КОРЕЯ </a:t>
            </a:r>
            <a:br>
              <a:rPr lang="ru-RU" sz="25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25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СФЕРЕ КИБЕРБЕЗОПАСНОСТИ </a:t>
            </a:r>
            <a:br>
              <a:rPr lang="ru-RU" sz="25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25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ФОРМАТЕ АСЕАН+3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294967295"/>
          </p:nvPr>
        </p:nvSpPr>
        <p:spPr>
          <a:xfrm>
            <a:off x="4767392" y="3415385"/>
            <a:ext cx="4376608" cy="793750"/>
          </a:xfrm>
          <a:prstGeom prst="rect">
            <a:avLst/>
          </a:prstGeom>
          <a:ln w="9525" cap="flat" cmpd="sng">
            <a:solidFill>
              <a:srgbClr val="5E2B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tx1"/>
                </a:solidFill>
              </a:rPr>
              <a:t>Авторы: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tx1"/>
                </a:solidFill>
              </a:rPr>
              <a:t>Злобин Д.O., Молдаванов И.А., Хитёва А.С. 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60" name="Google Shape;60;p13" title="01_Logo_HSE_full_rus_Panton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4217" y="686663"/>
            <a:ext cx="1231275" cy="123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title="DeWatermark.ai_1730042273403.png"/>
          <p:cNvPicPr preferRelativeResize="0"/>
          <p:nvPr/>
        </p:nvPicPr>
        <p:blipFill rotWithShape="1">
          <a:blip r:embed="rId4">
            <a:alphaModFix/>
          </a:blip>
          <a:srcRect r="2114" b="-2933"/>
          <a:stretch/>
        </p:blipFill>
        <p:spPr>
          <a:xfrm>
            <a:off x="674556" y="2501900"/>
            <a:ext cx="4185074" cy="250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" name="Google Shape;62;p13"/>
          <p:cNvSpPr txBox="1"/>
          <p:nvPr/>
        </p:nvSpPr>
        <p:spPr>
          <a:xfrm>
            <a:off x="6405514" y="2571750"/>
            <a:ext cx="1313700" cy="492412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Source Sans Pro"/>
                <a:ea typeface="Source Sans Pro"/>
                <a:cs typeface="Source Sans Pro"/>
                <a:sym typeface="Source Sans Pro"/>
              </a:rPr>
              <a:t>Семинар</a:t>
            </a:r>
            <a:endParaRPr sz="2000"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00069-FC46-6C0A-D9AB-773D0CE4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Ограниченное взаимодействие Республики Корея с Филиппинами в сфере кибербезопасности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044962-31D6-0D83-EB53-B08950E50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60420"/>
            <a:ext cx="4525156" cy="230861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Региональный подход через АСЕАН</a:t>
            </a:r>
          </a:p>
          <a:p>
            <a:r>
              <a:rPr lang="ru-RU" sz="2000" dirty="0">
                <a:solidFill>
                  <a:schemeClr val="tx1"/>
                </a:solidFill>
              </a:rPr>
              <a:t>Разные национальные приоритеты</a:t>
            </a:r>
          </a:p>
          <a:p>
            <a:r>
              <a:rPr lang="ru-RU" sz="2000" dirty="0">
                <a:solidFill>
                  <a:schemeClr val="tx1"/>
                </a:solidFill>
              </a:rPr>
              <a:t>Развивающаяся инфраструктура кибербезопасности Филиппин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5E0C8A-4F5C-0ADB-B121-5317A995A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58" y="1628775"/>
            <a:ext cx="3177230" cy="345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79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DAA38-85C2-4D2D-A87E-EBC45E46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Двустороннее</a:t>
            </a:r>
            <a:r>
              <a:rPr lang="ru-RU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сотрудничество</a:t>
            </a:r>
            <a:r>
              <a:rPr lang="ru-RU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Филиппин</a:t>
            </a:r>
            <a:r>
              <a:rPr lang="ru-RU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с</a:t>
            </a:r>
            <a:r>
              <a:rPr lang="ru-RU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Японией</a:t>
            </a:r>
            <a:b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560772F-7A72-4637-9C59-0F22806D0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9655" y="1846133"/>
            <a:ext cx="4274345" cy="2298648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4D482E-2F5C-40A3-B144-DBC7B487BBFB}"/>
              </a:ext>
            </a:extLst>
          </p:cNvPr>
          <p:cNvSpPr/>
          <p:nvPr/>
        </p:nvSpPr>
        <p:spPr>
          <a:xfrm>
            <a:off x="860961" y="1696402"/>
            <a:ext cx="41457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Стремление Японии укрепить влияние в ЮВА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Соглашение о взаимном доступе (RAA) 8 июля 2024 года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Двухсторонний диалог через </a:t>
            </a:r>
            <a:r>
              <a:rPr lang="en-US" sz="2000" dirty="0"/>
              <a:t>AJCCA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Технические тренинги от японских специалистов через </a:t>
            </a:r>
            <a:r>
              <a:rPr lang="en-US" sz="2000" dirty="0"/>
              <a:t>AJCCBC</a:t>
            </a:r>
            <a:endParaRPr lang="ru-RU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85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218AE-6117-4AC3-89B5-6EEDB6B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85737"/>
            <a:ext cx="7200900" cy="11144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Ограниченное взаимодействие Японии с Филиппинами в сфере кибербезопасности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4EA0FE-6337-41A9-860E-1BB74BA2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49" y="1927759"/>
            <a:ext cx="4372443" cy="2686050"/>
          </a:xfrm>
        </p:spPr>
        <p:txBody>
          <a:bodyPr/>
          <a:lstStyle/>
          <a:p>
            <a:r>
              <a:rPr lang="ru-RU" sz="2000" dirty="0"/>
              <a:t>Первый </a:t>
            </a:r>
            <a:r>
              <a:rPr lang="ru-RU" sz="2000" dirty="0" err="1"/>
              <a:t>кибердиалог</a:t>
            </a:r>
            <a:r>
              <a:rPr lang="ru-RU" sz="2000" dirty="0"/>
              <a:t> Япония-США-Филиппины в октябре 2024 года (</a:t>
            </a:r>
            <a:r>
              <a:rPr lang="en-US" sz="2000" dirty="0"/>
              <a:t>“Hunt Forward”)</a:t>
            </a:r>
            <a:r>
              <a:rPr lang="ru-RU" sz="2000" b="1" dirty="0"/>
              <a:t> </a:t>
            </a:r>
          </a:p>
          <a:p>
            <a:r>
              <a:rPr lang="ru-RU" sz="2000" dirty="0"/>
              <a:t>Платформы Япония-АСЕАН – </a:t>
            </a:r>
            <a:r>
              <a:rPr lang="en-US" sz="2000" dirty="0"/>
              <a:t>AJCPM </a:t>
            </a:r>
            <a:r>
              <a:rPr lang="ru-RU" sz="2000" dirty="0"/>
              <a:t>и </a:t>
            </a:r>
            <a:r>
              <a:rPr lang="en-US" sz="2000" dirty="0"/>
              <a:t>AJCCA </a:t>
            </a:r>
            <a:endParaRPr lang="ru-RU" sz="2000" dirty="0"/>
          </a:p>
          <a:p>
            <a:r>
              <a:rPr lang="ru-RU" sz="2000" dirty="0"/>
              <a:t>ВРЭП (Всестороннее региональное экономическое партнёрство)</a:t>
            </a:r>
          </a:p>
          <a:p>
            <a:endParaRPr lang="en-US" dirty="0"/>
          </a:p>
        </p:txBody>
      </p:sp>
      <p:pic>
        <p:nvPicPr>
          <p:cNvPr id="1028" name="Picture 4" descr="Philippines, US, Japan to hold trilateral meeting">
            <a:extLst>
              <a:ext uri="{FF2B5EF4-FFF2-40B4-BE49-F238E27FC236}">
                <a16:creationId xmlns:a16="http://schemas.microsoft.com/office/drawing/2014/main" id="{65A5A236-3D57-4417-8085-5A466FD2B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723" y="2171700"/>
            <a:ext cx="2654902" cy="159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89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subTitle" idx="1"/>
          </p:nvPr>
        </p:nvSpPr>
        <p:spPr>
          <a:xfrm>
            <a:off x="-895715" y="1913739"/>
            <a:ext cx="555016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rgbClr val="212529"/>
                </a:solidFill>
                <a:ea typeface="Verdana"/>
                <a:cs typeface="Verdana"/>
                <a:sym typeface="Verdana"/>
              </a:rPr>
              <a:t>ИТОГИ</a:t>
            </a:r>
            <a:endParaRPr sz="3000" b="1" dirty="0">
              <a:solidFill>
                <a:srgbClr val="212529"/>
              </a:solidFill>
              <a:ea typeface="Verdana"/>
              <a:cs typeface="Verdana"/>
              <a:sym typeface="Verdana"/>
            </a:endParaRPr>
          </a:p>
        </p:txBody>
      </p:sp>
      <p:pic>
        <p:nvPicPr>
          <p:cNvPr id="141" name="Google Shape;141;p24" title="Снимок экрана 2025-03-19 22154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1133" y="1808926"/>
            <a:ext cx="3075607" cy="242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6773" y="1141745"/>
            <a:ext cx="2870453" cy="286000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/>
        </p:nvSpPr>
        <p:spPr>
          <a:xfrm>
            <a:off x="748862" y="872614"/>
            <a:ext cx="7283670" cy="321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i="1" dirty="0">
                <a:solidFill>
                  <a:schemeClr val="dk2"/>
                </a:solidFill>
              </a:rPr>
              <a:t>           </a:t>
            </a:r>
            <a:r>
              <a:rPr lang="ru" sz="1200" b="1" i="1" dirty="0">
                <a:solidFill>
                  <a:schemeClr val="dk2"/>
                </a:solidFill>
              </a:rPr>
              <a:t>Список литературы и источников:</a:t>
            </a:r>
            <a:endParaRPr sz="1200" b="1" i="1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b="1" i="1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" b="1" i="1" dirty="0">
              <a:solidFill>
                <a:schemeClr val="dk2"/>
              </a:solidFill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The “Agreement between Japan and the Republic of the Philippines concerning the facilitation of Reciprocal Access and Cooperation between the Self-Defense Forces of Japan and the Armed Forces of the Philippines,” URL: </a:t>
            </a:r>
            <a:r>
              <a:rPr lang="ru" sz="7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https://www.mofa.go.jp/files/100694772.pdf</a:t>
            </a:r>
            <a:r>
              <a:rPr lang="ru" sz="7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700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 dirty="0">
                <a:solidFill>
                  <a:srgbClr val="0A0A0A"/>
                </a:solidFill>
                <a:latin typeface="Verdana"/>
                <a:ea typeface="Verdana"/>
                <a:cs typeface="Verdana"/>
                <a:sym typeface="Verdana"/>
              </a:rPr>
              <a:t>DICT strengthens ICT cooperation with Japan,</a:t>
            </a:r>
            <a:r>
              <a:rPr lang="ru" sz="700" dirty="0">
                <a:solidFill>
                  <a:srgbClr val="0A0A0A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ru" sz="7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https://dict.gov.ph/dict-strengthens-ict-cooperation-with-japan/</a:t>
            </a: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700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Japan–Philippines Joint Statement, February 9, 2023</a:t>
            </a:r>
            <a:r>
              <a:rPr lang="ru" sz="700" dirty="0">
                <a:solidFill>
                  <a:schemeClr val="dk2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7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100457513.pdf</a:t>
            </a: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700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Government of the Philippines. National Cybersecurity Plan 2023-2028. URL:  </a:t>
            </a:r>
            <a:r>
              <a:rPr lang="ru" sz="7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https://cms-cdn.e.gov.ph/DICT/pdf/NCSP-2023-2028-FINAL-DICT.pdf?ref=cybersecurity.ph</a:t>
            </a: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700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ASEAN Cybersecurity Cooperation Strategy (2021-2025). 2021. URL: </a:t>
            </a:r>
            <a:r>
              <a:rPr lang="ru" sz="7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https://asean.org/wp-content/uploads/2022/02/01-ASEAN-Cybersecurity-Cooperation-Paper-2021-2025_final-23-0122.pdf</a:t>
            </a:r>
            <a:endParaRPr sz="700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Government of the Republic of Korea. National Cybersecurity Strategy. February 2024. URL: - </a:t>
            </a:r>
            <a:r>
              <a:rPr lang="ru" sz="7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https://www.president.go.kr/download/6698bbbf46cda</a:t>
            </a: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700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The Government of Japan. Cybersecurity Strategy. September 28, 2021. URL: - </a:t>
            </a:r>
            <a:r>
              <a:rPr lang="ru" sz="7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https://www.nisc.go.jp/pdf/policy/kihon-s/cs-senryaku2021-en.pdf</a:t>
            </a:r>
            <a:endParaRPr sz="700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https://www.csis.org/blogs/strategic-technologies-blog/aseans-cyber-initiatives-select-list</a:t>
            </a:r>
            <a:endParaRPr sz="700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ACICE. Organisation Structure. URL: </a:t>
            </a:r>
            <a:r>
              <a:rPr lang="ru" sz="7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https://www.acice-asean.org/orgstructure/</a:t>
            </a:r>
            <a:endParaRPr sz="700" u="sng" dirty="0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ASTNET. Cooperation. URL: </a:t>
            </a:r>
            <a:r>
              <a:rPr lang="ru" sz="7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https://astnet.asean.org/cooperation/</a:t>
            </a:r>
            <a:r>
              <a:rPr lang="ru" sz="7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700" u="sng" dirty="0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Ministry of Economy, Trade and Industry. </a:t>
            </a:r>
            <a:r>
              <a:rPr lang="ru" sz="700" dirty="0">
                <a:solidFill>
                  <a:srgbClr val="1A1A1A"/>
                </a:solidFill>
                <a:latin typeface="Verdana"/>
                <a:ea typeface="Verdana"/>
                <a:cs typeface="Verdana"/>
                <a:sym typeface="Verdana"/>
              </a:rPr>
              <a:t>Outcomes of the 16th ASEAN-Japan Cybersecurity Policy Meeting. October 6, 2023. URL: </a:t>
            </a:r>
            <a:r>
              <a:rPr lang="ru" sz="7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https://www.meti.go.jp/english/press/2023/1006_003.html</a:t>
            </a:r>
            <a:endParaRPr sz="700" u="sng" dirty="0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ASEAN. Asean-Republic of Korean Plan of Action. Implement the Joint Vision Statement for Peace, Prosperity and Partnership (2021-2025).  2021. URL: </a:t>
            </a:r>
            <a:r>
              <a:rPr lang="ru" sz="7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https://asean.org/wp-content/uploads/2021/03/16.-ASEAN-ROK-POA-2021-2025-Final.pdf</a:t>
            </a:r>
            <a:endParaRPr sz="700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NISC. Cybersecurity Strategy. Toward a World-Leading, Resilient and Vigorous Cyberspace. 2013. URL:- </a:t>
            </a:r>
            <a:r>
              <a:rPr lang="ru" sz="7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https://www.nisc.go.jp/eng/pdf/CyberSecurityStrategy.pdf</a:t>
            </a:r>
            <a:endParaRPr sz="700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National Security Strategy of Japan. 2022. URL: </a:t>
            </a:r>
            <a:r>
              <a:rPr lang="ru" sz="7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https://www.cas.go.jp/jp/siryou/221216anzenhoshou/national_security_strategy_2022_pamphlet-e.pdf</a:t>
            </a:r>
            <a:endParaRPr sz="700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Verdana"/>
              <a:buAutoNum type="arabicPeriod"/>
            </a:pPr>
            <a:r>
              <a:rPr lang="ru" sz="7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Regional Comprehensive Economic Partnership (RCEP) Agreement. 2020. Chapter 12. Article 12.3. URL: http://fta.mofcom.gov.cn/rcep/rceppdf/d12z_en.pdf</a:t>
            </a:r>
            <a:endParaRPr sz="700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7;p25">
            <a:extLst>
              <a:ext uri="{FF2B5EF4-FFF2-40B4-BE49-F238E27FC236}">
                <a16:creationId xmlns:a16="http://schemas.microsoft.com/office/drawing/2014/main" id="{4ADE0D7A-4731-4658-8895-76A8313365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94238" y="1714500"/>
            <a:ext cx="72009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chemeClr val="tx1"/>
                </a:solidFill>
              </a:rPr>
              <a:t>Спасибо за внимание!</a:t>
            </a:r>
            <a:endParaRPr sz="4000" dirty="0">
              <a:solidFill>
                <a:schemeClr val="tx1"/>
              </a:solidFill>
            </a:endParaRPr>
          </a:p>
        </p:txBody>
      </p:sp>
      <p:pic>
        <p:nvPicPr>
          <p:cNvPr id="5" name="Google Shape;60;p13" title="01_Logo_HSE_full_rus_Pantone.png">
            <a:extLst>
              <a:ext uri="{FF2B5EF4-FFF2-40B4-BE49-F238E27FC236}">
                <a16:creationId xmlns:a16="http://schemas.microsoft.com/office/drawing/2014/main" id="{18B3571A-2A32-431E-A705-AE53C1237C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7449" y="486318"/>
            <a:ext cx="966420" cy="94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9;p25" title="Logo НУГ.png">
            <a:extLst>
              <a:ext uri="{FF2B5EF4-FFF2-40B4-BE49-F238E27FC236}">
                <a16:creationId xmlns:a16="http://schemas.microsoft.com/office/drawing/2014/main" id="{8E23B0E5-6BAF-43A3-B31D-D5F2B724B8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166" y="3353768"/>
            <a:ext cx="2521374" cy="92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2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89339-93FE-4589-9824-EB35785A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300" y="284813"/>
            <a:ext cx="8183700" cy="785700"/>
          </a:xfrm>
        </p:spPr>
        <p:txBody>
          <a:bodyPr/>
          <a:lstStyle/>
          <a:p>
            <a:r>
              <a:rPr lang="ru-RU" dirty="0"/>
              <a:t>Методология исследования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CEB85E9-D050-489F-B2B1-921A67FCF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931165"/>
              </p:ext>
            </p:extLst>
          </p:nvPr>
        </p:nvGraphicFramePr>
        <p:xfrm>
          <a:off x="659051" y="284813"/>
          <a:ext cx="8252601" cy="5183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63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04CE6-1798-4F19-8135-C9AE7A53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15" y="532833"/>
            <a:ext cx="7200900" cy="1114425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Филиппины</a:t>
            </a:r>
            <a:r>
              <a:rPr lang="ru-RU" sz="30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в</a:t>
            </a:r>
            <a:r>
              <a:rPr lang="ru-RU" sz="30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архитектуре</a:t>
            </a:r>
            <a:r>
              <a:rPr lang="ru-RU" sz="30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кибербезопасности</a:t>
            </a:r>
            <a:r>
              <a:rPr lang="ru-RU" sz="30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АСЕАН</a:t>
            </a:r>
            <a:endParaRPr lang="ru-RU" sz="3000" dirty="0">
              <a:latin typeface="+mn-lt"/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8C564D1C-DB95-4637-B419-2A84946B3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82" y="1233487"/>
            <a:ext cx="5476875" cy="2676525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848688-196B-4283-94A7-0F520694C54A}"/>
              </a:ext>
            </a:extLst>
          </p:cNvPr>
          <p:cNvSpPr txBox="1"/>
          <p:nvPr/>
        </p:nvSpPr>
        <p:spPr>
          <a:xfrm>
            <a:off x="5276538" y="695382"/>
            <a:ext cx="386746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ASEAN-Japan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Cybersecurity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Capacity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Building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Centre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(AJCCBC);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ASEAN-Japan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Cybersecurity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Policy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Meeting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ASEAN-Singapore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Cybersecurity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Centre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Excellence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(ASCCE);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ASEAN-China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Cyber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Dialogue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;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ASEAN-Republic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Korea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(ROK)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Digital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Work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Plan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(2021–2025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годы);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ASEAN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Ministerial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Conference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on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Cybersecurity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(AMCC);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ASEAN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Cybersecurity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Coordination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Centre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(ACCC);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ASEAN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Digital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Ministers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'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Meeting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(ADGMIN);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JASPER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(Japan-ASEAN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Security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Partnership)</a:t>
            </a:r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3C11EF-17C4-4096-9E0F-816371D77A68}"/>
              </a:ext>
            </a:extLst>
          </p:cNvPr>
          <p:cNvSpPr txBox="1"/>
          <p:nvPr/>
        </p:nvSpPr>
        <p:spPr>
          <a:xfrm>
            <a:off x="2013365" y="415071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ASEAN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CERT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5321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248375" y="965259"/>
            <a:ext cx="9578404" cy="76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5000"/>
              <a:buFont typeface="Arial"/>
              <a:buNone/>
            </a:pPr>
            <a:r>
              <a:rPr lang="ru" sz="30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Глобальный индекс кибербезопасности 2024</a:t>
            </a:r>
            <a:endParaRPr sz="3000" b="0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3000" b="0" dirty="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3000" b="0" dirty="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1016875" y="867582"/>
            <a:ext cx="7086601" cy="3632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 b="1" dirty="0">
                <a:solidFill>
                  <a:schemeClr val="tx1"/>
                </a:solidFill>
              </a:rPr>
              <a:t>5 уровней: </a:t>
            </a:r>
            <a:endParaRPr sz="18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</a:rPr>
              <a:t>•	«Образец для подражания» (включает 46 стран) - Япония и ЮК  (95-100)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</a:rPr>
              <a:t>•	«Прогрессирующий» (29 стран) -Филиппины (85-95)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</a:rPr>
              <a:t>•	«Формирующийся» (49 стран), 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</a:rPr>
              <a:t>•	«Развивающийся» (56 стран) 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</a:rPr>
              <a:t>•	«Начальный» (14 стран).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69" name="Google Shape;69;p14" title="e5be73d952eb293c5b515da3b60778d8.jpg"/>
          <p:cNvPicPr preferRelativeResize="0"/>
          <p:nvPr/>
        </p:nvPicPr>
        <p:blipFill rotWithShape="1">
          <a:blip r:embed="rId3">
            <a:alphaModFix/>
          </a:blip>
          <a:srcRect r="17810"/>
          <a:stretch/>
        </p:blipFill>
        <p:spPr>
          <a:xfrm>
            <a:off x="1096019" y="3332217"/>
            <a:ext cx="3318325" cy="1692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920A1-A536-4C0D-A805-2D8D28496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808" y="1107097"/>
            <a:ext cx="4836073" cy="1114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/>
              <a:t>Национальный </a:t>
            </a:r>
            <a:br>
              <a:rPr lang="ru-RU" sz="3000" b="1" dirty="0"/>
            </a:br>
            <a:r>
              <a:rPr lang="ru-RU" sz="3000" b="1" dirty="0"/>
              <a:t>Индекс </a:t>
            </a:r>
            <a:r>
              <a:rPr lang="ru-RU" sz="3000" b="1" dirty="0" err="1"/>
              <a:t>кибермощи</a:t>
            </a:r>
            <a:r>
              <a:rPr lang="ru-RU" sz="3000" b="1" dirty="0"/>
              <a:t> </a:t>
            </a:r>
            <a:br>
              <a:rPr lang="ru-RU" sz="3000" b="1" dirty="0"/>
            </a:br>
            <a:r>
              <a:rPr lang="ru-RU" sz="3000" b="1" dirty="0"/>
              <a:t>2022</a:t>
            </a:r>
            <a:endParaRPr lang="ru-RU" sz="3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73CB98-6C55-4394-BE9A-6C1D2922C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58" y="52344"/>
            <a:ext cx="4707375" cy="503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DEA13C-62E7-4515-9F98-8D880423F775}"/>
              </a:ext>
            </a:extLst>
          </p:cNvPr>
          <p:cNvSpPr txBox="1"/>
          <p:nvPr/>
        </p:nvSpPr>
        <p:spPr>
          <a:xfrm>
            <a:off x="4853808" y="2823825"/>
            <a:ext cx="4836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Филиппины в Индекс не вошли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20551A9-FB8A-44E8-98C2-75FBE2315FA5}"/>
              </a:ext>
            </a:extLst>
          </p:cNvPr>
          <p:cNvSpPr/>
          <p:nvPr/>
        </p:nvSpPr>
        <p:spPr>
          <a:xfrm>
            <a:off x="1111469" y="1418897"/>
            <a:ext cx="1947041" cy="16553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00EF63B-3F60-41AB-9161-D6F263064ACE}"/>
              </a:ext>
            </a:extLst>
          </p:cNvPr>
          <p:cNvSpPr/>
          <p:nvPr/>
        </p:nvSpPr>
        <p:spPr>
          <a:xfrm>
            <a:off x="1237593" y="2571750"/>
            <a:ext cx="1576552" cy="25207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8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119464-A23B-47EE-B0A7-54BAB9EA0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332"/>
          <a:stretch/>
        </p:blipFill>
        <p:spPr>
          <a:xfrm>
            <a:off x="551112" y="0"/>
            <a:ext cx="2979072" cy="51434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9CB9EA-4B13-43BD-9241-C2C5846BF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668"/>
          <a:stretch/>
        </p:blipFill>
        <p:spPr>
          <a:xfrm>
            <a:off x="3720662" y="0"/>
            <a:ext cx="2837535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63C889-D54C-494A-9D58-364C54489497}"/>
              </a:ext>
            </a:extLst>
          </p:cNvPr>
          <p:cNvSpPr txBox="1"/>
          <p:nvPr/>
        </p:nvSpPr>
        <p:spPr>
          <a:xfrm>
            <a:off x="6640643" y="1238024"/>
            <a:ext cx="25033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Индекс Института </a:t>
            </a:r>
            <a:r>
              <a:rPr lang="ru-RU" sz="20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Лоуи</a:t>
            </a:r>
            <a:br>
              <a:rPr lang="ru-RU" sz="2000" b="1" dirty="0"/>
            </a:b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 точки зрения наступательных и оборонительных </a:t>
            </a:r>
            <a:r>
              <a:rPr lang="ru-RU" sz="20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кибервозможностей</a:t>
            </a:r>
            <a:endParaRPr lang="ru-RU" sz="20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</a:rPr>
              <a:t>2024г.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1848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F4BA7-190A-4FBC-92D8-8A909397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effectLst/>
                <a:latin typeface="+mn-lt"/>
                <a:ea typeface="Arial" panose="020B0604020202020204" pitchFamily="34" charset="0"/>
              </a:rPr>
              <a:t>Геополитический контекст сотрудничества</a:t>
            </a:r>
            <a:b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226B9-2327-44FC-A6F5-D3F682D0D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880" y="1724682"/>
            <a:ext cx="2658048" cy="2686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a typeface="Times New Roman" panose="02020603050405020304" pitchFamily="18" charset="0"/>
              </a:rPr>
              <a:t>DEFA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RCEP</a:t>
            </a:r>
          </a:p>
          <a:p>
            <a:pPr marL="0" indent="0">
              <a:buNone/>
            </a:pPr>
            <a:endParaRPr lang="en-US" sz="3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Hunt</a:t>
            </a:r>
            <a:r>
              <a:rPr lang="ru-RU" sz="30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Forward</a:t>
            </a:r>
            <a:endParaRPr lang="ru-RU" sz="3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CD9C4-DA18-49DB-9D99-F390EB8C5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916"/>
          <a:stretch/>
        </p:blipFill>
        <p:spPr>
          <a:xfrm>
            <a:off x="494675" y="1987493"/>
            <a:ext cx="5559283" cy="3156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85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F9376-CFF5-4674-BCD8-6480769F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Двустороннее</a:t>
            </a:r>
            <a:r>
              <a:rPr lang="ru-RU" sz="30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сотрудничество</a:t>
            </a:r>
            <a:r>
              <a:rPr lang="ru-RU" sz="30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Филиппин</a:t>
            </a:r>
            <a:r>
              <a:rPr lang="ru-RU" sz="30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с</a:t>
            </a:r>
            <a:r>
              <a:rPr lang="ru-RU" sz="30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Южной</a:t>
            </a:r>
            <a:r>
              <a:rPr lang="ru-RU" sz="30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Кореей</a:t>
            </a:r>
            <a:br>
              <a:rPr lang="ru-RU" sz="3000" dirty="0">
                <a:effectLst/>
                <a:latin typeface="+mn-lt"/>
                <a:ea typeface="Arial" panose="020B0604020202020204" pitchFamily="34" charset="0"/>
              </a:rPr>
            </a:br>
            <a:endParaRPr lang="ru-RU" sz="30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630809-0EED-48AC-8A5A-BCE87EE3E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1714500"/>
            <a:ext cx="5192219" cy="291465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Финансовая помощь с целью укрепления кибербезопасности Филиппин</a:t>
            </a:r>
          </a:p>
          <a:p>
            <a:r>
              <a:rPr lang="ru-RU" sz="2000" dirty="0">
                <a:solidFill>
                  <a:schemeClr val="tx1"/>
                </a:solidFill>
              </a:rPr>
              <a:t>Меморандум о Взаимопонимании (</a:t>
            </a:r>
            <a:r>
              <a:rPr lang="en-US" sz="2000" dirty="0">
                <a:solidFill>
                  <a:schemeClr val="tx1"/>
                </a:solidFill>
              </a:rPr>
              <a:t>MOU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о сотрудничестве в области защиты данных</a:t>
            </a:r>
          </a:p>
          <a:p>
            <a:r>
              <a:rPr lang="ru-RU" sz="2000" dirty="0">
                <a:solidFill>
                  <a:schemeClr val="tx1"/>
                </a:solidFill>
              </a:rPr>
              <a:t>Совместная декларация о стратегическом партнерстве</a:t>
            </a:r>
          </a:p>
          <a:p>
            <a:r>
              <a:rPr lang="ru-RU" sz="2000" dirty="0">
                <a:solidFill>
                  <a:schemeClr val="tx1"/>
                </a:solidFill>
              </a:rPr>
              <a:t>Меморандум о Взаимопонимании (</a:t>
            </a:r>
            <a:r>
              <a:rPr lang="en-US" sz="2000" dirty="0">
                <a:solidFill>
                  <a:schemeClr val="tx1"/>
                </a:solidFill>
              </a:rPr>
              <a:t>MOU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о морском сотрудничестве</a:t>
            </a:r>
          </a:p>
        </p:txBody>
      </p:sp>
      <p:pic>
        <p:nvPicPr>
          <p:cNvPr id="4" name="Google Shape;125;p22" title="fPdBGPYA-n7nsEb4F-rmku706p.png">
            <a:extLst>
              <a:ext uri="{FF2B5EF4-FFF2-40B4-BE49-F238E27FC236}">
                <a16:creationId xmlns:a16="http://schemas.microsoft.com/office/drawing/2014/main" id="{DB3487A8-FB0E-4C3A-BBCE-A9B99661CE7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20918" y="1670466"/>
            <a:ext cx="2690734" cy="2595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84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987C1-77B6-63B1-020D-5C9498622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02B22-54CC-605D-4A23-23E2464E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359" y="420407"/>
            <a:ext cx="7947641" cy="1114425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Платформы взаимодействия АСЕАН</a:t>
            </a:r>
            <a:br>
              <a:rPr lang="ru-RU" sz="3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3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с Республикой Корея</a:t>
            </a:r>
            <a:endParaRPr lang="ru-RU" sz="3000" dirty="0">
              <a:latin typeface="+mn-lt"/>
            </a:endParaRPr>
          </a:p>
        </p:txBody>
      </p:sp>
      <p:pic>
        <p:nvPicPr>
          <p:cNvPr id="6" name="Объект 5" descr="Изображение выглядит как логотип, Графика, симво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68257D-2130-9883-AD2C-2C37705E8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328" y="1913547"/>
            <a:ext cx="3120416" cy="2328669"/>
          </a:xfr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E904B543-1A93-D6F4-5BB6-4C3ADA3E1240}"/>
              </a:ext>
            </a:extLst>
          </p:cNvPr>
          <p:cNvSpPr txBox="1">
            <a:spLocks/>
          </p:cNvSpPr>
          <p:nvPr/>
        </p:nvSpPr>
        <p:spPr>
          <a:xfrm>
            <a:off x="4648352" y="1459880"/>
            <a:ext cx="4495648" cy="3389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8036" indent="-288036" algn="l" defTabSz="685800" rtl="0" eaLnBrk="1" latinLnBrk="0" hangingPunct="1">
              <a:lnSpc>
                <a:spcPct val="94000"/>
              </a:lnSpc>
              <a:spcBef>
                <a:spcPts val="750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287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3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45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74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4003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0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61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CYTREX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Центр передового опыта АСЕАН-Сингапур по кибербезопасности (</a:t>
            </a:r>
            <a:r>
              <a:rPr lang="en-US" sz="2000" dirty="0">
                <a:solidFill>
                  <a:schemeClr val="tx1"/>
                </a:solidFill>
              </a:rPr>
              <a:t>ASCCE</a:t>
            </a:r>
            <a:r>
              <a:rPr lang="ru-RU" sz="2000" dirty="0">
                <a:solidFill>
                  <a:schemeClr val="tx1"/>
                </a:solidFill>
              </a:rPr>
              <a:t>) и Региональная группа реагирования на чрезвычайные ситуации в области компьютерных технологий </a:t>
            </a:r>
            <a:r>
              <a:rPr lang="en-US" sz="2000" dirty="0">
                <a:solidFill>
                  <a:schemeClr val="tx1"/>
                </a:solidFill>
              </a:rPr>
              <a:t>(CERT)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Всеобъемлющее стратегическое партнерство АСЕАН и РК</a:t>
            </a:r>
          </a:p>
          <a:p>
            <a:r>
              <a:rPr lang="en-US" sz="2000" dirty="0">
                <a:solidFill>
                  <a:schemeClr val="tx1"/>
                </a:solidFill>
              </a:rPr>
              <a:t>ASEAN Cyber Shield (ACS)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08956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156</TotalTime>
  <Words>856</Words>
  <Application>Microsoft Office PowerPoint</Application>
  <PresentationFormat>Экран (16:9)</PresentationFormat>
  <Paragraphs>79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Century Gothic</vt:lpstr>
      <vt:lpstr>Source Sans Pro</vt:lpstr>
      <vt:lpstr>Arial</vt:lpstr>
      <vt:lpstr>Verdana</vt:lpstr>
      <vt:lpstr>Times New Roman</vt:lpstr>
      <vt:lpstr>Wingdings</vt:lpstr>
      <vt:lpstr>Franklin Gothic Book</vt:lpstr>
      <vt:lpstr>Уголки</vt:lpstr>
      <vt:lpstr>СОТРУДНИЧЕСТВО ФИЛИППИН  С ЯПОНИЕЙ И РЕСПУБЛИКОЙ КОРЕЯ  В СФЕРЕ КИБЕРБЕЗОПАСНОСТИ  В ФОРМАТЕ АСЕАН+3</vt:lpstr>
      <vt:lpstr>Методология исследования</vt:lpstr>
      <vt:lpstr>Филиппины в архитектуре кибербезопасности АСЕАН</vt:lpstr>
      <vt:lpstr>Глобальный индекс кибербезопасности 2024  </vt:lpstr>
      <vt:lpstr>Национальный  Индекс кибермощи  2022</vt:lpstr>
      <vt:lpstr>Презентация PowerPoint</vt:lpstr>
      <vt:lpstr>Геополитический контекст сотрудничества </vt:lpstr>
      <vt:lpstr>Двустороннее сотрудничество Филиппин с Южной Кореей </vt:lpstr>
      <vt:lpstr>Платформы взаимодействия АСЕАН с Республикой Корея</vt:lpstr>
      <vt:lpstr>Ограниченное взаимодействие Республики Корея с Филиппинами в сфере кибербезопасности</vt:lpstr>
      <vt:lpstr>Двустороннее сотрудничество Филиппин с Японией </vt:lpstr>
      <vt:lpstr>Ограниченное взаимодействие Японии с Филиппинами в сфере кибербезопасности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СОТРУДНИЧЕСТВО ФИЛИППИН  С ЯПОНИЕЙ И РЕСПУБЛИКОЙ КОРЕЯ  В СФЕРЕ КИБЕРБЕЗОПАСНОСТИ  В ФОРМАТЕ АСЕАН+3</dc:title>
  <dc:creator>Денис Doctor3lo</dc:creator>
  <cp:lastModifiedBy>Yury Heath</cp:lastModifiedBy>
  <cp:revision>21</cp:revision>
  <dcterms:modified xsi:type="dcterms:W3CDTF">2025-05-19T09:42:35Z</dcterms:modified>
</cp:coreProperties>
</file>