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86" r:id="rId5"/>
    <p:sldId id="287" r:id="rId6"/>
    <p:sldId id="288" r:id="rId7"/>
    <p:sldId id="289" r:id="rId8"/>
    <p:sldId id="290" r:id="rId9"/>
    <p:sldId id="291" r:id="rId10"/>
    <p:sldId id="293" r:id="rId11"/>
    <p:sldId id="292" r:id="rId12"/>
    <p:sldId id="294" r:id="rId13"/>
    <p:sldId id="295" r:id="rId14"/>
    <p:sldId id="296" r:id="rId15"/>
    <p:sldId id="297" r:id="rId16"/>
    <p:sldId id="299" r:id="rId17"/>
    <p:sldId id="300" r:id="rId18"/>
    <p:sldId id="298" r:id="rId19"/>
    <p:sldId id="301" r:id="rId20"/>
    <p:sldId id="302" r:id="rId21"/>
    <p:sldId id="303" r:id="rId22"/>
    <p:sldId id="304" r:id="rId23"/>
    <p:sldId id="305" r:id="rId24"/>
    <p:sldId id="285" r:id="rId25"/>
  </p:sldIdLst>
  <p:sldSz cx="12192000" cy="6858000"/>
  <p:notesSz cx="6858000" cy="9144000"/>
  <p:defaultText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25" userDrawn="1">
          <p15:clr>
            <a:srgbClr val="A4A3A4"/>
          </p15:clr>
        </p15:guide>
        <p15:guide id="4" pos="1209" userDrawn="1">
          <p15:clr>
            <a:srgbClr val="A4A3A4"/>
          </p15:clr>
        </p15:guide>
        <p15:guide id="5" pos="2955" userDrawn="1">
          <p15:clr>
            <a:srgbClr val="A4A3A4"/>
          </p15:clr>
        </p15:guide>
        <p15:guide id="6" pos="2071" userDrawn="1">
          <p15:clr>
            <a:srgbClr val="A4A3A4"/>
          </p15:clr>
        </p15:guide>
        <p15:guide id="9" pos="3840" userDrawn="1">
          <p15:clr>
            <a:srgbClr val="A4A3A4"/>
          </p15:clr>
        </p15:guide>
        <p15:guide id="10" pos="4702" userDrawn="1">
          <p15:clr>
            <a:srgbClr val="A4A3A4"/>
          </p15:clr>
        </p15:guide>
        <p15:guide id="11" pos="5586" userDrawn="1">
          <p15:clr>
            <a:srgbClr val="A4A3A4"/>
          </p15:clr>
        </p15:guide>
        <p15:guide id="12" pos="7333" userDrawn="1">
          <p15:clr>
            <a:srgbClr val="A4A3A4"/>
          </p15:clr>
        </p15:guide>
        <p15:guide id="13" orient="horz" pos="3952" userDrawn="1">
          <p15:clr>
            <a:srgbClr val="A4A3A4"/>
          </p15:clr>
        </p15:guide>
        <p15:guide id="15" pos="6471" userDrawn="1">
          <p15:clr>
            <a:srgbClr val="A4A3A4"/>
          </p15:clr>
        </p15:guide>
        <p15:guide id="16" orient="horz" pos="91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утьков Юрий Юрьевич" initials="КЮЮ" lastIdx="4" clrIdx="0">
    <p:extLst>
      <p:ext uri="{19B8F6BF-5375-455C-9EA6-DF929625EA0E}">
        <p15:presenceInfo xmlns:p15="http://schemas.microsoft.com/office/powerpoint/2012/main" userId="S::ykutkov@hse.ru::45dbd1ed-eea1-4925-9fa4-5001421b49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9C63"/>
    <a:srgbClr val="96628C"/>
    <a:srgbClr val="11A0D7"/>
    <a:srgbClr val="E61F3D"/>
    <a:srgbClr val="CD5A5A"/>
    <a:srgbClr val="FFD746"/>
    <a:srgbClr val="0E2D69"/>
    <a:srgbClr val="D9D9D9"/>
    <a:srgbClr val="EB681F"/>
    <a:srgbClr val="234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C21501-8AC7-D24B-9BD4-4AB280FA19DE}" v="6" dt="2021-11-26T18:08:21.5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Светлый стиль 1 — акцент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Средний стиль 1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51"/>
    <p:restoredTop sz="94694"/>
  </p:normalViewPr>
  <p:slideViewPr>
    <p:cSldViewPr snapToGrid="0" snapToObjects="1">
      <p:cViewPr varScale="1">
        <p:scale>
          <a:sx n="49" d="100"/>
          <a:sy n="49" d="100"/>
        </p:scale>
        <p:origin x="953" y="27"/>
      </p:cViewPr>
      <p:guideLst>
        <p:guide pos="325"/>
        <p:guide pos="1209"/>
        <p:guide pos="2955"/>
        <p:guide pos="2071"/>
        <p:guide pos="3840"/>
        <p:guide pos="4702"/>
        <p:guide pos="5586"/>
        <p:guide pos="7333"/>
        <p:guide orient="horz" pos="3952"/>
        <p:guide pos="6471"/>
        <p:guide orient="horz" pos="9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4" d="100"/>
          <a:sy n="134" d="100"/>
        </p:scale>
        <p:origin x="3648"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261BF4-8B2C-784B-9959-B59A059012C3}" type="datetimeFigureOut">
              <a:rPr lang="en-RU" smtClean="0"/>
              <a:t>06/07/2025</a:t>
            </a:fld>
            <a:endParaRPr lang="en-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748903-8EB5-294E-A216-6B54B0368783}" type="slidenum">
              <a:rPr lang="en-RU" smtClean="0"/>
              <a:t>‹#›</a:t>
            </a:fld>
            <a:endParaRPr lang="en-RU"/>
          </a:p>
        </p:txBody>
      </p:sp>
    </p:spTree>
    <p:extLst>
      <p:ext uri="{BB962C8B-B14F-4D97-AF65-F5344CB8AC3E}">
        <p14:creationId xmlns:p14="http://schemas.microsoft.com/office/powerpoint/2010/main" val="1731680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Обложк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28">
            <a:extLst>
              <a:ext uri="{FF2B5EF4-FFF2-40B4-BE49-F238E27FC236}">
                <a16:creationId xmlns:a16="http://schemas.microsoft.com/office/drawing/2014/main" id="{BA292C80-0DA8-194A-9A66-279048FA2A54}"/>
              </a:ext>
            </a:extLst>
          </p:cNvPr>
          <p:cNvPicPr>
            <a:picLocks noChangeAspect="1"/>
          </p:cNvPicPr>
          <p:nvPr userDrawn="1"/>
        </p:nvPicPr>
        <p:blipFill>
          <a:blip r:embed="rId3"/>
          <a:srcRect/>
          <a:stretch/>
        </p:blipFill>
        <p:spPr>
          <a:xfrm>
            <a:off x="1013859" y="962173"/>
            <a:ext cx="886499" cy="886499"/>
          </a:xfrm>
          <a:prstGeom prst="rect">
            <a:avLst/>
          </a:prstGeom>
        </p:spPr>
      </p:pic>
      <p:cxnSp>
        <p:nvCxnSpPr>
          <p:cNvPr id="11" name="Straight Connector 48">
            <a:extLst>
              <a:ext uri="{FF2B5EF4-FFF2-40B4-BE49-F238E27FC236}">
                <a16:creationId xmlns:a16="http://schemas.microsoft.com/office/drawing/2014/main" id="{313EF906-5BAC-0141-A198-076E155DF9E2}"/>
              </a:ext>
            </a:extLst>
          </p:cNvPr>
          <p:cNvCxnSpPr>
            <a:cxnSpLocks/>
          </p:cNvCxnSpPr>
          <p:nvPr userDrawn="1"/>
        </p:nvCxnSpPr>
        <p:spPr>
          <a:xfrm>
            <a:off x="6090212"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50">
            <a:extLst>
              <a:ext uri="{FF2B5EF4-FFF2-40B4-BE49-F238E27FC236}">
                <a16:creationId xmlns:a16="http://schemas.microsoft.com/office/drawing/2014/main" id="{61206A97-26F2-E646-8775-9928FEF465B5}"/>
              </a:ext>
            </a:extLst>
          </p:cNvPr>
          <p:cNvCxnSpPr>
            <a:cxnSpLocks/>
          </p:cNvCxnSpPr>
          <p:nvPr userDrawn="1"/>
        </p:nvCxnSpPr>
        <p:spPr>
          <a:xfrm>
            <a:off x="8642581"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51">
            <a:extLst>
              <a:ext uri="{FF2B5EF4-FFF2-40B4-BE49-F238E27FC236}">
                <a16:creationId xmlns:a16="http://schemas.microsoft.com/office/drawing/2014/main" id="{28E0E5F6-C1CA-9B41-B1DB-6E4FB509084D}"/>
              </a:ext>
            </a:extLst>
          </p:cNvPr>
          <p:cNvCxnSpPr>
            <a:cxnSpLocks/>
          </p:cNvCxnSpPr>
          <p:nvPr userDrawn="1"/>
        </p:nvCxnSpPr>
        <p:spPr>
          <a:xfrm>
            <a:off x="11179047" y="985336"/>
            <a:ext cx="0" cy="840173"/>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15">
            <a:extLst>
              <a:ext uri="{FF2B5EF4-FFF2-40B4-BE49-F238E27FC236}">
                <a16:creationId xmlns:a16="http://schemas.microsoft.com/office/drawing/2014/main" id="{6007C52F-2E27-E24A-B9DC-AAAB052DBD59}"/>
              </a:ext>
            </a:extLst>
          </p:cNvPr>
          <p:cNvSpPr>
            <a:spLocks noGrp="1"/>
          </p:cNvSpPr>
          <p:nvPr>
            <p:ph type="title" hasCustomPrompt="1"/>
          </p:nvPr>
        </p:nvSpPr>
        <p:spPr>
          <a:xfrm>
            <a:off x="1027967" y="2404670"/>
            <a:ext cx="7634059" cy="1978323"/>
          </a:xfrm>
          <a:prstGeom prst="rect">
            <a:avLst/>
          </a:prstGeom>
        </p:spPr>
        <p:txBody>
          <a:bodyPr lIns="0" tIns="0" rIns="0" bIns="0" anchor="t">
            <a:normAutofit/>
          </a:bodyPr>
          <a:lstStyle>
            <a:lvl1pPr>
              <a:lnSpc>
                <a:spcPct val="100000"/>
              </a:lnSpc>
              <a:defRPr sz="4300" b="0" i="0" baseline="0">
                <a:solidFill>
                  <a:srgbClr val="0E2D69"/>
                </a:solidFill>
                <a:latin typeface="HSE Sans" panose="02000000000000000000" pitchFamily="2" charset="0"/>
              </a:defRPr>
            </a:lvl1pPr>
          </a:lstStyle>
          <a:p>
            <a:r>
              <a:rPr lang="en-US" sz="4400" dirty="0">
                <a:solidFill>
                  <a:srgbClr val="102D69"/>
                </a:solidFill>
                <a:latin typeface="HSE Sans" panose="02000000000000000000" pitchFamily="2" charset="0"/>
              </a:rPr>
              <a:t>Name of presentation can be specified in two or three lines </a:t>
            </a:r>
            <a:r>
              <a:rPr lang="ru-RU" sz="4400" dirty="0">
                <a:solidFill>
                  <a:srgbClr val="102D69"/>
                </a:solidFill>
                <a:latin typeface="HSE Sans" panose="02000000000000000000" pitchFamily="2" charset="0"/>
              </a:rPr>
              <a:t> (43 </a:t>
            </a:r>
            <a:r>
              <a:rPr lang="en-GB" sz="4400" dirty="0" err="1">
                <a:solidFill>
                  <a:srgbClr val="102D69"/>
                </a:solidFill>
                <a:latin typeface="HSE Sans" panose="02000000000000000000" pitchFamily="2" charset="0"/>
              </a:rPr>
              <a:t>pt</a:t>
            </a:r>
            <a:r>
              <a:rPr lang="en-GB" sz="4400" dirty="0">
                <a:solidFill>
                  <a:srgbClr val="102D69"/>
                </a:solidFill>
                <a:latin typeface="HSE Sans" panose="02000000000000000000" pitchFamily="2" charset="0"/>
              </a:rPr>
              <a:t>)</a:t>
            </a:r>
            <a:endParaRPr lang="ru-RU" sz="4400" dirty="0">
              <a:solidFill>
                <a:srgbClr val="102D69"/>
              </a:solidFill>
              <a:latin typeface="HSE Sans" panose="02000000000000000000" pitchFamily="2" charset="0"/>
            </a:endParaRPr>
          </a:p>
        </p:txBody>
      </p:sp>
      <p:sp>
        <p:nvSpPr>
          <p:cNvPr id="20" name="Текст 19">
            <a:extLst>
              <a:ext uri="{FF2B5EF4-FFF2-40B4-BE49-F238E27FC236}">
                <a16:creationId xmlns:a16="http://schemas.microsoft.com/office/drawing/2014/main" id="{18109844-C2E7-354F-9C01-8834E4DCE373}"/>
              </a:ext>
            </a:extLst>
          </p:cNvPr>
          <p:cNvSpPr>
            <a:spLocks noGrp="1"/>
          </p:cNvSpPr>
          <p:nvPr>
            <p:ph type="body" sz="quarter" idx="10" hasCustomPrompt="1"/>
          </p:nvPr>
        </p:nvSpPr>
        <p:spPr>
          <a:xfrm>
            <a:off x="2074947" y="1187841"/>
            <a:ext cx="3848717" cy="435163"/>
          </a:xfrm>
          <a:prstGeom prst="rect">
            <a:avLst/>
          </a:prstGeom>
        </p:spPr>
        <p:txBody>
          <a:bodyPr lIns="0" tIns="0" rIns="0" bIns="0" anchor="t">
            <a:noAutofit/>
          </a:bodyPr>
          <a:lstStyle>
            <a:lvl1pPr marL="0" indent="0" algn="l">
              <a:lnSpc>
                <a:spcPct val="100000"/>
              </a:lnSpc>
              <a:spcBef>
                <a:spcPts val="0"/>
              </a:spcBef>
              <a:buNone/>
              <a:defRPr sz="1600" b="0" i="0">
                <a:latin typeface="HSE Sans" panose="02000000000000000000" pitchFamily="2" charset="0"/>
              </a:defRPr>
            </a:lvl1pPr>
            <a:lvl2pPr marL="457200" indent="0" algn="l">
              <a:buNone/>
              <a:defRPr sz="1600" b="0" i="0">
                <a:latin typeface="HSE Sans" panose="02000000000000000000" pitchFamily="2" charset="0"/>
              </a:defRPr>
            </a:lvl2pPr>
            <a:lvl3pPr marL="914400" indent="0" algn="l">
              <a:buNone/>
              <a:defRPr sz="1600" b="0" i="0">
                <a:latin typeface="HSE Sans" panose="02000000000000000000" pitchFamily="2" charset="0"/>
              </a:defRPr>
            </a:lvl3pPr>
            <a:lvl4pPr marL="1371600" indent="0" algn="l">
              <a:buNone/>
              <a:defRPr sz="1600" b="0" i="0">
                <a:latin typeface="HSE Sans" panose="02000000000000000000" pitchFamily="2" charset="0"/>
              </a:defRPr>
            </a:lvl4pPr>
            <a:lvl5pPr marL="1828800" indent="0" algn="l">
              <a:buNone/>
              <a:defRPr sz="1600" b="0" i="0">
                <a:latin typeface="HSE Sans" panose="02000000000000000000" pitchFamily="2" charset="0"/>
              </a:defRPr>
            </a:lvl5pPr>
          </a:lstStyle>
          <a:p>
            <a:r>
              <a:rPr lang="en-GB" sz="1600" dirty="0">
                <a:latin typeface="HSE Sans" panose="02000000000000000000" pitchFamily="2" charset="0"/>
              </a:rPr>
              <a:t>Name of faculty in two lines (16 </a:t>
            </a:r>
            <a:r>
              <a:rPr lang="en-GB" sz="1600" dirty="0" err="1">
                <a:latin typeface="HSE Sans" panose="02000000000000000000" pitchFamily="2" charset="0"/>
              </a:rPr>
              <a:t>pt</a:t>
            </a:r>
            <a:r>
              <a:rPr lang="en-GB" sz="1600" dirty="0">
                <a:latin typeface="HSE Sans" panose="02000000000000000000" pitchFamily="2" charset="0"/>
              </a:rPr>
              <a:t>)</a:t>
            </a:r>
            <a:endParaRPr lang="ru-RU" sz="1600" dirty="0">
              <a:latin typeface="HSE Sans" panose="02000000000000000000" pitchFamily="2" charset="0"/>
            </a:endParaRPr>
          </a:p>
        </p:txBody>
      </p:sp>
      <p:sp>
        <p:nvSpPr>
          <p:cNvPr id="25" name="Текст 24">
            <a:extLst>
              <a:ext uri="{FF2B5EF4-FFF2-40B4-BE49-F238E27FC236}">
                <a16:creationId xmlns:a16="http://schemas.microsoft.com/office/drawing/2014/main" id="{40A04329-C800-BB42-BFE0-7E3C68848DA7}"/>
              </a:ext>
            </a:extLst>
          </p:cNvPr>
          <p:cNvSpPr>
            <a:spLocks noGrp="1"/>
          </p:cNvSpPr>
          <p:nvPr>
            <p:ph type="body" sz="quarter" idx="11" hasCustomPrompt="1"/>
          </p:nvPr>
        </p:nvSpPr>
        <p:spPr>
          <a:xfrm>
            <a:off x="6259420" y="1173829"/>
            <a:ext cx="2278063"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GB" sz="1200" dirty="0">
                <a:latin typeface="HSE Sans" panose="02000000000000000000" pitchFamily="2" charset="0"/>
              </a:rPr>
              <a:t>Name of subdivision in two or three lines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7" name="Текст 26">
            <a:extLst>
              <a:ext uri="{FF2B5EF4-FFF2-40B4-BE49-F238E27FC236}">
                <a16:creationId xmlns:a16="http://schemas.microsoft.com/office/drawing/2014/main" id="{98337931-3EC2-F348-99EA-860F4FFDC188}"/>
              </a:ext>
            </a:extLst>
          </p:cNvPr>
          <p:cNvSpPr>
            <a:spLocks noGrp="1"/>
          </p:cNvSpPr>
          <p:nvPr>
            <p:ph type="body" idx="12" hasCustomPrompt="1"/>
          </p:nvPr>
        </p:nvSpPr>
        <p:spPr>
          <a:xfrm>
            <a:off x="8786720" y="1173829"/>
            <a:ext cx="2217738" cy="463186"/>
          </a:xfrm>
          <a:prstGeom prst="rect">
            <a:avLst/>
          </a:prstGeom>
        </p:spPr>
        <p:txBody>
          <a:bodyPr lIns="0" tIns="0" rIns="0" bIns="0" anchor="t">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200" b="0" i="0">
                <a:solidFill>
                  <a:srgbClr val="0E2D69"/>
                </a:solidFill>
                <a:latin typeface="HSE Sans" panose="02000000000000000000" pitchFamily="2" charset="0"/>
              </a:defRPr>
            </a:lvl1pPr>
          </a:lstStyle>
          <a:p>
            <a:r>
              <a:rPr lang="en-US" sz="1200" dirty="0">
                <a:latin typeface="HSE Sans" panose="02000000000000000000" pitchFamily="2" charset="0"/>
              </a:rPr>
              <a:t>Moscow</a:t>
            </a:r>
            <a:br>
              <a:rPr lang="ru-RU" sz="1200" dirty="0">
                <a:latin typeface="HSE Sans" panose="02000000000000000000" pitchFamily="2" charset="0"/>
              </a:rPr>
            </a:br>
            <a:r>
              <a:rPr lang="ru-RU" sz="1200" dirty="0">
                <a:latin typeface="HSE Sans" panose="02000000000000000000" pitchFamily="2" charset="0"/>
              </a:rPr>
              <a:t>2022</a:t>
            </a:r>
            <a:r>
              <a:rPr lang="en-GB" sz="1200" dirty="0">
                <a:latin typeface="HSE Sans" panose="02000000000000000000" pitchFamily="2" charset="0"/>
              </a:rPr>
              <a:t> (12 </a:t>
            </a:r>
            <a:r>
              <a:rPr lang="en-GB" sz="1200" dirty="0" err="1">
                <a:latin typeface="HSE Sans" panose="02000000000000000000" pitchFamily="2" charset="0"/>
              </a:rPr>
              <a:t>pt</a:t>
            </a:r>
            <a:r>
              <a:rPr lang="en-GB" sz="1200" dirty="0">
                <a:latin typeface="HSE Sans" panose="02000000000000000000" pitchFamily="2" charset="0"/>
              </a:rPr>
              <a:t>)</a:t>
            </a:r>
            <a:endParaRPr lang="ru-RU" sz="1200" dirty="0">
              <a:latin typeface="HSE Sans" panose="02000000000000000000" pitchFamily="2" charset="0"/>
            </a:endParaRPr>
          </a:p>
        </p:txBody>
      </p:sp>
      <p:sp>
        <p:nvSpPr>
          <p:cNvPr id="29" name="Текст 28">
            <a:extLst>
              <a:ext uri="{FF2B5EF4-FFF2-40B4-BE49-F238E27FC236}">
                <a16:creationId xmlns:a16="http://schemas.microsoft.com/office/drawing/2014/main" id="{EEA7A79B-D410-B44F-BF32-C3EAEFC20A6E}"/>
              </a:ext>
            </a:extLst>
          </p:cNvPr>
          <p:cNvSpPr>
            <a:spLocks noGrp="1"/>
          </p:cNvSpPr>
          <p:nvPr>
            <p:ph type="body" sz="quarter" idx="13" hasCustomPrompt="1"/>
          </p:nvPr>
        </p:nvSpPr>
        <p:spPr>
          <a:xfrm>
            <a:off x="1027967" y="4824914"/>
            <a:ext cx="7625267" cy="652860"/>
          </a:xfrm>
          <a:prstGeom prst="rect">
            <a:avLst/>
          </a:prstGeo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600" b="0" i="0">
                <a:solidFill>
                  <a:srgbClr val="0E2D69"/>
                </a:solidFill>
                <a:latin typeface="HSE Sans" panose="02000000000000000000" pitchFamily="2" charset="0"/>
              </a:defRPr>
            </a:lvl1pPr>
          </a:lstStyle>
          <a:p>
            <a:r>
              <a:rPr lang="en-US" sz="1600" dirty="0">
                <a:latin typeface="HSE Sans" panose="02000000000000000000" pitchFamily="2" charset="0"/>
              </a:rPr>
              <a:t>If you need more space, please use a subheading (16 </a:t>
            </a:r>
            <a:r>
              <a:rPr lang="en-US" sz="1600" dirty="0" err="1">
                <a:latin typeface="HSE Sans" panose="02000000000000000000" pitchFamily="2" charset="0"/>
              </a:rPr>
              <a:t>pt</a:t>
            </a:r>
            <a:r>
              <a:rPr lang="en-US" sz="1600" dirty="0">
                <a:latin typeface="HSE Sans" panose="02000000000000000000" pitchFamily="2" charset="0"/>
              </a:rPr>
              <a:t>)</a:t>
            </a:r>
            <a:endParaRPr lang="ru-RU" sz="1600" dirty="0">
              <a:latin typeface="HSE Sans" panose="02000000000000000000" pitchFamily="2" charset="0"/>
            </a:endParaRPr>
          </a:p>
        </p:txBody>
      </p:sp>
    </p:spTree>
    <p:extLst>
      <p:ext uri="{BB962C8B-B14F-4D97-AF65-F5344CB8AC3E}">
        <p14:creationId xmlns:p14="http://schemas.microsoft.com/office/powerpoint/2010/main" val="4182895918"/>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цве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328428E-0D3D-6E4B-BAC0-3F63BAF7DB7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86CF47C6-D972-9E44-A717-6848F348939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412FEF63-77C0-7C4A-B9BE-4BC0EEEEB78C}"/>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C4F550E9-E979-284D-B65F-44E092DD9D0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A39D099-B515-F343-BF7A-A95468DA3860}"/>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396B1F99-9711-C64F-A7C9-4F1D89E7F11D}"/>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9" name="Заголовок 31">
            <a:extLst>
              <a:ext uri="{FF2B5EF4-FFF2-40B4-BE49-F238E27FC236}">
                <a16:creationId xmlns:a16="http://schemas.microsoft.com/office/drawing/2014/main" id="{1C20890C-BC1C-0745-9AF3-46700BA27C4A}"/>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More </a:t>
            </a:r>
            <a:r>
              <a:rPr lang="en-US" sz="2400" dirty="0" err="1">
                <a:solidFill>
                  <a:srgbClr val="102D69"/>
                </a:solidFill>
                <a:latin typeface="HSE Sans" panose="02000000000000000000" pitchFamily="2" charset="0"/>
              </a:rPr>
              <a:t>colours</a:t>
            </a:r>
            <a:r>
              <a:rPr lang="en-US" sz="2400" dirty="0">
                <a:solidFill>
                  <a:srgbClr val="102D69"/>
                </a:solidFill>
                <a:latin typeface="HSE Sans" panose="02000000000000000000" pitchFamily="2" charset="0"/>
              </a:rPr>
              <a:t>: palette</a:t>
            </a:r>
            <a:endParaRPr lang="ru-RU" sz="2400" dirty="0">
              <a:solidFill>
                <a:srgbClr val="102D69"/>
              </a:solidFill>
              <a:latin typeface="HSE Sans" panose="02000000000000000000" pitchFamily="2" charset="0"/>
            </a:endParaRPr>
          </a:p>
        </p:txBody>
      </p:sp>
      <p:sp>
        <p:nvSpPr>
          <p:cNvPr id="20" name="Текст 35">
            <a:extLst>
              <a:ext uri="{FF2B5EF4-FFF2-40B4-BE49-F238E27FC236}">
                <a16:creationId xmlns:a16="http://schemas.microsoft.com/office/drawing/2014/main" id="{CA2589F7-4500-024F-8E07-D726629A599C}"/>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For tables, graphs , charts and diagrams, you may need to use additional </a:t>
            </a:r>
            <a:r>
              <a:rPr lang="en-US" sz="1300" dirty="0" err="1">
                <a:latin typeface="HSE Sans" panose="02000000000000000000" pitchFamily="2" charset="0"/>
              </a:rPr>
              <a:t>colours</a:t>
            </a:r>
            <a:r>
              <a:rPr lang="en-US" sz="1300" dirty="0">
                <a:latin typeface="HSE Sans" panose="02000000000000000000" pitchFamily="2" charset="0"/>
              </a:rPr>
              <a:t>; you may correctly ask what </a:t>
            </a:r>
            <a:r>
              <a:rPr lang="en-US" sz="1300" dirty="0" err="1">
                <a:latin typeface="HSE Sans" panose="02000000000000000000" pitchFamily="2" charset="0"/>
              </a:rPr>
              <a:t>colours</a:t>
            </a:r>
            <a:r>
              <a:rPr lang="en-US" sz="1300" dirty="0">
                <a:latin typeface="HSE Sans" panose="02000000000000000000" pitchFamily="2" charset="0"/>
              </a:rPr>
              <a:t> can be used and where to find them. We advise using HSE University’s official </a:t>
            </a:r>
            <a:r>
              <a:rPr lang="en-US" sz="1300" dirty="0" err="1">
                <a:latin typeface="HSE Sans" panose="02000000000000000000" pitchFamily="2" charset="0"/>
              </a:rPr>
              <a:t>colour</a:t>
            </a:r>
            <a:r>
              <a:rPr lang="en-US" sz="1300" dirty="0">
                <a:latin typeface="HSE Sans" panose="02000000000000000000" pitchFamily="2" charset="0"/>
              </a:rPr>
              <a:t> scheme for such purposes.</a:t>
            </a:r>
            <a:endParaRPr lang="ru-RU" sz="1300" dirty="0">
              <a:latin typeface="HSE Sans" panose="02000000000000000000" pitchFamily="2" charset="0"/>
            </a:endParaRPr>
          </a:p>
        </p:txBody>
      </p:sp>
      <p:sp>
        <p:nvSpPr>
          <p:cNvPr id="21" name="Oval 5">
            <a:extLst>
              <a:ext uri="{FF2B5EF4-FFF2-40B4-BE49-F238E27FC236}">
                <a16:creationId xmlns:a16="http://schemas.microsoft.com/office/drawing/2014/main" id="{D2CA403A-98E7-6C42-8F44-30AB6622C802}"/>
              </a:ext>
            </a:extLst>
          </p:cNvPr>
          <p:cNvSpPr/>
          <p:nvPr userDrawn="1"/>
        </p:nvSpPr>
        <p:spPr>
          <a:xfrm>
            <a:off x="5392982" y="1447790"/>
            <a:ext cx="830997" cy="830997"/>
          </a:xfrm>
          <a:prstGeom prst="ellipse">
            <a:avLst/>
          </a:prstGeom>
          <a:solidFill>
            <a:srgbClr val="0E2D69"/>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2" name="Oval 20">
            <a:extLst>
              <a:ext uri="{FF2B5EF4-FFF2-40B4-BE49-F238E27FC236}">
                <a16:creationId xmlns:a16="http://schemas.microsoft.com/office/drawing/2014/main" id="{42ABAA5D-E7AB-6E48-9D43-A48178C9BDD4}"/>
              </a:ext>
            </a:extLst>
          </p:cNvPr>
          <p:cNvSpPr/>
          <p:nvPr userDrawn="1"/>
        </p:nvSpPr>
        <p:spPr>
          <a:xfrm>
            <a:off x="6742925" y="1447790"/>
            <a:ext cx="830997" cy="830997"/>
          </a:xfrm>
          <a:prstGeom prst="ellipse">
            <a:avLst/>
          </a:prstGeom>
          <a:solidFill>
            <a:srgbClr val="234A9B"/>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3" name="Oval 22">
            <a:extLst>
              <a:ext uri="{FF2B5EF4-FFF2-40B4-BE49-F238E27FC236}">
                <a16:creationId xmlns:a16="http://schemas.microsoft.com/office/drawing/2014/main" id="{209F185A-8F67-9C42-A7C5-87E483F4FC19}"/>
              </a:ext>
            </a:extLst>
          </p:cNvPr>
          <p:cNvSpPr/>
          <p:nvPr userDrawn="1"/>
        </p:nvSpPr>
        <p:spPr>
          <a:xfrm>
            <a:off x="8092868" y="1447790"/>
            <a:ext cx="830997" cy="830997"/>
          </a:xfrm>
          <a:prstGeom prst="ellipse">
            <a:avLst/>
          </a:prstGeom>
          <a:solidFill>
            <a:srgbClr val="11A0D7"/>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4" name="Oval 23">
            <a:extLst>
              <a:ext uri="{FF2B5EF4-FFF2-40B4-BE49-F238E27FC236}">
                <a16:creationId xmlns:a16="http://schemas.microsoft.com/office/drawing/2014/main" id="{279AE0F6-4E37-6C4D-AF45-824EEE489A15}"/>
              </a:ext>
            </a:extLst>
          </p:cNvPr>
          <p:cNvSpPr/>
          <p:nvPr userDrawn="1"/>
        </p:nvSpPr>
        <p:spPr>
          <a:xfrm>
            <a:off x="9442811" y="1447790"/>
            <a:ext cx="830997" cy="830997"/>
          </a:xfrm>
          <a:prstGeom prst="ellipse">
            <a:avLst/>
          </a:prstGeom>
          <a:solidFill>
            <a:srgbClr val="029C6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5" name="Oval 26">
            <a:extLst>
              <a:ext uri="{FF2B5EF4-FFF2-40B4-BE49-F238E27FC236}">
                <a16:creationId xmlns:a16="http://schemas.microsoft.com/office/drawing/2014/main" id="{330C0EA4-7FD1-CE4D-AC95-8C484C5AC790}"/>
              </a:ext>
            </a:extLst>
          </p:cNvPr>
          <p:cNvSpPr/>
          <p:nvPr userDrawn="1"/>
        </p:nvSpPr>
        <p:spPr>
          <a:xfrm>
            <a:off x="10792754" y="1447790"/>
            <a:ext cx="830997" cy="830997"/>
          </a:xfrm>
          <a:prstGeom prst="ellipse">
            <a:avLst/>
          </a:prstGeom>
          <a:solidFill>
            <a:srgbClr val="EB681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6" name="Oval 29">
            <a:extLst>
              <a:ext uri="{FF2B5EF4-FFF2-40B4-BE49-F238E27FC236}">
                <a16:creationId xmlns:a16="http://schemas.microsoft.com/office/drawing/2014/main" id="{4C53CF3D-7EFB-DF4F-8EA6-5644574E9AFB}"/>
              </a:ext>
            </a:extLst>
          </p:cNvPr>
          <p:cNvSpPr/>
          <p:nvPr userDrawn="1"/>
        </p:nvSpPr>
        <p:spPr>
          <a:xfrm>
            <a:off x="5392982" y="2708699"/>
            <a:ext cx="830997" cy="830997"/>
          </a:xfrm>
          <a:prstGeom prst="ellipse">
            <a:avLst/>
          </a:prstGeom>
          <a:solidFill>
            <a:srgbClr val="7D4EB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7" name="Oval 33">
            <a:extLst>
              <a:ext uri="{FF2B5EF4-FFF2-40B4-BE49-F238E27FC236}">
                <a16:creationId xmlns:a16="http://schemas.microsoft.com/office/drawing/2014/main" id="{B42CE88A-E9A3-2A4E-BD50-EB37311F39EC}"/>
              </a:ext>
            </a:extLst>
          </p:cNvPr>
          <p:cNvSpPr/>
          <p:nvPr userDrawn="1"/>
        </p:nvSpPr>
        <p:spPr>
          <a:xfrm>
            <a:off x="6742925" y="2708699"/>
            <a:ext cx="830997" cy="830997"/>
          </a:xfrm>
          <a:prstGeom prst="ellipse">
            <a:avLst/>
          </a:prstGeom>
          <a:solidFill>
            <a:srgbClr val="E61F3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8" name="Oval 34">
            <a:extLst>
              <a:ext uri="{FF2B5EF4-FFF2-40B4-BE49-F238E27FC236}">
                <a16:creationId xmlns:a16="http://schemas.microsoft.com/office/drawing/2014/main" id="{B699EFDF-DB9D-3C4F-9D1F-461508017BDA}"/>
              </a:ext>
            </a:extLst>
          </p:cNvPr>
          <p:cNvSpPr/>
          <p:nvPr userDrawn="1"/>
        </p:nvSpPr>
        <p:spPr>
          <a:xfrm>
            <a:off x="8092868" y="2708699"/>
            <a:ext cx="830997" cy="830997"/>
          </a:xfrm>
          <a:prstGeom prst="ellipse">
            <a:avLst/>
          </a:prstGeom>
          <a:solidFill>
            <a:srgbClr val="FBBA0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29" name="Oval 35">
            <a:extLst>
              <a:ext uri="{FF2B5EF4-FFF2-40B4-BE49-F238E27FC236}">
                <a16:creationId xmlns:a16="http://schemas.microsoft.com/office/drawing/2014/main" id="{5DF3131C-EEA1-5446-B567-C9DA0A2A1AFF}"/>
              </a:ext>
            </a:extLst>
          </p:cNvPr>
          <p:cNvSpPr/>
          <p:nvPr userDrawn="1"/>
        </p:nvSpPr>
        <p:spPr>
          <a:xfrm>
            <a:off x="9442811" y="2708699"/>
            <a:ext cx="830997" cy="830997"/>
          </a:xfrm>
          <a:prstGeom prst="ellipse">
            <a:avLst/>
          </a:prstGeom>
          <a:solidFill>
            <a:srgbClr val="7DA0D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0" name="Oval 36">
            <a:extLst>
              <a:ext uri="{FF2B5EF4-FFF2-40B4-BE49-F238E27FC236}">
                <a16:creationId xmlns:a16="http://schemas.microsoft.com/office/drawing/2014/main" id="{6D03B317-B61D-2945-8C0A-A6EBD87ACD07}"/>
              </a:ext>
            </a:extLst>
          </p:cNvPr>
          <p:cNvSpPr/>
          <p:nvPr userDrawn="1"/>
        </p:nvSpPr>
        <p:spPr>
          <a:xfrm>
            <a:off x="10792754" y="2708699"/>
            <a:ext cx="830997" cy="830997"/>
          </a:xfrm>
          <a:prstGeom prst="ellipse">
            <a:avLst/>
          </a:prstGeom>
          <a:solidFill>
            <a:srgbClr val="47A0A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1" name="Oval 37">
            <a:extLst>
              <a:ext uri="{FF2B5EF4-FFF2-40B4-BE49-F238E27FC236}">
                <a16:creationId xmlns:a16="http://schemas.microsoft.com/office/drawing/2014/main" id="{9C0266F1-C0B7-624A-A873-5F2C8801E766}"/>
              </a:ext>
            </a:extLst>
          </p:cNvPr>
          <p:cNvSpPr/>
          <p:nvPr userDrawn="1"/>
        </p:nvSpPr>
        <p:spPr>
          <a:xfrm>
            <a:off x="5392982" y="3969609"/>
            <a:ext cx="830997" cy="830997"/>
          </a:xfrm>
          <a:prstGeom prst="ellipse">
            <a:avLst/>
          </a:prstGeom>
          <a:solidFill>
            <a:srgbClr val="EB8C3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2" name="Oval 38">
            <a:extLst>
              <a:ext uri="{FF2B5EF4-FFF2-40B4-BE49-F238E27FC236}">
                <a16:creationId xmlns:a16="http://schemas.microsoft.com/office/drawing/2014/main" id="{30C0C10E-388C-9843-8270-19D471BD3756}"/>
              </a:ext>
            </a:extLst>
          </p:cNvPr>
          <p:cNvSpPr/>
          <p:nvPr userDrawn="1"/>
        </p:nvSpPr>
        <p:spPr>
          <a:xfrm>
            <a:off x="6742925" y="3969609"/>
            <a:ext cx="830997" cy="830997"/>
          </a:xfrm>
          <a:prstGeom prst="ellipse">
            <a:avLst/>
          </a:prstGeom>
          <a:solidFill>
            <a:srgbClr val="96628C"/>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3" name="Oval 39">
            <a:extLst>
              <a:ext uri="{FF2B5EF4-FFF2-40B4-BE49-F238E27FC236}">
                <a16:creationId xmlns:a16="http://schemas.microsoft.com/office/drawing/2014/main" id="{87047EA3-79D2-8644-A568-E64AA1D7D370}"/>
              </a:ext>
            </a:extLst>
          </p:cNvPr>
          <p:cNvSpPr/>
          <p:nvPr userDrawn="1"/>
        </p:nvSpPr>
        <p:spPr>
          <a:xfrm>
            <a:off x="8092868" y="3969609"/>
            <a:ext cx="830997" cy="830997"/>
          </a:xfrm>
          <a:prstGeom prst="ellipse">
            <a:avLst/>
          </a:prstGeom>
          <a:solidFill>
            <a:srgbClr val="CD5A5A"/>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4" name="Oval 40">
            <a:extLst>
              <a:ext uri="{FF2B5EF4-FFF2-40B4-BE49-F238E27FC236}">
                <a16:creationId xmlns:a16="http://schemas.microsoft.com/office/drawing/2014/main" id="{7F5D1C6B-4E6B-0346-A5DC-C511DB14EFD6}"/>
              </a:ext>
            </a:extLst>
          </p:cNvPr>
          <p:cNvSpPr/>
          <p:nvPr userDrawn="1"/>
        </p:nvSpPr>
        <p:spPr>
          <a:xfrm>
            <a:off x="9442811" y="3969609"/>
            <a:ext cx="830997" cy="830997"/>
          </a:xfrm>
          <a:prstGeom prst="ellipse">
            <a:avLst/>
          </a:prstGeom>
          <a:solidFill>
            <a:srgbClr val="FFD74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5" name="Oval 41">
            <a:extLst>
              <a:ext uri="{FF2B5EF4-FFF2-40B4-BE49-F238E27FC236}">
                <a16:creationId xmlns:a16="http://schemas.microsoft.com/office/drawing/2014/main" id="{EB421DBA-35DE-2C4F-A89E-27F0998EF4E8}"/>
              </a:ext>
            </a:extLst>
          </p:cNvPr>
          <p:cNvSpPr/>
          <p:nvPr userDrawn="1"/>
        </p:nvSpPr>
        <p:spPr>
          <a:xfrm>
            <a:off x="10792754" y="3969609"/>
            <a:ext cx="830997" cy="830997"/>
          </a:xfrm>
          <a:prstGeom prst="ellipse">
            <a:avLst/>
          </a:prstGeom>
          <a:solidFill>
            <a:srgbClr val="CDDDF0"/>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6" name="Oval 42">
            <a:extLst>
              <a:ext uri="{FF2B5EF4-FFF2-40B4-BE49-F238E27FC236}">
                <a16:creationId xmlns:a16="http://schemas.microsoft.com/office/drawing/2014/main" id="{081BD842-A9A1-5B44-81ED-A97BA390032B}"/>
              </a:ext>
            </a:extLst>
          </p:cNvPr>
          <p:cNvSpPr/>
          <p:nvPr userDrawn="1"/>
        </p:nvSpPr>
        <p:spPr>
          <a:xfrm>
            <a:off x="5392982" y="5249769"/>
            <a:ext cx="830997" cy="830997"/>
          </a:xfrm>
          <a:prstGeom prst="ellipse">
            <a:avLst/>
          </a:prstGeom>
          <a:solidFill>
            <a:srgbClr val="D7EBB4"/>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7" name="Oval 43">
            <a:extLst>
              <a:ext uri="{FF2B5EF4-FFF2-40B4-BE49-F238E27FC236}">
                <a16:creationId xmlns:a16="http://schemas.microsoft.com/office/drawing/2014/main" id="{036EE7D2-A33A-434C-B272-C82E2CDD4D4D}"/>
              </a:ext>
            </a:extLst>
          </p:cNvPr>
          <p:cNvSpPr/>
          <p:nvPr userDrawn="1"/>
        </p:nvSpPr>
        <p:spPr>
          <a:xfrm>
            <a:off x="6742925" y="5249769"/>
            <a:ext cx="830997" cy="830997"/>
          </a:xfrm>
          <a:prstGeom prst="ellipse">
            <a:avLst/>
          </a:prstGeom>
          <a:solidFill>
            <a:srgbClr val="FFDC9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8" name="Oval 44">
            <a:extLst>
              <a:ext uri="{FF2B5EF4-FFF2-40B4-BE49-F238E27FC236}">
                <a16:creationId xmlns:a16="http://schemas.microsoft.com/office/drawing/2014/main" id="{7DD65DA4-F076-C242-813E-8C17DCABCCFB}"/>
              </a:ext>
            </a:extLst>
          </p:cNvPr>
          <p:cNvSpPr/>
          <p:nvPr userDrawn="1"/>
        </p:nvSpPr>
        <p:spPr>
          <a:xfrm>
            <a:off x="8092868" y="5249769"/>
            <a:ext cx="830997" cy="830997"/>
          </a:xfrm>
          <a:prstGeom prst="ellipse">
            <a:avLst/>
          </a:prstGeom>
          <a:solidFill>
            <a:srgbClr val="D7C3F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39" name="Oval 45">
            <a:extLst>
              <a:ext uri="{FF2B5EF4-FFF2-40B4-BE49-F238E27FC236}">
                <a16:creationId xmlns:a16="http://schemas.microsoft.com/office/drawing/2014/main" id="{8A44D99D-BF66-2848-B460-F59D8ECF5690}"/>
              </a:ext>
            </a:extLst>
          </p:cNvPr>
          <p:cNvSpPr/>
          <p:nvPr userDrawn="1"/>
        </p:nvSpPr>
        <p:spPr>
          <a:xfrm>
            <a:off x="9442811" y="5249769"/>
            <a:ext cx="830997" cy="830997"/>
          </a:xfrm>
          <a:prstGeom prst="ellipse">
            <a:avLst/>
          </a:prstGeom>
          <a:solidFill>
            <a:srgbClr val="F6C3C3"/>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0" name="Oval 46">
            <a:extLst>
              <a:ext uri="{FF2B5EF4-FFF2-40B4-BE49-F238E27FC236}">
                <a16:creationId xmlns:a16="http://schemas.microsoft.com/office/drawing/2014/main" id="{9B130CEB-3D74-B647-BA6B-32F7D70FD354}"/>
              </a:ext>
            </a:extLst>
          </p:cNvPr>
          <p:cNvSpPr/>
          <p:nvPr userDrawn="1"/>
        </p:nvSpPr>
        <p:spPr>
          <a:xfrm>
            <a:off x="10792754" y="5249769"/>
            <a:ext cx="830997" cy="830997"/>
          </a:xfrm>
          <a:prstGeom prst="ellipse">
            <a:avLst/>
          </a:prstGeom>
          <a:solidFill>
            <a:srgbClr val="FFF07D"/>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U"/>
          </a:p>
        </p:txBody>
      </p:sp>
      <p:sp>
        <p:nvSpPr>
          <p:cNvPr id="41" name="Текст 37">
            <a:extLst>
              <a:ext uri="{FF2B5EF4-FFF2-40B4-BE49-F238E27FC236}">
                <a16:creationId xmlns:a16="http://schemas.microsoft.com/office/drawing/2014/main" id="{800F6957-CEFF-924E-B258-5B51A5196DEB}"/>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2" name="Текст 39">
            <a:extLst>
              <a:ext uri="{FF2B5EF4-FFF2-40B4-BE49-F238E27FC236}">
                <a16:creationId xmlns:a16="http://schemas.microsoft.com/office/drawing/2014/main" id="{8FD4982C-EBD6-6D4D-A16B-212CB048938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3" name="Текст 39">
            <a:extLst>
              <a:ext uri="{FF2B5EF4-FFF2-40B4-BE49-F238E27FC236}">
                <a16:creationId xmlns:a16="http://schemas.microsoft.com/office/drawing/2014/main" id="{733D5CDE-163B-C148-A20F-A808E0652336}"/>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867054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чистый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A7FA04E4-3213-8F41-B068-4DC28144142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938052A0-3DF0-DC47-B7E0-C20EF981C230}"/>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8C6147F0-3CA1-264C-B2B2-F88597196943}"/>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2CDF50E-4D58-AF4A-ABFD-140AF88B3681}"/>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2171D1-2A5B-7A4A-9760-17CCE51B980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3C71A0C3-CD3E-0748-98E5-6B2507CAB296}"/>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7">
            <a:extLst>
              <a:ext uri="{FF2B5EF4-FFF2-40B4-BE49-F238E27FC236}">
                <a16:creationId xmlns:a16="http://schemas.microsoft.com/office/drawing/2014/main" id="{C0A1CB46-D6D6-5E48-B4F7-CCED4525C46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1" name="Текст 39">
            <a:extLst>
              <a:ext uri="{FF2B5EF4-FFF2-40B4-BE49-F238E27FC236}">
                <a16:creationId xmlns:a16="http://schemas.microsoft.com/office/drawing/2014/main" id="{25D35A19-1AA8-204A-BFCA-83B65D59CFF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3557077C-F503-0B4A-82A2-54D21547E589}"/>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19520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чисты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A9D694F-3582-1641-94D9-87F2A3453FC3}"/>
              </a:ext>
            </a:extLst>
          </p:cNvPr>
          <p:cNvSpPr/>
          <p:nvPr userDrawn="1"/>
        </p:nvSpPr>
        <p:spPr>
          <a:xfrm>
            <a:off x="0" y="0"/>
            <a:ext cx="12192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RU"/>
          </a:p>
        </p:txBody>
      </p:sp>
      <p:pic>
        <p:nvPicPr>
          <p:cNvPr id="4" name="Picture 3" descr="A blue circle with white text&#10;&#10;Description automatically generated with low confidence">
            <a:extLst>
              <a:ext uri="{FF2B5EF4-FFF2-40B4-BE49-F238E27FC236}">
                <a16:creationId xmlns:a16="http://schemas.microsoft.com/office/drawing/2014/main" id="{CFAE9005-17A7-5047-B315-642E9FB4F328}"/>
              </a:ext>
            </a:extLst>
          </p:cNvPr>
          <p:cNvPicPr>
            <a:picLocks noChangeAspect="1"/>
          </p:cNvPicPr>
          <p:nvPr userDrawn="1"/>
        </p:nvPicPr>
        <p:blipFill>
          <a:blip r:embed="rId3"/>
          <a:stretch>
            <a:fillRect/>
          </a:stretch>
        </p:blipFill>
        <p:spPr>
          <a:xfrm>
            <a:off x="5310809" y="2643809"/>
            <a:ext cx="1570383" cy="1570383"/>
          </a:xfrm>
          <a:prstGeom prst="rect">
            <a:avLst/>
          </a:prstGeom>
        </p:spPr>
      </p:pic>
    </p:spTree>
    <p:extLst>
      <p:ext uri="{BB962C8B-B14F-4D97-AF65-F5344CB8AC3E}">
        <p14:creationId xmlns:p14="http://schemas.microsoft.com/office/powerpoint/2010/main" val="1387064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екст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4" descr="Icon&#10;&#10;Description automatically generated">
            <a:extLst>
              <a:ext uri="{FF2B5EF4-FFF2-40B4-BE49-F238E27FC236}">
                <a16:creationId xmlns:a16="http://schemas.microsoft.com/office/drawing/2014/main" id="{4A1436AC-5F96-2A4F-BFC7-B3442083EBE4}"/>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11" name="Straight Connector 19">
            <a:extLst>
              <a:ext uri="{FF2B5EF4-FFF2-40B4-BE49-F238E27FC236}">
                <a16:creationId xmlns:a16="http://schemas.microsoft.com/office/drawing/2014/main" id="{067DD2ED-246D-7D41-B51F-FED98BF873F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2" name="Straight Connector 21">
            <a:extLst>
              <a:ext uri="{FF2B5EF4-FFF2-40B4-BE49-F238E27FC236}">
                <a16:creationId xmlns:a16="http://schemas.microsoft.com/office/drawing/2014/main" id="{68E8C250-D449-A743-8975-B5BFB04D9744}"/>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3" name="Straight Connector 25">
            <a:extLst>
              <a:ext uri="{FF2B5EF4-FFF2-40B4-BE49-F238E27FC236}">
                <a16:creationId xmlns:a16="http://schemas.microsoft.com/office/drawing/2014/main" id="{DD1C71CA-B883-AF42-959D-BCA5690AAA4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4D3A12E-0E10-C441-81D2-C3C1EB6A053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9" name="Straight Connector 59">
            <a:extLst>
              <a:ext uri="{FF2B5EF4-FFF2-40B4-BE49-F238E27FC236}">
                <a16:creationId xmlns:a16="http://schemas.microsoft.com/office/drawing/2014/main" id="{3447008E-4F3B-FC4E-B96D-3927FAE1ED1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4" name="Рисунок 23">
            <a:extLst>
              <a:ext uri="{FF2B5EF4-FFF2-40B4-BE49-F238E27FC236}">
                <a16:creationId xmlns:a16="http://schemas.microsoft.com/office/drawing/2014/main" id="{61115A7A-23E5-E442-9551-F72F1CDA57B9}"/>
              </a:ext>
            </a:extLst>
          </p:cNvPr>
          <p:cNvSpPr>
            <a:spLocks noGrp="1"/>
          </p:cNvSpPr>
          <p:nvPr>
            <p:ph type="pic" sz="quarter" idx="10" hasCustomPrompt="1"/>
          </p:nvPr>
        </p:nvSpPr>
        <p:spPr>
          <a:xfrm>
            <a:off x="6684653" y="1447790"/>
            <a:ext cx="4325167" cy="4325107"/>
          </a:xfrm>
          <a:prstGeom prst="rect">
            <a:avLst/>
          </a:prstGeom>
          <a:solidFill>
            <a:srgbClr val="D9D9D9"/>
          </a:solidFill>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2">
                    <a:lumMod val="10000"/>
                  </a:schemeClr>
                </a:solidFill>
              </a:defRPr>
            </a:lvl1pPr>
          </a:lstStyle>
          <a:p>
            <a:pPr algn="ctr"/>
            <a:r>
              <a:rPr lang="en-US" sz="2800" dirty="0">
                <a:solidFill>
                  <a:schemeClr val="tx1"/>
                </a:solidFill>
                <a:latin typeface="HSE Sans" panose="02000000000000000000" pitchFamily="2" charset="0"/>
              </a:rPr>
              <a:t>You can place an illustration or photograph here so that your slide doesn’t look empty</a:t>
            </a:r>
            <a:endParaRPr lang="en-RU" sz="2800" dirty="0">
              <a:solidFill>
                <a:schemeClr val="tx1"/>
              </a:solidFill>
              <a:latin typeface="HSE Sans" panose="02000000000000000000" pitchFamily="2" charset="0"/>
            </a:endParaRPr>
          </a:p>
        </p:txBody>
      </p:sp>
      <p:sp>
        <p:nvSpPr>
          <p:cNvPr id="32" name="Заголовок 31">
            <a:extLst>
              <a:ext uri="{FF2B5EF4-FFF2-40B4-BE49-F238E27FC236}">
                <a16:creationId xmlns:a16="http://schemas.microsoft.com/office/drawing/2014/main" id="{9ED7AA97-D972-DF4F-B662-A65F2A544CC5}"/>
              </a:ext>
            </a:extLst>
          </p:cNvPr>
          <p:cNvSpPr>
            <a:spLocks noGrp="1"/>
          </p:cNvSpPr>
          <p:nvPr>
            <p:ph type="title" hasCustomPrompt="1"/>
          </p:nvPr>
        </p:nvSpPr>
        <p:spPr>
          <a:xfrm>
            <a:off x="585898" y="1447790"/>
            <a:ext cx="524556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36" name="Текст 35">
            <a:extLst>
              <a:ext uri="{FF2B5EF4-FFF2-40B4-BE49-F238E27FC236}">
                <a16:creationId xmlns:a16="http://schemas.microsoft.com/office/drawing/2014/main" id="{69E35E54-2B19-7441-876F-1C6A84F4F156}"/>
              </a:ext>
            </a:extLst>
          </p:cNvPr>
          <p:cNvSpPr>
            <a:spLocks noGrp="1"/>
          </p:cNvSpPr>
          <p:nvPr>
            <p:ph type="body" sz="quarter" idx="12" hasCustomPrompt="1"/>
          </p:nvPr>
        </p:nvSpPr>
        <p:spPr>
          <a:xfrm>
            <a:off x="585897" y="2379663"/>
            <a:ext cx="5245561" cy="3393234"/>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Moderately sized bits of text can be presented in a single column, but they shouldn’t take up the whole screen. A text that is arranged in a long line might be too hard to read; always bear in mind the perspective of those who will be viewing your presentation. Try to limit each line to seven to 10 words. More than that might put your audience to sleep. </a:t>
            </a:r>
            <a:r>
              <a:rPr lang="en-US" sz="1300" i="1" dirty="0">
                <a:latin typeface="HSE Sans" panose="02000000000000000000" pitchFamily="2" charset="0"/>
              </a:rPr>
              <a:t>If you have space left and wish to make your slide more visual, you can include a small image nearby, which should illustrate or supplement your text.</a:t>
            </a:r>
            <a:endParaRPr lang="ru-RU" sz="1300" i="1" dirty="0">
              <a:latin typeface="HSE Sans" panose="02000000000000000000" pitchFamily="2" charset="0"/>
            </a:endParaRPr>
          </a:p>
        </p:txBody>
      </p:sp>
      <p:sp>
        <p:nvSpPr>
          <p:cNvPr id="38" name="Текст 37">
            <a:extLst>
              <a:ext uri="{FF2B5EF4-FFF2-40B4-BE49-F238E27FC236}">
                <a16:creationId xmlns:a16="http://schemas.microsoft.com/office/drawing/2014/main" id="{7FB4A275-856E-364D-8AA4-2071AADC6AAA}"/>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0" name="Текст 39">
            <a:extLst>
              <a:ext uri="{FF2B5EF4-FFF2-40B4-BE49-F238E27FC236}">
                <a16:creationId xmlns:a16="http://schemas.microsoft.com/office/drawing/2014/main" id="{58FBA0EA-8BE0-A643-B258-4E5C34467172}"/>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41" name="Текст 39">
            <a:extLst>
              <a:ext uri="{FF2B5EF4-FFF2-40B4-BE49-F238E27FC236}">
                <a16:creationId xmlns:a16="http://schemas.microsoft.com/office/drawing/2014/main" id="{0BEC062F-1BEB-DE4C-B7EE-C552C9D45F13}"/>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13412874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екст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FDC66DB8-29BC-5940-A721-40F10021456A}"/>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DE27C859-478F-3648-8A9D-2C85DBDCAC09}"/>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58EA1144-CFD8-1D47-B430-7014F576043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96EDC73C-5A3C-014E-8E52-04CAFCA9B20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5E88681-53A8-3B45-B80A-372EDFB53883}"/>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EDA7D8BF-DF37-704F-B77F-7E40752ACE25}"/>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6" name="Заголовок 31">
            <a:extLst>
              <a:ext uri="{FF2B5EF4-FFF2-40B4-BE49-F238E27FC236}">
                <a16:creationId xmlns:a16="http://schemas.microsoft.com/office/drawing/2014/main" id="{76942483-EB13-0A4B-8060-DB65024C294E}"/>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7" name="Текст 35">
            <a:extLst>
              <a:ext uri="{FF2B5EF4-FFF2-40B4-BE49-F238E27FC236}">
                <a16:creationId xmlns:a16="http://schemas.microsoft.com/office/drawing/2014/main" id="{66FAD63B-F743-0F47-BBE3-D7731766705A}"/>
              </a:ext>
            </a:extLst>
          </p:cNvPr>
          <p:cNvSpPr>
            <a:spLocks noGrp="1"/>
          </p:cNvSpPr>
          <p:nvPr>
            <p:ph type="body" sz="quarter" idx="12" hasCustomPrompt="1"/>
          </p:nvPr>
        </p:nvSpPr>
        <p:spPr>
          <a:xfrm>
            <a:off x="585897" y="2379663"/>
            <a:ext cx="11057971" cy="3745092"/>
          </a:xfrm>
          <a:prstGeom prst="rect">
            <a:avLst/>
          </a:prstGeom>
        </p:spPr>
        <p:txBody>
          <a:bodyPr lIns="0" tIns="0" rIns="0" numCol="3" spcCol="252000">
            <a:noAutofit/>
          </a:bodyPr>
          <a:lst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a:t>
            </a:r>
          </a:p>
          <a:p>
            <a:pPr>
              <a:spcBef>
                <a:spcPts val="1200"/>
              </a:spcBef>
            </a:pPr>
            <a:r>
              <a:rPr lang="en-US" sz="1300" dirty="0">
                <a:latin typeface="HSE Sans" panose="02000000000000000000" pitchFamily="2" charset="0"/>
              </a:rPr>
              <a:t>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 If you have a lot of text, we recommend putting it into two or three columns, Texts placed in long lines are hard to read; always bear in mind the audience, who will be viewing your presentation. Try to limit each line to seven to nine words. More than that might put your audience to sleep.</a:t>
            </a:r>
            <a:endParaRPr lang="ru-RU" sz="1300" dirty="0">
              <a:latin typeface="HSE Sans" panose="02000000000000000000" pitchFamily="2" charset="0"/>
            </a:endParaRPr>
          </a:p>
        </p:txBody>
      </p:sp>
      <p:sp>
        <p:nvSpPr>
          <p:cNvPr id="21" name="Текст 37">
            <a:extLst>
              <a:ext uri="{FF2B5EF4-FFF2-40B4-BE49-F238E27FC236}">
                <a16:creationId xmlns:a16="http://schemas.microsoft.com/office/drawing/2014/main" id="{45421580-30B9-AE44-9576-3890C98F5E8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78A6943-08BD-8C4D-A524-728A4340014C}"/>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EB90A960-EE54-5742-BBB0-8536917AD4C0}"/>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527183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_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0E78CA68-7A0C-CF41-9AC6-A547FB9EC3B0}"/>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45DC512A-A23B-B24D-A1F6-6793976867CF}"/>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21F91649-DF0F-5F45-A43B-2CED9ACDD04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3137B760-1A50-1845-B7F2-1EF31C71C72B}"/>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5ECCF8F-5855-7943-B503-5573887A534D}"/>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FB81B23D-CDD8-E64C-9887-3540F7EE1C4B}"/>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Текст 35">
            <a:extLst>
              <a:ext uri="{FF2B5EF4-FFF2-40B4-BE49-F238E27FC236}">
                <a16:creationId xmlns:a16="http://schemas.microsoft.com/office/drawing/2014/main" id="{5163BE0A-A745-414A-AF21-D968BD69D2DA}"/>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pPr>
              <a:spcBef>
                <a:spcPts val="1300"/>
              </a:spcBef>
            </a:pPr>
            <a:r>
              <a:rPr lang="en-US" sz="1300" dirty="0">
                <a:latin typeface="HSE Sans" panose="02000000000000000000" pitchFamily="2" charset="0"/>
              </a:rPr>
              <a:t>Here I am, a regular text as seen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 Here I am, a regular text as described on the right; you can take me anywhere in the same size (13 </a:t>
            </a:r>
            <a:r>
              <a:rPr lang="en-US" sz="1300" dirty="0" err="1">
                <a:latin typeface="HSE Sans" panose="02000000000000000000" pitchFamily="2" charset="0"/>
              </a:rPr>
              <a:t>pt</a:t>
            </a:r>
            <a:r>
              <a:rPr lang="en-US" sz="1300" dirty="0">
                <a:latin typeface="HSE Sans" panose="02000000000000000000" pitchFamily="2" charset="0"/>
              </a:rPr>
              <a:t>), so I am readable on both the screen and in print-outs of slides. Don’t increase my size if you don’t need to, since you have the full screen option at your fingertips.</a:t>
            </a:r>
            <a:endParaRPr lang="ru-RU" sz="1300" dirty="0">
              <a:latin typeface="HSE Sans" panose="02000000000000000000" pitchFamily="2" charset="0"/>
            </a:endParaRPr>
          </a:p>
        </p:txBody>
      </p:sp>
      <p:sp>
        <p:nvSpPr>
          <p:cNvPr id="20" name="Текст 35">
            <a:extLst>
              <a:ext uri="{FF2B5EF4-FFF2-40B4-BE49-F238E27FC236}">
                <a16:creationId xmlns:a16="http://schemas.microsoft.com/office/drawing/2014/main" id="{B3D47CF6-5FC1-2346-8894-A7CC39063DE3}"/>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3" name="Текст 22">
            <a:extLst>
              <a:ext uri="{FF2B5EF4-FFF2-40B4-BE49-F238E27FC236}">
                <a16:creationId xmlns:a16="http://schemas.microsoft.com/office/drawing/2014/main" id="{CD14B8F3-89C2-9F45-809E-D1EAF85AC566}"/>
              </a:ext>
            </a:extLst>
          </p:cNvPr>
          <p:cNvSpPr>
            <a:spLocks noGrp="1"/>
          </p:cNvSpPr>
          <p:nvPr>
            <p:ph type="body" sz="quarter" idx="18" hasCustomPrompt="1"/>
          </p:nvPr>
        </p:nvSpPr>
        <p:spPr>
          <a:xfrm>
            <a:off x="6259892" y="2379663"/>
            <a:ext cx="5383968" cy="3451794"/>
          </a:xfrm>
          <a:prstGeom prst="rect">
            <a:avLst/>
          </a:prstGeom>
        </p:spPr>
        <p:txBody>
          <a:bodyPr lIns="0" tIns="0" rIns="0" bIns="0">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3200" b="0" i="0">
                <a:solidFill>
                  <a:srgbClr val="0E2D69"/>
                </a:solidFill>
                <a:latin typeface="HSE Sans" panose="02000000000000000000" pitchFamily="2" charset="0"/>
              </a:defRPr>
            </a:lvl1pPr>
          </a:lstStyle>
          <a:p>
            <a:r>
              <a:rPr lang="en-US" sz="3200" dirty="0">
                <a:solidFill>
                  <a:srgbClr val="102D69"/>
                </a:solidFill>
                <a:latin typeface="HSE Sans" panose="02000000000000000000" pitchFamily="2" charset="0"/>
              </a:rPr>
              <a:t>Short phrase with important information can have a larger font size than normal, but we don’t recommend doing this often.</a:t>
            </a:r>
            <a:endParaRPr lang="ru-RU" sz="3200" dirty="0">
              <a:solidFill>
                <a:srgbClr val="102D69"/>
              </a:solidFill>
              <a:latin typeface="HSE Sans" panose="02000000000000000000" pitchFamily="2" charset="0"/>
            </a:endParaRPr>
          </a:p>
        </p:txBody>
      </p:sp>
      <p:sp>
        <p:nvSpPr>
          <p:cNvPr id="25" name="Заголовок 31">
            <a:extLst>
              <a:ext uri="{FF2B5EF4-FFF2-40B4-BE49-F238E27FC236}">
                <a16:creationId xmlns:a16="http://schemas.microsoft.com/office/drawing/2014/main" id="{B32DC3D4-97A5-3E4F-A29B-422D5E3129B7}"/>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5" name="Текст 37">
            <a:extLst>
              <a:ext uri="{FF2B5EF4-FFF2-40B4-BE49-F238E27FC236}">
                <a16:creationId xmlns:a16="http://schemas.microsoft.com/office/drawing/2014/main" id="{87E14987-3496-B241-A4C9-88FACDD837F5}"/>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6" name="Текст 39">
            <a:extLst>
              <a:ext uri="{FF2B5EF4-FFF2-40B4-BE49-F238E27FC236}">
                <a16:creationId xmlns:a16="http://schemas.microsoft.com/office/drawing/2014/main" id="{3DAEB9AB-245D-774E-9656-B80FCC7A20BB}"/>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98145217-7421-9C4F-9483-5AEA3D2895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663795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4" descr="Icon&#10;&#10;Description automatically generated">
            <a:extLst>
              <a:ext uri="{FF2B5EF4-FFF2-40B4-BE49-F238E27FC236}">
                <a16:creationId xmlns:a16="http://schemas.microsoft.com/office/drawing/2014/main" id="{9E89D752-CAC6-0943-9A3D-4C52DBF50CE2}"/>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8" name="Straight Connector 19">
            <a:extLst>
              <a:ext uri="{FF2B5EF4-FFF2-40B4-BE49-F238E27FC236}">
                <a16:creationId xmlns:a16="http://schemas.microsoft.com/office/drawing/2014/main" id="{64D89E64-93BB-044D-B3D4-8F2679C5CA4C}"/>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1">
            <a:extLst>
              <a:ext uri="{FF2B5EF4-FFF2-40B4-BE49-F238E27FC236}">
                <a16:creationId xmlns:a16="http://schemas.microsoft.com/office/drawing/2014/main" id="{D0C3B169-866D-C645-AF76-00F8C2A97E9B}"/>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5">
            <a:extLst>
              <a:ext uri="{FF2B5EF4-FFF2-40B4-BE49-F238E27FC236}">
                <a16:creationId xmlns:a16="http://schemas.microsoft.com/office/drawing/2014/main" id="{FDDF48AB-D8AE-0E42-A544-8EA5B8744778}"/>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6DF89EC-1E7C-3B40-85F4-6D19A7D29AC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2" name="Straight Connector 59">
            <a:extLst>
              <a:ext uri="{FF2B5EF4-FFF2-40B4-BE49-F238E27FC236}">
                <a16:creationId xmlns:a16="http://schemas.microsoft.com/office/drawing/2014/main" id="{019D6862-BD52-734D-9E19-38C147CA2D2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B3F16318-C9C3-B948-A508-4BC53D0B7716}"/>
              </a:ext>
            </a:extLst>
          </p:cNvPr>
          <p:cNvSpPr>
            <a:spLocks noGrp="1"/>
          </p:cNvSpPr>
          <p:nvPr>
            <p:ph type="title" hasCustomPrompt="1"/>
          </p:nvPr>
        </p:nvSpPr>
        <p:spPr>
          <a:xfrm>
            <a:off x="585899" y="1447790"/>
            <a:ext cx="4322530"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18" name="Текст 35">
            <a:extLst>
              <a:ext uri="{FF2B5EF4-FFF2-40B4-BE49-F238E27FC236}">
                <a16:creationId xmlns:a16="http://schemas.microsoft.com/office/drawing/2014/main" id="{23B3E5FB-BBCE-4149-AD9A-8CAB06CC9FCF}"/>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9" name="Текст 35">
            <a:extLst>
              <a:ext uri="{FF2B5EF4-FFF2-40B4-BE49-F238E27FC236}">
                <a16:creationId xmlns:a16="http://schemas.microsoft.com/office/drawing/2014/main" id="{658542D3-7E45-6E46-8039-27C4C43DD617}"/>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000" dirty="0">
                <a:latin typeface="HSE Sans" panose="02000000000000000000" pitchFamily="2" charset="0"/>
              </a:rPr>
              <a:t>Notes, other clarifications or additional information should be presented in a smaller size (10 </a:t>
            </a:r>
            <a:r>
              <a:rPr lang="en-US" sz="1000" dirty="0" err="1">
                <a:latin typeface="HSE Sans" panose="02000000000000000000" pitchFamily="2" charset="0"/>
              </a:rPr>
              <a:t>pt</a:t>
            </a:r>
            <a:r>
              <a:rPr lang="en-US" sz="1000" dirty="0">
                <a:latin typeface="HSE Sans" panose="02000000000000000000" pitchFamily="2" charset="0"/>
              </a:rPr>
              <a: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57965DCA-4776-7546-97FD-A69317A34CF2}"/>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15" name="Текст 37">
            <a:extLst>
              <a:ext uri="{FF2B5EF4-FFF2-40B4-BE49-F238E27FC236}">
                <a16:creationId xmlns:a16="http://schemas.microsoft.com/office/drawing/2014/main" id="{F0037DB7-9A83-3348-8DAE-CC70560E4099}"/>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4007716A-CF6E-BC4E-83BE-CC4A3F1F2008}"/>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4921AC85-F824-C54B-91ED-6AB495D80D7A}"/>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50711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График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11D7C3EB-CCEB-E142-9753-8B2D75A0A80D}"/>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527C9F89-51CC-D243-9351-73AB081DB944}"/>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F09EE119-6C80-E846-95F9-BB3907664128}"/>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6C0A681B-44BF-6A46-98D8-483EF13B9114}"/>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65A5D7C-EB12-9D4D-A99A-4B26C81B738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D4C3D74D-BE91-9547-ADCA-ACCE93C18789}"/>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20" name="Текст 35">
            <a:extLst>
              <a:ext uri="{FF2B5EF4-FFF2-40B4-BE49-F238E27FC236}">
                <a16:creationId xmlns:a16="http://schemas.microsoft.com/office/drawing/2014/main" id="{5812BF3C-1D24-3640-84D2-BFFCA525AE5F}"/>
              </a:ext>
            </a:extLst>
          </p:cNvPr>
          <p:cNvSpPr>
            <a:spLocks noGrp="1"/>
          </p:cNvSpPr>
          <p:nvPr>
            <p:ph type="body" sz="quarter" idx="16" hasCustomPrompt="1"/>
          </p:nvPr>
        </p:nvSpPr>
        <p:spPr>
          <a:xfrm>
            <a:off x="585897" y="5183249"/>
            <a:ext cx="3934345" cy="553998"/>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0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ru-RU" sz="1000" dirty="0">
                <a:latin typeface="HSE Sans" panose="02000000000000000000" pitchFamily="2" charset="0"/>
              </a:rPr>
              <a:t>Примечания, или любая другая пояснительная или дополнительная информация набираются шрифтом размером 10 </a:t>
            </a:r>
            <a:r>
              <a:rPr lang="en-GB" sz="1000" dirty="0" err="1">
                <a:latin typeface="HSE Sans" panose="02000000000000000000" pitchFamily="2" charset="0"/>
              </a:rPr>
              <a:t>pt</a:t>
            </a:r>
            <a:endParaRPr lang="ru-RU" sz="1000" dirty="0">
              <a:latin typeface="HSE Sans" panose="02000000000000000000" pitchFamily="2" charset="0"/>
            </a:endParaRPr>
          </a:p>
        </p:txBody>
      </p:sp>
      <p:sp>
        <p:nvSpPr>
          <p:cNvPr id="21" name="Диаграмма 7">
            <a:extLst>
              <a:ext uri="{FF2B5EF4-FFF2-40B4-BE49-F238E27FC236}">
                <a16:creationId xmlns:a16="http://schemas.microsoft.com/office/drawing/2014/main" id="{BCBBDD44-9DC9-F74E-979F-120A7BBD4EE1}"/>
              </a:ext>
            </a:extLst>
          </p:cNvPr>
          <p:cNvSpPr>
            <a:spLocks noGrp="1"/>
          </p:cNvSpPr>
          <p:nvPr>
            <p:ph type="chart" sz="quarter" idx="10"/>
          </p:nvPr>
        </p:nvSpPr>
        <p:spPr>
          <a:xfrm>
            <a:off x="5272097" y="1447790"/>
            <a:ext cx="6371768" cy="4289457"/>
          </a:xfrm>
          <a:prstGeom prst="rect">
            <a:avLst/>
          </a:prstGeom>
        </p:spPr>
        <p:txBody>
          <a:bodyPr/>
          <a:lstStyle/>
          <a:p>
            <a:endParaRPr lang="ru-RU"/>
          </a:p>
        </p:txBody>
      </p:sp>
      <p:sp>
        <p:nvSpPr>
          <p:cNvPr id="23" name="Текст 22">
            <a:extLst>
              <a:ext uri="{FF2B5EF4-FFF2-40B4-BE49-F238E27FC236}">
                <a16:creationId xmlns:a16="http://schemas.microsoft.com/office/drawing/2014/main" id="{7C68DF7B-E804-E44B-83DF-5DC36AF76F43}"/>
              </a:ext>
            </a:extLst>
          </p:cNvPr>
          <p:cNvSpPr>
            <a:spLocks noGrp="1"/>
          </p:cNvSpPr>
          <p:nvPr>
            <p:ph type="body" sz="quarter" idx="17" hasCustomPrompt="1"/>
          </p:nvPr>
        </p:nvSpPr>
        <p:spPr>
          <a:xfrm>
            <a:off x="585788" y="1447064"/>
            <a:ext cx="4322762" cy="703205"/>
          </a:xfrm>
          <a:prstGeom prst="rect">
            <a:avLst/>
          </a:prstGeom>
        </p:spPr>
        <p:txBody>
          <a:bodyPr>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GB" sz="1600" dirty="0">
                <a:solidFill>
                  <a:srgbClr val="102D69"/>
                </a:solidFill>
                <a:latin typeface="HSE Sans" panose="02000000000000000000" pitchFamily="2" charset="0"/>
              </a:rPr>
              <a:t>Name of graph. Please note that table titles should be smaller than headlines (16 </a:t>
            </a:r>
            <a:r>
              <a:rPr lang="en-GB" sz="1600" dirty="0" err="1">
                <a:solidFill>
                  <a:srgbClr val="102D69"/>
                </a:solidFill>
                <a:latin typeface="HSE Sans" panose="02000000000000000000" pitchFamily="2" charset="0"/>
              </a:rPr>
              <a:t>pt</a:t>
            </a:r>
            <a:r>
              <a:rPr lang="en-GB"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28" name="Текст 35">
            <a:extLst>
              <a:ext uri="{FF2B5EF4-FFF2-40B4-BE49-F238E27FC236}">
                <a16:creationId xmlns:a16="http://schemas.microsoft.com/office/drawing/2014/main" id="{89E931D8-2901-A54D-86EA-096E47B81880}"/>
              </a:ext>
            </a:extLst>
          </p:cNvPr>
          <p:cNvSpPr>
            <a:spLocks noGrp="1"/>
          </p:cNvSpPr>
          <p:nvPr>
            <p:ph type="body" sz="quarter" idx="12" hasCustomPrompt="1"/>
          </p:nvPr>
        </p:nvSpPr>
        <p:spPr>
          <a:xfrm>
            <a:off x="585898" y="2379663"/>
            <a:ext cx="4322531" cy="239937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EB05FE86-9EEC-B64C-A6A4-0EF1E57F548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897B1CBC-D3E1-5F42-9E46-5C5D5982A1A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364269E6-245A-D54E-A8AD-14E29A03FAC1}"/>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764889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Цифры">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4" descr="Icon&#10;&#10;Description automatically generated">
            <a:extLst>
              <a:ext uri="{FF2B5EF4-FFF2-40B4-BE49-F238E27FC236}">
                <a16:creationId xmlns:a16="http://schemas.microsoft.com/office/drawing/2014/main" id="{E9A64721-E55E-8749-B29E-51DD8955936F}"/>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7" name="Straight Connector 19">
            <a:extLst>
              <a:ext uri="{FF2B5EF4-FFF2-40B4-BE49-F238E27FC236}">
                <a16:creationId xmlns:a16="http://schemas.microsoft.com/office/drawing/2014/main" id="{B0C162B7-B84F-874A-960E-31F512518C6E}"/>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1">
            <a:extLst>
              <a:ext uri="{FF2B5EF4-FFF2-40B4-BE49-F238E27FC236}">
                <a16:creationId xmlns:a16="http://schemas.microsoft.com/office/drawing/2014/main" id="{1CB321BB-9FE3-294F-85D8-AA7DC75CA4AF}"/>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9" name="Straight Connector 25">
            <a:extLst>
              <a:ext uri="{FF2B5EF4-FFF2-40B4-BE49-F238E27FC236}">
                <a16:creationId xmlns:a16="http://schemas.microsoft.com/office/drawing/2014/main" id="{0A610A45-8712-8A45-AFB3-931CF468EC32}"/>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460EF6-ECAD-8941-8132-1B3E005D6067}"/>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1" name="Straight Connector 59">
            <a:extLst>
              <a:ext uri="{FF2B5EF4-FFF2-40B4-BE49-F238E27FC236}">
                <a16:creationId xmlns:a16="http://schemas.microsoft.com/office/drawing/2014/main" id="{41AE56A2-5FAA-FD44-AE1A-338E1E304184}"/>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7" name="Заголовок 31">
            <a:extLst>
              <a:ext uri="{FF2B5EF4-FFF2-40B4-BE49-F238E27FC236}">
                <a16:creationId xmlns:a16="http://schemas.microsoft.com/office/drawing/2014/main" id="{3B28B62E-5EE9-834C-9BB6-BD66079B8164}"/>
              </a:ext>
            </a:extLst>
          </p:cNvPr>
          <p:cNvSpPr>
            <a:spLocks noGrp="1"/>
          </p:cNvSpPr>
          <p:nvPr>
            <p:ph type="title" hasCustomPrompt="1"/>
          </p:nvPr>
        </p:nvSpPr>
        <p:spPr>
          <a:xfrm>
            <a:off x="585897" y="1447790"/>
            <a:ext cx="11057955" cy="777025"/>
          </a:xfrm>
          <a:prstGeom prst="rect">
            <a:avLst/>
          </a:prstGeom>
        </p:spPr>
        <p:txBody>
          <a:bodyPr lIns="0" tIns="0" rIns="0" bIns="0" anchor="t">
            <a:normAutofit/>
          </a:bodyPr>
          <a:lstStyle>
            <a:lvl1pPr>
              <a:lnSpc>
                <a:spcPct val="100000"/>
              </a:lnSpc>
              <a:defRPr sz="2400" b="0" i="0">
                <a:latin typeface="HSE Sans" panose="02000000000000000000" pitchFamily="2" charset="0"/>
              </a:defRPr>
            </a:lvl1pPr>
          </a:lstStyle>
          <a:p>
            <a:r>
              <a:rPr lang="en-US" sz="2400" dirty="0">
                <a:solidFill>
                  <a:srgbClr val="102D69"/>
                </a:solidFill>
                <a:latin typeface="HSE Sans" panose="02000000000000000000" pitchFamily="2" charset="0"/>
              </a:rPr>
              <a:t>Headline may have two or three lines (24 </a:t>
            </a:r>
            <a:r>
              <a:rPr lang="en-US" sz="2400" dirty="0" err="1">
                <a:solidFill>
                  <a:srgbClr val="102D69"/>
                </a:solidFill>
                <a:latin typeface="HSE Sans" panose="02000000000000000000" pitchFamily="2" charset="0"/>
              </a:rPr>
              <a:t>pt</a:t>
            </a:r>
            <a:r>
              <a:rPr lang="en-US" sz="2400" dirty="0">
                <a:solidFill>
                  <a:srgbClr val="102D69"/>
                </a:solidFill>
                <a:latin typeface="HSE Sans" panose="02000000000000000000" pitchFamily="2" charset="0"/>
              </a:rPr>
              <a:t>)</a:t>
            </a:r>
            <a:endParaRPr lang="ru-RU" sz="2400" dirty="0">
              <a:solidFill>
                <a:srgbClr val="102D69"/>
              </a:solidFill>
              <a:latin typeface="HSE Sans" panose="02000000000000000000" pitchFamily="2" charset="0"/>
            </a:endParaRPr>
          </a:p>
        </p:txBody>
      </p:sp>
      <p:sp>
        <p:nvSpPr>
          <p:cNvPr id="24" name="Текст 35">
            <a:extLst>
              <a:ext uri="{FF2B5EF4-FFF2-40B4-BE49-F238E27FC236}">
                <a16:creationId xmlns:a16="http://schemas.microsoft.com/office/drawing/2014/main" id="{621215DE-C1FD-2B4C-B236-AF679CF906BE}"/>
              </a:ext>
            </a:extLst>
          </p:cNvPr>
          <p:cNvSpPr>
            <a:spLocks noGrp="1"/>
          </p:cNvSpPr>
          <p:nvPr>
            <p:ph type="body" sz="quarter" idx="12" hasCustomPrompt="1"/>
          </p:nvPr>
        </p:nvSpPr>
        <p:spPr>
          <a:xfrm>
            <a:off x="575076" y="4103994"/>
            <a:ext cx="2758143"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5" name="Текст 35">
            <a:extLst>
              <a:ext uri="{FF2B5EF4-FFF2-40B4-BE49-F238E27FC236}">
                <a16:creationId xmlns:a16="http://schemas.microsoft.com/office/drawing/2014/main" id="{8BC2F90D-0CE0-574C-A7C1-EAA3E6F1AB56}"/>
              </a:ext>
            </a:extLst>
          </p:cNvPr>
          <p:cNvSpPr>
            <a:spLocks noGrp="1"/>
          </p:cNvSpPr>
          <p:nvPr>
            <p:ph type="body" sz="quarter" idx="16" hasCustomPrompt="1"/>
          </p:nvPr>
        </p:nvSpPr>
        <p:spPr>
          <a:xfrm>
            <a:off x="4047007"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6" name="Текст 35">
            <a:extLst>
              <a:ext uri="{FF2B5EF4-FFF2-40B4-BE49-F238E27FC236}">
                <a16:creationId xmlns:a16="http://schemas.microsoft.com/office/drawing/2014/main" id="{239E188B-2696-8A48-9F8A-36223EEF61E9}"/>
              </a:ext>
            </a:extLst>
          </p:cNvPr>
          <p:cNvSpPr>
            <a:spLocks noGrp="1"/>
          </p:cNvSpPr>
          <p:nvPr>
            <p:ph type="body" sz="quarter" idx="17" hasCustomPrompt="1"/>
          </p:nvPr>
        </p:nvSpPr>
        <p:spPr>
          <a:xfrm>
            <a:off x="7518938" y="4103994"/>
            <a:ext cx="2757612" cy="1569661"/>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US" sz="1300" dirty="0">
                <a:latin typeface="HSE Sans" panose="02000000000000000000" pitchFamily="2" charset="0"/>
              </a:rPr>
              <a:t>If you don’t have too much data, don’t worry. Provide several large figures with concise information explaining the figures. This can help you to present your data correctly and with some style.</a:t>
            </a:r>
            <a:endParaRPr lang="ru-RU" sz="1300" dirty="0">
              <a:latin typeface="HSE Sans" panose="02000000000000000000" pitchFamily="2" charset="0"/>
            </a:endParaRPr>
          </a:p>
        </p:txBody>
      </p:sp>
      <p:sp>
        <p:nvSpPr>
          <p:cNvPr id="28" name="Текст 27">
            <a:extLst>
              <a:ext uri="{FF2B5EF4-FFF2-40B4-BE49-F238E27FC236}">
                <a16:creationId xmlns:a16="http://schemas.microsoft.com/office/drawing/2014/main" id="{379BF4C6-F899-294C-B88E-8363AFBEEC2A}"/>
              </a:ext>
            </a:extLst>
          </p:cNvPr>
          <p:cNvSpPr>
            <a:spLocks noGrp="1"/>
          </p:cNvSpPr>
          <p:nvPr>
            <p:ph type="body" sz="quarter" idx="18" hasCustomPrompt="1"/>
          </p:nvPr>
        </p:nvSpPr>
        <p:spPr>
          <a:xfrm>
            <a:off x="575076"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152</a:t>
            </a:r>
            <a:endParaRPr lang="ru-RU" dirty="0"/>
          </a:p>
        </p:txBody>
      </p:sp>
      <p:sp>
        <p:nvSpPr>
          <p:cNvPr id="29" name="Текст 27">
            <a:extLst>
              <a:ext uri="{FF2B5EF4-FFF2-40B4-BE49-F238E27FC236}">
                <a16:creationId xmlns:a16="http://schemas.microsoft.com/office/drawing/2014/main" id="{DE7F352B-F6D9-B545-A835-443A55956E74}"/>
              </a:ext>
            </a:extLst>
          </p:cNvPr>
          <p:cNvSpPr>
            <a:spLocks noGrp="1"/>
          </p:cNvSpPr>
          <p:nvPr>
            <p:ph type="body" sz="quarter" idx="19" hasCustomPrompt="1"/>
          </p:nvPr>
        </p:nvSpPr>
        <p:spPr>
          <a:xfrm>
            <a:off x="4047007"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95</a:t>
            </a:r>
            <a:endParaRPr lang="ru-RU" dirty="0"/>
          </a:p>
        </p:txBody>
      </p:sp>
      <p:sp>
        <p:nvSpPr>
          <p:cNvPr id="30" name="Текст 27">
            <a:extLst>
              <a:ext uri="{FF2B5EF4-FFF2-40B4-BE49-F238E27FC236}">
                <a16:creationId xmlns:a16="http://schemas.microsoft.com/office/drawing/2014/main" id="{D1D5AF9F-C1B0-7842-8789-1DB8963D981B}"/>
              </a:ext>
            </a:extLst>
          </p:cNvPr>
          <p:cNvSpPr>
            <a:spLocks noGrp="1"/>
          </p:cNvSpPr>
          <p:nvPr>
            <p:ph type="body" sz="quarter" idx="20" hasCustomPrompt="1"/>
          </p:nvPr>
        </p:nvSpPr>
        <p:spPr>
          <a:xfrm>
            <a:off x="7518938" y="2710235"/>
            <a:ext cx="2758143" cy="1164116"/>
          </a:xfrm>
          <a:prstGeom prst="rect">
            <a:avLst/>
          </a:prstGeom>
        </p:spPr>
        <p:txBody>
          <a:bodyPr lIns="0" tIns="0" rIns="0" bIns="0">
            <a:noAutofit/>
          </a:bodyPr>
          <a:lstStyle>
            <a:lvl1pPr marL="0" indent="0">
              <a:buNone/>
              <a:defRPr sz="9600">
                <a:latin typeface="HSE Sans" panose="02000000000000000000" pitchFamily="2" charset="0"/>
              </a:defRPr>
            </a:lvl1pPr>
            <a:lvl2pPr>
              <a:defRPr sz="9600">
                <a:latin typeface="HSE Sans" panose="02000000000000000000" pitchFamily="2" charset="0"/>
              </a:defRPr>
            </a:lvl2pPr>
            <a:lvl3pPr>
              <a:defRPr sz="9600">
                <a:latin typeface="HSE Sans" panose="02000000000000000000" pitchFamily="2" charset="0"/>
              </a:defRPr>
            </a:lvl3pPr>
            <a:lvl4pPr>
              <a:defRPr sz="9600">
                <a:latin typeface="HSE Sans" panose="02000000000000000000" pitchFamily="2" charset="0"/>
              </a:defRPr>
            </a:lvl4pPr>
            <a:lvl5pPr>
              <a:defRPr sz="9600">
                <a:latin typeface="HSE Sans" panose="02000000000000000000" pitchFamily="2" charset="0"/>
              </a:defRPr>
            </a:lvl5pPr>
          </a:lstStyle>
          <a:p>
            <a:pPr lvl="0"/>
            <a:r>
              <a:rPr lang="ru-RU" sz="9600" dirty="0">
                <a:solidFill>
                  <a:srgbClr val="102D69"/>
                </a:solidFill>
                <a:latin typeface="HSE Sans" panose="02000000000000000000" pitchFamily="2" charset="0"/>
              </a:rPr>
              <a:t>284</a:t>
            </a:r>
            <a:endParaRPr lang="ru-RU" dirty="0"/>
          </a:p>
        </p:txBody>
      </p:sp>
      <p:sp>
        <p:nvSpPr>
          <p:cNvPr id="18" name="Текст 37">
            <a:extLst>
              <a:ext uri="{FF2B5EF4-FFF2-40B4-BE49-F238E27FC236}">
                <a16:creationId xmlns:a16="http://schemas.microsoft.com/office/drawing/2014/main" id="{37B4962B-A5BA-AB4F-AFB3-5BF3A0AD0352}"/>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9" name="Текст 39">
            <a:extLst>
              <a:ext uri="{FF2B5EF4-FFF2-40B4-BE49-F238E27FC236}">
                <a16:creationId xmlns:a16="http://schemas.microsoft.com/office/drawing/2014/main" id="{78AD85C2-6CFD-A94C-8134-2B3392A33196}"/>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C50CF571-E523-5440-B1C9-D74160206AED}"/>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05705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Таблица_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C5425806-16DD-844E-927C-26E7143A9ED8}"/>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6" name="Straight Connector 19">
            <a:extLst>
              <a:ext uri="{FF2B5EF4-FFF2-40B4-BE49-F238E27FC236}">
                <a16:creationId xmlns:a16="http://schemas.microsoft.com/office/drawing/2014/main" id="{479746FF-3282-DF46-9D7C-D80431604A55}"/>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7" name="Straight Connector 21">
            <a:extLst>
              <a:ext uri="{FF2B5EF4-FFF2-40B4-BE49-F238E27FC236}">
                <a16:creationId xmlns:a16="http://schemas.microsoft.com/office/drawing/2014/main" id="{51B44297-B0E7-D74D-B291-D39A0D468B42}"/>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8" name="Straight Connector 25">
            <a:extLst>
              <a:ext uri="{FF2B5EF4-FFF2-40B4-BE49-F238E27FC236}">
                <a16:creationId xmlns:a16="http://schemas.microsoft.com/office/drawing/2014/main" id="{0EA4A057-F0CB-E04F-B472-4A1ABFB64C66}"/>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64502F5-56EE-354B-A3B1-E79F8B00517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0" name="Straight Connector 59">
            <a:extLst>
              <a:ext uri="{FF2B5EF4-FFF2-40B4-BE49-F238E27FC236}">
                <a16:creationId xmlns:a16="http://schemas.microsoft.com/office/drawing/2014/main" id="{A80E0956-5C10-CC40-A426-CBD2E0C4158E}"/>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5" name="Текст 22">
            <a:extLst>
              <a:ext uri="{FF2B5EF4-FFF2-40B4-BE49-F238E27FC236}">
                <a16:creationId xmlns:a16="http://schemas.microsoft.com/office/drawing/2014/main" id="{51340CB4-0355-3640-A212-F684523CDCCF}"/>
              </a:ext>
            </a:extLst>
          </p:cNvPr>
          <p:cNvSpPr>
            <a:spLocks noGrp="1"/>
          </p:cNvSpPr>
          <p:nvPr>
            <p:ph type="body" sz="quarter" idx="17" hasCustomPrompt="1"/>
          </p:nvPr>
        </p:nvSpPr>
        <p:spPr>
          <a:xfrm>
            <a:off x="585787" y="1447065"/>
            <a:ext cx="11058065" cy="307778"/>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7" name="Текст 16">
            <a:extLst>
              <a:ext uri="{FF2B5EF4-FFF2-40B4-BE49-F238E27FC236}">
                <a16:creationId xmlns:a16="http://schemas.microsoft.com/office/drawing/2014/main" id="{8C6F2EA4-CEDC-324C-9C06-8713118041EB}"/>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19" name="Таблица 18">
            <a:extLst>
              <a:ext uri="{FF2B5EF4-FFF2-40B4-BE49-F238E27FC236}">
                <a16:creationId xmlns:a16="http://schemas.microsoft.com/office/drawing/2014/main" id="{7B291085-A9B9-D842-B1A7-96258FAF012C}"/>
              </a:ext>
            </a:extLst>
          </p:cNvPr>
          <p:cNvSpPr>
            <a:spLocks noGrp="1"/>
          </p:cNvSpPr>
          <p:nvPr>
            <p:ph type="tbl" sz="quarter" idx="19"/>
          </p:nvPr>
        </p:nvSpPr>
        <p:spPr>
          <a:xfrm>
            <a:off x="585787" y="1984076"/>
            <a:ext cx="11058527" cy="3519576"/>
          </a:xfrm>
          <a:prstGeom prst="rect">
            <a:avLst/>
          </a:prstGeom>
        </p:spPr>
        <p:txBody>
          <a:bodyPr/>
          <a:lstStyle/>
          <a:p>
            <a:endParaRPr lang="ru-RU"/>
          </a:p>
        </p:txBody>
      </p:sp>
      <p:sp>
        <p:nvSpPr>
          <p:cNvPr id="16" name="Текст 37">
            <a:extLst>
              <a:ext uri="{FF2B5EF4-FFF2-40B4-BE49-F238E27FC236}">
                <a16:creationId xmlns:a16="http://schemas.microsoft.com/office/drawing/2014/main" id="{252B365F-6D89-0045-99CC-0F0D3EF2DA0F}"/>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18" name="Текст 39">
            <a:extLst>
              <a:ext uri="{FF2B5EF4-FFF2-40B4-BE49-F238E27FC236}">
                <a16:creationId xmlns:a16="http://schemas.microsoft.com/office/drawing/2014/main" id="{C9CC4AE0-EDCC-9A4F-97C4-4CAFF1F1EBCF}"/>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0" name="Текст 39">
            <a:extLst>
              <a:ext uri="{FF2B5EF4-FFF2-40B4-BE49-F238E27FC236}">
                <a16:creationId xmlns:a16="http://schemas.microsoft.com/office/drawing/2014/main" id="{185F6674-A1EC-1846-AEB5-DA4959807147}"/>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244016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Таблица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4" descr="Icon&#10;&#10;Description automatically generated">
            <a:extLst>
              <a:ext uri="{FF2B5EF4-FFF2-40B4-BE49-F238E27FC236}">
                <a16:creationId xmlns:a16="http://schemas.microsoft.com/office/drawing/2014/main" id="{259ABC72-D738-1143-BF2A-D85AE9A4F73B}"/>
              </a:ext>
            </a:extLst>
          </p:cNvPr>
          <p:cNvPicPr>
            <a:picLocks noChangeAspect="1"/>
          </p:cNvPicPr>
          <p:nvPr userDrawn="1"/>
        </p:nvPicPr>
        <p:blipFill>
          <a:blip r:embed="rId3"/>
          <a:stretch>
            <a:fillRect/>
          </a:stretch>
        </p:blipFill>
        <p:spPr>
          <a:xfrm>
            <a:off x="517199" y="464363"/>
            <a:ext cx="448276" cy="448276"/>
          </a:xfrm>
          <a:prstGeom prst="rect">
            <a:avLst/>
          </a:prstGeom>
        </p:spPr>
      </p:pic>
      <p:cxnSp>
        <p:nvCxnSpPr>
          <p:cNvPr id="9" name="Straight Connector 19">
            <a:extLst>
              <a:ext uri="{FF2B5EF4-FFF2-40B4-BE49-F238E27FC236}">
                <a16:creationId xmlns:a16="http://schemas.microsoft.com/office/drawing/2014/main" id="{237A1E42-2FC3-8841-8C41-992C5BC2368D}"/>
              </a:ext>
            </a:extLst>
          </p:cNvPr>
          <p:cNvCxnSpPr>
            <a:cxnSpLocks/>
          </p:cNvCxnSpPr>
          <p:nvPr userDrawn="1"/>
        </p:nvCxnSpPr>
        <p:spPr>
          <a:xfrm>
            <a:off x="329868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0" name="Straight Connector 21">
            <a:extLst>
              <a:ext uri="{FF2B5EF4-FFF2-40B4-BE49-F238E27FC236}">
                <a16:creationId xmlns:a16="http://schemas.microsoft.com/office/drawing/2014/main" id="{47503EA0-3883-E24D-9EB8-7B6175182929}"/>
              </a:ext>
            </a:extLst>
          </p:cNvPr>
          <p:cNvCxnSpPr>
            <a:cxnSpLocks/>
          </p:cNvCxnSpPr>
          <p:nvPr userDrawn="1"/>
        </p:nvCxnSpPr>
        <p:spPr>
          <a:xfrm>
            <a:off x="6099416"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cxnSp>
        <p:nvCxnSpPr>
          <p:cNvPr id="11" name="Straight Connector 25">
            <a:extLst>
              <a:ext uri="{FF2B5EF4-FFF2-40B4-BE49-F238E27FC236}">
                <a16:creationId xmlns:a16="http://schemas.microsoft.com/office/drawing/2014/main" id="{E0144DF2-9891-324D-B34E-AFA025FBCBF9}"/>
              </a:ext>
            </a:extLst>
          </p:cNvPr>
          <p:cNvCxnSpPr>
            <a:cxnSpLocks/>
          </p:cNvCxnSpPr>
          <p:nvPr userDrawn="1"/>
        </p:nvCxnSpPr>
        <p:spPr>
          <a:xfrm>
            <a:off x="10277081"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3F65D6-1072-F140-B6A5-758D7B595A92}"/>
              </a:ext>
            </a:extLst>
          </p:cNvPr>
          <p:cNvSpPr txBox="1"/>
          <p:nvPr userDrawn="1"/>
        </p:nvSpPr>
        <p:spPr>
          <a:xfrm>
            <a:off x="10410201" y="532278"/>
            <a:ext cx="671977" cy="307777"/>
          </a:xfrm>
          <a:prstGeom prst="rect">
            <a:avLst/>
          </a:prstGeom>
          <a:noFill/>
        </p:spPr>
        <p:txBody>
          <a:bodyPr wrap="square" lIns="0" tIns="0" rIns="0" bIns="0" rtlCol="0">
            <a:spAutoFit/>
          </a:bodyPr>
          <a:lstStyle/>
          <a:p>
            <a:fld id="{32AF94B5-93D7-5247-B727-C7089232F508}" type="slidenum">
              <a:rPr lang="ru-RU" sz="2000" smtClean="0">
                <a:solidFill>
                  <a:srgbClr val="102D69"/>
                </a:solidFill>
                <a:latin typeface="HSE Sans" panose="02000000000000000000" pitchFamily="2" charset="0"/>
              </a:rPr>
              <a:t>‹#›</a:t>
            </a:fld>
            <a:endParaRPr lang="ru-RU" sz="2000" dirty="0">
              <a:solidFill>
                <a:srgbClr val="102D69"/>
              </a:solidFill>
              <a:latin typeface="HSE Sans" panose="02000000000000000000" pitchFamily="2" charset="0"/>
            </a:endParaRPr>
          </a:p>
        </p:txBody>
      </p:sp>
      <p:cxnSp>
        <p:nvCxnSpPr>
          <p:cNvPr id="13" name="Straight Connector 59">
            <a:extLst>
              <a:ext uri="{FF2B5EF4-FFF2-40B4-BE49-F238E27FC236}">
                <a16:creationId xmlns:a16="http://schemas.microsoft.com/office/drawing/2014/main" id="{5F1F09D4-22FA-7B4B-9488-F8FDDCC2D447}"/>
              </a:ext>
            </a:extLst>
          </p:cNvPr>
          <p:cNvCxnSpPr>
            <a:cxnSpLocks/>
          </p:cNvCxnSpPr>
          <p:nvPr userDrawn="1"/>
        </p:nvCxnSpPr>
        <p:spPr>
          <a:xfrm>
            <a:off x="11643868" y="464363"/>
            <a:ext cx="0" cy="586260"/>
          </a:xfrm>
          <a:prstGeom prst="line">
            <a:avLst/>
          </a:prstGeom>
          <a:ln w="12700">
            <a:solidFill>
              <a:srgbClr val="102D69"/>
            </a:solidFill>
          </a:ln>
        </p:spPr>
        <p:style>
          <a:lnRef idx="1">
            <a:schemeClr val="accent1"/>
          </a:lnRef>
          <a:fillRef idx="0">
            <a:schemeClr val="accent1"/>
          </a:fillRef>
          <a:effectRef idx="0">
            <a:schemeClr val="accent1"/>
          </a:effectRef>
          <a:fontRef idx="minor">
            <a:schemeClr val="tx1"/>
          </a:fontRef>
        </p:style>
      </p:cxnSp>
      <p:sp>
        <p:nvSpPr>
          <p:cNvPr id="18" name="Текст 22">
            <a:extLst>
              <a:ext uri="{FF2B5EF4-FFF2-40B4-BE49-F238E27FC236}">
                <a16:creationId xmlns:a16="http://schemas.microsoft.com/office/drawing/2014/main" id="{4D940599-2B77-CE47-91E6-CDB51ADE1840}"/>
              </a:ext>
            </a:extLst>
          </p:cNvPr>
          <p:cNvSpPr>
            <a:spLocks noGrp="1"/>
          </p:cNvSpPr>
          <p:nvPr>
            <p:ph type="body" sz="quarter" idx="17" hasCustomPrompt="1"/>
          </p:nvPr>
        </p:nvSpPr>
        <p:spPr>
          <a:xfrm>
            <a:off x="585787" y="1447064"/>
            <a:ext cx="7617877" cy="537011"/>
          </a:xfrm>
          <a:prstGeom prst="rect">
            <a:avLst/>
          </a:prstGeom>
        </p:spPr>
        <p:txBody>
          <a:bodyPr lIns="0" tIns="0" rIns="0" bIns="0">
            <a:noAutofit/>
          </a:bodyPr>
          <a:lstStyle>
            <a:lvl1pPr marL="0" indent="0">
              <a:buNone/>
              <a:defRPr sz="1600" b="0" i="0">
                <a:solidFill>
                  <a:srgbClr val="0E2D69"/>
                </a:solidFill>
                <a:latin typeface="HSE Sans" panose="02000000000000000000" pitchFamily="2" charset="0"/>
              </a:defRPr>
            </a:lvl1pPr>
            <a:lvl2pPr>
              <a:defRPr sz="1600" b="0" i="0">
                <a:solidFill>
                  <a:srgbClr val="0E2D69"/>
                </a:solidFill>
                <a:latin typeface="HSE Sans" panose="02000000000000000000" pitchFamily="2" charset="0"/>
              </a:defRPr>
            </a:lvl2pPr>
            <a:lvl3pPr>
              <a:defRPr sz="1600" b="0" i="0">
                <a:solidFill>
                  <a:srgbClr val="0E2D69"/>
                </a:solidFill>
                <a:latin typeface="HSE Sans" panose="02000000000000000000" pitchFamily="2" charset="0"/>
              </a:defRPr>
            </a:lvl3pPr>
            <a:lvl4pPr>
              <a:defRPr sz="1600" b="0" i="0">
                <a:solidFill>
                  <a:srgbClr val="0E2D69"/>
                </a:solidFill>
                <a:latin typeface="HSE Sans" panose="02000000000000000000" pitchFamily="2" charset="0"/>
              </a:defRPr>
            </a:lvl4pPr>
            <a:lvl5pPr>
              <a:defRPr sz="1600" b="0" i="0">
                <a:solidFill>
                  <a:srgbClr val="0E2D69"/>
                </a:solidFill>
                <a:latin typeface="HSE Sans" panose="02000000000000000000" pitchFamily="2" charset="0"/>
              </a:defRPr>
            </a:lvl5pPr>
          </a:lstStyle>
          <a:p>
            <a:r>
              <a:rPr lang="en-US" sz="1600" dirty="0">
                <a:solidFill>
                  <a:srgbClr val="102D69"/>
                </a:solidFill>
                <a:latin typeface="HSE Sans" panose="02000000000000000000" pitchFamily="2" charset="0"/>
              </a:rPr>
              <a:t>Name of table</a:t>
            </a:r>
            <a:r>
              <a:rPr lang="ru-RU" sz="1600" dirty="0">
                <a:solidFill>
                  <a:srgbClr val="102D69"/>
                </a:solidFill>
                <a:latin typeface="HSE Sans" panose="02000000000000000000" pitchFamily="2" charset="0"/>
              </a:rPr>
              <a:t>. </a:t>
            </a:r>
            <a:r>
              <a:rPr lang="en-US" sz="1600" dirty="0">
                <a:solidFill>
                  <a:srgbClr val="102D69"/>
                </a:solidFill>
                <a:latin typeface="HSE Sans" panose="02000000000000000000" pitchFamily="2" charset="0"/>
              </a:rPr>
              <a:t>Please note that the name of the table should be smaller than headlines (16 </a:t>
            </a:r>
            <a:r>
              <a:rPr lang="en-US" sz="1600" dirty="0" err="1">
                <a:solidFill>
                  <a:srgbClr val="102D69"/>
                </a:solidFill>
                <a:latin typeface="HSE Sans" panose="02000000000000000000" pitchFamily="2" charset="0"/>
              </a:rPr>
              <a:t>pt</a:t>
            </a:r>
            <a:r>
              <a:rPr lang="en-US" sz="1600" dirty="0">
                <a:solidFill>
                  <a:srgbClr val="102D69"/>
                </a:solidFill>
                <a:latin typeface="HSE Sans" panose="02000000000000000000" pitchFamily="2" charset="0"/>
              </a:rPr>
              <a:t>)</a:t>
            </a:r>
            <a:endParaRPr lang="ru-RU" sz="1600" dirty="0">
              <a:solidFill>
                <a:srgbClr val="102D69"/>
              </a:solidFill>
              <a:latin typeface="HSE Sans" panose="02000000000000000000" pitchFamily="2" charset="0"/>
            </a:endParaRPr>
          </a:p>
        </p:txBody>
      </p:sp>
      <p:sp>
        <p:nvSpPr>
          <p:cNvPr id="19" name="Текст 16">
            <a:extLst>
              <a:ext uri="{FF2B5EF4-FFF2-40B4-BE49-F238E27FC236}">
                <a16:creationId xmlns:a16="http://schemas.microsoft.com/office/drawing/2014/main" id="{A7333712-9DED-4F4B-B209-2F13075EDB3F}"/>
              </a:ext>
            </a:extLst>
          </p:cNvPr>
          <p:cNvSpPr>
            <a:spLocks noGrp="1"/>
          </p:cNvSpPr>
          <p:nvPr>
            <p:ph type="body" sz="quarter" idx="18" hasCustomPrompt="1"/>
          </p:nvPr>
        </p:nvSpPr>
        <p:spPr>
          <a:xfrm>
            <a:off x="585788" y="5739189"/>
            <a:ext cx="6824303" cy="703205"/>
          </a:xfrm>
          <a:prstGeom prst="rect">
            <a:avLst/>
          </a:prstGeom>
        </p:spPr>
        <p:txBody>
          <a:bodyPr lIns="0" tIns="0" rIns="0" bIns="0">
            <a:normAutofit/>
          </a:bodyPr>
          <a:lstStyle>
            <a:lvl1pPr marL="0" marR="0" indent="0" algn="l" defTabSz="914400" rtl="0" eaLnBrk="1" fontAlgn="auto" latinLnBrk="0" hangingPunct="1">
              <a:lnSpc>
                <a:spcPct val="100000"/>
              </a:lnSpc>
              <a:spcBef>
                <a:spcPts val="600"/>
              </a:spcBef>
              <a:spcAft>
                <a:spcPts val="0"/>
              </a:spcAft>
              <a:buClrTx/>
              <a:buSzTx/>
              <a:buFontTx/>
              <a:buNone/>
              <a:tabLst/>
              <a:defRPr sz="1300" b="0" i="0">
                <a:solidFill>
                  <a:srgbClr val="0E2D69"/>
                </a:solidFill>
                <a:latin typeface="HSE Sans" panose="02000000000000000000" pitchFamily="2" charset="0"/>
              </a:defRPr>
            </a:lvl1pPr>
            <a:lvl2pPr>
              <a:defRPr sz="1300" b="0" i="0">
                <a:solidFill>
                  <a:srgbClr val="0E2D69"/>
                </a:solidFill>
                <a:latin typeface="HSE Sans" panose="02000000000000000000" pitchFamily="2" charset="0"/>
              </a:defRPr>
            </a:lvl2pPr>
            <a:lvl3pPr>
              <a:defRPr sz="1300" b="0" i="0">
                <a:solidFill>
                  <a:srgbClr val="0E2D69"/>
                </a:solidFill>
                <a:latin typeface="HSE Sans" panose="02000000000000000000" pitchFamily="2" charset="0"/>
              </a:defRPr>
            </a:lvl3pPr>
            <a:lvl4pPr>
              <a:defRPr sz="1300" b="0" i="0">
                <a:solidFill>
                  <a:srgbClr val="0E2D69"/>
                </a:solidFill>
                <a:latin typeface="HSE Sans" panose="02000000000000000000" pitchFamily="2" charset="0"/>
              </a:defRPr>
            </a:lvl4pPr>
            <a:lvl5pPr>
              <a:defRPr sz="1300" b="0" i="0">
                <a:solidFill>
                  <a:srgbClr val="0E2D69"/>
                </a:solidFill>
                <a:latin typeface="HSE Sans" panose="02000000000000000000" pitchFamily="2" charset="0"/>
              </a:defRPr>
            </a:lvl5p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300" b="0" dirty="0">
                <a:ln>
                  <a:noFill/>
                </a:ln>
                <a:latin typeface="HSE Sans" panose="02000000000000000000" pitchFamily="2" charset="0"/>
              </a:rPr>
              <a:t>We recommend using bold face with due care; try using bold face for important information. </a:t>
            </a:r>
            <a:r>
              <a:rPr lang="en-US" sz="1300" dirty="0">
                <a:latin typeface="HSE Sans" panose="02000000000000000000" pitchFamily="2" charset="0"/>
              </a:rPr>
              <a:t>Also, try not to use bold face with cell shading; one feature should be sufficient.</a:t>
            </a:r>
            <a:endParaRPr lang="en-RU" sz="1300" b="0" dirty="0">
              <a:ln>
                <a:noFill/>
              </a:ln>
              <a:latin typeface="HSE Sans" panose="02000000000000000000" pitchFamily="2" charset="0"/>
            </a:endParaRPr>
          </a:p>
        </p:txBody>
      </p:sp>
      <p:sp>
        <p:nvSpPr>
          <p:cNvPr id="20" name="Таблица 18">
            <a:extLst>
              <a:ext uri="{FF2B5EF4-FFF2-40B4-BE49-F238E27FC236}">
                <a16:creationId xmlns:a16="http://schemas.microsoft.com/office/drawing/2014/main" id="{DD467C42-8209-B740-8419-DBB6A6F7D5EE}"/>
              </a:ext>
            </a:extLst>
          </p:cNvPr>
          <p:cNvSpPr>
            <a:spLocks noGrp="1"/>
          </p:cNvSpPr>
          <p:nvPr>
            <p:ph type="tbl" sz="quarter" idx="19"/>
          </p:nvPr>
        </p:nvSpPr>
        <p:spPr>
          <a:xfrm>
            <a:off x="585787" y="2208362"/>
            <a:ext cx="7617895" cy="3295290"/>
          </a:xfrm>
          <a:prstGeom prst="rect">
            <a:avLst/>
          </a:prstGeom>
        </p:spPr>
        <p:txBody>
          <a:bodyPr/>
          <a:lstStyle/>
          <a:p>
            <a:endParaRPr lang="ru-RU"/>
          </a:p>
        </p:txBody>
      </p:sp>
      <p:sp>
        <p:nvSpPr>
          <p:cNvPr id="21" name="Текст 35">
            <a:extLst>
              <a:ext uri="{FF2B5EF4-FFF2-40B4-BE49-F238E27FC236}">
                <a16:creationId xmlns:a16="http://schemas.microsoft.com/office/drawing/2014/main" id="{B4309850-76EA-224C-A9E2-B6BBDBF99DE2}"/>
              </a:ext>
            </a:extLst>
          </p:cNvPr>
          <p:cNvSpPr>
            <a:spLocks noGrp="1"/>
          </p:cNvSpPr>
          <p:nvPr>
            <p:ph type="body" sz="quarter" idx="12" hasCustomPrompt="1"/>
          </p:nvPr>
        </p:nvSpPr>
        <p:spPr>
          <a:xfrm>
            <a:off x="8686807" y="2208363"/>
            <a:ext cx="2930666" cy="2570672"/>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a:solidFill>
                  <a:srgbClr val="0E2D69"/>
                </a:solidFill>
                <a:latin typeface="HSE Sans" panose="02000000000000000000" pitchFamily="2" charset="0"/>
              </a:defRPr>
            </a:lvl1pPr>
            <a:lvl2pPr marL="4572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2pPr>
            <a:lvl3pPr marL="9144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3pPr>
            <a:lvl4pPr marL="13716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4pPr>
            <a:lvl5pPr marL="1828800" indent="0" algn="l">
              <a:lnSpc>
                <a:spcPct val="100000"/>
              </a:lnSpc>
              <a:spcBef>
                <a:spcPts val="1000"/>
              </a:spcBef>
              <a:buFont typeface="Arial" panose="020B0604020202020204" pitchFamily="34" charset="0"/>
              <a:buNone/>
              <a:defRPr sz="1300" b="0" i="0">
                <a:solidFill>
                  <a:srgbClr val="0E2D69"/>
                </a:solidFill>
                <a:latin typeface="HSE Sans" panose="02000000000000000000" pitchFamily="2" charset="0"/>
              </a:defRPr>
            </a:lvl5pPr>
          </a:lstStyle>
          <a:p>
            <a:r>
              <a:rPr lang="en-GB" sz="1300" dirty="0">
                <a:latin typeface="HSE Sans" panose="02000000000000000000" pitchFamily="2" charset="0"/>
              </a:rPr>
              <a:t>Lorem ipsum </a:t>
            </a:r>
            <a:r>
              <a:rPr lang="en-GB" sz="1300" dirty="0" err="1">
                <a:latin typeface="HSE Sans" panose="02000000000000000000" pitchFamily="2" charset="0"/>
              </a:rPr>
              <a:t>dolor</a:t>
            </a:r>
            <a:r>
              <a:rPr lang="en-GB" sz="1300" dirty="0">
                <a:latin typeface="HSE Sans" panose="02000000000000000000" pitchFamily="2" charset="0"/>
              </a:rPr>
              <a:t> sit </a:t>
            </a:r>
            <a:r>
              <a:rPr lang="en-GB" sz="1300" dirty="0" err="1">
                <a:latin typeface="HSE Sans" panose="02000000000000000000" pitchFamily="2" charset="0"/>
              </a:rPr>
              <a:t>amet</a:t>
            </a:r>
            <a:r>
              <a:rPr lang="en-GB" sz="1300" dirty="0">
                <a:latin typeface="HSE Sans" panose="02000000000000000000" pitchFamily="2" charset="0"/>
              </a:rPr>
              <a:t>, </a:t>
            </a:r>
            <a:r>
              <a:rPr lang="en-GB" sz="1300" dirty="0" err="1">
                <a:latin typeface="HSE Sans" panose="02000000000000000000" pitchFamily="2" charset="0"/>
              </a:rPr>
              <a:t>consectetur</a:t>
            </a:r>
            <a:r>
              <a:rPr lang="en-GB" sz="1300" dirty="0">
                <a:latin typeface="HSE Sans" panose="02000000000000000000" pitchFamily="2" charset="0"/>
              </a:rPr>
              <a:t> </a:t>
            </a:r>
            <a:r>
              <a:rPr lang="en-GB" sz="1300" dirty="0" err="1">
                <a:latin typeface="HSE Sans" panose="02000000000000000000" pitchFamily="2" charset="0"/>
              </a:rPr>
              <a:t>adipiscing</a:t>
            </a:r>
            <a:r>
              <a:rPr lang="en-GB" sz="1300" dirty="0">
                <a:latin typeface="HSE Sans" panose="02000000000000000000" pitchFamily="2" charset="0"/>
              </a:rPr>
              <a:t> </a:t>
            </a:r>
            <a:r>
              <a:rPr lang="en-GB" sz="1300" dirty="0" err="1">
                <a:latin typeface="HSE Sans" panose="02000000000000000000" pitchFamily="2" charset="0"/>
              </a:rPr>
              <a:t>elit</a:t>
            </a:r>
            <a:r>
              <a:rPr lang="en-GB" sz="1300" dirty="0">
                <a:latin typeface="HSE Sans" panose="02000000000000000000" pitchFamily="2" charset="0"/>
              </a:rPr>
              <a:t>, </a:t>
            </a:r>
            <a:r>
              <a:rPr lang="en-GB" sz="1300" dirty="0" err="1">
                <a:latin typeface="HSE Sans" panose="02000000000000000000" pitchFamily="2" charset="0"/>
              </a:rPr>
              <a:t>sed</a:t>
            </a:r>
            <a:r>
              <a:rPr lang="en-GB" sz="1300" dirty="0">
                <a:latin typeface="HSE Sans" panose="02000000000000000000" pitchFamily="2" charset="0"/>
              </a:rPr>
              <a:t> do </a:t>
            </a:r>
            <a:r>
              <a:rPr lang="en-GB" sz="1300" dirty="0" err="1">
                <a:latin typeface="HSE Sans" panose="02000000000000000000" pitchFamily="2" charset="0"/>
              </a:rPr>
              <a:t>eiusmod</a:t>
            </a:r>
            <a:r>
              <a:rPr lang="en-GB" sz="1300" dirty="0">
                <a:latin typeface="HSE Sans" panose="02000000000000000000" pitchFamily="2" charset="0"/>
              </a:rPr>
              <a:t> </a:t>
            </a:r>
            <a:r>
              <a:rPr lang="en-GB" sz="1300" dirty="0" err="1">
                <a:latin typeface="HSE Sans" panose="02000000000000000000" pitchFamily="2" charset="0"/>
              </a:rPr>
              <a:t>tempor</a:t>
            </a:r>
            <a:r>
              <a:rPr lang="en-GB" sz="1300" dirty="0">
                <a:latin typeface="HSE Sans" panose="02000000000000000000" pitchFamily="2" charset="0"/>
              </a:rPr>
              <a:t> </a:t>
            </a:r>
            <a:r>
              <a:rPr lang="en-GB" sz="1300" dirty="0" err="1">
                <a:latin typeface="HSE Sans" panose="02000000000000000000" pitchFamily="2" charset="0"/>
              </a:rPr>
              <a:t>incididunt</a:t>
            </a:r>
            <a:r>
              <a:rPr lang="en-GB" sz="1300" dirty="0">
                <a:latin typeface="HSE Sans" panose="02000000000000000000" pitchFamily="2" charset="0"/>
              </a:rPr>
              <a:t>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labore</a:t>
            </a:r>
            <a:r>
              <a:rPr lang="en-GB" sz="1300" dirty="0">
                <a:latin typeface="HSE Sans" panose="02000000000000000000" pitchFamily="2" charset="0"/>
              </a:rPr>
              <a:t> et dolore magna </a:t>
            </a:r>
            <a:r>
              <a:rPr lang="en-GB" sz="1300" dirty="0" err="1">
                <a:latin typeface="HSE Sans" panose="02000000000000000000" pitchFamily="2" charset="0"/>
              </a:rPr>
              <a:t>aliqua</a:t>
            </a:r>
            <a:r>
              <a:rPr lang="en-GB" sz="1300" dirty="0">
                <a:latin typeface="HSE Sans" panose="02000000000000000000" pitchFamily="2" charset="0"/>
              </a:rPr>
              <a:t>. Ut </a:t>
            </a:r>
            <a:r>
              <a:rPr lang="en-GB" sz="1300" dirty="0" err="1">
                <a:latin typeface="HSE Sans" panose="02000000000000000000" pitchFamily="2" charset="0"/>
              </a:rPr>
              <a:t>enim</a:t>
            </a:r>
            <a:r>
              <a:rPr lang="en-GB" sz="1300" dirty="0">
                <a:latin typeface="HSE Sans" panose="02000000000000000000" pitchFamily="2" charset="0"/>
              </a:rPr>
              <a:t> ad minim </a:t>
            </a:r>
            <a:r>
              <a:rPr lang="en-GB" sz="1300" dirty="0" err="1">
                <a:latin typeface="HSE Sans" panose="02000000000000000000" pitchFamily="2" charset="0"/>
              </a:rPr>
              <a:t>veniam</a:t>
            </a:r>
            <a:r>
              <a:rPr lang="en-GB" sz="1300" dirty="0">
                <a:latin typeface="HSE Sans" panose="02000000000000000000" pitchFamily="2" charset="0"/>
              </a:rPr>
              <a:t>, </a:t>
            </a:r>
            <a:r>
              <a:rPr lang="en-GB" sz="1300" dirty="0" err="1">
                <a:latin typeface="HSE Sans" panose="02000000000000000000" pitchFamily="2" charset="0"/>
              </a:rPr>
              <a:t>quis</a:t>
            </a:r>
            <a:r>
              <a:rPr lang="en-GB" sz="1300" dirty="0">
                <a:latin typeface="HSE Sans" panose="02000000000000000000" pitchFamily="2" charset="0"/>
              </a:rPr>
              <a:t> </a:t>
            </a:r>
            <a:r>
              <a:rPr lang="en-GB" sz="1300" dirty="0" err="1">
                <a:latin typeface="HSE Sans" panose="02000000000000000000" pitchFamily="2" charset="0"/>
              </a:rPr>
              <a:t>nostrud</a:t>
            </a:r>
            <a:r>
              <a:rPr lang="en-GB" sz="1300" dirty="0">
                <a:latin typeface="HSE Sans" panose="02000000000000000000" pitchFamily="2" charset="0"/>
              </a:rPr>
              <a:t> exercitation </a:t>
            </a:r>
            <a:r>
              <a:rPr lang="en-GB" sz="1300" dirty="0" err="1">
                <a:latin typeface="HSE Sans" panose="02000000000000000000" pitchFamily="2" charset="0"/>
              </a:rPr>
              <a:t>ullamco</a:t>
            </a:r>
            <a:r>
              <a:rPr lang="en-GB" sz="1300" dirty="0">
                <a:latin typeface="HSE Sans" panose="02000000000000000000" pitchFamily="2" charset="0"/>
              </a:rPr>
              <a:t> </a:t>
            </a:r>
            <a:r>
              <a:rPr lang="en-GB" sz="1300" dirty="0" err="1">
                <a:latin typeface="HSE Sans" panose="02000000000000000000" pitchFamily="2" charset="0"/>
              </a:rPr>
              <a:t>laboris</a:t>
            </a:r>
            <a:r>
              <a:rPr lang="en-GB" sz="1300" dirty="0">
                <a:latin typeface="HSE Sans" panose="02000000000000000000" pitchFamily="2" charset="0"/>
              </a:rPr>
              <a:t> nisi </a:t>
            </a:r>
            <a:r>
              <a:rPr lang="en-GB" sz="1300" dirty="0" err="1">
                <a:latin typeface="HSE Sans" panose="02000000000000000000" pitchFamily="2" charset="0"/>
              </a:rPr>
              <a:t>ut</a:t>
            </a:r>
            <a:r>
              <a:rPr lang="en-GB" sz="1300" dirty="0">
                <a:latin typeface="HSE Sans" panose="02000000000000000000" pitchFamily="2" charset="0"/>
              </a:rPr>
              <a:t> </a:t>
            </a:r>
            <a:r>
              <a:rPr lang="en-GB" sz="1300" dirty="0" err="1">
                <a:latin typeface="HSE Sans" panose="02000000000000000000" pitchFamily="2" charset="0"/>
              </a:rPr>
              <a:t>aliquip</a:t>
            </a:r>
            <a:r>
              <a:rPr lang="en-GB" sz="1300" dirty="0">
                <a:latin typeface="HSE Sans" panose="02000000000000000000" pitchFamily="2" charset="0"/>
              </a:rPr>
              <a:t> ex </a:t>
            </a:r>
            <a:r>
              <a:rPr lang="en-GB" sz="1300" dirty="0" err="1">
                <a:latin typeface="HSE Sans" panose="02000000000000000000" pitchFamily="2" charset="0"/>
              </a:rPr>
              <a:t>ea</a:t>
            </a:r>
            <a:r>
              <a:rPr lang="en-GB" sz="1300" dirty="0">
                <a:latin typeface="HSE Sans" panose="02000000000000000000" pitchFamily="2" charset="0"/>
              </a:rPr>
              <a:t> </a:t>
            </a:r>
            <a:r>
              <a:rPr lang="en-GB" sz="1300" dirty="0" err="1">
                <a:latin typeface="HSE Sans" panose="02000000000000000000" pitchFamily="2" charset="0"/>
              </a:rPr>
              <a:t>commodo</a:t>
            </a:r>
            <a:r>
              <a:rPr lang="en-GB" sz="1300" dirty="0">
                <a:latin typeface="HSE Sans" panose="02000000000000000000" pitchFamily="2" charset="0"/>
              </a:rPr>
              <a:t> </a:t>
            </a:r>
            <a:r>
              <a:rPr lang="en-GB" sz="1300" dirty="0" err="1">
                <a:latin typeface="HSE Sans" panose="02000000000000000000" pitchFamily="2" charset="0"/>
              </a:rPr>
              <a:t>consequat</a:t>
            </a:r>
            <a:r>
              <a:rPr lang="en-GB" sz="1300" dirty="0">
                <a:latin typeface="HSE Sans" panose="02000000000000000000" pitchFamily="2" charset="0"/>
              </a:rPr>
              <a:t>. Duis </a:t>
            </a:r>
            <a:r>
              <a:rPr lang="en-GB" sz="1300" dirty="0" err="1">
                <a:latin typeface="HSE Sans" panose="02000000000000000000" pitchFamily="2" charset="0"/>
              </a:rPr>
              <a:t>aute</a:t>
            </a:r>
            <a:r>
              <a:rPr lang="en-GB" sz="1300" dirty="0">
                <a:latin typeface="HSE Sans" panose="02000000000000000000" pitchFamily="2" charset="0"/>
              </a:rPr>
              <a:t> </a:t>
            </a:r>
            <a:r>
              <a:rPr lang="en-GB" sz="1300" dirty="0" err="1">
                <a:latin typeface="HSE Sans" panose="02000000000000000000" pitchFamily="2" charset="0"/>
              </a:rPr>
              <a:t>irure</a:t>
            </a:r>
            <a:r>
              <a:rPr lang="en-GB" sz="1300" dirty="0">
                <a:latin typeface="HSE Sans" panose="02000000000000000000" pitchFamily="2" charset="0"/>
              </a:rPr>
              <a:t> </a:t>
            </a:r>
            <a:r>
              <a:rPr lang="en-GB" sz="1300" dirty="0" err="1">
                <a:latin typeface="HSE Sans" panose="02000000000000000000" pitchFamily="2" charset="0"/>
              </a:rPr>
              <a:t>dolor</a:t>
            </a:r>
            <a:r>
              <a:rPr lang="en-GB" sz="1300" dirty="0">
                <a:latin typeface="HSE Sans" panose="02000000000000000000" pitchFamily="2" charset="0"/>
              </a:rPr>
              <a:t> in </a:t>
            </a:r>
            <a:r>
              <a:rPr lang="en-GB" sz="1300" dirty="0" err="1">
                <a:latin typeface="HSE Sans" panose="02000000000000000000" pitchFamily="2" charset="0"/>
              </a:rPr>
              <a:t>reprehenderit</a:t>
            </a:r>
            <a:r>
              <a:rPr lang="en-GB" sz="1300" dirty="0">
                <a:latin typeface="HSE Sans" panose="02000000000000000000" pitchFamily="2" charset="0"/>
              </a:rPr>
              <a:t> in </a:t>
            </a:r>
            <a:r>
              <a:rPr lang="en-GB" sz="1300" dirty="0" err="1">
                <a:latin typeface="HSE Sans" panose="02000000000000000000" pitchFamily="2" charset="0"/>
              </a:rPr>
              <a:t>voluptate</a:t>
            </a:r>
            <a:r>
              <a:rPr lang="en-GB" sz="1300" dirty="0">
                <a:latin typeface="HSE Sans" panose="02000000000000000000" pitchFamily="2" charset="0"/>
              </a:rPr>
              <a:t> </a:t>
            </a:r>
            <a:r>
              <a:rPr lang="en-GB" sz="1300" dirty="0" err="1">
                <a:latin typeface="HSE Sans" panose="02000000000000000000" pitchFamily="2" charset="0"/>
              </a:rPr>
              <a:t>velit</a:t>
            </a:r>
            <a:r>
              <a:rPr lang="en-GB" sz="1300" dirty="0">
                <a:latin typeface="HSE Sans" panose="02000000000000000000" pitchFamily="2" charset="0"/>
              </a:rPr>
              <a:t> </a:t>
            </a:r>
            <a:r>
              <a:rPr lang="en-GB" sz="1300" dirty="0" err="1">
                <a:latin typeface="HSE Sans" panose="02000000000000000000" pitchFamily="2" charset="0"/>
              </a:rPr>
              <a:t>esse</a:t>
            </a:r>
            <a:r>
              <a:rPr lang="en-GB" sz="1300" dirty="0">
                <a:latin typeface="HSE Sans" panose="02000000000000000000" pitchFamily="2" charset="0"/>
              </a:rPr>
              <a:t> </a:t>
            </a:r>
            <a:r>
              <a:rPr lang="en-GB" sz="1300" dirty="0" err="1">
                <a:latin typeface="HSE Sans" panose="02000000000000000000" pitchFamily="2" charset="0"/>
              </a:rPr>
              <a:t>cillum</a:t>
            </a:r>
            <a:r>
              <a:rPr lang="en-GB" sz="1300" dirty="0">
                <a:latin typeface="HSE Sans" panose="02000000000000000000" pitchFamily="2" charset="0"/>
              </a:rPr>
              <a:t> dolore </a:t>
            </a:r>
            <a:r>
              <a:rPr lang="en-GB" sz="1300" dirty="0" err="1">
                <a:latin typeface="HSE Sans" panose="02000000000000000000" pitchFamily="2" charset="0"/>
              </a:rPr>
              <a:t>eu</a:t>
            </a:r>
            <a:r>
              <a:rPr lang="en-GB" sz="1300" dirty="0">
                <a:latin typeface="HSE Sans" panose="02000000000000000000" pitchFamily="2" charset="0"/>
              </a:rPr>
              <a:t> </a:t>
            </a:r>
            <a:r>
              <a:rPr lang="en-GB" sz="1300" dirty="0" err="1">
                <a:latin typeface="HSE Sans" panose="02000000000000000000" pitchFamily="2" charset="0"/>
              </a:rPr>
              <a:t>fugiat</a:t>
            </a:r>
            <a:r>
              <a:rPr lang="en-GB" sz="1300" dirty="0">
                <a:latin typeface="HSE Sans" panose="02000000000000000000" pitchFamily="2" charset="0"/>
              </a:rPr>
              <a:t> </a:t>
            </a:r>
            <a:r>
              <a:rPr lang="en-GB" sz="1300" dirty="0" err="1">
                <a:latin typeface="HSE Sans" panose="02000000000000000000" pitchFamily="2" charset="0"/>
              </a:rPr>
              <a:t>nulla</a:t>
            </a:r>
            <a:r>
              <a:rPr lang="en-GB" sz="1300" dirty="0">
                <a:latin typeface="HSE Sans" panose="02000000000000000000" pitchFamily="2" charset="0"/>
              </a:rPr>
              <a:t> </a:t>
            </a:r>
            <a:r>
              <a:rPr lang="en-GB" sz="1300" dirty="0" err="1">
                <a:latin typeface="HSE Sans" panose="02000000000000000000" pitchFamily="2" charset="0"/>
              </a:rPr>
              <a:t>pariatur</a:t>
            </a:r>
            <a:r>
              <a:rPr lang="en-GB" sz="1300" dirty="0">
                <a:latin typeface="HSE Sans" panose="02000000000000000000" pitchFamily="2" charset="0"/>
              </a:rPr>
              <a:t>. </a:t>
            </a:r>
            <a:r>
              <a:rPr lang="en-GB" sz="1300" dirty="0" err="1">
                <a:latin typeface="HSE Sans" panose="02000000000000000000" pitchFamily="2" charset="0"/>
              </a:rPr>
              <a:t>Excepteur</a:t>
            </a:r>
            <a:r>
              <a:rPr lang="en-GB" sz="1300" dirty="0">
                <a:latin typeface="HSE Sans" panose="02000000000000000000" pitchFamily="2" charset="0"/>
              </a:rPr>
              <a:t> </a:t>
            </a:r>
            <a:r>
              <a:rPr lang="en-GB" sz="1300" dirty="0" err="1">
                <a:latin typeface="HSE Sans" panose="02000000000000000000" pitchFamily="2" charset="0"/>
              </a:rPr>
              <a:t>sint</a:t>
            </a:r>
            <a:r>
              <a:rPr lang="en-GB" sz="1300" dirty="0">
                <a:latin typeface="HSE Sans" panose="02000000000000000000" pitchFamily="2" charset="0"/>
              </a:rPr>
              <a:t> </a:t>
            </a:r>
            <a:r>
              <a:rPr lang="en-GB" sz="1300" dirty="0" err="1">
                <a:latin typeface="HSE Sans" panose="02000000000000000000" pitchFamily="2" charset="0"/>
              </a:rPr>
              <a:t>occaecat</a:t>
            </a:r>
            <a:r>
              <a:rPr lang="en-GB" sz="1300" dirty="0">
                <a:latin typeface="HSE Sans" panose="02000000000000000000" pitchFamily="2" charset="0"/>
              </a:rPr>
              <a:t> </a:t>
            </a:r>
            <a:r>
              <a:rPr lang="en-GB" sz="1300" dirty="0" err="1">
                <a:latin typeface="HSE Sans" panose="02000000000000000000" pitchFamily="2" charset="0"/>
              </a:rPr>
              <a:t>cupidatat</a:t>
            </a:r>
            <a:r>
              <a:rPr lang="en-GB" sz="1300" dirty="0">
                <a:latin typeface="HSE Sans" panose="02000000000000000000" pitchFamily="2" charset="0"/>
              </a:rPr>
              <a:t> non </a:t>
            </a:r>
            <a:r>
              <a:rPr lang="en-GB" sz="1300" dirty="0" err="1">
                <a:latin typeface="HSE Sans" panose="02000000000000000000" pitchFamily="2" charset="0"/>
              </a:rPr>
              <a:t>proident</a:t>
            </a:r>
            <a:r>
              <a:rPr lang="en-GB" sz="1300" dirty="0">
                <a:latin typeface="HSE Sans" panose="02000000000000000000" pitchFamily="2" charset="0"/>
              </a:rPr>
              <a:t>, sunt in culpa qui </a:t>
            </a:r>
            <a:r>
              <a:rPr lang="en-GB" sz="1300" dirty="0" err="1">
                <a:latin typeface="HSE Sans" panose="02000000000000000000" pitchFamily="2" charset="0"/>
              </a:rPr>
              <a:t>officia</a:t>
            </a:r>
            <a:r>
              <a:rPr lang="en-GB" sz="1300" dirty="0">
                <a:latin typeface="HSE Sans" panose="02000000000000000000" pitchFamily="2" charset="0"/>
              </a:rPr>
              <a:t> </a:t>
            </a:r>
            <a:r>
              <a:rPr lang="en-GB" sz="1300" dirty="0" err="1">
                <a:latin typeface="HSE Sans" panose="02000000000000000000" pitchFamily="2" charset="0"/>
              </a:rPr>
              <a:t>deserunt</a:t>
            </a:r>
            <a:r>
              <a:rPr lang="en-GB" sz="1300" dirty="0">
                <a:latin typeface="HSE Sans" panose="02000000000000000000" pitchFamily="2" charset="0"/>
              </a:rPr>
              <a:t> </a:t>
            </a:r>
            <a:r>
              <a:rPr lang="en-GB" sz="1300" dirty="0" err="1">
                <a:latin typeface="HSE Sans" panose="02000000000000000000" pitchFamily="2" charset="0"/>
              </a:rPr>
              <a:t>mollit</a:t>
            </a:r>
            <a:r>
              <a:rPr lang="en-GB" sz="1300" dirty="0">
                <a:latin typeface="HSE Sans" panose="02000000000000000000" pitchFamily="2" charset="0"/>
              </a:rPr>
              <a:t> </a:t>
            </a:r>
            <a:r>
              <a:rPr lang="en-GB" sz="1300" dirty="0" err="1">
                <a:latin typeface="HSE Sans" panose="02000000000000000000" pitchFamily="2" charset="0"/>
              </a:rPr>
              <a:t>anim</a:t>
            </a:r>
            <a:r>
              <a:rPr lang="en-GB" sz="1300" dirty="0">
                <a:latin typeface="HSE Sans" panose="02000000000000000000" pitchFamily="2" charset="0"/>
              </a:rPr>
              <a:t> id </a:t>
            </a:r>
            <a:r>
              <a:rPr lang="en-GB" sz="1300" dirty="0" err="1">
                <a:latin typeface="HSE Sans" panose="02000000000000000000" pitchFamily="2" charset="0"/>
              </a:rPr>
              <a:t>est</a:t>
            </a:r>
            <a:r>
              <a:rPr lang="en-GB" sz="1300" dirty="0">
                <a:latin typeface="HSE Sans" panose="02000000000000000000" pitchFamily="2" charset="0"/>
              </a:rPr>
              <a:t> </a:t>
            </a:r>
            <a:r>
              <a:rPr lang="en-GB" sz="1300" dirty="0" err="1">
                <a:latin typeface="HSE Sans" panose="02000000000000000000" pitchFamily="2" charset="0"/>
              </a:rPr>
              <a:t>laborum</a:t>
            </a:r>
            <a:r>
              <a:rPr lang="en-GB" sz="1300" dirty="0">
                <a:latin typeface="HSE Sans" panose="02000000000000000000" pitchFamily="2" charset="0"/>
              </a:rPr>
              <a:t>.</a:t>
            </a:r>
            <a:endParaRPr lang="ru-RU" sz="1300" dirty="0">
              <a:latin typeface="HSE Sans" panose="02000000000000000000" pitchFamily="2" charset="0"/>
            </a:endParaRPr>
          </a:p>
        </p:txBody>
      </p:sp>
      <p:sp>
        <p:nvSpPr>
          <p:cNvPr id="16" name="Текст 37">
            <a:extLst>
              <a:ext uri="{FF2B5EF4-FFF2-40B4-BE49-F238E27FC236}">
                <a16:creationId xmlns:a16="http://schemas.microsoft.com/office/drawing/2014/main" id="{6809E15B-CD0E-2F47-B500-B457A9CCBB37}"/>
              </a:ext>
            </a:extLst>
          </p:cNvPr>
          <p:cNvSpPr>
            <a:spLocks noGrp="1"/>
          </p:cNvSpPr>
          <p:nvPr>
            <p:ph type="body" sz="quarter" idx="13" hasCustomPrompt="1"/>
          </p:nvPr>
        </p:nvSpPr>
        <p:spPr>
          <a:xfrm>
            <a:off x="1143689" y="540904"/>
            <a:ext cx="1901825" cy="415925"/>
          </a:xfrm>
          <a:prstGeom prst="rect">
            <a:avLst/>
          </a:prstGeo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000" b="0" i="0">
                <a:latin typeface="HSE Sans" panose="02000000000000000000" pitchFamily="2" charset="0"/>
              </a:defRPr>
            </a:lvl1pPr>
            <a:lvl2pPr marL="457200" indent="0">
              <a:lnSpc>
                <a:spcPct val="100000"/>
              </a:lnSpc>
              <a:buNone/>
              <a:defRPr sz="1000" b="0" i="0">
                <a:latin typeface="HSE Sans" panose="02000000000000000000" pitchFamily="2" charset="0"/>
              </a:defRPr>
            </a:lvl2pPr>
            <a:lvl3pPr marL="914400" indent="0">
              <a:lnSpc>
                <a:spcPct val="100000"/>
              </a:lnSpc>
              <a:buNone/>
              <a:defRPr sz="1000" b="0" i="0">
                <a:latin typeface="HSE Sans" panose="02000000000000000000" pitchFamily="2" charset="0"/>
              </a:defRPr>
            </a:lvl3pPr>
            <a:lvl4pPr marL="1371600" indent="0">
              <a:lnSpc>
                <a:spcPct val="100000"/>
              </a:lnSpc>
              <a:buNone/>
              <a:defRPr sz="1000" b="0" i="0">
                <a:latin typeface="HSE Sans" panose="02000000000000000000" pitchFamily="2" charset="0"/>
              </a:defRPr>
            </a:lvl4pPr>
            <a:lvl5pPr marL="1828800" indent="0">
              <a:lnSpc>
                <a:spcPct val="100000"/>
              </a:lnSpc>
              <a:buNone/>
              <a:defRPr sz="1000" b="0" i="0">
                <a:latin typeface="HSE Sans" panose="02000000000000000000" pitchFamily="2" charset="0"/>
              </a:defRPr>
            </a:lvl5pPr>
          </a:lstStyle>
          <a:p>
            <a:r>
              <a:rPr lang="en-US" sz="1000" dirty="0">
                <a:latin typeface="HSE Sans" panose="02000000000000000000" pitchFamily="2" charset="0"/>
              </a:rPr>
              <a:t>Name of subdivisions in two or three lines </a:t>
            </a:r>
            <a:r>
              <a:rPr lang="en-GB" sz="1000" dirty="0">
                <a:latin typeface="HSE Sans" panose="02000000000000000000" pitchFamily="2" charset="0"/>
              </a:rPr>
              <a:t>(10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2" name="Текст 39">
            <a:extLst>
              <a:ext uri="{FF2B5EF4-FFF2-40B4-BE49-F238E27FC236}">
                <a16:creationId xmlns:a16="http://schemas.microsoft.com/office/drawing/2014/main" id="{7E0B9771-35DC-D24C-B598-648DE6F8DE64}"/>
              </a:ext>
            </a:extLst>
          </p:cNvPr>
          <p:cNvSpPr>
            <a:spLocks noGrp="1"/>
          </p:cNvSpPr>
          <p:nvPr>
            <p:ph type="body" sz="quarter" idx="14" hasCustomPrompt="1"/>
          </p:nvPr>
        </p:nvSpPr>
        <p:spPr>
          <a:xfrm>
            <a:off x="3459163"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
        <p:nvSpPr>
          <p:cNvPr id="23" name="Текст 39">
            <a:extLst>
              <a:ext uri="{FF2B5EF4-FFF2-40B4-BE49-F238E27FC236}">
                <a16:creationId xmlns:a16="http://schemas.microsoft.com/office/drawing/2014/main" id="{5B1ACD18-BD14-2B4B-BA0A-46A5167E2C75}"/>
              </a:ext>
            </a:extLst>
          </p:cNvPr>
          <p:cNvSpPr>
            <a:spLocks noGrp="1"/>
          </p:cNvSpPr>
          <p:nvPr>
            <p:ph type="body" sz="quarter" idx="15" hasCustomPrompt="1"/>
          </p:nvPr>
        </p:nvSpPr>
        <p:spPr>
          <a:xfrm>
            <a:off x="6259892" y="548720"/>
            <a:ext cx="2070100" cy="408109"/>
          </a:xfrm>
          <a:prstGeom prst="rect">
            <a:avLst/>
          </a:prstGeom>
        </p:spPr>
        <p:txBody>
          <a:bodyPr lIns="0" tIns="0" rIns="0" bIns="0">
            <a:noAutofit/>
          </a:bodyPr>
          <a:lstStyle>
            <a:lvl1pPr marL="0" indent="0">
              <a:lnSpc>
                <a:spcPct val="100000"/>
              </a:lnSpc>
              <a:spcBef>
                <a:spcPts val="0"/>
              </a:spcBef>
              <a:buNone/>
              <a:defRPr sz="1000" b="0" i="0">
                <a:solidFill>
                  <a:srgbClr val="0E2D69"/>
                </a:solidFill>
                <a:latin typeface="HSE Sans" panose="02000000000000000000" pitchFamily="2" charset="0"/>
              </a:defRPr>
            </a:lvl1pPr>
            <a:lvl2pPr marL="457200" indent="0">
              <a:buNone/>
              <a:defRPr sz="1000" b="0" i="0">
                <a:solidFill>
                  <a:srgbClr val="0E2D69"/>
                </a:solidFill>
                <a:latin typeface="HSE Sans" panose="02000000000000000000" pitchFamily="2" charset="0"/>
              </a:defRPr>
            </a:lvl2pPr>
            <a:lvl3pPr marL="914400" indent="0">
              <a:buNone/>
              <a:defRPr sz="1000" b="0" i="0">
                <a:solidFill>
                  <a:srgbClr val="0E2D69"/>
                </a:solidFill>
                <a:latin typeface="HSE Sans" panose="02000000000000000000" pitchFamily="2" charset="0"/>
              </a:defRPr>
            </a:lvl3pPr>
            <a:lvl4pPr marL="1371600" indent="0">
              <a:buNone/>
              <a:defRPr sz="1000" b="0" i="0">
                <a:solidFill>
                  <a:srgbClr val="0E2D69"/>
                </a:solidFill>
                <a:latin typeface="HSE Sans" panose="02000000000000000000" pitchFamily="2" charset="0"/>
              </a:defRPr>
            </a:lvl4pPr>
            <a:lvl5pPr marL="1828800" indent="0">
              <a:buNone/>
              <a:defRPr sz="1000" b="0" i="0">
                <a:solidFill>
                  <a:srgbClr val="0E2D69"/>
                </a:solidFill>
                <a:latin typeface="HSE Sans" panose="02000000000000000000" pitchFamily="2" charset="0"/>
              </a:defRPr>
            </a:lvl5pPr>
          </a:lstStyle>
          <a:p>
            <a:r>
              <a:rPr lang="en-GB" sz="1000" dirty="0">
                <a:latin typeface="HSE Sans" panose="02000000000000000000" pitchFamily="2" charset="0"/>
              </a:rPr>
              <a:t>Name of presentation can be provided in two or three lines (10 </a:t>
            </a:r>
            <a:r>
              <a:rPr lang="en-GB" sz="1000" dirty="0" err="1">
                <a:latin typeface="HSE Sans" panose="02000000000000000000" pitchFamily="2" charset="0"/>
              </a:rPr>
              <a:t>pt</a:t>
            </a:r>
            <a:r>
              <a:rPr lang="en-GB" sz="1000" dirty="0">
                <a:latin typeface="HSE Sans" panose="02000000000000000000" pitchFamily="2" charset="0"/>
              </a:rPr>
              <a:t>)</a:t>
            </a:r>
            <a:endParaRPr lang="ru-RU" sz="1000" dirty="0">
              <a:latin typeface="HSE Sans" panose="02000000000000000000" pitchFamily="2" charset="0"/>
            </a:endParaRPr>
          </a:p>
        </p:txBody>
      </p:sp>
    </p:spTree>
    <p:extLst>
      <p:ext uri="{BB962C8B-B14F-4D97-AF65-F5344CB8AC3E}">
        <p14:creationId xmlns:p14="http://schemas.microsoft.com/office/powerpoint/2010/main" val="32367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850601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52" r:id="rId6"/>
    <p:sldLayoutId id="2147483654" r:id="rId7"/>
    <p:sldLayoutId id="2147483655" r:id="rId8"/>
    <p:sldLayoutId id="2147483656" r:id="rId9"/>
    <p:sldLayoutId id="2147483658" r:id="rId10"/>
    <p:sldLayoutId id="2147483657"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ptsecurity.com/ru-ru/about/news/positive-technologies-kiberprestupniki-atakuyut-gossektor-telekommunikaczii-i-vpk-stran-yugo-vostochnoj-azii/"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8757A51-BBC2-9047-B199-AE90EB17B4D4}"/>
              </a:ext>
            </a:extLst>
          </p:cNvPr>
          <p:cNvSpPr>
            <a:spLocks noGrp="1"/>
          </p:cNvSpPr>
          <p:nvPr>
            <p:ph type="title"/>
          </p:nvPr>
        </p:nvSpPr>
        <p:spPr>
          <a:xfrm>
            <a:off x="1019175" y="2439838"/>
            <a:ext cx="7634059" cy="1978323"/>
          </a:xfrm>
        </p:spPr>
        <p:txBody>
          <a:bodyPr>
            <a:normAutofit/>
          </a:bodyPr>
          <a:lstStyle/>
          <a:p>
            <a:r>
              <a:rPr lang="ru-RU" b="1" dirty="0"/>
              <a:t>Стратегии кибербезопасности стран ЮВА (Малайзия и Индонезия)</a:t>
            </a:r>
          </a:p>
        </p:txBody>
      </p:sp>
      <p:sp>
        <p:nvSpPr>
          <p:cNvPr id="3" name="Текст 2">
            <a:extLst>
              <a:ext uri="{FF2B5EF4-FFF2-40B4-BE49-F238E27FC236}">
                <a16:creationId xmlns:a16="http://schemas.microsoft.com/office/drawing/2014/main" id="{268EB560-A246-394A-858C-3B1CFBF03B46}"/>
              </a:ext>
            </a:extLst>
          </p:cNvPr>
          <p:cNvSpPr>
            <a:spLocks noGrp="1"/>
          </p:cNvSpPr>
          <p:nvPr>
            <p:ph type="body" sz="quarter" idx="10"/>
          </p:nvPr>
        </p:nvSpPr>
        <p:spPr/>
        <p:txBody>
          <a:bodyPr/>
          <a:lstStyle/>
          <a:p>
            <a:r>
              <a:rPr lang="ru-RU" sz="18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dirty="0">
              <a:latin typeface="+mn-lt"/>
              <a:cs typeface="Times New Roman" panose="02020603050405020304" pitchFamily="18" charset="0"/>
            </a:endParaRPr>
          </a:p>
        </p:txBody>
      </p:sp>
      <p:sp>
        <p:nvSpPr>
          <p:cNvPr id="4" name="Текст 3">
            <a:extLst>
              <a:ext uri="{FF2B5EF4-FFF2-40B4-BE49-F238E27FC236}">
                <a16:creationId xmlns:a16="http://schemas.microsoft.com/office/drawing/2014/main" id="{83B3283F-BF0F-3744-BA57-1A19F8F76332}"/>
              </a:ext>
            </a:extLst>
          </p:cNvPr>
          <p:cNvSpPr>
            <a:spLocks noGrp="1"/>
          </p:cNvSpPr>
          <p:nvPr>
            <p:ph type="body" sz="quarter" idx="11"/>
          </p:nvPr>
        </p:nvSpPr>
        <p:spPr>
          <a:xfrm>
            <a:off x="6259420" y="1173829"/>
            <a:ext cx="2278063" cy="565761"/>
          </a:xfrm>
        </p:spPr>
        <p:txBody>
          <a:bodyPr>
            <a:normAutofit fontScale="85000" lnSpcReduction="20000"/>
          </a:bodyPr>
          <a:lstStyle/>
          <a:p>
            <a:r>
              <a:rPr lang="ru-RU" sz="18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5" name="Текст 4">
            <a:extLst>
              <a:ext uri="{FF2B5EF4-FFF2-40B4-BE49-F238E27FC236}">
                <a16:creationId xmlns:a16="http://schemas.microsoft.com/office/drawing/2014/main" id="{CC6432FC-CD29-4D47-A915-D2737E0BEA33}"/>
              </a:ext>
            </a:extLst>
          </p:cNvPr>
          <p:cNvSpPr>
            <a:spLocks noGrp="1"/>
          </p:cNvSpPr>
          <p:nvPr>
            <p:ph type="body" idx="12"/>
          </p:nvPr>
        </p:nvSpPr>
        <p:spPr/>
        <p:txBody>
          <a:bodyPr/>
          <a:lstStyle/>
          <a:p>
            <a:r>
              <a:rPr lang="ru-RU" dirty="0">
                <a:latin typeface="+mn-lt"/>
              </a:rPr>
              <a:t>2025</a:t>
            </a:r>
          </a:p>
        </p:txBody>
      </p:sp>
      <p:sp>
        <p:nvSpPr>
          <p:cNvPr id="6" name="Текст 5">
            <a:extLst>
              <a:ext uri="{FF2B5EF4-FFF2-40B4-BE49-F238E27FC236}">
                <a16:creationId xmlns:a16="http://schemas.microsoft.com/office/drawing/2014/main" id="{B32B7800-48A3-394E-A464-7BA3AE15CECB}"/>
              </a:ext>
            </a:extLst>
          </p:cNvPr>
          <p:cNvSpPr>
            <a:spLocks noGrp="1"/>
          </p:cNvSpPr>
          <p:nvPr>
            <p:ph type="body" sz="quarter" idx="13"/>
          </p:nvPr>
        </p:nvSpPr>
        <p:spPr>
          <a:xfrm>
            <a:off x="1027967" y="4824914"/>
            <a:ext cx="7625267" cy="1085232"/>
          </a:xfrm>
        </p:spPr>
        <p:txBody>
          <a:bodyPr>
            <a:normAutofit/>
          </a:bodyPr>
          <a:lstStyle/>
          <a:p>
            <a:r>
              <a:rPr lang="ru-RU" dirty="0">
                <a:solidFill>
                  <a:schemeClr val="tx1"/>
                </a:solidFill>
                <a:effectLst/>
                <a:latin typeface="+mn-lt"/>
                <a:ea typeface="Times New Roman" panose="02020603050405020304" pitchFamily="18" charset="0"/>
              </a:rPr>
              <a:t>Подготовила стажёр-исследователь </a:t>
            </a:r>
            <a:r>
              <a:rPr lang="ru-RU" dirty="0" err="1">
                <a:solidFill>
                  <a:schemeClr val="tx1"/>
                </a:solidFill>
                <a:effectLst/>
                <a:latin typeface="+mn-lt"/>
                <a:ea typeface="Times New Roman" panose="02020603050405020304" pitchFamily="18" charset="0"/>
              </a:rPr>
              <a:t>Анженко</a:t>
            </a:r>
            <a:r>
              <a:rPr lang="ru-RU" dirty="0">
                <a:solidFill>
                  <a:schemeClr val="tx1"/>
                </a:solidFill>
                <a:effectLst/>
                <a:latin typeface="+mn-lt"/>
                <a:ea typeface="Times New Roman" panose="02020603050405020304" pitchFamily="18" charset="0"/>
              </a:rPr>
              <a:t> Наталья Евгеньевна</a:t>
            </a:r>
          </a:p>
          <a:p>
            <a:endParaRPr lang="ru-RU" sz="1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452210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E508A-378B-86C8-8CC6-0F5FF124AC9A}"/>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4E3AB887-F3E0-876A-45EC-49F1AAC5BAD4}"/>
              </a:ext>
            </a:extLst>
          </p:cNvPr>
          <p:cNvSpPr>
            <a:spLocks noGrp="1"/>
          </p:cNvSpPr>
          <p:nvPr>
            <p:ph type="body" sz="quarter" idx="12"/>
          </p:nvPr>
        </p:nvSpPr>
        <p:spPr>
          <a:xfrm>
            <a:off x="722934" y="1514514"/>
            <a:ext cx="10664489" cy="636714"/>
          </a:xfrm>
        </p:spPr>
        <p:txBody>
          <a:bodyPr>
            <a:noAutofit/>
          </a:bodyPr>
          <a:lstStyle/>
          <a:p>
            <a:r>
              <a:rPr lang="ru-RU" sz="2400" b="1" dirty="0"/>
              <a:t>Что предпринимается для борьбы с киберпреступностью? </a:t>
            </a:r>
          </a:p>
        </p:txBody>
      </p:sp>
      <p:sp>
        <p:nvSpPr>
          <p:cNvPr id="5" name="Текст 4">
            <a:extLst>
              <a:ext uri="{FF2B5EF4-FFF2-40B4-BE49-F238E27FC236}">
                <a16:creationId xmlns:a16="http://schemas.microsoft.com/office/drawing/2014/main" id="{C4A0626E-E927-098F-F271-30ED0E6CD9AC}"/>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98F6D5B6-53ED-84D3-A194-E92A3E711433}"/>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173C0986-49D7-AB23-872B-DF761E224CF3}"/>
              </a:ext>
            </a:extLst>
          </p:cNvPr>
          <p:cNvSpPr>
            <a:spLocks noGrp="1"/>
          </p:cNvSpPr>
          <p:nvPr>
            <p:ph type="body" sz="quarter" idx="15"/>
          </p:nvPr>
        </p:nvSpPr>
        <p:spPr/>
        <p:txBody>
          <a:bodyPr/>
          <a:lstStyle/>
          <a:p>
            <a:r>
              <a:rPr lang="ru-RU" sz="1400" dirty="0"/>
              <a:t>2025</a:t>
            </a:r>
          </a:p>
        </p:txBody>
      </p:sp>
      <p:sp>
        <p:nvSpPr>
          <p:cNvPr id="11" name="TextBox 10">
            <a:extLst>
              <a:ext uri="{FF2B5EF4-FFF2-40B4-BE49-F238E27FC236}">
                <a16:creationId xmlns:a16="http://schemas.microsoft.com/office/drawing/2014/main" id="{418C9713-AB99-5128-0B3E-A09B3E3BFEE4}"/>
              </a:ext>
            </a:extLst>
          </p:cNvPr>
          <p:cNvSpPr txBox="1"/>
          <p:nvPr/>
        </p:nvSpPr>
        <p:spPr>
          <a:xfrm>
            <a:off x="669864" y="2200273"/>
            <a:ext cx="8535762" cy="3970318"/>
          </a:xfrm>
          <a:prstGeom prst="rect">
            <a:avLst/>
          </a:prstGeom>
          <a:noFill/>
        </p:spPr>
        <p:txBody>
          <a:bodyPr wrap="square">
            <a:spAutoFit/>
          </a:bodyPr>
          <a:lstStyle/>
          <a:p>
            <a:r>
              <a:rPr lang="ru-RU" b="1" u="sng" dirty="0"/>
              <a:t>Индонезия</a:t>
            </a:r>
          </a:p>
          <a:p>
            <a:endParaRPr lang="ru-RU" b="1" u="sng" dirty="0"/>
          </a:p>
          <a:p>
            <a:r>
              <a:rPr lang="ru-RU" b="1" u="sng" dirty="0"/>
              <a:t>Государственные учреждения, ответственные за кибербезопасность</a:t>
            </a:r>
          </a:p>
          <a:p>
            <a:endParaRPr lang="ru-RU" b="1" u="sng" dirty="0"/>
          </a:p>
          <a:p>
            <a:pPr marL="342900" indent="-342900">
              <a:buAutoNum type="arabicParenR"/>
            </a:pPr>
            <a:r>
              <a:rPr lang="ru-RU" b="1" u="sng" dirty="0"/>
              <a:t>Министерство связи и информатики</a:t>
            </a:r>
          </a:p>
          <a:p>
            <a:pPr marL="342900" indent="-342900">
              <a:buAutoNum type="arabicParenR"/>
            </a:pPr>
            <a:r>
              <a:rPr lang="ru-RU" b="1" u="sng" dirty="0"/>
              <a:t>Национальное агентство по кибербезопасности и криптографии (BSSN) </a:t>
            </a:r>
          </a:p>
          <a:p>
            <a:r>
              <a:rPr lang="ru-RU" dirty="0"/>
              <a:t>(создано в 2017 г., подчиняется президенту)</a:t>
            </a:r>
          </a:p>
          <a:p>
            <a:endParaRPr lang="ru-RU" dirty="0"/>
          </a:p>
          <a:p>
            <a:r>
              <a:rPr lang="ru-RU" dirty="0"/>
              <a:t>платформа </a:t>
            </a:r>
            <a:r>
              <a:rPr lang="ru-RU" dirty="0" err="1"/>
              <a:t>TRUST+Positif</a:t>
            </a:r>
            <a:r>
              <a:rPr lang="ru-RU" dirty="0"/>
              <a:t>, которая фильтрует сайты с насилием и незаконной торговлей, а также делится черными списками таких сайтов с местными интернет-провайдерами. С декабря 2018 года было заблокировано более 547 тысяч негативных материалов через платформы жалоб.</a:t>
            </a:r>
          </a:p>
          <a:p>
            <a:endParaRPr lang="ru-RU" dirty="0"/>
          </a:p>
          <a:p>
            <a:endParaRPr lang="ru-RU" dirty="0"/>
          </a:p>
        </p:txBody>
      </p:sp>
    </p:spTree>
    <p:extLst>
      <p:ext uri="{BB962C8B-B14F-4D97-AF65-F5344CB8AC3E}">
        <p14:creationId xmlns:p14="http://schemas.microsoft.com/office/powerpoint/2010/main" val="3607926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4E05E-8E03-0049-0578-228ABE2957AD}"/>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40954547-3C87-05F7-52D7-83AE615E128A}"/>
              </a:ext>
            </a:extLst>
          </p:cNvPr>
          <p:cNvSpPr>
            <a:spLocks noGrp="1"/>
          </p:cNvSpPr>
          <p:nvPr>
            <p:ph type="body" sz="quarter" idx="12"/>
          </p:nvPr>
        </p:nvSpPr>
        <p:spPr>
          <a:xfrm>
            <a:off x="722934" y="1514514"/>
            <a:ext cx="10664489" cy="636714"/>
          </a:xfrm>
        </p:spPr>
        <p:txBody>
          <a:bodyPr>
            <a:noAutofit/>
          </a:bodyPr>
          <a:lstStyle/>
          <a:p>
            <a:r>
              <a:rPr lang="ru-RU" sz="2400" b="1" dirty="0"/>
              <a:t>Что предпринимается для борьбы с киберпреступностью? </a:t>
            </a:r>
          </a:p>
        </p:txBody>
      </p:sp>
      <p:sp>
        <p:nvSpPr>
          <p:cNvPr id="5" name="Текст 4">
            <a:extLst>
              <a:ext uri="{FF2B5EF4-FFF2-40B4-BE49-F238E27FC236}">
                <a16:creationId xmlns:a16="http://schemas.microsoft.com/office/drawing/2014/main" id="{5F2AF6C8-8E67-A830-5257-55F1F3EFACEE}"/>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AB46088D-920A-2269-D608-0AFA997397C6}"/>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69DFD410-C8C6-449E-9091-9CEF4D25AF68}"/>
              </a:ext>
            </a:extLst>
          </p:cNvPr>
          <p:cNvSpPr>
            <a:spLocks noGrp="1"/>
          </p:cNvSpPr>
          <p:nvPr>
            <p:ph type="body" sz="quarter" idx="15"/>
          </p:nvPr>
        </p:nvSpPr>
        <p:spPr/>
        <p:txBody>
          <a:bodyPr/>
          <a:lstStyle/>
          <a:p>
            <a:r>
              <a:rPr lang="ru-RU" sz="1400" dirty="0"/>
              <a:t>2025</a:t>
            </a:r>
          </a:p>
        </p:txBody>
      </p:sp>
      <p:sp>
        <p:nvSpPr>
          <p:cNvPr id="11" name="TextBox 10">
            <a:extLst>
              <a:ext uri="{FF2B5EF4-FFF2-40B4-BE49-F238E27FC236}">
                <a16:creationId xmlns:a16="http://schemas.microsoft.com/office/drawing/2014/main" id="{BC833CF2-4A6D-89AB-1169-5287788A5442}"/>
              </a:ext>
            </a:extLst>
          </p:cNvPr>
          <p:cNvSpPr txBox="1"/>
          <p:nvPr/>
        </p:nvSpPr>
        <p:spPr>
          <a:xfrm>
            <a:off x="669863" y="2200273"/>
            <a:ext cx="9368125" cy="3416320"/>
          </a:xfrm>
          <a:prstGeom prst="rect">
            <a:avLst/>
          </a:prstGeom>
          <a:noFill/>
        </p:spPr>
        <p:txBody>
          <a:bodyPr wrap="square">
            <a:spAutoFit/>
          </a:bodyPr>
          <a:lstStyle/>
          <a:p>
            <a:r>
              <a:rPr lang="ru-RU" b="1" u="sng" dirty="0"/>
              <a:t>Индонезия</a:t>
            </a:r>
          </a:p>
          <a:p>
            <a:endParaRPr lang="ru-RU" b="1" u="sng" dirty="0"/>
          </a:p>
          <a:p>
            <a:r>
              <a:rPr lang="ru-RU" b="1" u="sng" dirty="0"/>
              <a:t>Основные документы</a:t>
            </a:r>
          </a:p>
          <a:p>
            <a:endParaRPr lang="ru-RU" b="1" u="sng" dirty="0"/>
          </a:p>
          <a:p>
            <a:pPr marL="342900" indent="-342900">
              <a:buAutoNum type="arabicParenR"/>
            </a:pPr>
            <a:r>
              <a:rPr lang="ru-RU" b="1" dirty="0"/>
              <a:t>Национальная стратегия кибербезопасности – 2024 г. (обновлена)</a:t>
            </a:r>
          </a:p>
          <a:p>
            <a:pPr marL="342900" indent="-342900">
              <a:buAutoNum type="arabicParenR"/>
            </a:pPr>
            <a:r>
              <a:rPr lang="ru-RU" b="1" dirty="0"/>
              <a:t>Закон о защите персональных данных (Personal </a:t>
            </a:r>
            <a:r>
              <a:rPr lang="ru-RU" b="1" dirty="0" err="1"/>
              <a:t>DataProtection</a:t>
            </a:r>
            <a:r>
              <a:rPr lang="ru-RU" b="1" dirty="0"/>
              <a:t> </a:t>
            </a:r>
            <a:r>
              <a:rPr lang="ru-RU" b="1" dirty="0" err="1"/>
              <a:t>Law</a:t>
            </a:r>
            <a:r>
              <a:rPr lang="ru-RU" b="1" dirty="0"/>
              <a:t>, PDP) – 2024 г.</a:t>
            </a:r>
          </a:p>
          <a:p>
            <a:r>
              <a:rPr lang="ru-RU" dirty="0"/>
              <a:t>основан на </a:t>
            </a:r>
            <a:r>
              <a:rPr lang="ru-RU" u="sng" dirty="0"/>
              <a:t>European </a:t>
            </a:r>
            <a:r>
              <a:rPr lang="ru-RU" u="sng" dirty="0" err="1"/>
              <a:t>Union’s</a:t>
            </a:r>
            <a:r>
              <a:rPr lang="ru-RU" u="sng" dirty="0"/>
              <a:t> General Data Protection </a:t>
            </a:r>
            <a:r>
              <a:rPr lang="ru-RU" u="sng" dirty="0" err="1"/>
              <a:t>Regulation</a:t>
            </a:r>
            <a:r>
              <a:rPr lang="ru-RU" u="sng" dirty="0"/>
              <a:t>(GDPR)</a:t>
            </a:r>
            <a:r>
              <a:rPr lang="ru-RU" dirty="0"/>
              <a:t> и во много повторяет его основные требования и положения, при этом в настоящее время в Индонезии не существует единого регулирующего и контролирующего органа по защите персональных данных, однако закон предусматривает его создание. Сегодня его обязанности в основном исполняет Министерство связи и информатики Индонезии</a:t>
            </a:r>
          </a:p>
          <a:p>
            <a:endParaRPr lang="ru-RU" dirty="0"/>
          </a:p>
        </p:txBody>
      </p:sp>
    </p:spTree>
    <p:extLst>
      <p:ext uri="{BB962C8B-B14F-4D97-AF65-F5344CB8AC3E}">
        <p14:creationId xmlns:p14="http://schemas.microsoft.com/office/powerpoint/2010/main" val="2952858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F2182-2D59-2D4A-EA29-ED651E0E949A}"/>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A89D5B87-E65F-30CF-599B-4CF24FFADC90}"/>
              </a:ext>
            </a:extLst>
          </p:cNvPr>
          <p:cNvSpPr>
            <a:spLocks noGrp="1"/>
          </p:cNvSpPr>
          <p:nvPr>
            <p:ph type="body" sz="quarter" idx="12"/>
          </p:nvPr>
        </p:nvSpPr>
        <p:spPr>
          <a:xfrm>
            <a:off x="722934" y="1514514"/>
            <a:ext cx="10664489" cy="636714"/>
          </a:xfrm>
        </p:spPr>
        <p:txBody>
          <a:bodyPr>
            <a:noAutofit/>
          </a:bodyPr>
          <a:lstStyle/>
          <a:p>
            <a:r>
              <a:rPr lang="ru-RU" sz="2400" b="1" dirty="0"/>
              <a:t>Что предпринимается для борьбы с киберпреступностью? </a:t>
            </a:r>
          </a:p>
        </p:txBody>
      </p:sp>
      <p:sp>
        <p:nvSpPr>
          <p:cNvPr id="5" name="Текст 4">
            <a:extLst>
              <a:ext uri="{FF2B5EF4-FFF2-40B4-BE49-F238E27FC236}">
                <a16:creationId xmlns:a16="http://schemas.microsoft.com/office/drawing/2014/main" id="{4A7D0D3A-981F-8ABB-1A2A-A466EED8E215}"/>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5A163014-344F-594D-D2A0-8F2A848C1D02}"/>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236DB481-9145-5739-EB23-9EB2E5914239}"/>
              </a:ext>
            </a:extLst>
          </p:cNvPr>
          <p:cNvSpPr>
            <a:spLocks noGrp="1"/>
          </p:cNvSpPr>
          <p:nvPr>
            <p:ph type="body" sz="quarter" idx="15"/>
          </p:nvPr>
        </p:nvSpPr>
        <p:spPr/>
        <p:txBody>
          <a:bodyPr/>
          <a:lstStyle/>
          <a:p>
            <a:r>
              <a:rPr lang="ru-RU" sz="1400" dirty="0"/>
              <a:t>2025</a:t>
            </a:r>
          </a:p>
        </p:txBody>
      </p:sp>
      <p:sp>
        <p:nvSpPr>
          <p:cNvPr id="11" name="TextBox 10">
            <a:extLst>
              <a:ext uri="{FF2B5EF4-FFF2-40B4-BE49-F238E27FC236}">
                <a16:creationId xmlns:a16="http://schemas.microsoft.com/office/drawing/2014/main" id="{4D92CCBD-7A25-A4D0-4783-A10A61F2EC76}"/>
              </a:ext>
            </a:extLst>
          </p:cNvPr>
          <p:cNvSpPr txBox="1"/>
          <p:nvPr/>
        </p:nvSpPr>
        <p:spPr>
          <a:xfrm>
            <a:off x="526987" y="1955346"/>
            <a:ext cx="9470180" cy="1241149"/>
          </a:xfrm>
          <a:prstGeom prst="rect">
            <a:avLst/>
          </a:prstGeom>
          <a:noFill/>
        </p:spPr>
        <p:txBody>
          <a:bodyPr wrap="square">
            <a:spAutoFit/>
          </a:bodyPr>
          <a:lstStyle/>
          <a:p>
            <a:r>
              <a:rPr lang="ru-RU" b="1" u="sng" dirty="0"/>
              <a:t>Индонезия</a:t>
            </a:r>
          </a:p>
          <a:p>
            <a:endParaRPr lang="ru-RU" b="1" u="sng" dirty="0"/>
          </a:p>
          <a:p>
            <a:r>
              <a:rPr lang="ru-RU" b="1" dirty="0"/>
              <a:t>Международное сотрудничество</a:t>
            </a:r>
            <a:endParaRPr lang="ru-RU" dirty="0"/>
          </a:p>
          <a:p>
            <a:endParaRPr lang="ru-RU" dirty="0"/>
          </a:p>
        </p:txBody>
      </p:sp>
      <p:graphicFrame>
        <p:nvGraphicFramePr>
          <p:cNvPr id="2" name="Таблица 1">
            <a:extLst>
              <a:ext uri="{FF2B5EF4-FFF2-40B4-BE49-F238E27FC236}">
                <a16:creationId xmlns:a16="http://schemas.microsoft.com/office/drawing/2014/main" id="{F5DD1E1E-4AE3-DBE6-F473-EBE35190C500}"/>
              </a:ext>
            </a:extLst>
          </p:cNvPr>
          <p:cNvGraphicFramePr>
            <a:graphicFrameLocks noGrp="1"/>
          </p:cNvGraphicFramePr>
          <p:nvPr>
            <p:extLst>
              <p:ext uri="{D42A27DB-BD31-4B8C-83A1-F6EECF244321}">
                <p14:modId xmlns:p14="http://schemas.microsoft.com/office/powerpoint/2010/main" val="4098188777"/>
              </p:ext>
            </p:extLst>
          </p:nvPr>
        </p:nvGraphicFramePr>
        <p:xfrm>
          <a:off x="526986" y="2957431"/>
          <a:ext cx="11196928" cy="3643590"/>
        </p:xfrm>
        <a:graphic>
          <a:graphicData uri="http://schemas.openxmlformats.org/drawingml/2006/table">
            <a:tbl>
              <a:tblPr firstRow="1" bandRow="1">
                <a:tableStyleId>{5C22544A-7EE6-4342-B048-85BDC9FD1C3A}</a:tableStyleId>
              </a:tblPr>
              <a:tblGrid>
                <a:gridCol w="5598464">
                  <a:extLst>
                    <a:ext uri="{9D8B030D-6E8A-4147-A177-3AD203B41FA5}">
                      <a16:colId xmlns:a16="http://schemas.microsoft.com/office/drawing/2014/main" val="2947958718"/>
                    </a:ext>
                  </a:extLst>
                </a:gridCol>
                <a:gridCol w="5598464">
                  <a:extLst>
                    <a:ext uri="{9D8B030D-6E8A-4147-A177-3AD203B41FA5}">
                      <a16:colId xmlns:a16="http://schemas.microsoft.com/office/drawing/2014/main" val="4232611080"/>
                    </a:ext>
                  </a:extLst>
                </a:gridCol>
              </a:tblGrid>
              <a:tr h="1601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b="1" kern="1200" dirty="0">
                          <a:solidFill>
                            <a:schemeClr val="lt1"/>
                          </a:solidFill>
                          <a:effectLst/>
                          <a:latin typeface="+mn-lt"/>
                          <a:ea typeface="+mn-ea"/>
                          <a:cs typeface="+mn-cs"/>
                        </a:rPr>
                        <a:t>РФ: </a:t>
                      </a:r>
                      <a:r>
                        <a:rPr lang="en-US" sz="1600" b="1" kern="1200" dirty="0">
                          <a:solidFill>
                            <a:schemeClr val="lt1"/>
                          </a:solidFill>
                          <a:effectLst/>
                          <a:latin typeface="+mn-lt"/>
                          <a:ea typeface="+mn-ea"/>
                          <a:cs typeface="+mn-cs"/>
                        </a:rPr>
                        <a:t>2021 </a:t>
                      </a:r>
                      <a:r>
                        <a:rPr lang="ru-RU" sz="1600" b="1" kern="1200" dirty="0">
                          <a:solidFill>
                            <a:schemeClr val="lt1"/>
                          </a:solidFill>
                          <a:effectLst/>
                          <a:latin typeface="+mn-lt"/>
                          <a:ea typeface="+mn-ea"/>
                          <a:cs typeface="+mn-cs"/>
                        </a:rPr>
                        <a:t>г. </a:t>
                      </a:r>
                      <a:r>
                        <a:rPr lang="ru-RU" sz="1600" b="0" kern="1200" dirty="0">
                          <a:solidFill>
                            <a:schemeClr val="lt1"/>
                          </a:solidFill>
                          <a:effectLst/>
                          <a:latin typeface="+mn-lt"/>
                          <a:ea typeface="+mn-ea"/>
                          <a:cs typeface="+mn-cs"/>
                        </a:rPr>
                        <a:t>Россия и Индонезия заключили межправительственное соглашение о сотрудничестве в области обеспечения международной информационной безопасности</a:t>
                      </a:r>
                      <a:endParaRPr lang="ru-RU" dirty="0"/>
                    </a:p>
                  </a:txBody>
                  <a:tcPr/>
                </a:tc>
                <a:tc>
                  <a:txBody>
                    <a:bodyPr/>
                    <a:lstStyle/>
                    <a:p>
                      <a:r>
                        <a:rPr lang="ru-RU" sz="1600" dirty="0"/>
                        <a:t>Великобритания: </a:t>
                      </a:r>
                      <a:r>
                        <a:rPr lang="ru-RU" sz="1600" b="0" u="sng" kern="1200" dirty="0">
                          <a:solidFill>
                            <a:schemeClr val="lt1"/>
                          </a:solidFill>
                          <a:effectLst/>
                          <a:latin typeface="+mn-lt"/>
                          <a:ea typeface="+mn-ea"/>
                          <a:cs typeface="+mn-cs"/>
                        </a:rPr>
                        <a:t>В 2018 году</a:t>
                      </a:r>
                      <a:r>
                        <a:rPr lang="ru-RU" sz="1600" b="0" kern="1200" dirty="0">
                          <a:solidFill>
                            <a:schemeClr val="lt1"/>
                          </a:solidFill>
                          <a:effectLst/>
                          <a:latin typeface="+mn-lt"/>
                          <a:ea typeface="+mn-ea"/>
                          <a:cs typeface="+mn-cs"/>
                        </a:rPr>
                        <a:t> Правительства Индонезии и Великобритании наладили сотрудничество в области кибербезопасности путем подписания меморандума о взаимопонимании.</a:t>
                      </a:r>
                    </a:p>
                    <a:p>
                      <a:r>
                        <a:rPr lang="ru-RU" sz="1400" b="0" kern="1200" dirty="0">
                          <a:solidFill>
                            <a:schemeClr val="lt1"/>
                          </a:solidFill>
                          <a:effectLst/>
                          <a:latin typeface="+mn-lt"/>
                          <a:ea typeface="+mn-ea"/>
                          <a:cs typeface="+mn-cs"/>
                        </a:rPr>
                        <a:t>2023 г. - подписание ещё одного Меморандума о взаимопонимании по сотрудничеству в области кибербезопасности между главой BSSN </a:t>
                      </a:r>
                      <a:r>
                        <a:rPr lang="ru-RU" sz="1400" b="0" kern="1200" dirty="0" err="1">
                          <a:solidFill>
                            <a:schemeClr val="lt1"/>
                          </a:solidFill>
                          <a:effectLst/>
                          <a:latin typeface="+mn-lt"/>
                          <a:ea typeface="+mn-ea"/>
                          <a:cs typeface="+mn-cs"/>
                        </a:rPr>
                        <a:t>Хинсой</a:t>
                      </a:r>
                      <a:r>
                        <a:rPr lang="ru-RU" sz="1400" b="0" kern="1200" dirty="0">
                          <a:solidFill>
                            <a:schemeClr val="lt1"/>
                          </a:solidFill>
                          <a:effectLst/>
                          <a:latin typeface="+mn-lt"/>
                          <a:ea typeface="+mn-ea"/>
                          <a:cs typeface="+mn-cs"/>
                        </a:rPr>
                        <a:t> </a:t>
                      </a:r>
                      <a:r>
                        <a:rPr lang="ru-RU" sz="1400" b="0" kern="1200" dirty="0" err="1">
                          <a:solidFill>
                            <a:schemeClr val="lt1"/>
                          </a:solidFill>
                          <a:effectLst/>
                          <a:latin typeface="+mn-lt"/>
                          <a:ea typeface="+mn-ea"/>
                          <a:cs typeface="+mn-cs"/>
                        </a:rPr>
                        <a:t>Сибурианом</a:t>
                      </a:r>
                      <a:r>
                        <a:rPr lang="ru-RU" sz="1400" b="0" kern="1200" dirty="0">
                          <a:solidFill>
                            <a:schemeClr val="lt1"/>
                          </a:solidFill>
                          <a:effectLst/>
                          <a:latin typeface="+mn-lt"/>
                          <a:ea typeface="+mn-ea"/>
                          <a:cs typeface="+mn-cs"/>
                        </a:rPr>
                        <a:t> и заместителем премьер-министра Соединенного Королевства Оливером </a:t>
                      </a:r>
                      <a:r>
                        <a:rPr lang="ru-RU" sz="1400" b="0" kern="1200" dirty="0" err="1">
                          <a:solidFill>
                            <a:schemeClr val="lt1"/>
                          </a:solidFill>
                          <a:effectLst/>
                          <a:latin typeface="+mn-lt"/>
                          <a:ea typeface="+mn-ea"/>
                          <a:cs typeface="+mn-cs"/>
                        </a:rPr>
                        <a:t>Дауденом</a:t>
                      </a:r>
                      <a:r>
                        <a:rPr lang="ru-RU" sz="1400" b="0" kern="1200" dirty="0">
                          <a:solidFill>
                            <a:schemeClr val="lt1"/>
                          </a:solidFill>
                          <a:effectLst/>
                          <a:latin typeface="+mn-lt"/>
                          <a:ea typeface="+mn-ea"/>
                          <a:cs typeface="+mn-cs"/>
                        </a:rPr>
                        <a:t> в офисе BSSN в </a:t>
                      </a:r>
                      <a:r>
                        <a:rPr lang="ru-RU" sz="1400" b="0" kern="1200" dirty="0" err="1">
                          <a:solidFill>
                            <a:schemeClr val="lt1"/>
                          </a:solidFill>
                          <a:effectLst/>
                          <a:latin typeface="+mn-lt"/>
                          <a:ea typeface="+mn-ea"/>
                          <a:cs typeface="+mn-cs"/>
                        </a:rPr>
                        <a:t>Депоке</a:t>
                      </a:r>
                      <a:endParaRPr lang="ru-RU" sz="1400" b="0" dirty="0"/>
                    </a:p>
                  </a:txBody>
                  <a:tcPr/>
                </a:tc>
                <a:extLst>
                  <a:ext uri="{0D108BD9-81ED-4DB2-BD59-A6C34878D82A}">
                    <a16:rowId xmlns:a16="http://schemas.microsoft.com/office/drawing/2014/main" val="778892324"/>
                  </a:ext>
                </a:extLst>
              </a:tr>
              <a:tr h="1723350">
                <a:tc>
                  <a:txBody>
                    <a:bodyPr/>
                    <a:lstStyle/>
                    <a:p>
                      <a:r>
                        <a:rPr lang="ru-RU" sz="1600" b="1" kern="1200" dirty="0">
                          <a:solidFill>
                            <a:schemeClr val="dk1"/>
                          </a:solidFill>
                          <a:effectLst/>
                          <a:latin typeface="+mn-lt"/>
                          <a:ea typeface="+mn-ea"/>
                          <a:cs typeface="+mn-cs"/>
                        </a:rPr>
                        <a:t>КНР: 2021 г. </a:t>
                      </a:r>
                      <a:r>
                        <a:rPr lang="ru-RU" sz="1600" kern="1200" dirty="0">
                          <a:solidFill>
                            <a:schemeClr val="dk1"/>
                          </a:solidFill>
                          <a:effectLst/>
                          <a:latin typeface="+mn-lt"/>
                          <a:ea typeface="+mn-ea"/>
                          <a:cs typeface="+mn-cs"/>
                        </a:rPr>
                        <a:t>меморандум о взаимопонимании (</a:t>
                      </a:r>
                      <a:r>
                        <a:rPr lang="ru-RU" sz="1600" kern="1200" dirty="0" err="1">
                          <a:solidFill>
                            <a:schemeClr val="dk1"/>
                          </a:solidFill>
                          <a:effectLst/>
                          <a:latin typeface="+mn-lt"/>
                          <a:ea typeface="+mn-ea"/>
                          <a:cs typeface="+mn-cs"/>
                        </a:rPr>
                        <a:t>МоВ</a:t>
                      </a:r>
                      <a:r>
                        <a:rPr lang="ru-RU" sz="1600" kern="1200" dirty="0">
                          <a:solidFill>
                            <a:schemeClr val="dk1"/>
                          </a:solidFill>
                          <a:effectLst/>
                          <a:latin typeface="+mn-lt"/>
                          <a:ea typeface="+mn-ea"/>
                          <a:cs typeface="+mn-cs"/>
                        </a:rPr>
                        <a:t>) по наращиванию потенциала в области интернет-безопасности и технологического сотрудничества, ознаменовал первое в своём роде соглашение об интернет-безопасности, подписанное Китаем с иностранным государством</a:t>
                      </a:r>
                      <a:endParaRPr lang="ru-RU" sz="1600" dirty="0"/>
                    </a:p>
                  </a:txBody>
                  <a:tcPr/>
                </a:tc>
                <a:tc>
                  <a:txBody>
                    <a:bodyPr/>
                    <a:lstStyle/>
                    <a:p>
                      <a:r>
                        <a:rPr lang="ru-RU" b="1" dirty="0"/>
                        <a:t>Япония: </a:t>
                      </a:r>
                      <a:r>
                        <a:rPr lang="ru-RU" sz="1600" b="0" dirty="0"/>
                        <a:t>2013 г. совместное заявление министров АСЕАН и Японии по сотрудничеству в области кибербезопасности, основной целью которого являлось продвижение и осуществление сотрудничества в рамках совместных проектов JASPER, PRACTICE, TSUBAME </a:t>
                      </a:r>
                    </a:p>
                  </a:txBody>
                  <a:tcPr/>
                </a:tc>
                <a:extLst>
                  <a:ext uri="{0D108BD9-81ED-4DB2-BD59-A6C34878D82A}">
                    <a16:rowId xmlns:a16="http://schemas.microsoft.com/office/drawing/2014/main" val="4116209043"/>
                  </a:ext>
                </a:extLst>
              </a:tr>
            </a:tbl>
          </a:graphicData>
        </a:graphic>
      </p:graphicFrame>
    </p:spTree>
    <p:extLst>
      <p:ext uri="{BB962C8B-B14F-4D97-AF65-F5344CB8AC3E}">
        <p14:creationId xmlns:p14="http://schemas.microsoft.com/office/powerpoint/2010/main" val="1893482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E2F37-EE93-0F63-2D7B-1116108B65EB}"/>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A0B352C8-E618-1849-D756-426DE9411896}"/>
              </a:ext>
            </a:extLst>
          </p:cNvPr>
          <p:cNvSpPr>
            <a:spLocks noGrp="1"/>
          </p:cNvSpPr>
          <p:nvPr>
            <p:ph type="body" sz="quarter" idx="12"/>
          </p:nvPr>
        </p:nvSpPr>
        <p:spPr>
          <a:xfrm>
            <a:off x="722934" y="1514514"/>
            <a:ext cx="10664489" cy="636714"/>
          </a:xfrm>
        </p:spPr>
        <p:txBody>
          <a:bodyPr>
            <a:noAutofit/>
          </a:bodyPr>
          <a:lstStyle/>
          <a:p>
            <a:r>
              <a:rPr lang="ru-RU" sz="2400" b="1" dirty="0"/>
              <a:t>Что предпринимается для борьбы с киберпреступностью? </a:t>
            </a:r>
          </a:p>
        </p:txBody>
      </p:sp>
      <p:sp>
        <p:nvSpPr>
          <p:cNvPr id="5" name="Текст 4">
            <a:extLst>
              <a:ext uri="{FF2B5EF4-FFF2-40B4-BE49-F238E27FC236}">
                <a16:creationId xmlns:a16="http://schemas.microsoft.com/office/drawing/2014/main" id="{ABF1DABA-A677-F3CA-39B5-658D54F25AFB}"/>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7CF4363D-C530-FCC7-806D-3BED5BEDE24D}"/>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4EAB5E14-B6B6-E44F-AFBC-24412CD05645}"/>
              </a:ext>
            </a:extLst>
          </p:cNvPr>
          <p:cNvSpPr>
            <a:spLocks noGrp="1"/>
          </p:cNvSpPr>
          <p:nvPr>
            <p:ph type="body" sz="quarter" idx="15"/>
          </p:nvPr>
        </p:nvSpPr>
        <p:spPr/>
        <p:txBody>
          <a:bodyPr/>
          <a:lstStyle/>
          <a:p>
            <a:r>
              <a:rPr lang="ru-RU" sz="1400" dirty="0"/>
              <a:t>2025</a:t>
            </a:r>
          </a:p>
        </p:txBody>
      </p:sp>
      <p:sp>
        <p:nvSpPr>
          <p:cNvPr id="11" name="TextBox 10">
            <a:extLst>
              <a:ext uri="{FF2B5EF4-FFF2-40B4-BE49-F238E27FC236}">
                <a16:creationId xmlns:a16="http://schemas.microsoft.com/office/drawing/2014/main" id="{B0BC5CDD-8624-54F9-D1BE-37886961D125}"/>
              </a:ext>
            </a:extLst>
          </p:cNvPr>
          <p:cNvSpPr txBox="1"/>
          <p:nvPr/>
        </p:nvSpPr>
        <p:spPr>
          <a:xfrm>
            <a:off x="641288" y="2041069"/>
            <a:ext cx="10058008" cy="3416320"/>
          </a:xfrm>
          <a:prstGeom prst="rect">
            <a:avLst/>
          </a:prstGeom>
          <a:noFill/>
        </p:spPr>
        <p:txBody>
          <a:bodyPr wrap="square">
            <a:spAutoFit/>
          </a:bodyPr>
          <a:lstStyle/>
          <a:p>
            <a:r>
              <a:rPr lang="ru-RU" b="1" u="sng" dirty="0"/>
              <a:t>Малайзия</a:t>
            </a:r>
          </a:p>
          <a:p>
            <a:endParaRPr lang="ru-RU" b="1" u="sng" dirty="0"/>
          </a:p>
          <a:p>
            <a:r>
              <a:rPr lang="ru-RU" b="1" u="sng" dirty="0"/>
              <a:t>Государственные учреждения</a:t>
            </a:r>
          </a:p>
          <a:p>
            <a:endParaRPr lang="ru-RU" b="1" u="sng" dirty="0"/>
          </a:p>
          <a:p>
            <a:pPr marL="342900" indent="-342900">
              <a:buAutoNum type="arabicParenR"/>
            </a:pPr>
            <a:r>
              <a:rPr lang="ru-RU" b="1" dirty="0"/>
              <a:t>Национальное агентство кибербезопасности (NACSA) </a:t>
            </a:r>
          </a:p>
          <a:p>
            <a:pPr marL="342900" indent="-342900">
              <a:buAutoNum type="arabicParenR"/>
            </a:pPr>
            <a:r>
              <a:rPr lang="ru-RU" b="1" dirty="0"/>
              <a:t>Агентство </a:t>
            </a:r>
            <a:r>
              <a:rPr lang="ru-RU" b="1" dirty="0" err="1"/>
              <a:t>CyberSecurity</a:t>
            </a:r>
            <a:r>
              <a:rPr lang="ru-RU" b="1" dirty="0"/>
              <a:t> </a:t>
            </a:r>
            <a:r>
              <a:rPr lang="ru-RU" b="1" dirty="0" err="1"/>
              <a:t>Malaysia</a:t>
            </a:r>
            <a:r>
              <a:rPr lang="ru-RU" b="1" dirty="0"/>
              <a:t> </a:t>
            </a:r>
            <a:r>
              <a:rPr lang="ru-RU" dirty="0"/>
              <a:t>(Начиная с 2008 года CSM проводит учения по кибербезопасности X-Maya. Агентство активно занимается мониторингом и предотвращением кибератак) </a:t>
            </a:r>
          </a:p>
          <a:p>
            <a:endParaRPr lang="ru-RU" dirty="0"/>
          </a:p>
          <a:p>
            <a:r>
              <a:rPr lang="ru-RU" dirty="0"/>
              <a:t>Государственная программа кибербезопасности </a:t>
            </a:r>
            <a:r>
              <a:rPr lang="ru-RU" b="1" dirty="0"/>
              <a:t>«</a:t>
            </a:r>
            <a:r>
              <a:rPr lang="ru-RU" b="1" dirty="0" err="1"/>
              <a:t>BeCyberSmart</a:t>
            </a:r>
            <a:r>
              <a:rPr lang="ru-RU" b="1" dirty="0"/>
              <a:t>», </a:t>
            </a:r>
            <a:r>
              <a:rPr lang="ru-RU" dirty="0"/>
              <a:t>которая включает мероприятия по привлечению граждан, продвижению лучших практик в области кибербезопасности и обеспечению безопасности личных данных на устройствах.</a:t>
            </a:r>
          </a:p>
        </p:txBody>
      </p:sp>
      <p:pic>
        <p:nvPicPr>
          <p:cNvPr id="1026" name="Picture 2" descr="Home">
            <a:extLst>
              <a:ext uri="{FF2B5EF4-FFF2-40B4-BE49-F238E27FC236}">
                <a16:creationId xmlns:a16="http://schemas.microsoft.com/office/drawing/2014/main" id="{30E52676-4E90-5A77-3BDF-B7E0A722AB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135" y="2027080"/>
            <a:ext cx="4294415" cy="13636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127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93B23-DE00-9B70-03B9-9113192089B9}"/>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989E9EFF-379B-68FC-2489-416B7FA742B6}"/>
              </a:ext>
            </a:extLst>
          </p:cNvPr>
          <p:cNvSpPr>
            <a:spLocks noGrp="1"/>
          </p:cNvSpPr>
          <p:nvPr>
            <p:ph type="body" sz="quarter" idx="12"/>
          </p:nvPr>
        </p:nvSpPr>
        <p:spPr>
          <a:xfrm>
            <a:off x="722934" y="1514514"/>
            <a:ext cx="10664489" cy="636714"/>
          </a:xfrm>
        </p:spPr>
        <p:txBody>
          <a:bodyPr>
            <a:noAutofit/>
          </a:bodyPr>
          <a:lstStyle/>
          <a:p>
            <a:r>
              <a:rPr lang="ru-RU" sz="2400" b="1" dirty="0"/>
              <a:t>Что предпринимается для борьбы с киберпреступностью? </a:t>
            </a:r>
          </a:p>
        </p:txBody>
      </p:sp>
      <p:sp>
        <p:nvSpPr>
          <p:cNvPr id="5" name="Текст 4">
            <a:extLst>
              <a:ext uri="{FF2B5EF4-FFF2-40B4-BE49-F238E27FC236}">
                <a16:creationId xmlns:a16="http://schemas.microsoft.com/office/drawing/2014/main" id="{68649101-A62D-C85F-D050-3AC5113F3C06}"/>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6356A399-B3F8-C335-E009-B6DF3E7938D0}"/>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2A4EAD7D-5EFA-3846-7779-89F88B10B143}"/>
              </a:ext>
            </a:extLst>
          </p:cNvPr>
          <p:cNvSpPr>
            <a:spLocks noGrp="1"/>
          </p:cNvSpPr>
          <p:nvPr>
            <p:ph type="body" sz="quarter" idx="15"/>
          </p:nvPr>
        </p:nvSpPr>
        <p:spPr/>
        <p:txBody>
          <a:bodyPr/>
          <a:lstStyle/>
          <a:p>
            <a:r>
              <a:rPr lang="ru-RU" sz="1400" dirty="0"/>
              <a:t>2025</a:t>
            </a:r>
          </a:p>
        </p:txBody>
      </p:sp>
      <p:sp>
        <p:nvSpPr>
          <p:cNvPr id="11" name="TextBox 10">
            <a:extLst>
              <a:ext uri="{FF2B5EF4-FFF2-40B4-BE49-F238E27FC236}">
                <a16:creationId xmlns:a16="http://schemas.microsoft.com/office/drawing/2014/main" id="{20E4B34F-69E6-DABA-F486-DF9C071D82EF}"/>
              </a:ext>
            </a:extLst>
          </p:cNvPr>
          <p:cNvSpPr txBox="1"/>
          <p:nvPr/>
        </p:nvSpPr>
        <p:spPr>
          <a:xfrm>
            <a:off x="641288" y="2041069"/>
            <a:ext cx="10058008" cy="3970318"/>
          </a:xfrm>
          <a:prstGeom prst="rect">
            <a:avLst/>
          </a:prstGeom>
          <a:noFill/>
        </p:spPr>
        <p:txBody>
          <a:bodyPr wrap="square">
            <a:spAutoFit/>
          </a:bodyPr>
          <a:lstStyle/>
          <a:p>
            <a:r>
              <a:rPr lang="ru-RU" b="1" u="sng" dirty="0"/>
              <a:t>Малайзия</a:t>
            </a:r>
          </a:p>
          <a:p>
            <a:endParaRPr lang="ru-RU" b="1" u="sng" dirty="0"/>
          </a:p>
          <a:p>
            <a:r>
              <a:rPr lang="ru-RU" b="1" u="sng" dirty="0"/>
              <a:t>Документы</a:t>
            </a:r>
          </a:p>
          <a:p>
            <a:endParaRPr lang="ru-RU" b="1" u="sng" dirty="0"/>
          </a:p>
          <a:p>
            <a:pPr marL="342900" indent="-342900">
              <a:buAutoNum type="arabicParenR"/>
            </a:pPr>
            <a:r>
              <a:rPr lang="ru-RU" b="1" dirty="0"/>
              <a:t>Закон о компьютерных преступлениях 1997 года и Закон о цифровой подписи 1997 года.</a:t>
            </a:r>
          </a:p>
          <a:p>
            <a:pPr marL="342900" indent="-342900">
              <a:buAutoNum type="arabicParenR"/>
            </a:pPr>
            <a:r>
              <a:rPr lang="ru-RU" b="1" dirty="0"/>
              <a:t>Национальная стратегия кибербезопасности Малайзии (MCSS) – 2020 г. </a:t>
            </a:r>
          </a:p>
          <a:p>
            <a:endParaRPr lang="ru-RU" dirty="0"/>
          </a:p>
          <a:p>
            <a:r>
              <a:rPr lang="ru-RU" dirty="0"/>
              <a:t>В стратегии делается акцент на улучшении управления национальными </a:t>
            </a:r>
            <a:r>
              <a:rPr lang="ru-RU" dirty="0" err="1"/>
              <a:t>киберрисками</a:t>
            </a:r>
            <a:r>
              <a:rPr lang="ru-RU" dirty="0"/>
              <a:t>:</a:t>
            </a:r>
          </a:p>
          <a:p>
            <a:pPr marL="285750" indent="-285750">
              <a:buFont typeface="Arial" panose="020B0604020202020204" pitchFamily="34" charset="0"/>
              <a:buChar char="•"/>
            </a:pPr>
            <a:r>
              <a:rPr lang="ru-RU" dirty="0"/>
              <a:t>Проведение регулярных оценок рисков.</a:t>
            </a:r>
          </a:p>
          <a:p>
            <a:pPr marL="285750" indent="-285750">
              <a:buFont typeface="Arial" panose="020B0604020202020204" pitchFamily="34" charset="0"/>
              <a:buChar char="•"/>
            </a:pPr>
            <a:r>
              <a:rPr lang="ru-RU" dirty="0"/>
              <a:t>Внедрение рамок управления рисками для критических секторов</a:t>
            </a:r>
          </a:p>
          <a:p>
            <a:pPr marL="285750" indent="-285750">
              <a:buFont typeface="Arial" panose="020B0604020202020204" pitchFamily="34" charset="0"/>
              <a:buChar char="•"/>
            </a:pPr>
            <a:r>
              <a:rPr lang="ru-RU" dirty="0"/>
              <a:t>Разработка планов реагирования на инциденты и проведение симуляций</a:t>
            </a:r>
          </a:p>
          <a:p>
            <a:pPr marL="285750" indent="-285750">
              <a:buFont typeface="Arial" panose="020B0604020202020204" pitchFamily="34" charset="0"/>
              <a:buChar char="•"/>
            </a:pPr>
            <a:endParaRPr lang="ru-RU" dirty="0"/>
          </a:p>
          <a:p>
            <a:r>
              <a:rPr lang="ru-RU" b="1" dirty="0"/>
              <a:t>3) </a:t>
            </a:r>
            <a:r>
              <a:rPr lang="en-US" b="1" dirty="0"/>
              <a:t>The Cyber Security Technology Roadmap: Cybersecurity Malaysia Framework 2024–2029</a:t>
            </a:r>
            <a:r>
              <a:rPr lang="ru-RU" b="1" dirty="0"/>
              <a:t> – 2023 г. </a:t>
            </a:r>
          </a:p>
          <a:p>
            <a:r>
              <a:rPr lang="ru-RU" b="1" dirty="0"/>
              <a:t>4) Законопроект о кибербезопасности – 2024 г. </a:t>
            </a:r>
          </a:p>
        </p:txBody>
      </p:sp>
    </p:spTree>
    <p:extLst>
      <p:ext uri="{BB962C8B-B14F-4D97-AF65-F5344CB8AC3E}">
        <p14:creationId xmlns:p14="http://schemas.microsoft.com/office/powerpoint/2010/main" val="25943328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4A65E8-B1D6-1913-C586-3C14E36613E9}"/>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5C1CB22D-56F9-845C-5B71-878D30F2BB15}"/>
              </a:ext>
            </a:extLst>
          </p:cNvPr>
          <p:cNvSpPr>
            <a:spLocks noGrp="1"/>
          </p:cNvSpPr>
          <p:nvPr>
            <p:ph type="body" sz="quarter" idx="12"/>
          </p:nvPr>
        </p:nvSpPr>
        <p:spPr>
          <a:xfrm>
            <a:off x="583746" y="1514514"/>
            <a:ext cx="10803677" cy="636714"/>
          </a:xfrm>
        </p:spPr>
        <p:txBody>
          <a:bodyPr>
            <a:noAutofit/>
          </a:bodyPr>
          <a:lstStyle/>
          <a:p>
            <a:r>
              <a:rPr lang="ru-RU" sz="2400" b="1" dirty="0"/>
              <a:t>Что предпринимается для борьбы с киберпреступностью? </a:t>
            </a:r>
          </a:p>
        </p:txBody>
      </p:sp>
      <p:sp>
        <p:nvSpPr>
          <p:cNvPr id="5" name="Текст 4">
            <a:extLst>
              <a:ext uri="{FF2B5EF4-FFF2-40B4-BE49-F238E27FC236}">
                <a16:creationId xmlns:a16="http://schemas.microsoft.com/office/drawing/2014/main" id="{601935A8-56F5-1410-7018-2018956E8DB4}"/>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C64F8308-84B0-3DE0-009B-D1E1A57F7AD2}"/>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C655F011-7F1A-F270-55A8-18762E632258}"/>
              </a:ext>
            </a:extLst>
          </p:cNvPr>
          <p:cNvSpPr>
            <a:spLocks noGrp="1"/>
          </p:cNvSpPr>
          <p:nvPr>
            <p:ph type="body" sz="quarter" idx="15"/>
          </p:nvPr>
        </p:nvSpPr>
        <p:spPr/>
        <p:txBody>
          <a:bodyPr/>
          <a:lstStyle/>
          <a:p>
            <a:r>
              <a:rPr lang="ru-RU" sz="1400" dirty="0"/>
              <a:t>2025</a:t>
            </a:r>
          </a:p>
        </p:txBody>
      </p:sp>
      <p:sp>
        <p:nvSpPr>
          <p:cNvPr id="11" name="TextBox 10">
            <a:extLst>
              <a:ext uri="{FF2B5EF4-FFF2-40B4-BE49-F238E27FC236}">
                <a16:creationId xmlns:a16="http://schemas.microsoft.com/office/drawing/2014/main" id="{102913C1-9D67-2A1A-F6B6-126F1EC87991}"/>
              </a:ext>
            </a:extLst>
          </p:cNvPr>
          <p:cNvSpPr txBox="1"/>
          <p:nvPr/>
        </p:nvSpPr>
        <p:spPr>
          <a:xfrm>
            <a:off x="526987" y="1955346"/>
            <a:ext cx="7888803" cy="4001095"/>
          </a:xfrm>
          <a:prstGeom prst="rect">
            <a:avLst/>
          </a:prstGeom>
          <a:noFill/>
        </p:spPr>
        <p:txBody>
          <a:bodyPr wrap="square">
            <a:spAutoFit/>
          </a:bodyPr>
          <a:lstStyle/>
          <a:p>
            <a:r>
              <a:rPr lang="ru-RU" b="1" u="sng" dirty="0"/>
              <a:t>Проблемы и вызовы Малайзии и Индонезии в области кибербезопасности</a:t>
            </a:r>
          </a:p>
          <a:p>
            <a:endParaRPr lang="ru-RU" b="1" u="sng" dirty="0"/>
          </a:p>
          <a:p>
            <a:endParaRPr lang="ru-RU" b="1" u="sng" dirty="0"/>
          </a:p>
          <a:p>
            <a:pPr marL="285750" indent="-285750">
              <a:buFont typeface="Arial" panose="020B0604020202020204" pitchFamily="34" charset="0"/>
              <a:buChar char="•"/>
            </a:pPr>
            <a:r>
              <a:rPr lang="ru-RU" sz="2000" b="1" dirty="0"/>
              <a:t>Высокая уязвимость к атакам</a:t>
            </a:r>
          </a:p>
          <a:p>
            <a:endParaRPr lang="ru-RU" sz="2000" b="1" dirty="0"/>
          </a:p>
          <a:p>
            <a:pPr marL="285750" indent="-285750">
              <a:buFont typeface="Arial" panose="020B0604020202020204" pitchFamily="34" charset="0"/>
              <a:buChar char="•"/>
            </a:pPr>
            <a:r>
              <a:rPr lang="ru-RU" sz="2000" b="1" dirty="0"/>
              <a:t>Низкая эффективность законодательства</a:t>
            </a:r>
          </a:p>
          <a:p>
            <a:endParaRPr lang="ru-RU" sz="2000" b="1" dirty="0"/>
          </a:p>
          <a:p>
            <a:pPr marL="285750" indent="-285750">
              <a:buFont typeface="Arial" panose="020B0604020202020204" pitchFamily="34" charset="0"/>
              <a:buChar char="•"/>
            </a:pPr>
            <a:r>
              <a:rPr lang="ru-RU" sz="2000" b="1" dirty="0"/>
              <a:t>Дефицит высококвалифицированных специалистов</a:t>
            </a:r>
          </a:p>
          <a:p>
            <a:r>
              <a:rPr lang="ru-RU" sz="2000" dirty="0"/>
              <a:t>(в Малайзии нехватка специалистов по кибербезопасности оценивается </a:t>
            </a:r>
            <a:r>
              <a:rPr lang="ru-RU" sz="2000" b="1" dirty="0"/>
              <a:t>в 8 тысяч человек</a:t>
            </a:r>
            <a:r>
              <a:rPr lang="ru-RU" sz="2000" dirty="0"/>
              <a:t>. Стратегия кибербезопасности Малайзии (MCSS) нацелена на решение этой проблемы путем обучения и сертификации </a:t>
            </a:r>
            <a:r>
              <a:rPr lang="ru-RU" sz="2000" b="1" dirty="0"/>
              <a:t>20 тысяч специалистов по кибербезопасности к 2025 году.</a:t>
            </a:r>
          </a:p>
        </p:txBody>
      </p:sp>
      <p:pic>
        <p:nvPicPr>
          <p:cNvPr id="2054" name="Picture 6" descr="Cybersecurity Concept, Cybersecurity, Cyber, Security PNG Transparent Image  and Clipart for Free Download">
            <a:extLst>
              <a:ext uri="{FF2B5EF4-FFF2-40B4-BE49-F238E27FC236}">
                <a16:creationId xmlns:a16="http://schemas.microsoft.com/office/drawing/2014/main" id="{4EB5ED41-61AB-A620-379D-F77AE8CC29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1513" y="2334633"/>
            <a:ext cx="3974647" cy="3974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096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89716-2D91-32FF-AF68-9D36220FA1B0}"/>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518B2F52-0791-4142-5C6C-B903B3989821}"/>
              </a:ext>
            </a:extLst>
          </p:cNvPr>
          <p:cNvSpPr>
            <a:spLocks noGrp="1"/>
          </p:cNvSpPr>
          <p:nvPr>
            <p:ph type="body" sz="quarter" idx="12"/>
          </p:nvPr>
        </p:nvSpPr>
        <p:spPr>
          <a:xfrm>
            <a:off x="583746" y="1759443"/>
            <a:ext cx="10803677" cy="636714"/>
          </a:xfrm>
        </p:spPr>
        <p:txBody>
          <a:bodyPr>
            <a:noAutofit/>
          </a:bodyPr>
          <a:lstStyle/>
          <a:p>
            <a:r>
              <a:rPr lang="ru-RU" sz="2000" b="1" dirty="0"/>
              <a:t>Роль российских компаний в обеспечении кибербезопасности в Малайзии и Индонезии.</a:t>
            </a:r>
          </a:p>
        </p:txBody>
      </p:sp>
      <p:sp>
        <p:nvSpPr>
          <p:cNvPr id="5" name="Текст 4">
            <a:extLst>
              <a:ext uri="{FF2B5EF4-FFF2-40B4-BE49-F238E27FC236}">
                <a16:creationId xmlns:a16="http://schemas.microsoft.com/office/drawing/2014/main" id="{554D178C-5F42-8A67-3120-74113DBC4920}"/>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69F87B3A-88CE-8A77-FDA2-228BD8A4F447}"/>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CA314E6B-40D6-A4CB-8FEC-B22D900CB42A}"/>
              </a:ext>
            </a:extLst>
          </p:cNvPr>
          <p:cNvSpPr>
            <a:spLocks noGrp="1"/>
          </p:cNvSpPr>
          <p:nvPr>
            <p:ph type="body" sz="quarter" idx="15"/>
          </p:nvPr>
        </p:nvSpPr>
        <p:spPr/>
        <p:txBody>
          <a:bodyPr/>
          <a:lstStyle/>
          <a:p>
            <a:r>
              <a:rPr lang="ru-RU" sz="1400" dirty="0"/>
              <a:t>2025</a:t>
            </a:r>
          </a:p>
        </p:txBody>
      </p:sp>
      <p:sp>
        <p:nvSpPr>
          <p:cNvPr id="3" name="TextBox 2">
            <a:extLst>
              <a:ext uri="{FF2B5EF4-FFF2-40B4-BE49-F238E27FC236}">
                <a16:creationId xmlns:a16="http://schemas.microsoft.com/office/drawing/2014/main" id="{BD63E73D-383E-2726-3046-0D5D71DBFE64}"/>
              </a:ext>
            </a:extLst>
          </p:cNvPr>
          <p:cNvSpPr txBox="1"/>
          <p:nvPr/>
        </p:nvSpPr>
        <p:spPr>
          <a:xfrm>
            <a:off x="583746" y="3163639"/>
            <a:ext cx="5385102" cy="2246769"/>
          </a:xfrm>
          <a:prstGeom prst="rect">
            <a:avLst/>
          </a:prstGeom>
          <a:noFill/>
        </p:spPr>
        <p:txBody>
          <a:bodyPr wrap="square">
            <a:spAutoFit/>
          </a:bodyPr>
          <a:lstStyle/>
          <a:p>
            <a:r>
              <a:rPr lang="ru-RU" sz="2000" b="1" dirty="0"/>
              <a:t>Декабрь 2023 г. </a:t>
            </a:r>
            <a:endParaRPr lang="en-US" sz="2000" b="1" dirty="0"/>
          </a:p>
          <a:p>
            <a:r>
              <a:rPr lang="ru-RU" sz="2000" dirty="0"/>
              <a:t>В рамках стратегии расширения присутствия в Юго-Восточной Азии </a:t>
            </a:r>
            <a:r>
              <a:rPr lang="ru-RU" sz="2000" b="1" dirty="0">
                <a:solidFill>
                  <a:schemeClr val="accent6">
                    <a:lumMod val="75000"/>
                  </a:schemeClr>
                </a:solidFill>
              </a:rPr>
              <a:t>«Лаборатория Касперского» </a:t>
            </a:r>
            <a:r>
              <a:rPr lang="ru-RU" sz="2000" dirty="0"/>
              <a:t>подписала договор с компанией </a:t>
            </a:r>
            <a:r>
              <a:rPr lang="ru-RU" sz="2000" dirty="0" err="1"/>
              <a:t>Aswant</a:t>
            </a:r>
            <a:r>
              <a:rPr lang="ru-RU" sz="2000" dirty="0"/>
              <a:t> Solution, которая стала дистрибьютером решения Kaspersky </a:t>
            </a:r>
            <a:r>
              <a:rPr lang="ru-RU" sz="2000" dirty="0" err="1"/>
              <a:t>Thin</a:t>
            </a:r>
            <a:r>
              <a:rPr lang="ru-RU" sz="2000" dirty="0"/>
              <a:t> Client в Малайзии и Индонезии. </a:t>
            </a:r>
          </a:p>
        </p:txBody>
      </p:sp>
      <p:pic>
        <p:nvPicPr>
          <p:cNvPr id="3076" name="Picture 4">
            <a:extLst>
              <a:ext uri="{FF2B5EF4-FFF2-40B4-BE49-F238E27FC236}">
                <a16:creationId xmlns:a16="http://schemas.microsoft.com/office/drawing/2014/main" id="{6333295A-374D-990E-8096-BAB2F518D7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5580" y="2469695"/>
            <a:ext cx="5669822" cy="3560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9395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E4E44-B5A5-7C9C-3EDD-23909D290E8F}"/>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415F52D1-EB7B-9817-4058-254526E11C1E}"/>
              </a:ext>
            </a:extLst>
          </p:cNvPr>
          <p:cNvSpPr>
            <a:spLocks noGrp="1"/>
          </p:cNvSpPr>
          <p:nvPr>
            <p:ph type="body" sz="quarter" idx="12"/>
          </p:nvPr>
        </p:nvSpPr>
        <p:spPr>
          <a:xfrm>
            <a:off x="583746" y="1759443"/>
            <a:ext cx="10803677" cy="636714"/>
          </a:xfrm>
        </p:spPr>
        <p:txBody>
          <a:bodyPr>
            <a:noAutofit/>
          </a:bodyPr>
          <a:lstStyle/>
          <a:p>
            <a:r>
              <a:rPr lang="ru-RU" sz="2000" b="1" dirty="0"/>
              <a:t>Роль российских компаний в обеспечении кибербезопасности в Малайзии и Индонезии.</a:t>
            </a:r>
          </a:p>
        </p:txBody>
      </p:sp>
      <p:sp>
        <p:nvSpPr>
          <p:cNvPr id="5" name="Текст 4">
            <a:extLst>
              <a:ext uri="{FF2B5EF4-FFF2-40B4-BE49-F238E27FC236}">
                <a16:creationId xmlns:a16="http://schemas.microsoft.com/office/drawing/2014/main" id="{0D507121-BD76-FEED-8761-747C29A4034A}"/>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F4053E39-70B1-76DC-4014-BB1DBD63003B}"/>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C632CF7B-EF15-0597-0660-F8DBAB4A31F0}"/>
              </a:ext>
            </a:extLst>
          </p:cNvPr>
          <p:cNvSpPr>
            <a:spLocks noGrp="1"/>
          </p:cNvSpPr>
          <p:nvPr>
            <p:ph type="body" sz="quarter" idx="15"/>
          </p:nvPr>
        </p:nvSpPr>
        <p:spPr/>
        <p:txBody>
          <a:bodyPr/>
          <a:lstStyle/>
          <a:p>
            <a:r>
              <a:rPr lang="ru-RU" sz="1400" dirty="0"/>
              <a:t>2025</a:t>
            </a:r>
          </a:p>
        </p:txBody>
      </p:sp>
      <p:sp>
        <p:nvSpPr>
          <p:cNvPr id="3" name="TextBox 2">
            <a:extLst>
              <a:ext uri="{FF2B5EF4-FFF2-40B4-BE49-F238E27FC236}">
                <a16:creationId xmlns:a16="http://schemas.microsoft.com/office/drawing/2014/main" id="{4EA7A182-B36C-C176-1710-73466D893720}"/>
              </a:ext>
            </a:extLst>
          </p:cNvPr>
          <p:cNvSpPr txBox="1"/>
          <p:nvPr/>
        </p:nvSpPr>
        <p:spPr>
          <a:xfrm>
            <a:off x="518431" y="2645207"/>
            <a:ext cx="8388805" cy="2246769"/>
          </a:xfrm>
          <a:prstGeom prst="rect">
            <a:avLst/>
          </a:prstGeom>
          <a:noFill/>
        </p:spPr>
        <p:txBody>
          <a:bodyPr wrap="square">
            <a:spAutoFit/>
          </a:bodyPr>
          <a:lstStyle/>
          <a:p>
            <a:r>
              <a:rPr lang="ru-RU" sz="2000" b="1" dirty="0"/>
              <a:t>Август 2024 года – университет SGU и </a:t>
            </a:r>
            <a:r>
              <a:rPr lang="ru-RU" sz="2000" b="1" dirty="0" err="1">
                <a:solidFill>
                  <a:srgbClr val="C00000"/>
                </a:solidFill>
              </a:rPr>
              <a:t>Positive</a:t>
            </a:r>
            <a:r>
              <a:rPr lang="ru-RU" sz="2000" b="1" dirty="0">
                <a:solidFill>
                  <a:srgbClr val="C00000"/>
                </a:solidFill>
              </a:rPr>
              <a:t> Technologies </a:t>
            </a:r>
            <a:r>
              <a:rPr lang="ru-RU" sz="2000" b="1" dirty="0"/>
              <a:t>объявили о заключении меморандума о стратегическом партнерстве</a:t>
            </a:r>
          </a:p>
          <a:p>
            <a:endParaRPr lang="ru-RU" sz="2000" b="1" dirty="0"/>
          </a:p>
          <a:p>
            <a:r>
              <a:rPr lang="ru-RU" sz="2000" b="1" dirty="0" err="1"/>
              <a:t>Positive</a:t>
            </a:r>
            <a:r>
              <a:rPr lang="ru-RU" sz="2000" b="1" dirty="0"/>
              <a:t> </a:t>
            </a:r>
            <a:r>
              <a:rPr lang="ru-RU" sz="2000" b="1" dirty="0" err="1"/>
              <a:t>Hack</a:t>
            </a:r>
            <a:r>
              <a:rPr lang="ru-RU" sz="2000" b="1" dirty="0"/>
              <a:t> Camp </a:t>
            </a:r>
            <a:r>
              <a:rPr lang="ru-RU" sz="2000" dirty="0"/>
              <a:t>— международная программа по практической кибербезопасности для зарубежных специалистов (при поддержке </a:t>
            </a:r>
            <a:r>
              <a:rPr lang="ru-RU" sz="2000" dirty="0" err="1"/>
              <a:t>Минцифры</a:t>
            </a:r>
            <a:r>
              <a:rPr lang="ru-RU" sz="2000" dirty="0"/>
              <a:t> России). Проект стартовал в августе 2024 года, и будет проходить ежегодно. </a:t>
            </a:r>
          </a:p>
        </p:txBody>
      </p:sp>
      <p:pic>
        <p:nvPicPr>
          <p:cNvPr id="4098" name="Picture 2" descr="Positive Technologies | Forbes.ru">
            <a:extLst>
              <a:ext uri="{FF2B5EF4-FFF2-40B4-BE49-F238E27FC236}">
                <a16:creationId xmlns:a16="http://schemas.microsoft.com/office/drawing/2014/main" id="{1DC83367-3FFB-8A01-F434-81F634880E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8328" y="2183948"/>
            <a:ext cx="3039926" cy="3037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47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7331DA-5BC8-3AD2-C846-9C3B5B217794}"/>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18424396-037F-A07A-F527-CB519A8983F0}"/>
              </a:ext>
            </a:extLst>
          </p:cNvPr>
          <p:cNvSpPr>
            <a:spLocks noGrp="1"/>
          </p:cNvSpPr>
          <p:nvPr>
            <p:ph type="body" sz="quarter" idx="12"/>
          </p:nvPr>
        </p:nvSpPr>
        <p:spPr>
          <a:xfrm>
            <a:off x="583746" y="1759443"/>
            <a:ext cx="10803677" cy="636714"/>
          </a:xfrm>
        </p:spPr>
        <p:txBody>
          <a:bodyPr>
            <a:noAutofit/>
          </a:bodyPr>
          <a:lstStyle/>
          <a:p>
            <a:r>
              <a:rPr lang="ru-RU" sz="2000" b="1" dirty="0"/>
              <a:t>Роль российских компаний в обеспечении кибербезопасности в Малайзии и Индонезии.</a:t>
            </a:r>
          </a:p>
        </p:txBody>
      </p:sp>
      <p:sp>
        <p:nvSpPr>
          <p:cNvPr id="5" name="Текст 4">
            <a:extLst>
              <a:ext uri="{FF2B5EF4-FFF2-40B4-BE49-F238E27FC236}">
                <a16:creationId xmlns:a16="http://schemas.microsoft.com/office/drawing/2014/main" id="{792CF981-1B8D-0476-3B6E-189800893725}"/>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CCFFBB49-A2DE-8338-8761-5B850167BC87}"/>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1761040D-D068-7785-FE92-004AA222B55D}"/>
              </a:ext>
            </a:extLst>
          </p:cNvPr>
          <p:cNvSpPr>
            <a:spLocks noGrp="1"/>
          </p:cNvSpPr>
          <p:nvPr>
            <p:ph type="body" sz="quarter" idx="15"/>
          </p:nvPr>
        </p:nvSpPr>
        <p:spPr/>
        <p:txBody>
          <a:bodyPr/>
          <a:lstStyle/>
          <a:p>
            <a:r>
              <a:rPr lang="ru-RU" sz="1400" dirty="0"/>
              <a:t>2025</a:t>
            </a:r>
          </a:p>
        </p:txBody>
      </p:sp>
      <p:sp>
        <p:nvSpPr>
          <p:cNvPr id="3" name="TextBox 2">
            <a:extLst>
              <a:ext uri="{FF2B5EF4-FFF2-40B4-BE49-F238E27FC236}">
                <a16:creationId xmlns:a16="http://schemas.microsoft.com/office/drawing/2014/main" id="{DDB596E3-BDD5-B167-F872-13B8601AFAD0}"/>
              </a:ext>
            </a:extLst>
          </p:cNvPr>
          <p:cNvSpPr txBox="1"/>
          <p:nvPr/>
        </p:nvSpPr>
        <p:spPr>
          <a:xfrm>
            <a:off x="510267" y="2526925"/>
            <a:ext cx="10164536" cy="2862322"/>
          </a:xfrm>
          <a:prstGeom prst="rect">
            <a:avLst/>
          </a:prstGeom>
          <a:noFill/>
        </p:spPr>
        <p:txBody>
          <a:bodyPr wrap="square">
            <a:spAutoFit/>
          </a:bodyPr>
          <a:lstStyle/>
          <a:p>
            <a:r>
              <a:rPr lang="ru-RU" sz="2000" b="1" dirty="0"/>
              <a:t>Декабрь 2024 года</a:t>
            </a:r>
          </a:p>
          <a:p>
            <a:endParaRPr lang="ru-RU" sz="2000" b="1" dirty="0"/>
          </a:p>
          <a:p>
            <a:r>
              <a:rPr lang="ru-RU" sz="2000" dirty="0"/>
              <a:t>Совместное участие игре-битве по кибербезопасности </a:t>
            </a:r>
            <a:r>
              <a:rPr lang="ru-RU" sz="2000" b="1" dirty="0" err="1">
                <a:solidFill>
                  <a:srgbClr val="C00000"/>
                </a:solidFill>
              </a:rPr>
              <a:t>Standoff</a:t>
            </a:r>
            <a:r>
              <a:rPr lang="ru-RU" sz="2000" dirty="0"/>
              <a:t>. Команда реагирования на чрезвычайные ситуации в сфере ИБ является частью агентства </a:t>
            </a:r>
            <a:r>
              <a:rPr lang="ru-RU" sz="2000" b="1" dirty="0" err="1"/>
              <a:t>CyberSecurity</a:t>
            </a:r>
            <a:r>
              <a:rPr lang="ru-RU" sz="2000" b="1" dirty="0"/>
              <a:t> </a:t>
            </a:r>
            <a:r>
              <a:rPr lang="ru-RU" sz="2000" b="1" dirty="0" err="1"/>
              <a:t>Malaysia</a:t>
            </a:r>
            <a:r>
              <a:rPr lang="ru-RU" sz="2000" b="1" dirty="0"/>
              <a:t> </a:t>
            </a:r>
            <a:r>
              <a:rPr lang="ru-RU" sz="2000" dirty="0"/>
              <a:t>при Министерстве связи и мультимедиа Малайзии. На </a:t>
            </a:r>
            <a:r>
              <a:rPr lang="ru-RU" sz="2000" dirty="0" err="1"/>
              <a:t>кибербитве</a:t>
            </a:r>
            <a:r>
              <a:rPr lang="ru-RU" sz="2000" dirty="0"/>
              <a:t> </a:t>
            </a:r>
            <a:r>
              <a:rPr lang="ru-RU" sz="2000" dirty="0" err="1"/>
              <a:t>Standoff</a:t>
            </a:r>
            <a:r>
              <a:rPr lang="ru-RU" sz="2000" dirty="0"/>
              <a:t> малайзийская команда успешно защитила ИТ-системы департамента ЖКХ и государственных услуг.</a:t>
            </a:r>
          </a:p>
          <a:p>
            <a:r>
              <a:rPr lang="ru-RU" sz="2000" b="1" dirty="0" err="1">
                <a:solidFill>
                  <a:srgbClr val="C00000"/>
                </a:solidFill>
              </a:rPr>
              <a:t>Кибербитва</a:t>
            </a:r>
            <a:r>
              <a:rPr lang="ru-RU" sz="2000" b="1" dirty="0">
                <a:solidFill>
                  <a:srgbClr val="C00000"/>
                </a:solidFill>
              </a:rPr>
              <a:t> </a:t>
            </a:r>
            <a:r>
              <a:rPr lang="ru-RU" sz="2000" b="1" dirty="0" err="1">
                <a:solidFill>
                  <a:srgbClr val="C00000"/>
                </a:solidFill>
              </a:rPr>
              <a:t>Standoff</a:t>
            </a:r>
            <a:r>
              <a:rPr lang="ru-RU" sz="2000" b="1" dirty="0">
                <a:solidFill>
                  <a:srgbClr val="C00000"/>
                </a:solidFill>
              </a:rPr>
              <a:t> </a:t>
            </a:r>
            <a:r>
              <a:rPr lang="ru-RU" sz="2000" dirty="0"/>
              <a:t>стала для аналитиков агентства </a:t>
            </a:r>
            <a:r>
              <a:rPr lang="ru-RU" sz="2000" b="1" dirty="0" err="1"/>
              <a:t>CyberSecurity</a:t>
            </a:r>
            <a:r>
              <a:rPr lang="ru-RU" sz="2000" b="1" dirty="0"/>
              <a:t> </a:t>
            </a:r>
            <a:r>
              <a:rPr lang="ru-RU" sz="2000" b="1" dirty="0" err="1"/>
              <a:t>Malaysia</a:t>
            </a:r>
            <a:r>
              <a:rPr lang="ru-RU" sz="2000" b="1" dirty="0"/>
              <a:t> </a:t>
            </a:r>
            <a:r>
              <a:rPr lang="ru-RU" sz="2000" dirty="0"/>
              <a:t>отличной возможностью проверить слаженность и навыки своей команды, а также повысить уровень ее подготовки к отражению реальных угроз. </a:t>
            </a:r>
          </a:p>
        </p:txBody>
      </p:sp>
    </p:spTree>
    <p:extLst>
      <p:ext uri="{BB962C8B-B14F-4D97-AF65-F5344CB8AC3E}">
        <p14:creationId xmlns:p14="http://schemas.microsoft.com/office/powerpoint/2010/main" val="164885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F99198-5469-8F5C-713D-BE9CDABD810C}"/>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43772D3B-D3D7-C639-F362-4259F83CA657}"/>
              </a:ext>
            </a:extLst>
          </p:cNvPr>
          <p:cNvSpPr>
            <a:spLocks noGrp="1"/>
          </p:cNvSpPr>
          <p:nvPr>
            <p:ph type="body" sz="quarter" idx="12"/>
          </p:nvPr>
        </p:nvSpPr>
        <p:spPr>
          <a:xfrm>
            <a:off x="522514" y="1444216"/>
            <a:ext cx="10803677" cy="636714"/>
          </a:xfrm>
        </p:spPr>
        <p:txBody>
          <a:bodyPr>
            <a:noAutofit/>
          </a:bodyPr>
          <a:lstStyle/>
          <a:p>
            <a:r>
              <a:rPr lang="ru-RU" sz="2000" b="1" dirty="0"/>
              <a:t>Источники:</a:t>
            </a:r>
          </a:p>
        </p:txBody>
      </p:sp>
      <p:sp>
        <p:nvSpPr>
          <p:cNvPr id="5" name="Текст 4">
            <a:extLst>
              <a:ext uri="{FF2B5EF4-FFF2-40B4-BE49-F238E27FC236}">
                <a16:creationId xmlns:a16="http://schemas.microsoft.com/office/drawing/2014/main" id="{46EEDBDE-AAA9-A22D-B897-5201926EE299}"/>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FA8D8E2C-489A-584F-2041-786903E43EB6}"/>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8F50859F-8666-64BB-8E9D-B1CB280C6C5F}"/>
              </a:ext>
            </a:extLst>
          </p:cNvPr>
          <p:cNvSpPr>
            <a:spLocks noGrp="1"/>
          </p:cNvSpPr>
          <p:nvPr>
            <p:ph type="body" sz="quarter" idx="15"/>
          </p:nvPr>
        </p:nvSpPr>
        <p:spPr/>
        <p:txBody>
          <a:bodyPr/>
          <a:lstStyle/>
          <a:p>
            <a:r>
              <a:rPr lang="ru-RU" sz="1400" dirty="0"/>
              <a:t>2025</a:t>
            </a:r>
          </a:p>
        </p:txBody>
      </p:sp>
      <p:sp>
        <p:nvSpPr>
          <p:cNvPr id="3" name="TextBox 2">
            <a:extLst>
              <a:ext uri="{FF2B5EF4-FFF2-40B4-BE49-F238E27FC236}">
                <a16:creationId xmlns:a16="http://schemas.microsoft.com/office/drawing/2014/main" id="{50883F22-0816-0979-5859-81347C6B99DC}"/>
              </a:ext>
            </a:extLst>
          </p:cNvPr>
          <p:cNvSpPr txBox="1"/>
          <p:nvPr/>
        </p:nvSpPr>
        <p:spPr>
          <a:xfrm>
            <a:off x="417739" y="1788623"/>
            <a:ext cx="11600090" cy="5339923"/>
          </a:xfrm>
          <a:prstGeom prst="rect">
            <a:avLst/>
          </a:prstGeom>
          <a:noFill/>
        </p:spPr>
        <p:txBody>
          <a:bodyPr wrap="square">
            <a:spAutoFit/>
          </a:bodyPr>
          <a:lstStyle/>
          <a:p>
            <a:r>
              <a:rPr lang="en-US" sz="1100" dirty="0"/>
              <a:t>Number of internet users in Indonesia from 2014 to 2029. — </a:t>
            </a:r>
            <a:r>
              <a:rPr lang="en-US" sz="1100" dirty="0" err="1"/>
              <a:t>Текст</a:t>
            </a:r>
            <a:r>
              <a:rPr lang="en-US" sz="1100" dirty="0"/>
              <a:t> : </a:t>
            </a:r>
            <a:r>
              <a:rPr lang="en-US" sz="1100" dirty="0" err="1"/>
              <a:t>электронный</a:t>
            </a:r>
            <a:r>
              <a:rPr lang="en-US" sz="1100" dirty="0"/>
              <a:t> //  : [</a:t>
            </a:r>
            <a:r>
              <a:rPr lang="en-US" sz="1100" dirty="0" err="1"/>
              <a:t>сайт</a:t>
            </a:r>
            <a:r>
              <a:rPr lang="en-US" sz="1100" dirty="0"/>
              <a:t>]. — URL: https://www.statista.com/forecasts/1144747/internet-users-in-indonesia  (</a:t>
            </a:r>
            <a:r>
              <a:rPr lang="en-US" sz="1100" dirty="0" err="1"/>
              <a:t>дата</a:t>
            </a:r>
            <a:r>
              <a:rPr lang="en-US" sz="1100" dirty="0"/>
              <a:t> </a:t>
            </a:r>
            <a:r>
              <a:rPr lang="en-US" sz="1100" dirty="0" err="1"/>
              <a:t>обращения</a:t>
            </a:r>
            <a:r>
              <a:rPr lang="en-US" sz="1100" dirty="0"/>
              <a:t>: 23.02.2025).</a:t>
            </a:r>
            <a:endParaRPr lang="ru-RU" sz="1100" dirty="0"/>
          </a:p>
          <a:p>
            <a:r>
              <a:rPr lang="ru-RU" sz="1100" dirty="0"/>
              <a:t>Анализ размера и доли рынка электронной коммерции в Индонезии - тенденции роста и прогнозы (2024 - 2029 гг.) Source: https://www.mordorintelligence.com/ru/industry-reports/indonesia-ecommerce-market. — Текст : электронный //  : [сайт]. — URL: https://www.mordorintelligence.com/ru/industry-reports/indonesia-ecommerce-market  (дата обращения: 23.02.2025).</a:t>
            </a:r>
          </a:p>
          <a:p>
            <a:r>
              <a:rPr lang="ru-RU" sz="1100" dirty="0"/>
              <a:t>Анализ объема и доли рынка ИКТ в Индонезии - тенденции роста и прогнозы (2024 - 2029 гг.) Source: https://www.mordorintelligence.com/ru/industry-reports/indonesia-ict-market. — Текст : электронный //  : [сайт]. — URL: https://www.mordorintelligence.com/ru/industry-reports/indonesia-ict-market  (дата обращения: 23.02.2025).</a:t>
            </a:r>
          </a:p>
          <a:p>
            <a:r>
              <a:rPr lang="de-DE" sz="1100" dirty="0" err="1"/>
              <a:t>Number</a:t>
            </a:r>
            <a:r>
              <a:rPr lang="de-DE" sz="1100" dirty="0"/>
              <a:t> </a:t>
            </a:r>
            <a:r>
              <a:rPr lang="de-DE" sz="1100" dirty="0" err="1"/>
              <a:t>of</a:t>
            </a:r>
            <a:r>
              <a:rPr lang="de-DE" sz="1100" dirty="0"/>
              <a:t> </a:t>
            </a:r>
            <a:r>
              <a:rPr lang="de-DE" sz="1100" dirty="0" err="1"/>
              <a:t>internet</a:t>
            </a:r>
            <a:r>
              <a:rPr lang="de-DE" sz="1100" dirty="0"/>
              <a:t> </a:t>
            </a:r>
            <a:r>
              <a:rPr lang="de-DE" sz="1100" dirty="0" err="1"/>
              <a:t>users</a:t>
            </a:r>
            <a:r>
              <a:rPr lang="de-DE" sz="1100" dirty="0"/>
              <a:t> in Malaysia 2014-2029. — </a:t>
            </a:r>
            <a:r>
              <a:rPr lang="ru-RU" sz="1100" dirty="0"/>
              <a:t>Текст : электронный //  : [сайт]. — </a:t>
            </a:r>
            <a:r>
              <a:rPr lang="de-DE" sz="1100" dirty="0"/>
              <a:t>URL: https://www.statista.com/statistics/553752/number-of-internet-users-in-malaysia/ (</a:t>
            </a:r>
            <a:r>
              <a:rPr lang="ru-RU" sz="1100" dirty="0"/>
              <a:t>дата обращения: 23.02.2025).</a:t>
            </a:r>
          </a:p>
          <a:p>
            <a:r>
              <a:rPr lang="ru-RU" sz="1100" dirty="0"/>
              <a:t>Анализ объема и доли рынка ИКТ в Малайзии - тенденции роста и прогнозы (2024 - 2029 гг.) Source: https://www.mordorintelligence.com/ru/industry-reports/malaysia-ict-market. — Текст : электронный //  : [сайт]. — URL: (дата обращения: 23.02.2025).</a:t>
            </a:r>
          </a:p>
          <a:p>
            <a:r>
              <a:rPr lang="ru-RU" sz="1100" dirty="0" err="1"/>
              <a:t>Positive</a:t>
            </a:r>
            <a:r>
              <a:rPr lang="ru-RU" sz="1100" dirty="0"/>
              <a:t> Technologies: киберпреступники атакуют госсектор, телекоммуникации и ВПК стран Юго-Восточной Азии - </a:t>
            </a:r>
            <a:r>
              <a:rPr lang="de-DE" sz="1100" dirty="0">
                <a:hlinkClick r:id="rId2"/>
              </a:rPr>
              <a:t>https://www.ptsecurity.com/ru-ru/about/news/positive-technologies-kiberprestupniki-atakuyut-gossektor-telekommunikaczii-i-vpk-stran-yugo-vostochnoj-azii/</a:t>
            </a:r>
            <a:endParaRPr lang="ru-RU" sz="1100" dirty="0"/>
          </a:p>
          <a:p>
            <a:r>
              <a:rPr lang="ru-RU" sz="1100" dirty="0"/>
              <a:t>Кибербезопасность в Индонезии или </a:t>
            </a:r>
            <a:r>
              <a:rPr lang="ru-RU" sz="1100" dirty="0" err="1"/>
              <a:t>Nama</a:t>
            </a:r>
            <a:r>
              <a:rPr lang="ru-RU" sz="1100" dirty="0"/>
              <a:t> </a:t>
            </a:r>
            <a:r>
              <a:rPr lang="ru-RU" sz="1100" dirty="0" err="1"/>
              <a:t>saya</a:t>
            </a:r>
            <a:r>
              <a:rPr lang="ru-RU" sz="1100" dirty="0"/>
              <a:t> Cyber Security. — Текст : электронный //  : [сайт]. — URL: https://securitymedia.org/info/kiberbezopasnost-v-indonezii-ili-nama-saya-cyber-security.html (дата обращения: 23.02.2025). </a:t>
            </a:r>
          </a:p>
          <a:p>
            <a:r>
              <a:rPr lang="ru-RU" sz="1100" dirty="0"/>
              <a:t>РФ и Индонезия договорились о сотрудничестве в обеспечении информационной безопасности. — Текст : электронный //  : [сайт]. — URL: https://tass.ru/obschestvo/13192833 (дата обращения: 23.02.2025).</a:t>
            </a:r>
          </a:p>
          <a:p>
            <a:r>
              <a:rPr lang="de-DE" sz="1100" dirty="0"/>
              <a:t>China, Indonesia </a:t>
            </a:r>
            <a:r>
              <a:rPr lang="de-DE" sz="1100" dirty="0" err="1"/>
              <a:t>sign</a:t>
            </a:r>
            <a:r>
              <a:rPr lang="de-DE" sz="1100" dirty="0"/>
              <a:t> </a:t>
            </a:r>
            <a:r>
              <a:rPr lang="de-DE" sz="1100" dirty="0" err="1"/>
              <a:t>MoU</a:t>
            </a:r>
            <a:r>
              <a:rPr lang="de-DE" sz="1100" dirty="0"/>
              <a:t> on </a:t>
            </a:r>
            <a:r>
              <a:rPr lang="de-DE" sz="1100" dirty="0" err="1"/>
              <a:t>internet</a:t>
            </a:r>
            <a:r>
              <a:rPr lang="de-DE" sz="1100" dirty="0"/>
              <a:t> </a:t>
            </a:r>
            <a:r>
              <a:rPr lang="de-DE" sz="1100" dirty="0" err="1"/>
              <a:t>security</a:t>
            </a:r>
            <a:r>
              <a:rPr lang="de-DE" sz="1100" dirty="0"/>
              <a:t> </a:t>
            </a:r>
            <a:r>
              <a:rPr lang="de-DE" sz="1100" dirty="0" err="1"/>
              <a:t>amid</a:t>
            </a:r>
            <a:r>
              <a:rPr lang="de-DE" sz="1100" dirty="0"/>
              <a:t> Washington </a:t>
            </a:r>
            <a:r>
              <a:rPr lang="de-DE" sz="1100" dirty="0" err="1"/>
              <a:t>pressure</a:t>
            </a:r>
            <a:r>
              <a:rPr lang="de-DE" sz="1100" dirty="0"/>
              <a:t> on </a:t>
            </a:r>
            <a:r>
              <a:rPr lang="de-DE" sz="1100" dirty="0" err="1"/>
              <a:t>Beijing's</a:t>
            </a:r>
            <a:r>
              <a:rPr lang="de-DE" sz="1100" dirty="0"/>
              <a:t> 5G </a:t>
            </a:r>
            <a:r>
              <a:rPr lang="de-DE" sz="1100" dirty="0" err="1"/>
              <a:t>technology</a:t>
            </a:r>
            <a:r>
              <a:rPr lang="de-DE" sz="1100" dirty="0"/>
              <a:t>. — </a:t>
            </a:r>
            <a:r>
              <a:rPr lang="ru-RU" sz="1100" dirty="0"/>
              <a:t>Текст : электронный //  : [сайт]. — </a:t>
            </a:r>
            <a:r>
              <a:rPr lang="de-DE" sz="1100" dirty="0"/>
              <a:t>URL: https://www.globaltimes.cn/page/202101/1212657.shtml (</a:t>
            </a:r>
            <a:r>
              <a:rPr lang="ru-RU" sz="1100" dirty="0"/>
              <a:t>дата обращения: 23.02.2025).</a:t>
            </a:r>
          </a:p>
          <a:p>
            <a:r>
              <a:rPr lang="ru-RU" sz="1100" dirty="0"/>
              <a:t>Подходы Японии к кибербезопасности на примере сотрудничества с АСЕАН. — Текст : электронный //  : [сайт]. — URL: https://russiancouncil.ru/analytics-and-comments/columns/cybercolumn/podkhody-yaponii-k-kiberbezopasnosti-na-primere-sotrudnichestva-s-asean/?sphrase_id=91008100 (дата обращения: 23.02.2025).</a:t>
            </a:r>
          </a:p>
          <a:p>
            <a:r>
              <a:rPr lang="de-DE" sz="1100" dirty="0"/>
              <a:t>JOINT MINISTERIAL STATEMENT  OF THE ASEAN-JAPAN MINISTERIAL POLICY MEETING  ON CYBERSECURITY COOPERATION. — </a:t>
            </a:r>
            <a:r>
              <a:rPr lang="ru-RU" sz="1100" dirty="0"/>
              <a:t>Текст : электронный //  : [сайт]. — </a:t>
            </a:r>
            <a:r>
              <a:rPr lang="de-DE" sz="1100" dirty="0"/>
              <a:t>URL: https://www.asean.org/wp-content/uploads/images/Statement/final_joint_statement%20asean-japan%20ministerial%20policy%20meeting.pdf (</a:t>
            </a:r>
            <a:r>
              <a:rPr lang="ru-RU" sz="1100" dirty="0"/>
              <a:t>дата обращения: 23.02.2025).</a:t>
            </a:r>
          </a:p>
          <a:p>
            <a:r>
              <a:rPr lang="ru-RU" sz="1100" dirty="0"/>
              <a:t>Актуальные </a:t>
            </a:r>
            <a:r>
              <a:rPr lang="ru-RU" sz="1100" dirty="0" err="1"/>
              <a:t>кибергурозы</a:t>
            </a:r>
            <a:r>
              <a:rPr lang="ru-RU" sz="1100" dirty="0"/>
              <a:t> для стран Азии: 2022–2023 год. — Текст : электронный //  : [сайт]. — URL: https://www.ptsecurity.com/ru-ru/research/analytics/asia-cybersecurity-threatscape-2022-2023/ (дата обращения: 23.02.2025).</a:t>
            </a:r>
          </a:p>
          <a:p>
            <a:r>
              <a:rPr lang="ru-RU" sz="1100" dirty="0"/>
              <a:t>«Лаборатория Касперского» и </a:t>
            </a:r>
            <a:r>
              <a:rPr lang="ru-RU" sz="1100" dirty="0" err="1"/>
              <a:t>Aswant</a:t>
            </a:r>
            <a:r>
              <a:rPr lang="ru-RU" sz="1100" dirty="0"/>
              <a:t> Solution собрали представителей малазийского бизнеса и госсектора на мероприятии в Куала-Лумпуре. — Текст : электронный //  : [сайт]. — URL: https://os.kaspersky.ru/latest/business-lunch-in-malaysia/ (дата обращения: 23.02.2025).</a:t>
            </a:r>
          </a:p>
          <a:p>
            <a:r>
              <a:rPr lang="ru-RU" sz="1100" dirty="0" err="1"/>
              <a:t>Positive</a:t>
            </a:r>
            <a:r>
              <a:rPr lang="ru-RU" sz="1100" dirty="0"/>
              <a:t> </a:t>
            </a:r>
            <a:r>
              <a:rPr lang="ru-RU" sz="1100" dirty="0" err="1"/>
              <a:t>Hack</a:t>
            </a:r>
            <a:r>
              <a:rPr lang="ru-RU" sz="1100" dirty="0"/>
              <a:t> Camp: в Москве завершилась первая смена международного образовательного проекта по кибербезопасности. — Текст : электронный //  : [сайт]. — URL: https://www.ptsecurity.com/ru-ru/about/news/positive-hack-camp-v-moskve-zavershilas-pervaya-smena-mezhdunarodnogo-obrazovatelnogo-proekta-po-kiberbezopasnosti/ (дата обращения: 23.02.2025).</a:t>
            </a:r>
          </a:p>
          <a:p>
            <a:endParaRPr lang="ru-RU" sz="1100" dirty="0"/>
          </a:p>
        </p:txBody>
      </p:sp>
    </p:spTree>
    <p:extLst>
      <p:ext uri="{BB962C8B-B14F-4D97-AF65-F5344CB8AC3E}">
        <p14:creationId xmlns:p14="http://schemas.microsoft.com/office/powerpoint/2010/main" val="1052890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985EFA28-570A-F647-B2F7-A43359726B4F}"/>
              </a:ext>
            </a:extLst>
          </p:cNvPr>
          <p:cNvSpPr>
            <a:spLocks noGrp="1"/>
          </p:cNvSpPr>
          <p:nvPr>
            <p:ph type="body" sz="quarter" idx="12"/>
          </p:nvPr>
        </p:nvSpPr>
        <p:spPr>
          <a:xfrm>
            <a:off x="585897" y="1661532"/>
            <a:ext cx="10821801" cy="4111365"/>
          </a:xfrm>
        </p:spPr>
        <p:txBody>
          <a:bodyPr>
            <a:normAutofit/>
          </a:bodyPr>
          <a:lstStyle/>
          <a:p>
            <a:r>
              <a:rPr lang="ru-RU" sz="2400" b="1" dirty="0"/>
              <a:t>План доклада</a:t>
            </a:r>
          </a:p>
          <a:p>
            <a:endParaRPr lang="ru-RU" sz="2400" b="1" dirty="0"/>
          </a:p>
          <a:p>
            <a:pPr marL="457200" indent="-457200">
              <a:buAutoNum type="arabicPeriod"/>
            </a:pPr>
            <a:r>
              <a:rPr lang="ru-RU" sz="2000" dirty="0"/>
              <a:t>Обзор цифровой экономики и развития информационных технологий в Индонезии и Малайзии</a:t>
            </a:r>
          </a:p>
          <a:p>
            <a:pPr marL="457200" indent="-457200">
              <a:buAutoNum type="arabicPeriod"/>
            </a:pPr>
            <a:r>
              <a:rPr lang="ru-RU" sz="2000" dirty="0"/>
              <a:t>Проблемы кибербезопасности, с которыми сталкиваются рассматриваемые страны</a:t>
            </a:r>
          </a:p>
          <a:p>
            <a:pPr marL="457200" indent="-457200">
              <a:buAutoNum type="arabicPeriod"/>
            </a:pPr>
            <a:r>
              <a:rPr lang="ru-RU" sz="2000" dirty="0"/>
              <a:t>Что предпринимается для борьбы с киберпреступностью и укрепления защиты данных? Роль государства в обеспечении кибербезопасности.</a:t>
            </a:r>
          </a:p>
          <a:p>
            <a:pPr marL="457200" indent="-457200">
              <a:buAutoNum type="arabicPeriod"/>
            </a:pPr>
            <a:r>
              <a:rPr lang="ru-RU" sz="2000" dirty="0"/>
              <a:t>Роль российских компаний в обеспечении кибербезопасности в Малайзии и Индонезии.</a:t>
            </a:r>
          </a:p>
          <a:p>
            <a:pPr marL="457200" indent="-457200">
              <a:buAutoNum type="arabicPeriod"/>
            </a:pPr>
            <a:endParaRPr lang="ru-RU" sz="2000" dirty="0"/>
          </a:p>
        </p:txBody>
      </p:sp>
      <p:sp>
        <p:nvSpPr>
          <p:cNvPr id="5" name="Текст 4">
            <a:extLst>
              <a:ext uri="{FF2B5EF4-FFF2-40B4-BE49-F238E27FC236}">
                <a16:creationId xmlns:a16="http://schemas.microsoft.com/office/drawing/2014/main" id="{C612FDF3-830C-8745-A254-C8DF29B6C387}"/>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40682799-9A38-414D-BD10-45C11B66347C}"/>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35F411B5-8431-CE4A-BEA6-775367101901}"/>
              </a:ext>
            </a:extLst>
          </p:cNvPr>
          <p:cNvSpPr>
            <a:spLocks noGrp="1"/>
          </p:cNvSpPr>
          <p:nvPr>
            <p:ph type="body" sz="quarter" idx="15"/>
          </p:nvPr>
        </p:nvSpPr>
        <p:spPr/>
        <p:txBody>
          <a:bodyPr/>
          <a:lstStyle/>
          <a:p>
            <a:r>
              <a:rPr lang="ru-RU" sz="1400" dirty="0"/>
              <a:t>2025</a:t>
            </a:r>
          </a:p>
        </p:txBody>
      </p:sp>
    </p:spTree>
    <p:extLst>
      <p:ext uri="{BB962C8B-B14F-4D97-AF65-F5344CB8AC3E}">
        <p14:creationId xmlns:p14="http://schemas.microsoft.com/office/powerpoint/2010/main" val="26138513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B63725-0EC0-51F9-B343-F0DCF4D3136A}"/>
            </a:ext>
          </a:extLst>
        </p:cNvPr>
        <p:cNvGrpSpPr/>
        <p:nvPr/>
      </p:nvGrpSpPr>
      <p:grpSpPr>
        <a:xfrm>
          <a:off x="0" y="0"/>
          <a:ext cx="0" cy="0"/>
          <a:chOff x="0" y="0"/>
          <a:chExt cx="0" cy="0"/>
        </a:xfrm>
      </p:grpSpPr>
      <p:sp>
        <p:nvSpPr>
          <p:cNvPr id="5" name="Текст 4">
            <a:extLst>
              <a:ext uri="{FF2B5EF4-FFF2-40B4-BE49-F238E27FC236}">
                <a16:creationId xmlns:a16="http://schemas.microsoft.com/office/drawing/2014/main" id="{0A73ED0B-512C-6D47-5D77-DE5D3BA31C7A}"/>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AE102EA7-6424-653B-8E88-08638B604BAB}"/>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1D2ECF18-EF82-829F-A557-EF4791FD402F}"/>
              </a:ext>
            </a:extLst>
          </p:cNvPr>
          <p:cNvSpPr>
            <a:spLocks noGrp="1"/>
          </p:cNvSpPr>
          <p:nvPr>
            <p:ph type="body" sz="quarter" idx="15"/>
          </p:nvPr>
        </p:nvSpPr>
        <p:spPr/>
        <p:txBody>
          <a:bodyPr/>
          <a:lstStyle/>
          <a:p>
            <a:r>
              <a:rPr lang="ru-RU" sz="1400" dirty="0"/>
              <a:t>2025</a:t>
            </a:r>
          </a:p>
        </p:txBody>
      </p:sp>
      <p:sp>
        <p:nvSpPr>
          <p:cNvPr id="2" name="TextBox 1">
            <a:extLst>
              <a:ext uri="{FF2B5EF4-FFF2-40B4-BE49-F238E27FC236}">
                <a16:creationId xmlns:a16="http://schemas.microsoft.com/office/drawing/2014/main" id="{7E85560A-7DE3-5191-DF1F-A64638F1FED8}"/>
              </a:ext>
            </a:extLst>
          </p:cNvPr>
          <p:cNvSpPr txBox="1"/>
          <p:nvPr/>
        </p:nvSpPr>
        <p:spPr>
          <a:xfrm>
            <a:off x="3264135" y="3178098"/>
            <a:ext cx="5663730" cy="769441"/>
          </a:xfrm>
          <a:prstGeom prst="rect">
            <a:avLst/>
          </a:prstGeom>
          <a:noFill/>
        </p:spPr>
        <p:txBody>
          <a:bodyPr wrap="none" rtlCol="0">
            <a:spAutoFit/>
          </a:bodyPr>
          <a:lstStyle/>
          <a:p>
            <a:pPr algn="l"/>
            <a:r>
              <a:rPr lang="ru-RU" sz="4400" b="1" dirty="0">
                <a:latin typeface="HSE Sans" panose="02000000000000000000" pitchFamily="2" charset="0"/>
              </a:rPr>
              <a:t>Спасибо за внимание!</a:t>
            </a:r>
          </a:p>
        </p:txBody>
      </p:sp>
    </p:spTree>
    <p:extLst>
      <p:ext uri="{BB962C8B-B14F-4D97-AF65-F5344CB8AC3E}">
        <p14:creationId xmlns:p14="http://schemas.microsoft.com/office/powerpoint/2010/main" val="926212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216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B59EA3-904A-2EE3-9B99-0B1CC191BC3B}"/>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27C9CB74-37FA-34D7-608F-92BF311A16B8}"/>
              </a:ext>
            </a:extLst>
          </p:cNvPr>
          <p:cNvSpPr>
            <a:spLocks noGrp="1"/>
          </p:cNvSpPr>
          <p:nvPr>
            <p:ph type="body" sz="quarter" idx="12"/>
          </p:nvPr>
        </p:nvSpPr>
        <p:spPr>
          <a:xfrm>
            <a:off x="557322" y="2067422"/>
            <a:ext cx="5673995" cy="285650"/>
          </a:xfrm>
        </p:spPr>
        <p:txBody>
          <a:bodyPr>
            <a:normAutofit/>
          </a:bodyPr>
          <a:lstStyle/>
          <a:p>
            <a:r>
              <a:rPr lang="ru-RU" sz="1400" b="1" dirty="0"/>
              <a:t>1) Динамика роста интернет пользователей в Индонезии 2014 - 2029</a:t>
            </a:r>
          </a:p>
          <a:p>
            <a:endParaRPr lang="ru-RU" sz="2400" b="1" dirty="0"/>
          </a:p>
          <a:p>
            <a:endParaRPr lang="ru-RU" sz="2000" dirty="0"/>
          </a:p>
        </p:txBody>
      </p:sp>
      <p:sp>
        <p:nvSpPr>
          <p:cNvPr id="5" name="Текст 4">
            <a:extLst>
              <a:ext uri="{FF2B5EF4-FFF2-40B4-BE49-F238E27FC236}">
                <a16:creationId xmlns:a16="http://schemas.microsoft.com/office/drawing/2014/main" id="{A301A318-42B2-ABA0-73BB-FF931327DE73}"/>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E4958AB3-2D8D-E364-A5DF-BA164B3E0281}"/>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A6E9E9AA-A9C1-05A7-4984-059B115D810F}"/>
              </a:ext>
            </a:extLst>
          </p:cNvPr>
          <p:cNvSpPr>
            <a:spLocks noGrp="1"/>
          </p:cNvSpPr>
          <p:nvPr>
            <p:ph type="body" sz="quarter" idx="15"/>
          </p:nvPr>
        </p:nvSpPr>
        <p:spPr/>
        <p:txBody>
          <a:bodyPr/>
          <a:lstStyle/>
          <a:p>
            <a:r>
              <a:rPr lang="ru-RU" sz="1400" dirty="0"/>
              <a:t>2025</a:t>
            </a:r>
          </a:p>
        </p:txBody>
      </p:sp>
      <p:pic>
        <p:nvPicPr>
          <p:cNvPr id="2" name="Picture 8">
            <a:extLst>
              <a:ext uri="{FF2B5EF4-FFF2-40B4-BE49-F238E27FC236}">
                <a16:creationId xmlns:a16="http://schemas.microsoft.com/office/drawing/2014/main" id="{999318CE-EFEA-01DF-19E7-E7693C1CC99F}"/>
              </a:ext>
            </a:extLst>
          </p:cNvPr>
          <p:cNvPicPr>
            <a:picLocks noChangeAspect="1"/>
          </p:cNvPicPr>
          <p:nvPr/>
        </p:nvPicPr>
        <p:blipFill>
          <a:blip r:embed="rId2"/>
          <a:stretch>
            <a:fillRect/>
          </a:stretch>
        </p:blipFill>
        <p:spPr>
          <a:xfrm>
            <a:off x="442820" y="2531029"/>
            <a:ext cx="5817072" cy="3860845"/>
          </a:xfrm>
          <a:prstGeom prst="rect">
            <a:avLst/>
          </a:prstGeom>
        </p:spPr>
      </p:pic>
      <p:sp>
        <p:nvSpPr>
          <p:cNvPr id="8" name="Текст 3">
            <a:extLst>
              <a:ext uri="{FF2B5EF4-FFF2-40B4-BE49-F238E27FC236}">
                <a16:creationId xmlns:a16="http://schemas.microsoft.com/office/drawing/2014/main" id="{ED87BF88-EC62-1692-D3D7-B3BC7490C0AE}"/>
              </a:ext>
            </a:extLst>
          </p:cNvPr>
          <p:cNvSpPr txBox="1">
            <a:spLocks/>
          </p:cNvSpPr>
          <p:nvPr/>
        </p:nvSpPr>
        <p:spPr>
          <a:xfrm>
            <a:off x="7294942" y="2020188"/>
            <a:ext cx="5673995" cy="285650"/>
          </a:xfrm>
          <a:prstGeom prst="rect">
            <a:avLst/>
          </a:prstGeom>
        </p:spPr>
        <p:txBody>
          <a:bodyPr lIns="0" tIns="0" rIns="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1400" b="1" dirty="0"/>
              <a:t>2) Экономический рост в e-</a:t>
            </a:r>
            <a:r>
              <a:rPr lang="ru-RU" sz="1400" b="1" dirty="0" err="1"/>
              <a:t>commerce</a:t>
            </a:r>
            <a:endParaRPr lang="ru-RU" sz="2000" dirty="0"/>
          </a:p>
        </p:txBody>
      </p:sp>
      <p:pic>
        <p:nvPicPr>
          <p:cNvPr id="9" name="Picture 5">
            <a:extLst>
              <a:ext uri="{FF2B5EF4-FFF2-40B4-BE49-F238E27FC236}">
                <a16:creationId xmlns:a16="http://schemas.microsoft.com/office/drawing/2014/main" id="{B3038102-832F-57F3-4839-D3AE1A0284F6}"/>
              </a:ext>
            </a:extLst>
          </p:cNvPr>
          <p:cNvPicPr>
            <a:picLocks noChangeAspect="1"/>
          </p:cNvPicPr>
          <p:nvPr/>
        </p:nvPicPr>
        <p:blipFill>
          <a:blip r:embed="rId3"/>
          <a:stretch>
            <a:fillRect/>
          </a:stretch>
        </p:blipFill>
        <p:spPr>
          <a:xfrm>
            <a:off x="6941457" y="2289509"/>
            <a:ext cx="4068082" cy="4343884"/>
          </a:xfrm>
          <a:prstGeom prst="rect">
            <a:avLst/>
          </a:prstGeom>
        </p:spPr>
      </p:pic>
      <p:sp>
        <p:nvSpPr>
          <p:cNvPr id="10" name="Текст 3">
            <a:extLst>
              <a:ext uri="{FF2B5EF4-FFF2-40B4-BE49-F238E27FC236}">
                <a16:creationId xmlns:a16="http://schemas.microsoft.com/office/drawing/2014/main" id="{8ABAF294-F457-F51D-68B2-C45C92FACE23}"/>
              </a:ext>
            </a:extLst>
          </p:cNvPr>
          <p:cNvSpPr txBox="1">
            <a:spLocks/>
          </p:cNvSpPr>
          <p:nvPr/>
        </p:nvSpPr>
        <p:spPr>
          <a:xfrm>
            <a:off x="536911" y="1601104"/>
            <a:ext cx="5673995" cy="285650"/>
          </a:xfrm>
          <a:prstGeom prst="rect">
            <a:avLst/>
          </a:prstGeom>
        </p:spPr>
        <p:txBody>
          <a:bodyPr lIns="0" tIns="0" rIns="0">
            <a:normAutofit fontScale="62500" lnSpcReduction="20000"/>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1300" b="0" i="0" kern="1200">
                <a:solidFill>
                  <a:srgbClr val="0E2D69"/>
                </a:solidFill>
                <a:latin typeface="HSE Sans" panose="02000000000000000000" pitchFamily="2" charset="0"/>
                <a:ea typeface="+mn-ea"/>
                <a:cs typeface="+mn-cs"/>
              </a:defRPr>
            </a:lvl1pPr>
            <a:lvl2pPr marL="4572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2pPr>
            <a:lvl3pPr marL="9144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3pPr>
            <a:lvl4pPr marL="13716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4pPr>
            <a:lvl5pPr marL="1828800" indent="0" algn="l" defTabSz="914400" rtl="0" eaLnBrk="1" latinLnBrk="0" hangingPunct="1">
              <a:lnSpc>
                <a:spcPct val="100000"/>
              </a:lnSpc>
              <a:spcBef>
                <a:spcPts val="1000"/>
              </a:spcBef>
              <a:buFont typeface="Arial" panose="020B0604020202020204" pitchFamily="34" charset="0"/>
              <a:buNone/>
              <a:defRPr sz="1300" b="0" i="0" kern="1200">
                <a:solidFill>
                  <a:srgbClr val="0E2D69"/>
                </a:solidFill>
                <a:latin typeface="HSE Sans"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u-RU" sz="3100" b="1" u="sng" dirty="0"/>
              <a:t>Индонезия</a:t>
            </a:r>
          </a:p>
          <a:p>
            <a:endParaRPr lang="ru-RU" sz="2400" b="1" dirty="0"/>
          </a:p>
          <a:p>
            <a:endParaRPr lang="ru-RU" sz="2000" dirty="0"/>
          </a:p>
        </p:txBody>
      </p:sp>
    </p:spTree>
    <p:extLst>
      <p:ext uri="{BB962C8B-B14F-4D97-AF65-F5344CB8AC3E}">
        <p14:creationId xmlns:p14="http://schemas.microsoft.com/office/powerpoint/2010/main" val="347934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FB8DB-4194-5B46-6205-A246A5A3683D}"/>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A982E523-37F6-A8BD-7FD3-7D1CA347F7F9}"/>
              </a:ext>
            </a:extLst>
          </p:cNvPr>
          <p:cNvSpPr>
            <a:spLocks noGrp="1"/>
          </p:cNvSpPr>
          <p:nvPr>
            <p:ph type="body" sz="quarter" idx="12"/>
          </p:nvPr>
        </p:nvSpPr>
        <p:spPr>
          <a:xfrm>
            <a:off x="585897" y="1661532"/>
            <a:ext cx="10821801" cy="4111365"/>
          </a:xfrm>
        </p:spPr>
        <p:txBody>
          <a:bodyPr>
            <a:normAutofit/>
          </a:bodyPr>
          <a:lstStyle/>
          <a:p>
            <a:r>
              <a:rPr lang="ru-RU" sz="1600" b="1" dirty="0"/>
              <a:t>3)Развитие цифровой инфраструктуры</a:t>
            </a:r>
          </a:p>
          <a:p>
            <a:endParaRPr lang="ru-RU" sz="1600" b="1" dirty="0"/>
          </a:p>
          <a:p>
            <a:r>
              <a:rPr lang="ru-RU" sz="2000" dirty="0"/>
              <a:t>Министерство связи и информатики Индонезии разработало стратегию "Цифровая Индонезия" на </a:t>
            </a:r>
            <a:r>
              <a:rPr lang="ru-RU" sz="2000" b="1" dirty="0"/>
              <a:t>2021-2024 годы</a:t>
            </a:r>
            <a:r>
              <a:rPr lang="ru-RU" sz="2000" dirty="0"/>
              <a:t>, которая включает четыре основных направления: цифровая инфраструктура, управление, экономика и общество. </a:t>
            </a:r>
          </a:p>
          <a:p>
            <a:r>
              <a:rPr lang="ru-RU" sz="2000" dirty="0"/>
              <a:t>В рамках цифровой трансформации правительство запустило несколько национальных инициатив, в том числе Движение 100 умных городов, e-</a:t>
            </a:r>
            <a:r>
              <a:rPr lang="ru-RU" sz="2000" dirty="0" err="1"/>
              <a:t>smart</a:t>
            </a:r>
            <a:r>
              <a:rPr lang="ru-RU" sz="2000" dirty="0"/>
              <a:t> IKM и Go Digital Vision 2020. </a:t>
            </a:r>
          </a:p>
          <a:p>
            <a:endParaRPr lang="ru-RU" sz="2000" dirty="0"/>
          </a:p>
          <a:p>
            <a:endParaRPr lang="ru-RU" sz="2000" dirty="0"/>
          </a:p>
          <a:p>
            <a:r>
              <a:rPr lang="ru-RU" sz="2000" b="1" dirty="0"/>
              <a:t>Ожидается, что в течение следующих пяти лет среднегодовой темп роста индонезийского рынка ИКТ составит 8,2%. </a:t>
            </a:r>
          </a:p>
        </p:txBody>
      </p:sp>
      <p:sp>
        <p:nvSpPr>
          <p:cNvPr id="5" name="Текст 4">
            <a:extLst>
              <a:ext uri="{FF2B5EF4-FFF2-40B4-BE49-F238E27FC236}">
                <a16:creationId xmlns:a16="http://schemas.microsoft.com/office/drawing/2014/main" id="{7157C696-9618-F458-9331-7198D3D44688}"/>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58798271-B8FD-31C3-FF0F-1526121083E4}"/>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8219B281-DB3A-995D-59F8-A70EB25056A3}"/>
              </a:ext>
            </a:extLst>
          </p:cNvPr>
          <p:cNvSpPr>
            <a:spLocks noGrp="1"/>
          </p:cNvSpPr>
          <p:nvPr>
            <p:ph type="body" sz="quarter" idx="15"/>
          </p:nvPr>
        </p:nvSpPr>
        <p:spPr/>
        <p:txBody>
          <a:bodyPr/>
          <a:lstStyle/>
          <a:p>
            <a:r>
              <a:rPr lang="ru-RU" sz="1400" dirty="0"/>
              <a:t>2025</a:t>
            </a:r>
          </a:p>
        </p:txBody>
      </p:sp>
    </p:spTree>
    <p:extLst>
      <p:ext uri="{BB962C8B-B14F-4D97-AF65-F5344CB8AC3E}">
        <p14:creationId xmlns:p14="http://schemas.microsoft.com/office/powerpoint/2010/main" val="398344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BC2F4-3CB2-63B2-7236-38922A3BF7D0}"/>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E5885662-4D9D-D292-8C20-1CE54617D708}"/>
              </a:ext>
            </a:extLst>
          </p:cNvPr>
          <p:cNvSpPr>
            <a:spLocks noGrp="1"/>
          </p:cNvSpPr>
          <p:nvPr>
            <p:ph type="body" sz="quarter" idx="12"/>
          </p:nvPr>
        </p:nvSpPr>
        <p:spPr>
          <a:xfrm>
            <a:off x="585899" y="1453243"/>
            <a:ext cx="6108816" cy="938893"/>
          </a:xfrm>
        </p:spPr>
        <p:txBody>
          <a:bodyPr>
            <a:normAutofit/>
          </a:bodyPr>
          <a:lstStyle/>
          <a:p>
            <a:r>
              <a:rPr lang="ru-RU" sz="2400" b="1" u="sng" dirty="0"/>
              <a:t>Малайзия</a:t>
            </a:r>
          </a:p>
          <a:p>
            <a:r>
              <a:rPr lang="ru-RU" sz="1400" b="1" dirty="0"/>
              <a:t>1) Динамика роста интернет пользователей в Малайзии 2014 - 2029</a:t>
            </a:r>
          </a:p>
          <a:p>
            <a:endParaRPr lang="ru-RU" sz="2400" b="1" dirty="0"/>
          </a:p>
          <a:p>
            <a:endParaRPr lang="ru-RU" sz="2400" b="1" dirty="0"/>
          </a:p>
        </p:txBody>
      </p:sp>
      <p:sp>
        <p:nvSpPr>
          <p:cNvPr id="5" name="Текст 4">
            <a:extLst>
              <a:ext uri="{FF2B5EF4-FFF2-40B4-BE49-F238E27FC236}">
                <a16:creationId xmlns:a16="http://schemas.microsoft.com/office/drawing/2014/main" id="{C57142ED-E02C-43F6-10BA-E2BEB4BA2694}"/>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39D55A14-0A0C-2DF9-BBF2-93C195365DD9}"/>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93F641C3-154E-4884-2AA8-FC2B6FE55B5E}"/>
              </a:ext>
            </a:extLst>
          </p:cNvPr>
          <p:cNvSpPr>
            <a:spLocks noGrp="1"/>
          </p:cNvSpPr>
          <p:nvPr>
            <p:ph type="body" sz="quarter" idx="15"/>
          </p:nvPr>
        </p:nvSpPr>
        <p:spPr/>
        <p:txBody>
          <a:bodyPr/>
          <a:lstStyle/>
          <a:p>
            <a:r>
              <a:rPr lang="ru-RU" sz="1400" dirty="0"/>
              <a:t>2025</a:t>
            </a:r>
          </a:p>
        </p:txBody>
      </p:sp>
      <p:pic>
        <p:nvPicPr>
          <p:cNvPr id="2" name="Picture 1">
            <a:extLst>
              <a:ext uri="{FF2B5EF4-FFF2-40B4-BE49-F238E27FC236}">
                <a16:creationId xmlns:a16="http://schemas.microsoft.com/office/drawing/2014/main" id="{72B4949B-404D-F96B-267E-8DB1FBF1DA1C}"/>
              </a:ext>
            </a:extLst>
          </p:cNvPr>
          <p:cNvPicPr>
            <a:picLocks noChangeAspect="1"/>
          </p:cNvPicPr>
          <p:nvPr/>
        </p:nvPicPr>
        <p:blipFill>
          <a:blip r:embed="rId2"/>
          <a:stretch>
            <a:fillRect/>
          </a:stretch>
        </p:blipFill>
        <p:spPr>
          <a:xfrm>
            <a:off x="332771" y="2473779"/>
            <a:ext cx="6252783" cy="4089206"/>
          </a:xfrm>
          <a:prstGeom prst="rect">
            <a:avLst/>
          </a:prstGeom>
        </p:spPr>
      </p:pic>
      <p:pic>
        <p:nvPicPr>
          <p:cNvPr id="8" name="Рисунок 7">
            <a:extLst>
              <a:ext uri="{FF2B5EF4-FFF2-40B4-BE49-F238E27FC236}">
                <a16:creationId xmlns:a16="http://schemas.microsoft.com/office/drawing/2014/main" id="{4E52FC52-A18D-54E1-A346-AF970940139C}"/>
              </a:ext>
            </a:extLst>
          </p:cNvPr>
          <p:cNvPicPr>
            <a:picLocks noChangeAspect="1"/>
          </p:cNvPicPr>
          <p:nvPr/>
        </p:nvPicPr>
        <p:blipFill>
          <a:blip r:embed="rId3"/>
          <a:srcRect l="35491" t="40374" r="42511" b="17738"/>
          <a:stretch/>
        </p:blipFill>
        <p:spPr>
          <a:xfrm>
            <a:off x="7294942" y="2392136"/>
            <a:ext cx="3881965" cy="4158077"/>
          </a:xfrm>
          <a:prstGeom prst="rect">
            <a:avLst/>
          </a:prstGeom>
        </p:spPr>
      </p:pic>
      <p:sp>
        <p:nvSpPr>
          <p:cNvPr id="10" name="TextBox 9">
            <a:extLst>
              <a:ext uri="{FF2B5EF4-FFF2-40B4-BE49-F238E27FC236}">
                <a16:creationId xmlns:a16="http://schemas.microsoft.com/office/drawing/2014/main" id="{6B0F1EAD-7628-4C78-8BF3-A6CAD0DB05D6}"/>
              </a:ext>
            </a:extLst>
          </p:cNvPr>
          <p:cNvSpPr txBox="1"/>
          <p:nvPr/>
        </p:nvSpPr>
        <p:spPr>
          <a:xfrm>
            <a:off x="7597011" y="1877259"/>
            <a:ext cx="6096680" cy="307777"/>
          </a:xfrm>
          <a:prstGeom prst="rect">
            <a:avLst/>
          </a:prstGeom>
          <a:noFill/>
        </p:spPr>
        <p:txBody>
          <a:bodyPr wrap="square">
            <a:spAutoFit/>
          </a:bodyPr>
          <a:lstStyle/>
          <a:p>
            <a:r>
              <a:rPr lang="ru-RU" sz="1400" b="1" dirty="0"/>
              <a:t>2) Рост ИКТ рынка</a:t>
            </a:r>
            <a:endParaRPr lang="ru-RU" sz="1400" dirty="0"/>
          </a:p>
        </p:txBody>
      </p:sp>
    </p:spTree>
    <p:extLst>
      <p:ext uri="{BB962C8B-B14F-4D97-AF65-F5344CB8AC3E}">
        <p14:creationId xmlns:p14="http://schemas.microsoft.com/office/powerpoint/2010/main" val="158953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71AC2C-4547-99C3-B9BD-5645D8525DBC}"/>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0CE3DEEF-7A79-D1E4-219A-0DA2C51D4EB0}"/>
              </a:ext>
            </a:extLst>
          </p:cNvPr>
          <p:cNvSpPr>
            <a:spLocks noGrp="1"/>
          </p:cNvSpPr>
          <p:nvPr>
            <p:ph type="body" sz="quarter" idx="12"/>
          </p:nvPr>
        </p:nvSpPr>
        <p:spPr>
          <a:xfrm>
            <a:off x="585897" y="1661532"/>
            <a:ext cx="10821801" cy="4111365"/>
          </a:xfrm>
        </p:spPr>
        <p:txBody>
          <a:bodyPr>
            <a:normAutofit lnSpcReduction="10000"/>
          </a:bodyPr>
          <a:lstStyle/>
          <a:p>
            <a:r>
              <a:rPr lang="ru-RU" sz="2000" dirty="0"/>
              <a:t>Основной причиной этого роста является растущая цифровизация процессов во всех значимых отраслях промышленности. Кроме того, по сравнению с другими соседними азиатскими странами, в Малайзии, как ожидается, будет наблюдаться сравнительно высокое проникновение широкополосной связи. </a:t>
            </a:r>
            <a:endParaRPr lang="en-US" sz="2000" dirty="0"/>
          </a:p>
          <a:p>
            <a:r>
              <a:rPr lang="ru-RU" sz="2000" b="1" dirty="0"/>
              <a:t>По данным Департамента статистики Малайзии (DOSM), в прошлом году на долю ИКТ приходилось 23,2% валового внутреннего продукта (ВВП) Малайзии, что на 12,1% больше, чем в позапрошлом году. </a:t>
            </a:r>
          </a:p>
          <a:p>
            <a:endParaRPr lang="ru-RU" sz="2000" b="1" dirty="0"/>
          </a:p>
          <a:p>
            <a:endParaRPr lang="ru-RU" sz="2000" b="1" dirty="0"/>
          </a:p>
          <a:p>
            <a:r>
              <a:rPr lang="ru-RU" sz="2000" b="1" dirty="0"/>
              <a:t>3) Развитие 5G: </a:t>
            </a:r>
            <a:r>
              <a:rPr lang="ru-RU" sz="2000" dirty="0"/>
              <a:t>По состоянию на сентябрь 2024 года около </a:t>
            </a:r>
            <a:r>
              <a:rPr lang="ru-RU" sz="2000" b="1" dirty="0"/>
              <a:t>82 процентов </a:t>
            </a:r>
            <a:r>
              <a:rPr lang="ru-RU" sz="2000" dirty="0"/>
              <a:t>населения Малайзии имели доступ к мобильной сети 5G. Это значительное увеличение по сравнению с четырьмя процентами в 2021 году и 47,1 процента в 2022 году.</a:t>
            </a:r>
          </a:p>
          <a:p>
            <a:endParaRPr lang="ru-RU" sz="2000" dirty="0"/>
          </a:p>
        </p:txBody>
      </p:sp>
      <p:sp>
        <p:nvSpPr>
          <p:cNvPr id="5" name="Текст 4">
            <a:extLst>
              <a:ext uri="{FF2B5EF4-FFF2-40B4-BE49-F238E27FC236}">
                <a16:creationId xmlns:a16="http://schemas.microsoft.com/office/drawing/2014/main" id="{C2CF06D6-4B0D-0817-7309-C42AD14BD5DE}"/>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EF2858AE-3EE3-A472-F0D6-76EE3635A00D}"/>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697BEFF2-6356-E833-97BE-C6C3FD039457}"/>
              </a:ext>
            </a:extLst>
          </p:cNvPr>
          <p:cNvSpPr>
            <a:spLocks noGrp="1"/>
          </p:cNvSpPr>
          <p:nvPr>
            <p:ph type="body" sz="quarter" idx="15"/>
          </p:nvPr>
        </p:nvSpPr>
        <p:spPr/>
        <p:txBody>
          <a:bodyPr/>
          <a:lstStyle/>
          <a:p>
            <a:r>
              <a:rPr lang="ru-RU" sz="1400" dirty="0"/>
              <a:t>2025</a:t>
            </a:r>
          </a:p>
        </p:txBody>
      </p:sp>
    </p:spTree>
    <p:extLst>
      <p:ext uri="{BB962C8B-B14F-4D97-AF65-F5344CB8AC3E}">
        <p14:creationId xmlns:p14="http://schemas.microsoft.com/office/powerpoint/2010/main" val="433525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BBC38-18B4-6792-F1F7-77149AEED17D}"/>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D91A2F29-0C1E-0BF6-34C1-F19CAF5774EE}"/>
              </a:ext>
            </a:extLst>
          </p:cNvPr>
          <p:cNvSpPr>
            <a:spLocks noGrp="1"/>
          </p:cNvSpPr>
          <p:nvPr>
            <p:ph type="body" sz="quarter" idx="12"/>
          </p:nvPr>
        </p:nvSpPr>
        <p:spPr>
          <a:xfrm>
            <a:off x="585897" y="1661532"/>
            <a:ext cx="9403107" cy="408109"/>
          </a:xfrm>
        </p:spPr>
        <p:txBody>
          <a:bodyPr>
            <a:normAutofit/>
          </a:bodyPr>
          <a:lstStyle/>
          <a:p>
            <a:pPr algn="ctr"/>
            <a:r>
              <a:rPr lang="ru-RU" sz="2000" dirty="0"/>
              <a:t>Уровень внедрения интернета в станах ЮВА по информации на 2025 г.</a:t>
            </a:r>
          </a:p>
          <a:p>
            <a:endParaRPr lang="ru-RU" sz="2000" dirty="0"/>
          </a:p>
        </p:txBody>
      </p:sp>
      <p:sp>
        <p:nvSpPr>
          <p:cNvPr id="5" name="Текст 4">
            <a:extLst>
              <a:ext uri="{FF2B5EF4-FFF2-40B4-BE49-F238E27FC236}">
                <a16:creationId xmlns:a16="http://schemas.microsoft.com/office/drawing/2014/main" id="{FF43A3AD-36AA-9955-935F-D43C6F0962CF}"/>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8EC8C0A6-7329-C83A-E830-E22BC33C9A72}"/>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21A1C00E-F526-6F40-9610-B70E4EC13C09}"/>
              </a:ext>
            </a:extLst>
          </p:cNvPr>
          <p:cNvSpPr>
            <a:spLocks noGrp="1"/>
          </p:cNvSpPr>
          <p:nvPr>
            <p:ph type="body" sz="quarter" idx="15"/>
          </p:nvPr>
        </p:nvSpPr>
        <p:spPr/>
        <p:txBody>
          <a:bodyPr/>
          <a:lstStyle/>
          <a:p>
            <a:r>
              <a:rPr lang="ru-RU" sz="1400" dirty="0"/>
              <a:t>2025</a:t>
            </a:r>
          </a:p>
        </p:txBody>
      </p:sp>
      <p:pic>
        <p:nvPicPr>
          <p:cNvPr id="2" name="Picture 2">
            <a:extLst>
              <a:ext uri="{FF2B5EF4-FFF2-40B4-BE49-F238E27FC236}">
                <a16:creationId xmlns:a16="http://schemas.microsoft.com/office/drawing/2014/main" id="{EEC96AC7-6787-F3CE-6A61-0674D6175D66}"/>
              </a:ext>
            </a:extLst>
          </p:cNvPr>
          <p:cNvPicPr>
            <a:picLocks noChangeAspect="1"/>
          </p:cNvPicPr>
          <p:nvPr/>
        </p:nvPicPr>
        <p:blipFill>
          <a:blip r:embed="rId2"/>
          <a:stretch>
            <a:fillRect/>
          </a:stretch>
        </p:blipFill>
        <p:spPr>
          <a:xfrm>
            <a:off x="2652938" y="2069641"/>
            <a:ext cx="5837917" cy="4629536"/>
          </a:xfrm>
          <a:prstGeom prst="rect">
            <a:avLst/>
          </a:prstGeom>
        </p:spPr>
      </p:pic>
    </p:spTree>
    <p:extLst>
      <p:ext uri="{BB962C8B-B14F-4D97-AF65-F5344CB8AC3E}">
        <p14:creationId xmlns:p14="http://schemas.microsoft.com/office/powerpoint/2010/main" val="3206832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8AE56-90CB-A9BE-398F-C43C91ECFA0F}"/>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DA03C029-D393-361A-33A8-E7C9DF70A278}"/>
              </a:ext>
            </a:extLst>
          </p:cNvPr>
          <p:cNvSpPr>
            <a:spLocks noGrp="1"/>
          </p:cNvSpPr>
          <p:nvPr>
            <p:ph type="body" sz="quarter" idx="12"/>
          </p:nvPr>
        </p:nvSpPr>
        <p:spPr>
          <a:xfrm>
            <a:off x="1394446" y="1661532"/>
            <a:ext cx="9403107" cy="408109"/>
          </a:xfrm>
        </p:spPr>
        <p:txBody>
          <a:bodyPr>
            <a:normAutofit/>
          </a:bodyPr>
          <a:lstStyle/>
          <a:p>
            <a:pPr algn="ctr"/>
            <a:r>
              <a:rPr lang="ru-RU" sz="2000" b="1" dirty="0"/>
              <a:t>Проблемы кибербезопасности, с которыми сталкиваются Малайзия и Индонезия</a:t>
            </a:r>
            <a:endParaRPr lang="ru-RU" sz="2000" dirty="0"/>
          </a:p>
        </p:txBody>
      </p:sp>
      <p:sp>
        <p:nvSpPr>
          <p:cNvPr id="5" name="Текст 4">
            <a:extLst>
              <a:ext uri="{FF2B5EF4-FFF2-40B4-BE49-F238E27FC236}">
                <a16:creationId xmlns:a16="http://schemas.microsoft.com/office/drawing/2014/main" id="{999C6F3E-21A7-293F-4545-0B00EC0520A2}"/>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7254F49D-E291-0A3E-CDA5-5F84741338A3}"/>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F7C78AB6-1C90-15FB-B8B5-AA7BE716C24F}"/>
              </a:ext>
            </a:extLst>
          </p:cNvPr>
          <p:cNvSpPr>
            <a:spLocks noGrp="1"/>
          </p:cNvSpPr>
          <p:nvPr>
            <p:ph type="body" sz="quarter" idx="15"/>
          </p:nvPr>
        </p:nvSpPr>
        <p:spPr/>
        <p:txBody>
          <a:bodyPr/>
          <a:lstStyle/>
          <a:p>
            <a:r>
              <a:rPr lang="ru-RU" sz="1400" dirty="0"/>
              <a:t>2025</a:t>
            </a:r>
          </a:p>
        </p:txBody>
      </p:sp>
      <p:sp>
        <p:nvSpPr>
          <p:cNvPr id="11" name="TextBox 10">
            <a:extLst>
              <a:ext uri="{FF2B5EF4-FFF2-40B4-BE49-F238E27FC236}">
                <a16:creationId xmlns:a16="http://schemas.microsoft.com/office/drawing/2014/main" id="{ED902309-57ED-7870-1C82-5E43D5B271D6}"/>
              </a:ext>
            </a:extLst>
          </p:cNvPr>
          <p:cNvSpPr txBox="1"/>
          <p:nvPr/>
        </p:nvSpPr>
        <p:spPr>
          <a:xfrm>
            <a:off x="742949" y="3175906"/>
            <a:ext cx="4735287" cy="2031325"/>
          </a:xfrm>
          <a:prstGeom prst="rect">
            <a:avLst/>
          </a:prstGeom>
          <a:noFill/>
        </p:spPr>
        <p:txBody>
          <a:bodyPr wrap="square">
            <a:spAutoFit/>
          </a:bodyPr>
          <a:lstStyle/>
          <a:p>
            <a:r>
              <a:rPr lang="ru-RU" dirty="0"/>
              <a:t>Согласно исследованию </a:t>
            </a:r>
            <a:r>
              <a:rPr lang="ru-RU" b="1" dirty="0" err="1"/>
              <a:t>Positive</a:t>
            </a:r>
            <a:r>
              <a:rPr lang="ru-RU" b="1" dirty="0"/>
              <a:t> Technologies</a:t>
            </a:r>
            <a:r>
              <a:rPr lang="ru-RU" dirty="0"/>
              <a:t>, в топ-5 стран региона по числу атакующих APT-группировок входят Филиппины (85%), Вьетнам (85%), Таиланд (70%), </a:t>
            </a:r>
            <a:r>
              <a:rPr lang="ru-RU" b="1" dirty="0"/>
              <a:t>Малайзия (70%) и Индонезия (60%).</a:t>
            </a:r>
          </a:p>
          <a:p>
            <a:endParaRPr lang="ru-RU" b="1" dirty="0"/>
          </a:p>
          <a:p>
            <a:r>
              <a:rPr lang="ru-RU" b="1" dirty="0"/>
              <a:t>Наиболее атакуемая сфера – это госсектор.</a:t>
            </a:r>
          </a:p>
        </p:txBody>
      </p:sp>
      <p:pic>
        <p:nvPicPr>
          <p:cNvPr id="12" name="Picture 4">
            <a:extLst>
              <a:ext uri="{FF2B5EF4-FFF2-40B4-BE49-F238E27FC236}">
                <a16:creationId xmlns:a16="http://schemas.microsoft.com/office/drawing/2014/main" id="{F22AD2EA-D9A3-1793-B949-6EACD3FCF8C1}"/>
              </a:ext>
            </a:extLst>
          </p:cNvPr>
          <p:cNvPicPr>
            <a:picLocks noChangeAspect="1"/>
          </p:cNvPicPr>
          <p:nvPr/>
        </p:nvPicPr>
        <p:blipFill>
          <a:blip r:embed="rId2"/>
          <a:stretch>
            <a:fillRect/>
          </a:stretch>
        </p:blipFill>
        <p:spPr>
          <a:xfrm>
            <a:off x="5607730" y="2132785"/>
            <a:ext cx="5940425" cy="3596640"/>
          </a:xfrm>
          <a:prstGeom prst="rect">
            <a:avLst/>
          </a:prstGeom>
        </p:spPr>
      </p:pic>
      <p:sp>
        <p:nvSpPr>
          <p:cNvPr id="14" name="TextBox 13">
            <a:extLst>
              <a:ext uri="{FF2B5EF4-FFF2-40B4-BE49-F238E27FC236}">
                <a16:creationId xmlns:a16="http://schemas.microsoft.com/office/drawing/2014/main" id="{16BFB200-0DA5-9053-4DC7-4FCF9302CF7B}"/>
              </a:ext>
            </a:extLst>
          </p:cNvPr>
          <p:cNvSpPr txBox="1"/>
          <p:nvPr/>
        </p:nvSpPr>
        <p:spPr>
          <a:xfrm>
            <a:off x="6391501" y="5848741"/>
            <a:ext cx="6096680" cy="307777"/>
          </a:xfrm>
          <a:prstGeom prst="rect">
            <a:avLst/>
          </a:prstGeom>
          <a:noFill/>
        </p:spPr>
        <p:txBody>
          <a:bodyPr wrap="square">
            <a:spAutoFit/>
          </a:bodyPr>
          <a:lstStyle/>
          <a:p>
            <a:r>
              <a:rPr lang="ru-RU" sz="1400" dirty="0"/>
              <a:t>Количество киберпреступлений в Индонезии 2016 - 2022</a:t>
            </a:r>
          </a:p>
        </p:txBody>
      </p:sp>
    </p:spTree>
    <p:extLst>
      <p:ext uri="{BB962C8B-B14F-4D97-AF65-F5344CB8AC3E}">
        <p14:creationId xmlns:p14="http://schemas.microsoft.com/office/powerpoint/2010/main" val="353623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21BCC-D827-3F0F-DBBC-C4482C244FBC}"/>
            </a:ext>
          </a:extLst>
        </p:cNvPr>
        <p:cNvGrpSpPr/>
        <p:nvPr/>
      </p:nvGrpSpPr>
      <p:grpSpPr>
        <a:xfrm>
          <a:off x="0" y="0"/>
          <a:ext cx="0" cy="0"/>
          <a:chOff x="0" y="0"/>
          <a:chExt cx="0" cy="0"/>
        </a:xfrm>
      </p:grpSpPr>
      <p:sp>
        <p:nvSpPr>
          <p:cNvPr id="4" name="Текст 3">
            <a:extLst>
              <a:ext uri="{FF2B5EF4-FFF2-40B4-BE49-F238E27FC236}">
                <a16:creationId xmlns:a16="http://schemas.microsoft.com/office/drawing/2014/main" id="{2146E13A-4E13-1985-B595-B7FFBABB2E7B}"/>
              </a:ext>
            </a:extLst>
          </p:cNvPr>
          <p:cNvSpPr>
            <a:spLocks noGrp="1"/>
          </p:cNvSpPr>
          <p:nvPr>
            <p:ph type="body" sz="quarter" idx="12"/>
          </p:nvPr>
        </p:nvSpPr>
        <p:spPr>
          <a:xfrm>
            <a:off x="1096165" y="1661527"/>
            <a:ext cx="9403107" cy="408109"/>
          </a:xfrm>
        </p:spPr>
        <p:txBody>
          <a:bodyPr>
            <a:normAutofit/>
          </a:bodyPr>
          <a:lstStyle/>
          <a:p>
            <a:pPr algn="ctr"/>
            <a:r>
              <a:rPr lang="ru-RU" sz="2000" b="1" dirty="0"/>
              <a:t>Проблемы кибербезопасности, с которыми сталкиваются Малайзия и Индонезия</a:t>
            </a:r>
            <a:endParaRPr lang="ru-RU" sz="2000" dirty="0"/>
          </a:p>
        </p:txBody>
      </p:sp>
      <p:sp>
        <p:nvSpPr>
          <p:cNvPr id="5" name="Текст 4">
            <a:extLst>
              <a:ext uri="{FF2B5EF4-FFF2-40B4-BE49-F238E27FC236}">
                <a16:creationId xmlns:a16="http://schemas.microsoft.com/office/drawing/2014/main" id="{910F487E-69CD-2EA3-B1D4-3FB9D4D604BD}"/>
              </a:ext>
            </a:extLst>
          </p:cNvPr>
          <p:cNvSpPr>
            <a:spLocks noGrp="1"/>
          </p:cNvSpPr>
          <p:nvPr>
            <p:ph type="body" sz="quarter" idx="13"/>
          </p:nvPr>
        </p:nvSpPr>
        <p:spPr>
          <a:xfrm>
            <a:off x="1143689" y="540904"/>
            <a:ext cx="2175093" cy="451057"/>
          </a:xfrm>
        </p:spPr>
        <p:txBody>
          <a:bodyPr/>
          <a:lstStyle/>
          <a:p>
            <a:r>
              <a:rPr lang="ru-RU" sz="1400" dirty="0">
                <a:effectLst/>
                <a:latin typeface="+mn-lt"/>
                <a:ea typeface="Calibri" panose="020F0502020204030204" pitchFamily="34" charset="0"/>
                <a:cs typeface="Times New Roman" panose="02020603050405020304" pitchFamily="18" charset="0"/>
              </a:rPr>
              <a:t>НУГ «АСЕАН+, БРИКС+, НАТО+: перспективы азиатской интеграции в новом мировом порядке»</a:t>
            </a:r>
            <a:endParaRPr lang="ru-RU" sz="2800" dirty="0">
              <a:latin typeface="+mn-lt"/>
              <a:cs typeface="Times New Roman" panose="02020603050405020304" pitchFamily="18" charset="0"/>
            </a:endParaRPr>
          </a:p>
          <a:p>
            <a:endParaRPr lang="ru-RU" sz="1400" dirty="0"/>
          </a:p>
        </p:txBody>
      </p:sp>
      <p:sp>
        <p:nvSpPr>
          <p:cNvPr id="6" name="Текст 5">
            <a:extLst>
              <a:ext uri="{FF2B5EF4-FFF2-40B4-BE49-F238E27FC236}">
                <a16:creationId xmlns:a16="http://schemas.microsoft.com/office/drawing/2014/main" id="{15A05695-B1DF-92DF-6B2B-54ABBB57FFBF}"/>
              </a:ext>
            </a:extLst>
          </p:cNvPr>
          <p:cNvSpPr>
            <a:spLocks noGrp="1"/>
          </p:cNvSpPr>
          <p:nvPr>
            <p:ph type="body" sz="quarter" idx="14"/>
          </p:nvPr>
        </p:nvSpPr>
        <p:spPr/>
        <p:txBody>
          <a:bodyPr/>
          <a:lstStyle/>
          <a:p>
            <a:r>
              <a:rPr lang="ru-RU" sz="1400" dirty="0">
                <a:solidFill>
                  <a:schemeClr val="tx1"/>
                </a:solidFill>
                <a:effectLst/>
                <a:latin typeface="+mn-lt"/>
                <a:ea typeface="Times New Roman" panose="02020603050405020304" pitchFamily="18" charset="0"/>
              </a:rPr>
              <a:t>Факультет мировой экономики и мировой политики</a:t>
            </a:r>
          </a:p>
          <a:p>
            <a:endParaRPr lang="ru-RU" dirty="0"/>
          </a:p>
        </p:txBody>
      </p:sp>
      <p:sp>
        <p:nvSpPr>
          <p:cNvPr id="7" name="Текст 6">
            <a:extLst>
              <a:ext uri="{FF2B5EF4-FFF2-40B4-BE49-F238E27FC236}">
                <a16:creationId xmlns:a16="http://schemas.microsoft.com/office/drawing/2014/main" id="{3AACDFCA-F7E4-F935-9080-6D5B724F26D7}"/>
              </a:ext>
            </a:extLst>
          </p:cNvPr>
          <p:cNvSpPr>
            <a:spLocks noGrp="1"/>
          </p:cNvSpPr>
          <p:nvPr>
            <p:ph type="body" sz="quarter" idx="15"/>
          </p:nvPr>
        </p:nvSpPr>
        <p:spPr/>
        <p:txBody>
          <a:bodyPr/>
          <a:lstStyle/>
          <a:p>
            <a:r>
              <a:rPr lang="ru-RU" sz="1400" dirty="0"/>
              <a:t>2025</a:t>
            </a:r>
          </a:p>
        </p:txBody>
      </p:sp>
      <p:sp>
        <p:nvSpPr>
          <p:cNvPr id="14" name="TextBox 13">
            <a:extLst>
              <a:ext uri="{FF2B5EF4-FFF2-40B4-BE49-F238E27FC236}">
                <a16:creationId xmlns:a16="http://schemas.microsoft.com/office/drawing/2014/main" id="{AFBB7FE1-827A-26DF-A15B-69CAA9BB4E72}"/>
              </a:ext>
            </a:extLst>
          </p:cNvPr>
          <p:cNvSpPr txBox="1"/>
          <p:nvPr/>
        </p:nvSpPr>
        <p:spPr>
          <a:xfrm>
            <a:off x="3506561" y="5730359"/>
            <a:ext cx="6096680" cy="307777"/>
          </a:xfrm>
          <a:prstGeom prst="rect">
            <a:avLst/>
          </a:prstGeom>
          <a:noFill/>
        </p:spPr>
        <p:txBody>
          <a:bodyPr wrap="square">
            <a:spAutoFit/>
          </a:bodyPr>
          <a:lstStyle/>
          <a:p>
            <a:r>
              <a:rPr lang="ru-RU" sz="1400" dirty="0"/>
              <a:t>Статистика киберпреступлений в Малайзии 2016 – 2020 гг. </a:t>
            </a:r>
          </a:p>
        </p:txBody>
      </p:sp>
      <p:pic>
        <p:nvPicPr>
          <p:cNvPr id="2" name="Picture 9">
            <a:extLst>
              <a:ext uri="{FF2B5EF4-FFF2-40B4-BE49-F238E27FC236}">
                <a16:creationId xmlns:a16="http://schemas.microsoft.com/office/drawing/2014/main" id="{DE8AE2B0-2326-4B2E-05C3-80C53EC45A61}"/>
              </a:ext>
            </a:extLst>
          </p:cNvPr>
          <p:cNvPicPr>
            <a:picLocks noChangeAspect="1"/>
          </p:cNvPicPr>
          <p:nvPr/>
        </p:nvPicPr>
        <p:blipFill>
          <a:blip r:embed="rId2"/>
          <a:srcRect l="705"/>
          <a:stretch/>
        </p:blipFill>
        <p:spPr>
          <a:xfrm>
            <a:off x="1575707" y="2234494"/>
            <a:ext cx="8119950" cy="3449393"/>
          </a:xfrm>
          <a:prstGeom prst="rect">
            <a:avLst/>
          </a:prstGeom>
        </p:spPr>
      </p:pic>
    </p:spTree>
    <p:extLst>
      <p:ext uri="{BB962C8B-B14F-4D97-AF65-F5344CB8AC3E}">
        <p14:creationId xmlns:p14="http://schemas.microsoft.com/office/powerpoint/2010/main" val="863595889"/>
      </p:ext>
    </p:extLst>
  </p:cSld>
  <p:clrMapOvr>
    <a:masterClrMapping/>
  </p:clrMapOvr>
</p:sld>
</file>

<file path=ppt/theme/theme1.xml><?xml version="1.0" encoding="utf-8"?>
<a:theme xmlns:a="http://schemas.openxmlformats.org/drawingml/2006/main" name="Office Theme">
  <a:themeElements>
    <a:clrScheme name="Пользовательские 1">
      <a:dk1>
        <a:srgbClr val="0F2C68"/>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a:latin typeface="HSE Sans"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Документ" ma:contentTypeID="0x0101002A9C74E6E830D74E9B0FDDB4017A5417" ma:contentTypeVersion="13" ma:contentTypeDescription="Создание документа." ma:contentTypeScope="" ma:versionID="d4e423622451d608a8a05f4da7a1e1a2">
  <xsd:schema xmlns:xsd="http://www.w3.org/2001/XMLSchema" xmlns:xs="http://www.w3.org/2001/XMLSchema" xmlns:p="http://schemas.microsoft.com/office/2006/metadata/properties" xmlns:ns2="9875bd71-cde8-496c-a136-433f55d5e6d0" xmlns:ns3="e96afe77-3acb-4328-97fc-408e1bde3ecd" targetNamespace="http://schemas.microsoft.com/office/2006/metadata/properties" ma:root="true" ma:fieldsID="4831203c63c08b9f52ea6d3ee0d7a96e" ns2:_="" ns3:_="">
    <xsd:import namespace="9875bd71-cde8-496c-a136-433f55d5e6d0"/>
    <xsd:import namespace="e96afe77-3acb-4328-97fc-408e1bde3ec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5bd71-cde8-496c-a136-433f55d5e6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6afe77-3acb-4328-97fc-408e1bde3ecd" elementFormDefault="qualified">
    <xsd:import namespace="http://schemas.microsoft.com/office/2006/documentManagement/types"/>
    <xsd:import namespace="http://schemas.microsoft.com/office/infopath/2007/PartnerControls"/>
    <xsd:element name="SharedWithUsers" ma:index="18" nillable="true" ma:displayName="Общий доступ с использованием"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Совместно с подробностями"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34386AA-1848-4C75-B336-1053927CB025}">
  <ds:schemaRefs>
    <ds:schemaRef ds:uri="http://schemas.microsoft.com/sharepoint/v3/contenttype/forms"/>
  </ds:schemaRefs>
</ds:datastoreItem>
</file>

<file path=customXml/itemProps2.xml><?xml version="1.0" encoding="utf-8"?>
<ds:datastoreItem xmlns:ds="http://schemas.openxmlformats.org/officeDocument/2006/customXml" ds:itemID="{433DAF31-D8A6-49A0-9A5D-8B2EA5B1C511}">
  <ds:schemaRefs>
    <ds:schemaRef ds:uri="http://purl.org/dc/elements/1.1/"/>
    <ds:schemaRef ds:uri="http://schemas.microsoft.com/office/2006/documentManagement/types"/>
    <ds:schemaRef ds:uri="http://schemas.microsoft.com/office/infopath/2007/PartnerControls"/>
    <ds:schemaRef ds:uri="http://purl.org/dc/dcmitype/"/>
    <ds:schemaRef ds:uri="e96afe77-3acb-4328-97fc-408e1bde3ecd"/>
    <ds:schemaRef ds:uri="http://schemas.microsoft.com/office/2006/metadata/properties"/>
    <ds:schemaRef ds:uri="http://purl.org/dc/terms/"/>
    <ds:schemaRef ds:uri="http://www.w3.org/XML/1998/namespace"/>
    <ds:schemaRef ds:uri="http://schemas.openxmlformats.org/package/2006/metadata/core-properties"/>
    <ds:schemaRef ds:uri="9875bd71-cde8-496c-a136-433f55d5e6d0"/>
  </ds:schemaRefs>
</ds:datastoreItem>
</file>

<file path=customXml/itemProps3.xml><?xml version="1.0" encoding="utf-8"?>
<ds:datastoreItem xmlns:ds="http://schemas.openxmlformats.org/officeDocument/2006/customXml" ds:itemID="{4D4651DD-DCCC-4759-B2F6-7F520BDCC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5bd71-cde8-496c-a136-433f55d5e6d0"/>
    <ds:schemaRef ds:uri="e96afe77-3acb-4328-97fc-408e1bde3e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1332</TotalTime>
  <Words>2239</Words>
  <Application>Microsoft Office PowerPoint</Application>
  <PresentationFormat>Широкоэкранный</PresentationFormat>
  <Paragraphs>183</Paragraphs>
  <Slides>21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21</vt:i4>
      </vt:variant>
    </vt:vector>
  </HeadingPairs>
  <TitlesOfParts>
    <vt:vector size="26" baseType="lpstr">
      <vt:lpstr>Arial</vt:lpstr>
      <vt:lpstr>Calibri</vt:lpstr>
      <vt:lpstr>HSE Sans</vt:lpstr>
      <vt:lpstr>Times New Roman</vt:lpstr>
      <vt:lpstr>Office Theme</vt:lpstr>
      <vt:lpstr>Стратегии кибербезопасности стран ЮВА (Малайзия и Индонезия)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Кутьков Юрий Юрьевич</dc:creator>
  <cp:lastModifiedBy>nanzhenko@outlook.com</cp:lastModifiedBy>
  <cp:revision>25</cp:revision>
  <cp:lastPrinted>2021-11-11T13:08:42Z</cp:lastPrinted>
  <dcterms:created xsi:type="dcterms:W3CDTF">2021-11-11T08:52:47Z</dcterms:created>
  <dcterms:modified xsi:type="dcterms:W3CDTF">2025-06-07T11:24:31Z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0x0101002A9C74E6E830D74E9B0FDDB4017A5417</vt:lpwstr>
  </property>
</Properties>
</file>