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4" r:id="rId5"/>
    <p:sldMasterId id="214748368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y="5143500" cx="9144000"/>
  <p:notesSz cx="6858000" cy="9144000"/>
  <p:embeddedFontLst>
    <p:embeddedFont>
      <p:font typeface="Raleway"/>
      <p:regular r:id="rId36"/>
      <p:bold r:id="rId37"/>
      <p:italic r:id="rId38"/>
      <p:boldItalic r:id="rId39"/>
    </p:embeddedFont>
    <p:embeddedFont>
      <p:font typeface="Montserrat SemiBold"/>
      <p:regular r:id="rId40"/>
      <p:bold r:id="rId41"/>
      <p:italic r:id="rId42"/>
      <p:boldItalic r:id="rId43"/>
    </p:embeddedFont>
    <p:embeddedFont>
      <p:font typeface="Lato"/>
      <p:regular r:id="rId44"/>
      <p:bold r:id="rId45"/>
      <p:italic r:id="rId46"/>
      <p:boldItalic r:id="rId47"/>
    </p:embeddedFont>
    <p:embeddedFont>
      <p:font typeface="Montserrat"/>
      <p:regular r:id="rId48"/>
      <p:bold r:id="rId49"/>
      <p:italic r:id="rId50"/>
      <p:boldItalic r:id="rId51"/>
    </p:embeddedFont>
    <p:embeddedFont>
      <p:font typeface="Montserrat Black"/>
      <p:bold r:id="rId52"/>
      <p:boldItalic r:id="rId53"/>
    </p:embeddedFont>
    <p:embeddedFont>
      <p:font typeface="Montserrat Medium"/>
      <p:regular r:id="rId54"/>
      <p:bold r:id="rId55"/>
      <p:italic r:id="rId56"/>
      <p:boldItalic r:id="rId57"/>
    </p:embeddedFont>
    <p:embeddedFont>
      <p:font typeface="Montserrat ExtraBold"/>
      <p:bold r:id="rId58"/>
      <p:boldItalic r:id="rId59"/>
    </p:embeddedFont>
    <p:embeddedFont>
      <p:font typeface="PT Sans"/>
      <p:regular r:id="rId60"/>
      <p:bold r:id="rId61"/>
      <p:italic r:id="rId62"/>
      <p:boldItalic r:id="rId63"/>
    </p:embeddedFont>
    <p:embeddedFont>
      <p:font typeface="Unbounded"/>
      <p:regular r:id="rId64"/>
      <p:bold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23D06EC-9101-4E68-95F6-63293816A8D4}">
  <a:tblStyle styleId="{223D06EC-9101-4E68-95F6-63293816A8D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SemiBold-regular.fntdata"/><Relationship Id="rId42" Type="http://schemas.openxmlformats.org/officeDocument/2006/relationships/font" Target="fonts/MontserratSemiBold-italic.fntdata"/><Relationship Id="rId41" Type="http://schemas.openxmlformats.org/officeDocument/2006/relationships/font" Target="fonts/MontserratSemiBold-bold.fntdata"/><Relationship Id="rId44" Type="http://schemas.openxmlformats.org/officeDocument/2006/relationships/font" Target="fonts/Lato-regular.fntdata"/><Relationship Id="rId43" Type="http://schemas.openxmlformats.org/officeDocument/2006/relationships/font" Target="fonts/MontserratSemiBold-boldItalic.fntdata"/><Relationship Id="rId46" Type="http://schemas.openxmlformats.org/officeDocument/2006/relationships/font" Target="fonts/Lato-italic.fntdata"/><Relationship Id="rId45" Type="http://schemas.openxmlformats.org/officeDocument/2006/relationships/font" Target="fonts/La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Montserrat-regular.fntdata"/><Relationship Id="rId47" Type="http://schemas.openxmlformats.org/officeDocument/2006/relationships/font" Target="fonts/Lato-boldItalic.fntdata"/><Relationship Id="rId49" Type="http://schemas.openxmlformats.org/officeDocument/2006/relationships/font" Target="fonts/Montserrat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font" Target="fonts/Raleway-bold.fntdata"/><Relationship Id="rId36" Type="http://schemas.openxmlformats.org/officeDocument/2006/relationships/font" Target="fonts/Raleway-regular.fntdata"/><Relationship Id="rId39" Type="http://schemas.openxmlformats.org/officeDocument/2006/relationships/font" Target="fonts/Raleway-boldItalic.fntdata"/><Relationship Id="rId38" Type="http://schemas.openxmlformats.org/officeDocument/2006/relationships/font" Target="fonts/Raleway-italic.fntdata"/><Relationship Id="rId62" Type="http://schemas.openxmlformats.org/officeDocument/2006/relationships/font" Target="fonts/PTSans-italic.fntdata"/><Relationship Id="rId61" Type="http://schemas.openxmlformats.org/officeDocument/2006/relationships/font" Target="fonts/PTSans-bold.fntdata"/><Relationship Id="rId20" Type="http://schemas.openxmlformats.org/officeDocument/2006/relationships/slide" Target="slides/slide13.xml"/><Relationship Id="rId64" Type="http://schemas.openxmlformats.org/officeDocument/2006/relationships/font" Target="fonts/Unbounded-regular.fntdata"/><Relationship Id="rId63" Type="http://schemas.openxmlformats.org/officeDocument/2006/relationships/font" Target="fonts/PTSans-boldItalic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65" Type="http://schemas.openxmlformats.org/officeDocument/2006/relationships/font" Target="fonts/Unbounded-bold.fnt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schemas.openxmlformats.org/officeDocument/2006/relationships/font" Target="fonts/PTSans-regular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Montserrat-boldItalic.fntdata"/><Relationship Id="rId50" Type="http://schemas.openxmlformats.org/officeDocument/2006/relationships/font" Target="fonts/Montserrat-italic.fntdata"/><Relationship Id="rId53" Type="http://schemas.openxmlformats.org/officeDocument/2006/relationships/font" Target="fonts/MontserratBlack-boldItalic.fntdata"/><Relationship Id="rId52" Type="http://schemas.openxmlformats.org/officeDocument/2006/relationships/font" Target="fonts/MontserratBlack-bold.fntdata"/><Relationship Id="rId11" Type="http://schemas.openxmlformats.org/officeDocument/2006/relationships/slide" Target="slides/slide4.xml"/><Relationship Id="rId55" Type="http://schemas.openxmlformats.org/officeDocument/2006/relationships/font" Target="fonts/MontserratMedium-bold.fntdata"/><Relationship Id="rId10" Type="http://schemas.openxmlformats.org/officeDocument/2006/relationships/slide" Target="slides/slide3.xml"/><Relationship Id="rId54" Type="http://schemas.openxmlformats.org/officeDocument/2006/relationships/font" Target="fonts/MontserratMedium-regular.fntdata"/><Relationship Id="rId13" Type="http://schemas.openxmlformats.org/officeDocument/2006/relationships/slide" Target="slides/slide6.xml"/><Relationship Id="rId57" Type="http://schemas.openxmlformats.org/officeDocument/2006/relationships/font" Target="fonts/MontserratMedium-boldItalic.fntdata"/><Relationship Id="rId12" Type="http://schemas.openxmlformats.org/officeDocument/2006/relationships/slide" Target="slides/slide5.xml"/><Relationship Id="rId56" Type="http://schemas.openxmlformats.org/officeDocument/2006/relationships/font" Target="fonts/MontserratMedium-italic.fntdata"/><Relationship Id="rId15" Type="http://schemas.openxmlformats.org/officeDocument/2006/relationships/slide" Target="slides/slide8.xml"/><Relationship Id="rId59" Type="http://schemas.openxmlformats.org/officeDocument/2006/relationships/font" Target="fonts/MontserratExtraBold-boldItalic.fntdata"/><Relationship Id="rId14" Type="http://schemas.openxmlformats.org/officeDocument/2006/relationships/slide" Target="slides/slide7.xml"/><Relationship Id="rId58" Type="http://schemas.openxmlformats.org/officeDocument/2006/relationships/font" Target="fonts/MontserratExtraBold-bold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692e01d25e_2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692e01d25e_2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692e01d25e_2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692e01d25e_2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6a9180abe7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6a9180abe7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6a9180abe7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6a9180abe7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6a9180abe7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6a9180abe7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6a9180abe7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6a9180abe7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dd2bcf94a66456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dd2bcf94a66456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6a9180abe7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6a9180abe7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692e01d25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692e01d25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6a9180abe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6a9180abe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692e01d25e_2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692e01d25e_2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6a9180abe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6a9180abe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692e01d25e_2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692e01d25e_2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692e01d25e_2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692e01d25e_2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692e01d25e_2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692e01d25e_2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692e01d25e_2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692e01d25e_2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6a9180abe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6a9180abe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692e01d25e_2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692e01d25e_2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692e01d25e_2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692e01d25e_2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692e01d25e_2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692e01d25e_2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6a9180abe7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6a9180abe7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627fa196c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627fa196c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6a9180abe7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6a9180abe7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692e01d25e_2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692e01d25e_2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6a9180abe7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6a9180abe7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6a9180abe7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6a9180abe7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6a9180abe7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6a9180abe7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6a9180abe7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6a9180abe7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hyperlink" Target="https://bit.ly/3A1uf1Q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4"/>
          <p:cNvPicPr preferRelativeResize="0"/>
          <p:nvPr/>
        </p:nvPicPr>
        <p:blipFill rotWithShape="1">
          <a:blip r:embed="rId2">
            <a:alphaModFix/>
          </a:blip>
          <a:srcRect b="19" l="0" r="0" t="9"/>
          <a:stretch/>
        </p:blipFill>
        <p:spPr>
          <a:xfrm>
            <a:off x="1354" y="0"/>
            <a:ext cx="9141289" cy="514045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/>
          <p:nvPr>
            <p:ph type="ctrTitle"/>
          </p:nvPr>
        </p:nvSpPr>
        <p:spPr>
          <a:xfrm>
            <a:off x="713225" y="772250"/>
            <a:ext cx="5399100" cy="225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6633175" y="3686153"/>
            <a:ext cx="1797600" cy="5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5"/>
          <p:cNvPicPr preferRelativeResize="0"/>
          <p:nvPr/>
        </p:nvPicPr>
        <p:blipFill rotWithShape="1">
          <a:blip r:embed="rId2">
            <a:alphaModFix/>
          </a:blip>
          <a:srcRect b="79" l="0" r="0" t="69"/>
          <a:stretch/>
        </p:blipFill>
        <p:spPr>
          <a:xfrm flipH="1">
            <a:off x="1354" y="0"/>
            <a:ext cx="9141289" cy="513436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5"/>
          <p:cNvSpPr txBox="1"/>
          <p:nvPr>
            <p:ph type="title"/>
          </p:nvPr>
        </p:nvSpPr>
        <p:spPr>
          <a:xfrm>
            <a:off x="3460675" y="2856450"/>
            <a:ext cx="4970100" cy="162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hasCustomPrompt="1" idx="2" type="title"/>
          </p:nvPr>
        </p:nvSpPr>
        <p:spPr>
          <a:xfrm>
            <a:off x="6956275" y="918275"/>
            <a:ext cx="1474500" cy="841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sz="6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6"/>
          <p:cNvPicPr preferRelativeResize="0"/>
          <p:nvPr/>
        </p:nvPicPr>
        <p:blipFill rotWithShape="1">
          <a:blip r:embed="rId2">
            <a:alphaModFix/>
          </a:blip>
          <a:srcRect b="89" l="0" r="0" t="89"/>
          <a:stretch/>
        </p:blipFill>
        <p:spPr>
          <a:xfrm flipH="1" rot="10800000">
            <a:off x="1354" y="0"/>
            <a:ext cx="9141289" cy="5132843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7"/>
          <p:cNvPicPr preferRelativeResize="0"/>
          <p:nvPr/>
        </p:nvPicPr>
        <p:blipFill rotWithShape="1">
          <a:blip r:embed="rId2">
            <a:alphaModFix/>
          </a:blip>
          <a:srcRect b="89" l="0" r="0" t="89"/>
          <a:stretch/>
        </p:blipFill>
        <p:spPr>
          <a:xfrm rot="10800000">
            <a:off x="1354" y="0"/>
            <a:ext cx="9141289" cy="513284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idx="1" type="subTitle"/>
          </p:nvPr>
        </p:nvSpPr>
        <p:spPr>
          <a:xfrm>
            <a:off x="4923250" y="2726550"/>
            <a:ext cx="2887500" cy="12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2" type="subTitle"/>
          </p:nvPr>
        </p:nvSpPr>
        <p:spPr>
          <a:xfrm>
            <a:off x="1333225" y="2726550"/>
            <a:ext cx="2887500" cy="12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3" type="subTitle"/>
          </p:nvPr>
        </p:nvSpPr>
        <p:spPr>
          <a:xfrm>
            <a:off x="1333225" y="2220875"/>
            <a:ext cx="28875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1" name="Google Shape;71;p17"/>
          <p:cNvSpPr txBox="1"/>
          <p:nvPr>
            <p:ph idx="4" type="subTitle"/>
          </p:nvPr>
        </p:nvSpPr>
        <p:spPr>
          <a:xfrm>
            <a:off x="4923252" y="2220875"/>
            <a:ext cx="28875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8"/>
          <p:cNvPicPr preferRelativeResize="0"/>
          <p:nvPr/>
        </p:nvPicPr>
        <p:blipFill rotWithShape="1">
          <a:blip r:embed="rId2">
            <a:alphaModFix/>
          </a:blip>
          <a:srcRect b="29" l="0" r="0" t="29"/>
          <a:stretch/>
        </p:blipFill>
        <p:spPr>
          <a:xfrm>
            <a:off x="1354" y="0"/>
            <a:ext cx="9141289" cy="513892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9"/>
          <p:cNvPicPr preferRelativeResize="0"/>
          <p:nvPr/>
        </p:nvPicPr>
        <p:blipFill rotWithShape="1">
          <a:blip r:embed="rId2">
            <a:alphaModFix/>
          </a:blip>
          <a:srcRect b="59" l="0" r="0" t="59"/>
          <a:stretch/>
        </p:blipFill>
        <p:spPr>
          <a:xfrm flipH="1">
            <a:off x="1354" y="0"/>
            <a:ext cx="9141289" cy="513588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9"/>
          <p:cNvSpPr txBox="1"/>
          <p:nvPr>
            <p:ph type="title"/>
          </p:nvPr>
        </p:nvSpPr>
        <p:spPr>
          <a:xfrm>
            <a:off x="899400" y="878850"/>
            <a:ext cx="4294800" cy="10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1" type="subTitle"/>
          </p:nvPr>
        </p:nvSpPr>
        <p:spPr>
          <a:xfrm>
            <a:off x="899400" y="1966350"/>
            <a:ext cx="4294800" cy="22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lphaLcPeriod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romanLcPeriod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rabicPeriod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lphaLcPeriod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romanLcPeriod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arabicPeriod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alphaLcPeriod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romanLcPeriod"/>
              <a:defRPr/>
            </a:lvl9pPr>
          </a:lstStyle>
          <a:p/>
        </p:txBody>
      </p:sp>
      <p:sp>
        <p:nvSpPr>
          <p:cNvPr id="79" name="Google Shape;79;p19"/>
          <p:cNvSpPr/>
          <p:nvPr>
            <p:ph idx="2" type="pic"/>
          </p:nvPr>
        </p:nvSpPr>
        <p:spPr>
          <a:xfrm>
            <a:off x="5643775" y="539500"/>
            <a:ext cx="2787000" cy="4064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/>
          </a:blip>
          <a:srcRect b="79" l="0" r="0" t="69"/>
          <a:stretch/>
        </p:blipFill>
        <p:spPr>
          <a:xfrm>
            <a:off x="1354" y="0"/>
            <a:ext cx="9141289" cy="5134363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0"/>
          <p:cNvSpPr txBox="1"/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1"/>
          <p:cNvPicPr preferRelativeResize="0"/>
          <p:nvPr/>
        </p:nvPicPr>
        <p:blipFill rotWithShape="1">
          <a:blip r:embed="rId2">
            <a:alphaModFix/>
          </a:blip>
          <a:srcRect b="89" l="0" r="0" t="89"/>
          <a:stretch/>
        </p:blipFill>
        <p:spPr>
          <a:xfrm flipH="1">
            <a:off x="1354" y="0"/>
            <a:ext cx="9141289" cy="513284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1"/>
          <p:cNvSpPr txBox="1"/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6" name="Google Shape;86;p21"/>
          <p:cNvSpPr txBox="1"/>
          <p:nvPr>
            <p:ph idx="1" type="subTitle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22"/>
          <p:cNvSpPr txBox="1"/>
          <p:nvPr>
            <p:ph type="title"/>
          </p:nvPr>
        </p:nvSpPr>
        <p:spPr>
          <a:xfrm>
            <a:off x="1948800" y="4014450"/>
            <a:ext cx="5246400" cy="441600"/>
          </a:xfrm>
          <a:prstGeom prst="rect">
            <a:avLst/>
          </a:prstGeom>
          <a:solidFill>
            <a:schemeClr val="accent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3"/>
          <p:cNvPicPr preferRelativeResize="0"/>
          <p:nvPr/>
        </p:nvPicPr>
        <p:blipFill rotWithShape="1">
          <a:blip r:embed="rId2">
            <a:alphaModFix/>
          </a:blip>
          <a:srcRect b="79" l="0" r="0" t="69"/>
          <a:stretch/>
        </p:blipFill>
        <p:spPr>
          <a:xfrm flipH="1">
            <a:off x="1354" y="0"/>
            <a:ext cx="9141289" cy="513436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3"/>
          <p:cNvSpPr txBox="1"/>
          <p:nvPr>
            <p:ph hasCustomPrompt="1" type="title"/>
          </p:nvPr>
        </p:nvSpPr>
        <p:spPr>
          <a:xfrm>
            <a:off x="713225" y="2268900"/>
            <a:ext cx="4464300" cy="104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3" name="Google Shape;93;p23"/>
          <p:cNvSpPr txBox="1"/>
          <p:nvPr>
            <p:ph idx="1" type="subTitle"/>
          </p:nvPr>
        </p:nvSpPr>
        <p:spPr>
          <a:xfrm>
            <a:off x="713225" y="3218800"/>
            <a:ext cx="4464300" cy="3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5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1354" y="0"/>
            <a:ext cx="9141289" cy="513740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8" name="Google Shape;98;p25"/>
          <p:cNvSpPr txBox="1"/>
          <p:nvPr>
            <p:ph hasCustomPrompt="1" idx="2" type="title"/>
          </p:nvPr>
        </p:nvSpPr>
        <p:spPr>
          <a:xfrm>
            <a:off x="720000" y="1630558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" name="Google Shape;99;p25"/>
          <p:cNvSpPr txBox="1"/>
          <p:nvPr>
            <p:ph hasCustomPrompt="1" idx="3" type="title"/>
          </p:nvPr>
        </p:nvSpPr>
        <p:spPr>
          <a:xfrm>
            <a:off x="720000" y="3298691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0" name="Google Shape;100;p25"/>
          <p:cNvSpPr txBox="1"/>
          <p:nvPr>
            <p:ph hasCustomPrompt="1" idx="4" type="title"/>
          </p:nvPr>
        </p:nvSpPr>
        <p:spPr>
          <a:xfrm>
            <a:off x="3306000" y="1630558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1" name="Google Shape;101;p25"/>
          <p:cNvSpPr txBox="1"/>
          <p:nvPr>
            <p:ph hasCustomPrompt="1" idx="5" type="title"/>
          </p:nvPr>
        </p:nvSpPr>
        <p:spPr>
          <a:xfrm>
            <a:off x="3306000" y="3298691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2" name="Google Shape;102;p25"/>
          <p:cNvSpPr txBox="1"/>
          <p:nvPr>
            <p:ph hasCustomPrompt="1" idx="6" type="title"/>
          </p:nvPr>
        </p:nvSpPr>
        <p:spPr>
          <a:xfrm>
            <a:off x="5892000" y="1630558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3" name="Google Shape;103;p25"/>
          <p:cNvSpPr txBox="1"/>
          <p:nvPr>
            <p:ph hasCustomPrompt="1" idx="7" type="title"/>
          </p:nvPr>
        </p:nvSpPr>
        <p:spPr>
          <a:xfrm>
            <a:off x="5892000" y="3298691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" name="Google Shape;104;p25"/>
          <p:cNvSpPr txBox="1"/>
          <p:nvPr>
            <p:ph idx="1" type="subTitle"/>
          </p:nvPr>
        </p:nvSpPr>
        <p:spPr>
          <a:xfrm>
            <a:off x="720000" y="2184900"/>
            <a:ext cx="2532000" cy="7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5" name="Google Shape;105;p25"/>
          <p:cNvSpPr txBox="1"/>
          <p:nvPr>
            <p:ph idx="8" type="subTitle"/>
          </p:nvPr>
        </p:nvSpPr>
        <p:spPr>
          <a:xfrm>
            <a:off x="3306000" y="2184900"/>
            <a:ext cx="2532000" cy="7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6" name="Google Shape;106;p25"/>
          <p:cNvSpPr txBox="1"/>
          <p:nvPr>
            <p:ph idx="9" type="subTitle"/>
          </p:nvPr>
        </p:nvSpPr>
        <p:spPr>
          <a:xfrm>
            <a:off x="5892000" y="2184900"/>
            <a:ext cx="2532000" cy="7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7" name="Google Shape;107;p25"/>
          <p:cNvSpPr txBox="1"/>
          <p:nvPr>
            <p:ph idx="13" type="subTitle"/>
          </p:nvPr>
        </p:nvSpPr>
        <p:spPr>
          <a:xfrm>
            <a:off x="720000" y="3853100"/>
            <a:ext cx="2532000" cy="7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8" name="Google Shape;108;p25"/>
          <p:cNvSpPr txBox="1"/>
          <p:nvPr>
            <p:ph idx="14" type="subTitle"/>
          </p:nvPr>
        </p:nvSpPr>
        <p:spPr>
          <a:xfrm>
            <a:off x="3306000" y="3853100"/>
            <a:ext cx="2532000" cy="7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9" name="Google Shape;109;p25"/>
          <p:cNvSpPr txBox="1"/>
          <p:nvPr>
            <p:ph idx="15" type="subTitle"/>
          </p:nvPr>
        </p:nvSpPr>
        <p:spPr>
          <a:xfrm>
            <a:off x="5892000" y="3853100"/>
            <a:ext cx="2532000" cy="7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4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6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 rot="10800000">
            <a:off x="1354" y="0"/>
            <a:ext cx="9141289" cy="513740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6"/>
          <p:cNvSpPr txBox="1"/>
          <p:nvPr>
            <p:ph type="title"/>
          </p:nvPr>
        </p:nvSpPr>
        <p:spPr>
          <a:xfrm>
            <a:off x="4336947" y="1001436"/>
            <a:ext cx="3205500" cy="105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3" name="Google Shape;113;p26"/>
          <p:cNvSpPr txBox="1"/>
          <p:nvPr>
            <p:ph idx="1" type="subTitle"/>
          </p:nvPr>
        </p:nvSpPr>
        <p:spPr>
          <a:xfrm>
            <a:off x="3889175" y="2209536"/>
            <a:ext cx="4373700" cy="20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_1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7"/>
          <p:cNvPicPr preferRelativeResize="0"/>
          <p:nvPr/>
        </p:nvPicPr>
        <p:blipFill rotWithShape="1">
          <a:blip r:embed="rId2">
            <a:alphaModFix/>
          </a:blip>
          <a:srcRect b="29" l="0" r="0" t="29"/>
          <a:stretch/>
        </p:blipFill>
        <p:spPr>
          <a:xfrm flipH="1" rot="10800000">
            <a:off x="1354" y="0"/>
            <a:ext cx="9141289" cy="513892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7"/>
          <p:cNvSpPr txBox="1"/>
          <p:nvPr>
            <p:ph type="title"/>
          </p:nvPr>
        </p:nvSpPr>
        <p:spPr>
          <a:xfrm>
            <a:off x="2608350" y="638250"/>
            <a:ext cx="3927300" cy="6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7" name="Google Shape;117;p27"/>
          <p:cNvSpPr txBox="1"/>
          <p:nvPr>
            <p:ph idx="1" type="subTitle"/>
          </p:nvPr>
        </p:nvSpPr>
        <p:spPr>
          <a:xfrm>
            <a:off x="2608350" y="1234600"/>
            <a:ext cx="3927300" cy="7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8" name="Google Shape;118;p27"/>
          <p:cNvSpPr/>
          <p:nvPr>
            <p:ph idx="2" type="pic"/>
          </p:nvPr>
        </p:nvSpPr>
        <p:spPr>
          <a:xfrm>
            <a:off x="713225" y="2141900"/>
            <a:ext cx="1878900" cy="2429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19" name="Google Shape;119;p27"/>
          <p:cNvSpPr/>
          <p:nvPr>
            <p:ph idx="3" type="pic"/>
          </p:nvPr>
        </p:nvSpPr>
        <p:spPr>
          <a:xfrm>
            <a:off x="2659442" y="2141900"/>
            <a:ext cx="1878900" cy="2429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0" name="Google Shape;120;p27"/>
          <p:cNvSpPr/>
          <p:nvPr>
            <p:ph idx="4" type="pic"/>
          </p:nvPr>
        </p:nvSpPr>
        <p:spPr>
          <a:xfrm>
            <a:off x="4605658" y="2141900"/>
            <a:ext cx="1878900" cy="2429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1" name="Google Shape;121;p27"/>
          <p:cNvSpPr/>
          <p:nvPr>
            <p:ph idx="5" type="pic"/>
          </p:nvPr>
        </p:nvSpPr>
        <p:spPr>
          <a:xfrm>
            <a:off x="6551875" y="2141900"/>
            <a:ext cx="1878900" cy="2429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 1">
  <p:cSld name="CUSTOM_4_1_1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 rot="10800000">
            <a:off x="1354" y="0"/>
            <a:ext cx="9141289" cy="513740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8"/>
          <p:cNvSpPr txBox="1"/>
          <p:nvPr>
            <p:ph type="title"/>
          </p:nvPr>
        </p:nvSpPr>
        <p:spPr>
          <a:xfrm>
            <a:off x="722376" y="448056"/>
            <a:ext cx="77085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5" name="Google Shape;125;p28"/>
          <p:cNvSpPr txBox="1"/>
          <p:nvPr>
            <p:ph idx="1" type="subTitle"/>
          </p:nvPr>
        </p:nvSpPr>
        <p:spPr>
          <a:xfrm>
            <a:off x="713225" y="1107375"/>
            <a:ext cx="7739700" cy="11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 2">
  <p:cSld name="CUSTOM_4_1_2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9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 flipH="1" rot="10800000">
            <a:off x="1354" y="0"/>
            <a:ext cx="9141289" cy="513740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9"/>
          <p:cNvSpPr txBox="1"/>
          <p:nvPr>
            <p:ph type="title"/>
          </p:nvPr>
        </p:nvSpPr>
        <p:spPr>
          <a:xfrm>
            <a:off x="722376" y="448056"/>
            <a:ext cx="77085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9" name="Google Shape;129;p29"/>
          <p:cNvSpPr txBox="1"/>
          <p:nvPr>
            <p:ph idx="1" type="subTitle"/>
          </p:nvPr>
        </p:nvSpPr>
        <p:spPr>
          <a:xfrm>
            <a:off x="713225" y="1107375"/>
            <a:ext cx="7739700" cy="349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 rot="10800000">
            <a:off x="1354" y="0"/>
            <a:ext cx="9141289" cy="513740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3" name="Google Shape;133;p30"/>
          <p:cNvSpPr txBox="1"/>
          <p:nvPr>
            <p:ph idx="1" type="subTitle"/>
          </p:nvPr>
        </p:nvSpPr>
        <p:spPr>
          <a:xfrm>
            <a:off x="720000" y="2807208"/>
            <a:ext cx="2234700" cy="17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4" name="Google Shape;134;p30"/>
          <p:cNvSpPr txBox="1"/>
          <p:nvPr>
            <p:ph idx="2" type="subTitle"/>
          </p:nvPr>
        </p:nvSpPr>
        <p:spPr>
          <a:xfrm>
            <a:off x="3458038" y="2807208"/>
            <a:ext cx="2234700" cy="17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5" name="Google Shape;135;p30"/>
          <p:cNvSpPr txBox="1"/>
          <p:nvPr>
            <p:ph idx="3" type="subTitle"/>
          </p:nvPr>
        </p:nvSpPr>
        <p:spPr>
          <a:xfrm>
            <a:off x="6196075" y="2807208"/>
            <a:ext cx="2234700" cy="17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6" name="Google Shape;136;p30"/>
          <p:cNvSpPr txBox="1"/>
          <p:nvPr>
            <p:ph idx="4" type="subTitle"/>
          </p:nvPr>
        </p:nvSpPr>
        <p:spPr>
          <a:xfrm>
            <a:off x="720000" y="2221992"/>
            <a:ext cx="2234700" cy="70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7" name="Google Shape;137;p30"/>
          <p:cNvSpPr txBox="1"/>
          <p:nvPr>
            <p:ph idx="5" type="subTitle"/>
          </p:nvPr>
        </p:nvSpPr>
        <p:spPr>
          <a:xfrm>
            <a:off x="3458041" y="2221992"/>
            <a:ext cx="2234700" cy="70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8" name="Google Shape;138;p30"/>
          <p:cNvSpPr txBox="1"/>
          <p:nvPr>
            <p:ph idx="6" type="subTitle"/>
          </p:nvPr>
        </p:nvSpPr>
        <p:spPr>
          <a:xfrm>
            <a:off x="6196075" y="2221992"/>
            <a:ext cx="2234700" cy="70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1"/>
          <p:cNvPicPr preferRelativeResize="0"/>
          <p:nvPr/>
        </p:nvPicPr>
        <p:blipFill rotWithShape="1">
          <a:blip r:embed="rId2">
            <a:alphaModFix/>
          </a:blip>
          <a:srcRect b="89" l="0" r="0" t="89"/>
          <a:stretch/>
        </p:blipFill>
        <p:spPr>
          <a:xfrm flipH="1">
            <a:off x="1354" y="0"/>
            <a:ext cx="9141289" cy="513284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2" name="Google Shape;142;p31"/>
          <p:cNvSpPr txBox="1"/>
          <p:nvPr>
            <p:ph idx="1" type="subTitle"/>
          </p:nvPr>
        </p:nvSpPr>
        <p:spPr>
          <a:xfrm>
            <a:off x="1001574" y="1659425"/>
            <a:ext cx="3314400" cy="12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3" name="Google Shape;143;p31"/>
          <p:cNvSpPr txBox="1"/>
          <p:nvPr>
            <p:ph idx="2" type="subTitle"/>
          </p:nvPr>
        </p:nvSpPr>
        <p:spPr>
          <a:xfrm>
            <a:off x="4828026" y="1659425"/>
            <a:ext cx="3314400" cy="12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4" name="Google Shape;144;p31"/>
          <p:cNvSpPr txBox="1"/>
          <p:nvPr>
            <p:ph idx="3" type="subTitle"/>
          </p:nvPr>
        </p:nvSpPr>
        <p:spPr>
          <a:xfrm>
            <a:off x="1001574" y="3320000"/>
            <a:ext cx="3314400" cy="12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5" name="Google Shape;145;p31"/>
          <p:cNvSpPr txBox="1"/>
          <p:nvPr>
            <p:ph idx="4" type="subTitle"/>
          </p:nvPr>
        </p:nvSpPr>
        <p:spPr>
          <a:xfrm>
            <a:off x="4828026" y="3320000"/>
            <a:ext cx="3314400" cy="12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6" name="Google Shape;146;p31"/>
          <p:cNvSpPr txBox="1"/>
          <p:nvPr>
            <p:ph idx="5" type="subTitle"/>
          </p:nvPr>
        </p:nvSpPr>
        <p:spPr>
          <a:xfrm>
            <a:off x="1001575" y="1090375"/>
            <a:ext cx="3314400" cy="65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7" name="Google Shape;147;p31"/>
          <p:cNvSpPr txBox="1"/>
          <p:nvPr>
            <p:ph idx="6" type="subTitle"/>
          </p:nvPr>
        </p:nvSpPr>
        <p:spPr>
          <a:xfrm>
            <a:off x="1001575" y="2751075"/>
            <a:ext cx="3314400" cy="65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8" name="Google Shape;148;p31"/>
          <p:cNvSpPr txBox="1"/>
          <p:nvPr>
            <p:ph idx="7" type="subTitle"/>
          </p:nvPr>
        </p:nvSpPr>
        <p:spPr>
          <a:xfrm>
            <a:off x="4827999" y="1090375"/>
            <a:ext cx="3314400" cy="65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8" type="subTitle"/>
          </p:nvPr>
        </p:nvSpPr>
        <p:spPr>
          <a:xfrm>
            <a:off x="4827999" y="2751075"/>
            <a:ext cx="3314400" cy="65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 flipH="1" rot="10800000">
            <a:off x="1354" y="0"/>
            <a:ext cx="9141289" cy="513740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3" name="Google Shape;153;p32"/>
          <p:cNvSpPr txBox="1"/>
          <p:nvPr>
            <p:ph idx="1" type="subTitle"/>
          </p:nvPr>
        </p:nvSpPr>
        <p:spPr>
          <a:xfrm>
            <a:off x="720000" y="1656397"/>
            <a:ext cx="2233500" cy="11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4" name="Google Shape;154;p32"/>
          <p:cNvSpPr txBox="1"/>
          <p:nvPr>
            <p:ph idx="2" type="subTitle"/>
          </p:nvPr>
        </p:nvSpPr>
        <p:spPr>
          <a:xfrm>
            <a:off x="3455250" y="1656397"/>
            <a:ext cx="2233500" cy="11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5" name="Google Shape;155;p32"/>
          <p:cNvSpPr txBox="1"/>
          <p:nvPr>
            <p:ph idx="3" type="subTitle"/>
          </p:nvPr>
        </p:nvSpPr>
        <p:spPr>
          <a:xfrm>
            <a:off x="720000" y="3310400"/>
            <a:ext cx="2233500" cy="11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6" name="Google Shape;156;p32"/>
          <p:cNvSpPr txBox="1"/>
          <p:nvPr>
            <p:ph idx="4" type="subTitle"/>
          </p:nvPr>
        </p:nvSpPr>
        <p:spPr>
          <a:xfrm>
            <a:off x="3455250" y="3310400"/>
            <a:ext cx="2233500" cy="11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7" name="Google Shape;157;p32"/>
          <p:cNvSpPr txBox="1"/>
          <p:nvPr>
            <p:ph idx="5" type="subTitle"/>
          </p:nvPr>
        </p:nvSpPr>
        <p:spPr>
          <a:xfrm>
            <a:off x="6190500" y="1656397"/>
            <a:ext cx="2233500" cy="11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8" name="Google Shape;158;p32"/>
          <p:cNvSpPr txBox="1"/>
          <p:nvPr>
            <p:ph idx="6" type="subTitle"/>
          </p:nvPr>
        </p:nvSpPr>
        <p:spPr>
          <a:xfrm>
            <a:off x="6190500" y="3310400"/>
            <a:ext cx="2233500" cy="11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9" name="Google Shape;159;p32"/>
          <p:cNvSpPr txBox="1"/>
          <p:nvPr>
            <p:ph idx="7" type="subTitle"/>
          </p:nvPr>
        </p:nvSpPr>
        <p:spPr>
          <a:xfrm>
            <a:off x="720000" y="1363090"/>
            <a:ext cx="22335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60" name="Google Shape;160;p32"/>
          <p:cNvSpPr txBox="1"/>
          <p:nvPr>
            <p:ph idx="8" type="subTitle"/>
          </p:nvPr>
        </p:nvSpPr>
        <p:spPr>
          <a:xfrm>
            <a:off x="3455250" y="1363090"/>
            <a:ext cx="223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61" name="Google Shape;161;p32"/>
          <p:cNvSpPr txBox="1"/>
          <p:nvPr>
            <p:ph idx="9" type="subTitle"/>
          </p:nvPr>
        </p:nvSpPr>
        <p:spPr>
          <a:xfrm>
            <a:off x="6190500" y="1363090"/>
            <a:ext cx="223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62" name="Google Shape;162;p32"/>
          <p:cNvSpPr txBox="1"/>
          <p:nvPr>
            <p:ph idx="13" type="subTitle"/>
          </p:nvPr>
        </p:nvSpPr>
        <p:spPr>
          <a:xfrm>
            <a:off x="720000" y="3018363"/>
            <a:ext cx="22335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63" name="Google Shape;163;p32"/>
          <p:cNvSpPr txBox="1"/>
          <p:nvPr>
            <p:ph idx="14" type="subTitle"/>
          </p:nvPr>
        </p:nvSpPr>
        <p:spPr>
          <a:xfrm>
            <a:off x="3455250" y="3018368"/>
            <a:ext cx="223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64" name="Google Shape;164;p32"/>
          <p:cNvSpPr txBox="1"/>
          <p:nvPr>
            <p:ph idx="15" type="subTitle"/>
          </p:nvPr>
        </p:nvSpPr>
        <p:spPr>
          <a:xfrm>
            <a:off x="6190500" y="3018368"/>
            <a:ext cx="223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3"/>
          <p:cNvPicPr preferRelativeResize="0"/>
          <p:nvPr/>
        </p:nvPicPr>
        <p:blipFill rotWithShape="1">
          <a:blip r:embed="rId2">
            <a:alphaModFix/>
          </a:blip>
          <a:srcRect b="79" l="0" r="0" t="69"/>
          <a:stretch/>
        </p:blipFill>
        <p:spPr>
          <a:xfrm flipH="1" rot="10800000">
            <a:off x="1354" y="0"/>
            <a:ext cx="9141289" cy="5134363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3"/>
          <p:cNvSpPr txBox="1"/>
          <p:nvPr>
            <p:ph hasCustomPrompt="1" type="title"/>
          </p:nvPr>
        </p:nvSpPr>
        <p:spPr>
          <a:xfrm>
            <a:off x="798388" y="3090075"/>
            <a:ext cx="34926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3"/>
          <p:cNvSpPr txBox="1"/>
          <p:nvPr>
            <p:ph idx="1" type="subTitle"/>
          </p:nvPr>
        </p:nvSpPr>
        <p:spPr>
          <a:xfrm>
            <a:off x="798400" y="3772800"/>
            <a:ext cx="3492600" cy="41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69" name="Google Shape;169;p33"/>
          <p:cNvSpPr txBox="1"/>
          <p:nvPr>
            <p:ph hasCustomPrompt="1" idx="2" type="title"/>
          </p:nvPr>
        </p:nvSpPr>
        <p:spPr>
          <a:xfrm>
            <a:off x="2825700" y="1288739"/>
            <a:ext cx="34926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0" name="Google Shape;170;p33"/>
          <p:cNvSpPr txBox="1"/>
          <p:nvPr>
            <p:ph idx="3" type="subTitle"/>
          </p:nvPr>
        </p:nvSpPr>
        <p:spPr>
          <a:xfrm>
            <a:off x="2825700" y="1966962"/>
            <a:ext cx="3492600" cy="4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71" name="Google Shape;171;p33"/>
          <p:cNvSpPr txBox="1"/>
          <p:nvPr>
            <p:ph hasCustomPrompt="1" idx="4" type="title"/>
          </p:nvPr>
        </p:nvSpPr>
        <p:spPr>
          <a:xfrm>
            <a:off x="4853013" y="3090075"/>
            <a:ext cx="34926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33"/>
          <p:cNvSpPr txBox="1"/>
          <p:nvPr>
            <p:ph idx="5" type="subTitle"/>
          </p:nvPr>
        </p:nvSpPr>
        <p:spPr>
          <a:xfrm>
            <a:off x="4853025" y="3772800"/>
            <a:ext cx="3492600" cy="41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4"/>
          <p:cNvPicPr preferRelativeResize="0"/>
          <p:nvPr/>
        </p:nvPicPr>
        <p:blipFill rotWithShape="1">
          <a:blip r:embed="rId2">
            <a:alphaModFix/>
          </a:blip>
          <a:srcRect b="89" l="0" r="0" t="89"/>
          <a:stretch/>
        </p:blipFill>
        <p:spPr>
          <a:xfrm flipH="1" rot="10800000">
            <a:off x="1354" y="0"/>
            <a:ext cx="9141289" cy="5132843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_1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5"/>
          <p:cNvPicPr preferRelativeResize="0"/>
          <p:nvPr/>
        </p:nvPicPr>
        <p:blipFill rotWithShape="1">
          <a:blip r:embed="rId2">
            <a:alphaModFix/>
          </a:blip>
          <a:srcRect b="89" l="0" r="0" t="89"/>
          <a:stretch/>
        </p:blipFill>
        <p:spPr>
          <a:xfrm flipH="1">
            <a:off x="1354" y="0"/>
            <a:ext cx="9141289" cy="513284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6"/>
          <p:cNvPicPr preferRelativeResize="0"/>
          <p:nvPr/>
        </p:nvPicPr>
        <p:blipFill rotWithShape="1">
          <a:blip r:embed="rId2">
            <a:alphaModFix/>
          </a:blip>
          <a:srcRect b="19" l="0" r="0" t="9"/>
          <a:stretch/>
        </p:blipFill>
        <p:spPr>
          <a:xfrm flipH="1" rot="10800000">
            <a:off x="1354" y="0"/>
            <a:ext cx="9141289" cy="514045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6"/>
          <p:cNvSpPr txBox="1"/>
          <p:nvPr>
            <p:ph type="title"/>
          </p:nvPr>
        </p:nvSpPr>
        <p:spPr>
          <a:xfrm>
            <a:off x="2581338" y="844800"/>
            <a:ext cx="4448100" cy="105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2" name="Google Shape;182;p36"/>
          <p:cNvSpPr txBox="1"/>
          <p:nvPr>
            <p:ph idx="1" type="subTitle"/>
          </p:nvPr>
        </p:nvSpPr>
        <p:spPr>
          <a:xfrm>
            <a:off x="2581338" y="1831702"/>
            <a:ext cx="4448100" cy="81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3" name="Google Shape;183;p36"/>
          <p:cNvSpPr txBox="1"/>
          <p:nvPr/>
        </p:nvSpPr>
        <p:spPr>
          <a:xfrm>
            <a:off x="2581350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</a:t>
            </a:r>
            <a:r>
              <a:rPr lang="ru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This presentation template was created by </a:t>
            </a:r>
            <a:r>
              <a:rPr b="1" lang="ru" sz="1000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ru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includes icons by </a:t>
            </a:r>
            <a:r>
              <a:rPr b="1" lang="ru" sz="1000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ru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b="1" lang="ru" sz="1000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ru" sz="1000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 sz="1000" u="sng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7"/>
          <p:cNvPicPr preferRelativeResize="0"/>
          <p:nvPr/>
        </p:nvPicPr>
        <p:blipFill rotWithShape="1">
          <a:blip r:embed="rId2">
            <a:alphaModFix/>
          </a:blip>
          <a:srcRect b="89" l="0" r="0" t="89"/>
          <a:stretch/>
        </p:blipFill>
        <p:spPr>
          <a:xfrm rot="10800000">
            <a:off x="1354" y="0"/>
            <a:ext cx="9141289" cy="5132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8"/>
          <p:cNvPicPr preferRelativeResize="0"/>
          <p:nvPr/>
        </p:nvPicPr>
        <p:blipFill rotWithShape="1">
          <a:blip r:embed="rId2">
            <a:alphaModFix/>
          </a:blip>
          <a:srcRect b="79" l="0" r="0" t="69"/>
          <a:stretch/>
        </p:blipFill>
        <p:spPr>
          <a:xfrm rot="10800000">
            <a:off x="1354" y="0"/>
            <a:ext cx="9141289" cy="5134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9"/>
          <p:cNvSpPr txBox="1"/>
          <p:nvPr>
            <p:ph type="ctrTitle"/>
          </p:nvPr>
        </p:nvSpPr>
        <p:spPr>
          <a:xfrm>
            <a:off x="672425" y="1262125"/>
            <a:ext cx="7165200" cy="225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300">
                <a:solidFill>
                  <a:schemeClr val="accent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Развитие национальных стратегий кибербезопасности в меняющемся мире:</a:t>
            </a:r>
            <a:r>
              <a:rPr lang="ru" sz="3300"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sz="330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/>
              <a:t>подходы Японии, Тайваня и Китая к сотрудничеству в сфере кибербезопасности</a:t>
            </a:r>
            <a:endParaRPr sz="2900"/>
          </a:p>
        </p:txBody>
      </p:sp>
      <p:sp>
        <p:nvSpPr>
          <p:cNvPr id="193" name="Google Shape;193;p39"/>
          <p:cNvSpPr txBox="1"/>
          <p:nvPr>
            <p:ph idx="1" type="subTitle"/>
          </p:nvPr>
        </p:nvSpPr>
        <p:spPr>
          <a:xfrm>
            <a:off x="784675" y="3969625"/>
            <a:ext cx="6472800" cy="85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Montserrat Medium"/>
                <a:ea typeface="Montserrat Medium"/>
                <a:cs typeface="Montserrat Medium"/>
                <a:sym typeface="Montserrat Medium"/>
              </a:rPr>
              <a:t>Галина Никипорец-Такигава</a:t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Montserrat Medium"/>
                <a:ea typeface="Montserrat Medium"/>
                <a:cs typeface="Montserrat Medium"/>
                <a:sym typeface="Montserrat Medium"/>
              </a:rPr>
              <a:t>Захарова Анна</a:t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Montserrat Medium"/>
                <a:ea typeface="Montserrat Medium"/>
                <a:cs typeface="Montserrat Medium"/>
                <a:sym typeface="Montserrat Medium"/>
              </a:rPr>
              <a:t>Филатов Олег</a:t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>
                <a:solidFill>
                  <a:srgbClr val="C9DAF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НИУ Высшая школа экономики</a:t>
            </a:r>
            <a:endParaRPr i="1" sz="1800">
              <a:solidFill>
                <a:srgbClr val="C9DAF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194" name="Google Shape;194;p39"/>
          <p:cNvCxnSpPr/>
          <p:nvPr/>
        </p:nvCxnSpPr>
        <p:spPr>
          <a:xfrm rot="10800000">
            <a:off x="-24475" y="3603938"/>
            <a:ext cx="6136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5" name="Google Shape;195;p39"/>
          <p:cNvSpPr/>
          <p:nvPr/>
        </p:nvSpPr>
        <p:spPr>
          <a:xfrm>
            <a:off x="6112325" y="3608738"/>
            <a:ext cx="447600" cy="447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6" name="Google Shape;19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2075" y="360375"/>
            <a:ext cx="1456174" cy="1456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8"/>
          <p:cNvSpPr txBox="1"/>
          <p:nvPr>
            <p:ph type="title"/>
          </p:nvPr>
        </p:nvSpPr>
        <p:spPr>
          <a:xfrm>
            <a:off x="1586050" y="2856450"/>
            <a:ext cx="7068300" cy="162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Тайвань</a:t>
            </a:r>
            <a:endParaRPr sz="5100">
              <a:solidFill>
                <a:schemeClr val="accent6"/>
              </a:solidFill>
            </a:endParaRPr>
          </a:p>
        </p:txBody>
      </p:sp>
      <p:sp>
        <p:nvSpPr>
          <p:cNvPr id="260" name="Google Shape;260;p48"/>
          <p:cNvSpPr txBox="1"/>
          <p:nvPr>
            <p:ph idx="2" type="title"/>
          </p:nvPr>
        </p:nvSpPr>
        <p:spPr>
          <a:xfrm>
            <a:off x="6956275" y="918275"/>
            <a:ext cx="1474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02</a:t>
            </a:r>
            <a:endParaRPr/>
          </a:p>
        </p:txBody>
      </p:sp>
      <p:cxnSp>
        <p:nvCxnSpPr>
          <p:cNvPr id="261" name="Google Shape;261;p48"/>
          <p:cNvCxnSpPr>
            <a:stCxn id="262" idx="2"/>
          </p:cNvCxnSpPr>
          <p:nvPr/>
        </p:nvCxnSpPr>
        <p:spPr>
          <a:xfrm rot="10800000">
            <a:off x="-91625" y="1339163"/>
            <a:ext cx="632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2" name="Google Shape;262;p48"/>
          <p:cNvSpPr/>
          <p:nvPr/>
        </p:nvSpPr>
        <p:spPr>
          <a:xfrm>
            <a:off x="6237775" y="1115363"/>
            <a:ext cx="447600" cy="447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9"/>
          <p:cNvSpPr txBox="1"/>
          <p:nvPr/>
        </p:nvSpPr>
        <p:spPr>
          <a:xfrm>
            <a:off x="734775" y="685800"/>
            <a:ext cx="8006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Платформы взаимодействия Тайваня и других акторов в сфере кибербезопасности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8" name="Google Shape;268;p49"/>
          <p:cNvSpPr txBox="1"/>
          <p:nvPr/>
        </p:nvSpPr>
        <p:spPr>
          <a:xfrm>
            <a:off x="689975" y="2257650"/>
            <a:ext cx="82296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Участие в </a:t>
            </a: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Декларации о будущем интернета (2022)</a:t>
            </a:r>
            <a:b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Фокус:</a:t>
            </a: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открытость, частный сектор, киберустойчивость</a:t>
            </a:r>
            <a:b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Региональная координация через </a:t>
            </a: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APCERT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0"/>
          <p:cNvSpPr txBox="1"/>
          <p:nvPr/>
        </p:nvSpPr>
        <p:spPr>
          <a:xfrm>
            <a:off x="430125" y="1387925"/>
            <a:ext cx="8190300" cy="26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Бывший премьер-министр Японии Синдзо Абэ: </a:t>
            </a:r>
            <a:r>
              <a:rPr i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«Чрезвычайная ситуация на Тайване - это чрезвычайная ситуация в Японии и, следовательно, чрезвычайная ситуация для американо-японского альянса»</a:t>
            </a:r>
            <a:endParaRPr i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Риторика далеко не всегда приводит к действиям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Отсутствие законных оснований для расширения взаимодействия с непризнанным Тайванем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Ограниченность сотрудничества в сфере кибербезопасности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" name="Google Shape;274;p50"/>
          <p:cNvSpPr txBox="1"/>
          <p:nvPr/>
        </p:nvSpPr>
        <p:spPr>
          <a:xfrm>
            <a:off x="387900" y="244925"/>
            <a:ext cx="8756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Тайвань с точки зрения стратегии кибербезопасности Японии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1"/>
          <p:cNvSpPr txBox="1"/>
          <p:nvPr/>
        </p:nvSpPr>
        <p:spPr>
          <a:xfrm>
            <a:off x="571500" y="1702250"/>
            <a:ext cx="72255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Отсутствие международного признания ограничивает официальные связи</a:t>
            </a:r>
            <a:b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Развиты </a:t>
            </a: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неформальные и парадипломатические</a:t>
            </a: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каналы взаимодействия</a:t>
            </a:r>
            <a:b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Пример: ежегодные </a:t>
            </a: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«Дни безопасности Тайваня»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51"/>
          <p:cNvSpPr txBox="1"/>
          <p:nvPr/>
        </p:nvSpPr>
        <p:spPr>
          <a:xfrm>
            <a:off x="571500" y="566150"/>
            <a:ext cx="6980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Тайвань: киберсотрудничество вне формальной легитимности</a:t>
            </a:r>
            <a:endParaRPr b="1"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2"/>
          <p:cNvSpPr txBox="1"/>
          <p:nvPr/>
        </p:nvSpPr>
        <p:spPr>
          <a:xfrm>
            <a:off x="632750" y="180325"/>
            <a:ext cx="7939800" cy="48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Наука и экономика</a:t>
            </a:r>
            <a:endParaRPr b="1"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Научные связи</a:t>
            </a: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играют ключевую роль в международном сотрудничестве</a:t>
            </a:r>
            <a:b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Помогают компенсировать </a:t>
            </a: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отсутствие </a:t>
            </a: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межгосударственных соглашений</a:t>
            </a:r>
            <a:b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Ведущие акторы: </a:t>
            </a: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академические центры, IT-ассоциации, университеты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некоторых форматах Тайвань участвует </a:t>
            </a: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официально</a:t>
            </a: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b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благодаря </a:t>
            </a: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экономическому профилю</a:t>
            </a: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учреждений</a:t>
            </a:r>
            <a:b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Это позволяет формально вступать в диалог, минуя политические ограничения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3"/>
          <p:cNvSpPr txBox="1"/>
          <p:nvPr>
            <p:ph type="title"/>
          </p:nvPr>
        </p:nvSpPr>
        <p:spPr>
          <a:xfrm>
            <a:off x="720000" y="445025"/>
            <a:ext cx="7704000" cy="135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/>
              <a:t>Структура Академического центра кибербезопасности Тайваня </a:t>
            </a:r>
            <a:r>
              <a:rPr lang="ru" sz="2200"/>
              <a:t>как проводников сотрудничества в сфере кибербезопасности</a:t>
            </a:r>
            <a:endParaRPr sz="2200"/>
          </a:p>
        </p:txBody>
      </p:sp>
      <p:pic>
        <p:nvPicPr>
          <p:cNvPr id="291" name="Google Shape;291;p53"/>
          <p:cNvPicPr preferRelativeResize="0"/>
          <p:nvPr/>
        </p:nvPicPr>
        <p:blipFill rotWithShape="1">
          <a:blip r:embed="rId3">
            <a:alphaModFix/>
          </a:blip>
          <a:srcRect b="30739" l="18158" r="4966" t="55371"/>
          <a:stretch/>
        </p:blipFill>
        <p:spPr>
          <a:xfrm>
            <a:off x="0" y="2307750"/>
            <a:ext cx="9144003" cy="13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4"/>
          <p:cNvSpPr txBox="1"/>
          <p:nvPr/>
        </p:nvSpPr>
        <p:spPr>
          <a:xfrm>
            <a:off x="533400" y="685800"/>
            <a:ext cx="7899000" cy="3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Угроза как стимул к интеграции</a:t>
            </a:r>
            <a:endParaRPr b="1"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Тайвань ощущает </a:t>
            </a: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экзистенциальную угрозу</a:t>
            </a: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со стороны КНР</a:t>
            </a:r>
            <a:b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Это придаёт импульс киберинициативам и институционализации</a:t>
            </a:r>
            <a:b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Усиление напряжённости может перевести неформальные связи на </a:t>
            </a: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новый уровень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5"/>
          <p:cNvSpPr txBox="1"/>
          <p:nvPr>
            <p:ph type="title"/>
          </p:nvPr>
        </p:nvSpPr>
        <p:spPr>
          <a:xfrm>
            <a:off x="4572000" y="2856450"/>
            <a:ext cx="4551900" cy="162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Китай</a:t>
            </a:r>
            <a:endParaRPr sz="5100">
              <a:solidFill>
                <a:schemeClr val="accent6"/>
              </a:solidFill>
            </a:endParaRPr>
          </a:p>
        </p:txBody>
      </p:sp>
      <p:sp>
        <p:nvSpPr>
          <p:cNvPr id="302" name="Google Shape;302;p55"/>
          <p:cNvSpPr txBox="1"/>
          <p:nvPr>
            <p:ph idx="2" type="title"/>
          </p:nvPr>
        </p:nvSpPr>
        <p:spPr>
          <a:xfrm>
            <a:off x="6956275" y="918275"/>
            <a:ext cx="1474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03</a:t>
            </a:r>
            <a:endParaRPr/>
          </a:p>
        </p:txBody>
      </p:sp>
      <p:cxnSp>
        <p:nvCxnSpPr>
          <p:cNvPr id="303" name="Google Shape;303;p55"/>
          <p:cNvCxnSpPr>
            <a:stCxn id="304" idx="2"/>
          </p:cNvCxnSpPr>
          <p:nvPr/>
        </p:nvCxnSpPr>
        <p:spPr>
          <a:xfrm rot="10800000">
            <a:off x="-91625" y="1339163"/>
            <a:ext cx="632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4" name="Google Shape;304;p55"/>
          <p:cNvSpPr/>
          <p:nvPr/>
        </p:nvSpPr>
        <p:spPr>
          <a:xfrm>
            <a:off x="6237775" y="1115363"/>
            <a:ext cx="447600" cy="447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6"/>
          <p:cNvSpPr txBox="1"/>
          <p:nvPr>
            <p:ph type="title"/>
          </p:nvPr>
        </p:nvSpPr>
        <p:spPr>
          <a:xfrm>
            <a:off x="918475" y="1632850"/>
            <a:ext cx="7512300" cy="285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 SemiBold"/>
              <a:buChar char="●"/>
            </a:pPr>
            <a:r>
              <a:rPr lang="ru" sz="1700">
                <a:latin typeface="Montserrat SemiBold"/>
                <a:ea typeface="Montserrat SemiBold"/>
                <a:cs typeface="Montserrat SemiBold"/>
                <a:sym typeface="Montserrat SemiBold"/>
              </a:rPr>
              <a:t>Централизация: КПК, CAC, силовые ведомства</a:t>
            </a:r>
            <a:br>
              <a:rPr lang="ru" sz="1700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7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 SemiBold"/>
              <a:buChar char="●"/>
            </a:pPr>
            <a:r>
              <a:rPr lang="ru" sz="1700">
                <a:latin typeface="Montserrat SemiBold"/>
                <a:ea typeface="Montserrat SemiBold"/>
                <a:cs typeface="Montserrat SemiBold"/>
                <a:sym typeface="Montserrat SemiBold"/>
              </a:rPr>
              <a:t>Законы: Кибербезопасность, Персональные данные, Информация</a:t>
            </a:r>
            <a:br>
              <a:rPr lang="ru" sz="1700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7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 SemiBold"/>
              <a:buChar char="●"/>
            </a:pPr>
            <a:r>
              <a:rPr lang="ru" sz="1700">
                <a:latin typeface="Montserrat SemiBold"/>
                <a:ea typeface="Montserrat SemiBold"/>
                <a:cs typeface="Montserrat SemiBold"/>
                <a:sym typeface="Montserrat SemiBold"/>
              </a:rPr>
              <a:t>Цель: стабильность, контроль, национальный суверенитет</a:t>
            </a:r>
            <a:br>
              <a:rPr lang="ru" sz="1700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7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 SemiBold"/>
              <a:buChar char="●"/>
            </a:pPr>
            <a:r>
              <a:rPr lang="ru" sz="1700">
                <a:latin typeface="Montserrat SemiBold"/>
                <a:ea typeface="Montserrat SemiBold"/>
                <a:cs typeface="Montserrat SemiBold"/>
                <a:sym typeface="Montserrat SemiBold"/>
              </a:rPr>
              <a:t>Основа: идеология </a:t>
            </a:r>
            <a:endParaRPr sz="17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10" name="Google Shape;310;p56"/>
          <p:cNvSpPr txBox="1"/>
          <p:nvPr>
            <p:ph idx="2" type="title"/>
          </p:nvPr>
        </p:nvSpPr>
        <p:spPr>
          <a:xfrm>
            <a:off x="1180025" y="632525"/>
            <a:ext cx="66168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b="0" lang="ru" sz="2400">
                <a:latin typeface="Montserrat ExtraBold"/>
                <a:ea typeface="Montserrat ExtraBold"/>
                <a:cs typeface="Montserrat ExtraBold"/>
                <a:sym typeface="Montserrat ExtraBold"/>
              </a:rPr>
              <a:t>Внутренний фундамент: иерархия и контроль</a:t>
            </a:r>
            <a:endParaRPr b="0" sz="24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7"/>
          <p:cNvSpPr/>
          <p:nvPr/>
        </p:nvSpPr>
        <p:spPr>
          <a:xfrm>
            <a:off x="320225" y="3123476"/>
            <a:ext cx="5163900" cy="1863300"/>
          </a:xfrm>
          <a:prstGeom prst="trapezoid">
            <a:avLst>
              <a:gd fmla="val 51918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Распоряжения (guidelines), локальные акты и положения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" name="Google Shape;316;p57"/>
          <p:cNvSpPr/>
          <p:nvPr/>
        </p:nvSpPr>
        <p:spPr>
          <a:xfrm>
            <a:off x="1028175" y="1759100"/>
            <a:ext cx="3515100" cy="1271400"/>
          </a:xfrm>
          <a:prstGeom prst="trapezoid">
            <a:avLst>
              <a:gd fmla="val 4293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Основные</a:t>
            </a: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законы</a:t>
            </a: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о </a:t>
            </a: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безопасности</a:t>
            </a: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данных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" name="Google Shape;317;p57"/>
          <p:cNvSpPr/>
          <p:nvPr/>
        </p:nvSpPr>
        <p:spPr>
          <a:xfrm>
            <a:off x="1550225" y="367400"/>
            <a:ext cx="2490900" cy="1271400"/>
          </a:xfrm>
          <a:prstGeom prst="trapezoid">
            <a:avLst>
              <a:gd fmla="val 42939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Национальные </a:t>
            </a: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планы, конвенции </a:t>
            </a: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и </a:t>
            </a: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стратегии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" name="Google Shape;318;p57"/>
          <p:cNvSpPr txBox="1"/>
          <p:nvPr/>
        </p:nvSpPr>
        <p:spPr>
          <a:xfrm>
            <a:off x="5499025" y="3159625"/>
            <a:ext cx="3566400" cy="18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«Основные требования безопасности к услугам генеративного ИИ» (TC260-003), </a:t>
            </a:r>
            <a:r>
              <a:rPr lang="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«Положения об управлении алгоритмическими рекомендациями в интернет-сервисах», «Меры по управлению услугами генеративного искусственного интеллекта» и т.д.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9" name="Google Shape;319;p57"/>
          <p:cNvSpPr txBox="1"/>
          <p:nvPr/>
        </p:nvSpPr>
        <p:spPr>
          <a:xfrm>
            <a:off x="5071675" y="1752200"/>
            <a:ext cx="3689100" cy="10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Закон о защите персональной информации (中华人民共和国个人信息保护法, </a:t>
            </a:r>
            <a:r>
              <a:rPr b="1" lang="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PIPL</a:t>
            </a:r>
            <a:r>
              <a:rPr lang="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),  Закон о безопасности данных (中华人民共和国数据安全法, </a:t>
            </a:r>
            <a:r>
              <a:rPr b="1" lang="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Data Security</a:t>
            </a:r>
            <a:r>
              <a:rPr lang="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0" name="Google Shape;320;p57"/>
          <p:cNvSpPr txBox="1"/>
          <p:nvPr/>
        </p:nvSpPr>
        <p:spPr>
          <a:xfrm>
            <a:off x="4327075" y="380925"/>
            <a:ext cx="4585800" cy="13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«План развития искусственного интеллекта нового поколения 2017», </a:t>
            </a: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Интернет+, Белая книга больших данных, </a:t>
            </a: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«Сделано в Китае – 2025», «План развития индустрии больших данных», «13-й пятилетний план социально-экономического развития КНР (2016–2020)» и др.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1" name="Google Shape;321;p57"/>
          <p:cNvSpPr/>
          <p:nvPr/>
        </p:nvSpPr>
        <p:spPr>
          <a:xfrm>
            <a:off x="3673925" y="707825"/>
            <a:ext cx="645300" cy="349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2" name="Google Shape;322;p57"/>
          <p:cNvSpPr/>
          <p:nvPr/>
        </p:nvSpPr>
        <p:spPr>
          <a:xfrm>
            <a:off x="4283525" y="2087875"/>
            <a:ext cx="788100" cy="569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57"/>
          <p:cNvSpPr/>
          <p:nvPr/>
        </p:nvSpPr>
        <p:spPr>
          <a:xfrm>
            <a:off x="4710925" y="3441025"/>
            <a:ext cx="853800" cy="81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4" name="Google Shape;324;p57"/>
          <p:cNvSpPr txBox="1"/>
          <p:nvPr>
            <p:ph idx="4294967295" type="title"/>
          </p:nvPr>
        </p:nvSpPr>
        <p:spPr>
          <a:xfrm>
            <a:off x="256475" y="-228600"/>
            <a:ext cx="3085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800"/>
              <a:t>Законодательная иерархия</a:t>
            </a:r>
            <a:endParaRPr sz="1800"/>
          </a:p>
        </p:txBody>
      </p:sp>
      <p:sp>
        <p:nvSpPr>
          <p:cNvPr id="325" name="Google Shape;325;p57"/>
          <p:cNvSpPr/>
          <p:nvPr/>
        </p:nvSpPr>
        <p:spPr>
          <a:xfrm>
            <a:off x="842325" y="716875"/>
            <a:ext cx="376500" cy="1227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0"/>
          <p:cNvSpPr/>
          <p:nvPr/>
        </p:nvSpPr>
        <p:spPr>
          <a:xfrm>
            <a:off x="3501125" y="1573750"/>
            <a:ext cx="1397400" cy="10863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2" name="Google Shape;202;p40"/>
          <p:cNvSpPr txBox="1"/>
          <p:nvPr>
            <p:ph type="title"/>
          </p:nvPr>
        </p:nvSpPr>
        <p:spPr>
          <a:xfrm>
            <a:off x="653150" y="-236125"/>
            <a:ext cx="8021400" cy="162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Montserrat"/>
                <a:ea typeface="Montserrat"/>
                <a:cs typeface="Montserrat"/>
                <a:sym typeface="Montserrat"/>
              </a:rPr>
              <a:t>«Национальные и региональные стратегии и институты кибербезопасности стран Восточной и Юго-Восточной Азии» НУГ «АСЕАН+, БРИКС+, НАТО+: перспективы азиатской интеграции в новом мировом порядке»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3" name="Google Shape;203;p40"/>
          <p:cNvPicPr preferRelativeResize="0"/>
          <p:nvPr/>
        </p:nvPicPr>
        <p:blipFill rotWithShape="1">
          <a:blip r:embed="rId3">
            <a:alphaModFix/>
          </a:blip>
          <a:srcRect b="46820" l="18110" r="17757" t="19304"/>
          <a:stretch/>
        </p:blipFill>
        <p:spPr>
          <a:xfrm>
            <a:off x="755200" y="1573750"/>
            <a:ext cx="2551300" cy="291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7600" y="1573750"/>
            <a:ext cx="2842550" cy="278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40"/>
          <p:cNvSpPr txBox="1"/>
          <p:nvPr/>
        </p:nvSpPr>
        <p:spPr>
          <a:xfrm>
            <a:off x="3816700" y="1909150"/>
            <a:ext cx="551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наш ТГ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Google Shape;206;p40"/>
          <p:cNvSpPr/>
          <p:nvPr/>
        </p:nvSpPr>
        <p:spPr>
          <a:xfrm rot="10800000">
            <a:off x="3653525" y="3021550"/>
            <a:ext cx="1397400" cy="10863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7" name="Google Shape;207;p40"/>
          <p:cNvSpPr txBox="1"/>
          <p:nvPr/>
        </p:nvSpPr>
        <p:spPr>
          <a:xfrm>
            <a:off x="3733800" y="33528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наш сайт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8"/>
          <p:cNvSpPr txBox="1"/>
          <p:nvPr>
            <p:ph type="title"/>
          </p:nvPr>
        </p:nvSpPr>
        <p:spPr>
          <a:xfrm>
            <a:off x="1107150" y="0"/>
            <a:ext cx="7179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800"/>
              <a:t> Кто регулирует кибербез в Китае?</a:t>
            </a:r>
            <a:endParaRPr sz="2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  <p:pic>
        <p:nvPicPr>
          <p:cNvPr id="331" name="Google Shape;331;p58" title="Снимок экрана (79).png"/>
          <p:cNvPicPr preferRelativeResize="0"/>
          <p:nvPr/>
        </p:nvPicPr>
        <p:blipFill rotWithShape="1">
          <a:blip r:embed="rId3">
            <a:alphaModFix/>
          </a:blip>
          <a:srcRect b="14174" l="9282" r="13681" t="14777"/>
          <a:stretch/>
        </p:blipFill>
        <p:spPr>
          <a:xfrm>
            <a:off x="1107150" y="795985"/>
            <a:ext cx="7178998" cy="3898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9"/>
          <p:cNvSpPr txBox="1"/>
          <p:nvPr>
            <p:ph idx="2" type="title"/>
          </p:nvPr>
        </p:nvSpPr>
        <p:spPr>
          <a:xfrm>
            <a:off x="1367525" y="1288750"/>
            <a:ext cx="6756000" cy="76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300"/>
              <a:t>Ключевые принципы регулирования кибербезопасности в Китае</a:t>
            </a:r>
            <a:endParaRPr sz="3300"/>
          </a:p>
        </p:txBody>
      </p:sp>
      <p:sp>
        <p:nvSpPr>
          <p:cNvPr id="337" name="Google Shape;337;p59"/>
          <p:cNvSpPr txBox="1"/>
          <p:nvPr>
            <p:ph idx="3" type="subTitle"/>
          </p:nvPr>
        </p:nvSpPr>
        <p:spPr>
          <a:xfrm>
            <a:off x="1172425" y="2057650"/>
            <a:ext cx="6756000" cy="4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Montserrat"/>
              <a:buAutoNum type="arabicPeriod"/>
            </a:pPr>
            <a:r>
              <a:rPr b="1" lang="ru" sz="1800">
                <a:latin typeface="Montserrat"/>
                <a:ea typeface="Montserrat"/>
                <a:cs typeface="Montserrat"/>
                <a:sym typeface="Montserrat"/>
              </a:rPr>
              <a:t>Модерация контента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AutoNum type="arabicPeriod"/>
            </a:pPr>
            <a:r>
              <a:rPr b="1" lang="ru" sz="1800">
                <a:latin typeface="Montserrat"/>
                <a:ea typeface="Montserrat"/>
                <a:cs typeface="Montserrat"/>
                <a:sym typeface="Montserrat"/>
              </a:rPr>
              <a:t>Защита персональных данных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AutoNum type="arabicPeriod"/>
            </a:pPr>
            <a:r>
              <a:rPr b="1" lang="ru" sz="1800">
                <a:latin typeface="Montserrat"/>
                <a:ea typeface="Montserrat"/>
                <a:cs typeface="Montserrat"/>
                <a:sym typeface="Montserrat"/>
              </a:rPr>
              <a:t>Алгоритмическое управление (Безопасность, Этика, Прозрачность)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AutoNum type="arabicPeriod"/>
            </a:pPr>
            <a:r>
              <a:rPr b="1" lang="ru" sz="1800">
                <a:latin typeface="Montserrat"/>
                <a:ea typeface="Montserrat"/>
                <a:cs typeface="Montserrat"/>
                <a:sym typeface="Montserrat"/>
              </a:rPr>
              <a:t>Проактивное применение технологий в системах контроля и фильтрации (MLPS 2.0, Great Firewall, Golden Shield)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60"/>
          <p:cNvSpPr/>
          <p:nvPr/>
        </p:nvSpPr>
        <p:spPr>
          <a:xfrm>
            <a:off x="3768175" y="1544975"/>
            <a:ext cx="2204100" cy="208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3" name="Google Shape;343;p60"/>
          <p:cNvSpPr txBox="1"/>
          <p:nvPr>
            <p:ph type="title"/>
          </p:nvPr>
        </p:nvSpPr>
        <p:spPr>
          <a:xfrm>
            <a:off x="458575" y="2350250"/>
            <a:ext cx="3367800" cy="202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/>
              <a:t>Динамическая</a:t>
            </a:r>
            <a:r>
              <a:rPr lang="ru" sz="1900"/>
              <a:t> </a:t>
            </a:r>
            <a:r>
              <a:rPr lang="ru" sz="1900"/>
              <a:t>законодательная</a:t>
            </a:r>
            <a:r>
              <a:rPr lang="ru" sz="1900"/>
              <a:t> база </a:t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/>
              <a:t>и разветвленный административный аппарат</a:t>
            </a:r>
            <a:endParaRPr sz="1900"/>
          </a:p>
        </p:txBody>
      </p:sp>
      <p:sp>
        <p:nvSpPr>
          <p:cNvPr id="344" name="Google Shape;344;p60"/>
          <p:cNvSpPr txBox="1"/>
          <p:nvPr>
            <p:ph idx="3" type="subTitle"/>
          </p:nvPr>
        </p:nvSpPr>
        <p:spPr>
          <a:xfrm>
            <a:off x="3123925" y="2034138"/>
            <a:ext cx="3492600" cy="15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C9DAF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Комплексная</a:t>
            </a:r>
            <a:endParaRPr sz="1900">
              <a:solidFill>
                <a:srgbClr val="C9DAF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C9DAF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национальная </a:t>
            </a:r>
            <a:endParaRPr sz="1900">
              <a:solidFill>
                <a:srgbClr val="C9DAF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C9DAF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мощь (综合国力)</a:t>
            </a:r>
            <a:endParaRPr sz="2500">
              <a:solidFill>
                <a:srgbClr val="C9DAF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45" name="Google Shape;345;p60"/>
          <p:cNvSpPr txBox="1"/>
          <p:nvPr>
            <p:ph idx="2" type="title"/>
          </p:nvPr>
        </p:nvSpPr>
        <p:spPr>
          <a:xfrm>
            <a:off x="2825550" y="159375"/>
            <a:ext cx="3798900" cy="155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/>
              <a:t>Национальные стратегии развития (экономика, патенты, в т.ч. военная индустрия) </a:t>
            </a:r>
            <a:endParaRPr sz="2100"/>
          </a:p>
        </p:txBody>
      </p:sp>
      <p:sp>
        <p:nvSpPr>
          <p:cNvPr id="346" name="Google Shape;346;p60"/>
          <p:cNvSpPr txBox="1"/>
          <p:nvPr>
            <p:ph idx="4" type="title"/>
          </p:nvPr>
        </p:nvSpPr>
        <p:spPr>
          <a:xfrm>
            <a:off x="5335699" y="3080100"/>
            <a:ext cx="3367800" cy="76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/>
              <a:t>Наука и технологии</a:t>
            </a:r>
            <a:endParaRPr sz="2300"/>
          </a:p>
        </p:txBody>
      </p:sp>
      <p:sp>
        <p:nvSpPr>
          <p:cNvPr id="347" name="Google Shape;347;p60"/>
          <p:cNvSpPr/>
          <p:nvPr/>
        </p:nvSpPr>
        <p:spPr>
          <a:xfrm rot="7152919">
            <a:off x="6339449" y="1440187"/>
            <a:ext cx="1163508" cy="1061435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accent6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8" name="Google Shape;348;p60"/>
          <p:cNvSpPr/>
          <p:nvPr/>
        </p:nvSpPr>
        <p:spPr>
          <a:xfrm rot="-8967258">
            <a:off x="4264488" y="3761560"/>
            <a:ext cx="1163460" cy="1061382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accent6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9" name="Google Shape;349;p60"/>
          <p:cNvSpPr/>
          <p:nvPr/>
        </p:nvSpPr>
        <p:spPr>
          <a:xfrm rot="-2301731">
            <a:off x="1688511" y="1135364"/>
            <a:ext cx="1163495" cy="1061451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accent6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1"/>
          <p:cNvSpPr txBox="1"/>
          <p:nvPr>
            <p:ph idx="1" type="subTitle"/>
          </p:nvPr>
        </p:nvSpPr>
        <p:spPr>
          <a:xfrm>
            <a:off x="4243675" y="1229175"/>
            <a:ext cx="4665900" cy="30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600">
                <a:latin typeface="Montserrat"/>
                <a:ea typeface="Montserrat"/>
                <a:cs typeface="Montserrat"/>
                <a:sym typeface="Montserrat"/>
              </a:rPr>
              <a:t>«Космос и киберпространство стали новыми командными высотами для стратегической конкуренции между всеми сторонами»</a:t>
            </a:r>
            <a:r>
              <a:rPr i="1" lang="ru" sz="1600">
                <a:latin typeface="Montserrat"/>
                <a:ea typeface="Montserrat"/>
                <a:cs typeface="Montserrat"/>
                <a:sym typeface="Montserrat"/>
              </a:rPr>
              <a:t>. «Мы должны занять глобальную позицию, систематически и проактивно планировать развитие </a:t>
            </a:r>
            <a:r>
              <a:rPr b="1" i="1" lang="ru" sz="1600">
                <a:latin typeface="Montserrat"/>
                <a:ea typeface="Montserrat"/>
                <a:cs typeface="Montserrat"/>
                <a:sym typeface="Montserrat"/>
              </a:rPr>
              <a:t>кибербезопасности </a:t>
            </a:r>
            <a:r>
              <a:rPr i="1" lang="ru" sz="1600">
                <a:latin typeface="Montserrat"/>
                <a:ea typeface="Montserrat"/>
                <a:cs typeface="Montserrat"/>
                <a:sym typeface="Montserrat"/>
              </a:rPr>
              <a:t>на национальном стратегическом уровне и твердо взять в свои руки стратегическую инициативу в международной конкуренции на новом этапе развития </a:t>
            </a:r>
            <a:r>
              <a:rPr b="1" i="1" lang="ru" sz="1600">
                <a:latin typeface="Montserrat"/>
                <a:ea typeface="Montserrat"/>
                <a:cs typeface="Montserrat"/>
                <a:sym typeface="Montserrat"/>
              </a:rPr>
              <a:t>искусственного интеллекта.</a:t>
            </a:r>
            <a:endParaRPr b="1" i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61"/>
          <p:cNvSpPr txBox="1"/>
          <p:nvPr/>
        </p:nvSpPr>
        <p:spPr>
          <a:xfrm>
            <a:off x="611000" y="376250"/>
            <a:ext cx="65328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dk1"/>
                </a:solidFill>
                <a:latin typeface="Unbounded"/>
                <a:ea typeface="Unbounded"/>
                <a:cs typeface="Unbounded"/>
                <a:sym typeface="Unbounded"/>
              </a:rPr>
              <a:t>Речь Си Цзиньпина на форумах по кибербезопасности и информатизации</a:t>
            </a:r>
            <a:endParaRPr>
              <a:solidFill>
                <a:schemeClr val="dk1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356" name="Google Shape;356;p61" title="6.png"/>
          <p:cNvPicPr preferRelativeResize="0"/>
          <p:nvPr/>
        </p:nvPicPr>
        <p:blipFill rotWithShape="1">
          <a:blip r:embed="rId3">
            <a:alphaModFix/>
          </a:blip>
          <a:srcRect b="6375" l="0" r="0" t="0"/>
          <a:stretch/>
        </p:blipFill>
        <p:spPr>
          <a:xfrm>
            <a:off x="-69775" y="853950"/>
            <a:ext cx="4581501" cy="428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2"/>
          <p:cNvSpPr txBox="1"/>
          <p:nvPr>
            <p:ph type="title"/>
          </p:nvPr>
        </p:nvSpPr>
        <p:spPr>
          <a:xfrm>
            <a:off x="859275" y="3583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200">
                <a:latin typeface="Montserrat Black"/>
                <a:ea typeface="Montserrat Black"/>
                <a:cs typeface="Montserrat Black"/>
                <a:sym typeface="Montserrat Black"/>
              </a:rPr>
              <a:t>Международная экспансия модели контроля развития КНР </a:t>
            </a:r>
            <a:endParaRPr sz="390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62" name="Google Shape;362;p62"/>
          <p:cNvSpPr txBox="1"/>
          <p:nvPr>
            <p:ph idx="1" type="subTitle"/>
          </p:nvPr>
        </p:nvSpPr>
        <p:spPr>
          <a:xfrm>
            <a:off x="681000" y="1235050"/>
            <a:ext cx="7503600" cy="12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b="1" lang="ru" sz="1900">
                <a:latin typeface="Montserrat"/>
                <a:ea typeface="Montserrat"/>
                <a:cs typeface="Montserrat"/>
                <a:sym typeface="Montserrat"/>
              </a:rPr>
              <a:t>Экспорт технологий</a:t>
            </a:r>
            <a:r>
              <a:rPr lang="ru" sz="1900">
                <a:latin typeface="Montserrat"/>
                <a:ea typeface="Montserrat"/>
                <a:cs typeface="Montserrat"/>
                <a:sym typeface="Montserrat"/>
              </a:rPr>
              <a:t>: Huawei, ZTE, Hikvision — Африка, Азия, Латинская Америка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b="1" lang="ru" sz="1900">
                <a:latin typeface="Montserrat"/>
                <a:ea typeface="Montserrat"/>
                <a:cs typeface="Montserrat"/>
                <a:sym typeface="Montserrat"/>
              </a:rPr>
              <a:t>«Цифровой Шёлковый путь»</a:t>
            </a:r>
            <a:r>
              <a:rPr lang="ru" sz="1900">
                <a:latin typeface="Montserrat"/>
                <a:ea typeface="Montserrat"/>
                <a:cs typeface="Montserrat"/>
                <a:sym typeface="Montserrat"/>
              </a:rPr>
              <a:t>: инфраструктура + зависимости от стандартов КНР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b="1" lang="ru" sz="1900">
                <a:latin typeface="Montserrat"/>
                <a:ea typeface="Montserrat"/>
                <a:cs typeface="Montserrat"/>
                <a:sym typeface="Montserrat"/>
              </a:rPr>
              <a:t>Принцип киберсуверенитета</a:t>
            </a:r>
            <a:r>
              <a:rPr lang="ru" sz="1900">
                <a:latin typeface="Montserrat"/>
                <a:ea typeface="Montserrat"/>
                <a:cs typeface="Montserrat"/>
                <a:sym typeface="Montserrat"/>
              </a:rPr>
              <a:t> — продвигается в ООН, ITU, WIC, GDSI, цифровой шелковый путь.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●"/>
            </a:pPr>
            <a:r>
              <a:rPr lang="ru" sz="1900">
                <a:latin typeface="Montserrat"/>
                <a:ea typeface="Montserrat"/>
                <a:cs typeface="Montserrat"/>
                <a:sym typeface="Montserrat"/>
              </a:rPr>
              <a:t>Китай предлагает другим странам не просто оборудование, а модель цифрового управления (концепция: </a:t>
            </a:r>
            <a:r>
              <a:rPr b="1" lang="ru" sz="1900">
                <a:latin typeface="Montserrat"/>
                <a:ea typeface="Montserrat"/>
                <a:cs typeface="Montserrat"/>
                <a:sym typeface="Montserrat"/>
              </a:rPr>
              <a:t>Пекинский консенсус</a:t>
            </a:r>
            <a:r>
              <a:rPr lang="ru" sz="1900"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Montserrat"/>
              <a:buChar char="●"/>
            </a:pPr>
            <a:r>
              <a:rPr b="1" lang="ru" sz="1900">
                <a:latin typeface="Montserrat"/>
                <a:ea typeface="Montserrat"/>
                <a:cs typeface="Montserrat"/>
                <a:sym typeface="Montserrat"/>
              </a:rPr>
              <a:t>119 стран поддержали инициативы КНР.</a:t>
            </a:r>
            <a:endParaRPr b="1"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3"/>
          <p:cNvSpPr txBox="1"/>
          <p:nvPr>
            <p:ph type="title"/>
          </p:nvPr>
        </p:nvSpPr>
        <p:spPr>
          <a:xfrm>
            <a:off x="859275" y="5107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400">
                <a:latin typeface="Montserrat Black"/>
                <a:ea typeface="Montserrat Black"/>
                <a:cs typeface="Montserrat Black"/>
                <a:sym typeface="Montserrat Black"/>
              </a:rPr>
              <a:t>Альянсы и негласные коалиции</a:t>
            </a:r>
            <a:endParaRPr sz="520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68" name="Google Shape;368;p63"/>
          <p:cNvSpPr txBox="1"/>
          <p:nvPr>
            <p:ph idx="1" type="subTitle"/>
          </p:nvPr>
        </p:nvSpPr>
        <p:spPr>
          <a:xfrm>
            <a:off x="681000" y="1158850"/>
            <a:ext cx="7882200" cy="12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ru" sz="2000">
                <a:latin typeface="Montserrat"/>
                <a:ea typeface="Montserrat"/>
                <a:cs typeface="Montserrat"/>
                <a:sym typeface="Montserrat"/>
              </a:rPr>
              <a:t>Китай выстраивает </a:t>
            </a:r>
            <a:r>
              <a:rPr b="1" lang="ru" sz="2000">
                <a:latin typeface="Montserrat"/>
                <a:ea typeface="Montserrat"/>
                <a:cs typeface="Montserrat"/>
                <a:sym typeface="Montserrat"/>
              </a:rPr>
              <a:t>коалиции развивающихся стран</a:t>
            </a:r>
            <a:r>
              <a:rPr lang="ru" sz="2000">
                <a:latin typeface="Montserrat"/>
                <a:ea typeface="Montserrat"/>
                <a:cs typeface="Montserrat"/>
                <a:sym typeface="Montserrat"/>
              </a:rPr>
              <a:t>, обеспокоенных цифровым колониализмом.</a:t>
            </a:r>
            <a:br>
              <a:rPr lang="ru" sz="2000">
                <a:latin typeface="Montserrat"/>
                <a:ea typeface="Montserrat"/>
                <a:cs typeface="Montserrat"/>
                <a:sym typeface="Montserrat"/>
              </a:rPr>
            </a:b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ru" sz="2000">
                <a:latin typeface="Montserrat"/>
                <a:ea typeface="Montserrat"/>
                <a:cs typeface="Montserrat"/>
                <a:sym typeface="Montserrat"/>
              </a:rPr>
              <a:t>Через БРИКС и GDSI продвигает создание </a:t>
            </a:r>
            <a:r>
              <a:rPr b="1" lang="ru" sz="2000">
                <a:latin typeface="Montserrat"/>
                <a:ea typeface="Montserrat"/>
                <a:cs typeface="Montserrat"/>
                <a:sym typeface="Montserrat"/>
              </a:rPr>
              <a:t>наднациональных институтов (киберполиция, единые правила)</a:t>
            </a:r>
            <a:r>
              <a:rPr lang="ru" sz="2000">
                <a:latin typeface="Montserrat"/>
                <a:ea typeface="Montserrat"/>
                <a:cs typeface="Montserrat"/>
                <a:sym typeface="Montserrat"/>
              </a:rPr>
              <a:t>.</a:t>
            </a:r>
            <a:br>
              <a:rPr lang="ru" sz="2000">
                <a:latin typeface="Montserrat"/>
                <a:ea typeface="Montserrat"/>
                <a:cs typeface="Montserrat"/>
                <a:sym typeface="Montserrat"/>
              </a:rPr>
            </a:b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ru" sz="2000">
                <a:latin typeface="Montserrat"/>
                <a:ea typeface="Montserrat"/>
                <a:cs typeface="Montserrat"/>
                <a:sym typeface="Montserrat"/>
              </a:rPr>
              <a:t>Ведёт </a:t>
            </a:r>
            <a:r>
              <a:rPr b="1" lang="ru" sz="2000">
                <a:latin typeface="Montserrat"/>
                <a:ea typeface="Montserrat"/>
                <a:cs typeface="Montserrat"/>
                <a:sym typeface="Montserrat"/>
              </a:rPr>
              <a:t>прагматичный диалог</a:t>
            </a:r>
            <a:r>
              <a:rPr lang="ru" sz="2000">
                <a:latin typeface="Montserrat"/>
                <a:ea typeface="Montserrat"/>
                <a:cs typeface="Montserrat"/>
                <a:sym typeface="Montserrat"/>
              </a:rPr>
              <a:t> и с отдельными странами (Германия, Индонезия) — по трансграничным данным и стандартам.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4"/>
          <p:cNvSpPr txBox="1"/>
          <p:nvPr>
            <p:ph type="title"/>
          </p:nvPr>
        </p:nvSpPr>
        <p:spPr>
          <a:xfrm>
            <a:off x="1615100" y="92100"/>
            <a:ext cx="6988800" cy="104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КНР vs Запад</a:t>
            </a:r>
            <a:endParaRPr/>
          </a:p>
        </p:txBody>
      </p:sp>
      <p:graphicFrame>
        <p:nvGraphicFramePr>
          <p:cNvPr id="374" name="Google Shape;374;p64"/>
          <p:cNvGraphicFramePr/>
          <p:nvPr/>
        </p:nvGraphicFramePr>
        <p:xfrm>
          <a:off x="952500" y="1137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{223D06EC-9101-4E68-95F6-63293816A8D4}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-317500" lvl="0" marL="45720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Montserrat"/>
                        <a:buChar char="●"/>
                      </a:pPr>
                      <a:r>
                        <a:rPr lang="ru" sz="17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Регулирование сверху, цензура, контроль</a:t>
                      </a:r>
                      <a:endParaRPr sz="170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3175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Montserrat"/>
                        <a:buChar char="●"/>
                      </a:pPr>
                      <a:r>
                        <a:rPr lang="ru" sz="17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Государственный приоритет над свободой слова, упор на </a:t>
                      </a:r>
                      <a:r>
                        <a:rPr b="1" lang="ru" sz="17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развитие государственности и безопасности в интернете</a:t>
                      </a:r>
                      <a:endParaRPr b="1" sz="170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3175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Montserrat"/>
                        <a:buChar char="●"/>
                      </a:pPr>
                      <a:r>
                        <a:rPr lang="ru" sz="17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Политическая стабильность и </a:t>
                      </a:r>
                      <a:r>
                        <a:rPr b="1" lang="ru" sz="17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суверенитет</a:t>
                      </a:r>
                      <a:endParaRPr b="1" sz="170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17500" lvl="0" marL="45720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Montserrat"/>
                        <a:buChar char="●"/>
                      </a:pPr>
                      <a:r>
                        <a:rPr lang="ru" sz="17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Права пользователя, открытость, этика</a:t>
                      </a:r>
                      <a:endParaRPr sz="170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3365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Montserrat"/>
                        <a:buChar char="●"/>
                      </a:pPr>
                      <a:r>
                        <a:rPr lang="ru" sz="17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Deep State</a:t>
                      </a:r>
                      <a:r>
                        <a:rPr lang="ru" sz="17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скрыт от конечного пользователя</a:t>
                      </a:r>
                      <a:endParaRPr sz="170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3175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Montserrat"/>
                        <a:buChar char="●"/>
                      </a:pPr>
                      <a:r>
                        <a:rPr lang="ru" sz="17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Саморегулирование, мультистейкхолдерность, доминирование корпораций</a:t>
                      </a:r>
                      <a:endParaRPr sz="170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3175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Montserrat"/>
                        <a:buChar char="●"/>
                      </a:pPr>
                      <a:r>
                        <a:rPr lang="ru" sz="17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Сервис и инновация для </a:t>
                      </a:r>
                      <a:r>
                        <a:rPr b="1" lang="ru" sz="17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потребителя</a:t>
                      </a:r>
                      <a:endParaRPr b="1" sz="170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5"/>
          <p:cNvSpPr txBox="1"/>
          <p:nvPr>
            <p:ph idx="1" type="subTitle"/>
          </p:nvPr>
        </p:nvSpPr>
        <p:spPr>
          <a:xfrm>
            <a:off x="713225" y="2837800"/>
            <a:ext cx="4464300" cy="16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Montserrat Medium"/>
                <a:ea typeface="Montserrat Medium"/>
                <a:cs typeface="Montserrat Medium"/>
                <a:sym typeface="Montserrat Medium"/>
              </a:rPr>
              <a:t>Галина Никипорец-Такигава</a:t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Montserrat Medium"/>
                <a:ea typeface="Montserrat Medium"/>
                <a:cs typeface="Montserrat Medium"/>
                <a:sym typeface="Montserrat Medium"/>
              </a:rPr>
              <a:t>Захарова Анна</a:t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Montserrat Medium"/>
                <a:ea typeface="Montserrat Medium"/>
                <a:cs typeface="Montserrat Medium"/>
                <a:sym typeface="Montserrat Medium"/>
              </a:rPr>
              <a:t>Филатов Олег</a:t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>
                <a:latin typeface="Montserrat Medium"/>
                <a:ea typeface="Montserrat Medium"/>
                <a:cs typeface="Montserrat Medium"/>
                <a:sym typeface="Montserrat Medium"/>
              </a:rPr>
              <a:t>НИУ Высшая школа экономики</a:t>
            </a:r>
            <a:endParaRPr i="1" sz="18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0" name="Google Shape;380;p65"/>
          <p:cNvSpPr txBox="1"/>
          <p:nvPr>
            <p:ph type="title"/>
          </p:nvPr>
        </p:nvSpPr>
        <p:spPr>
          <a:xfrm>
            <a:off x="713225" y="844800"/>
            <a:ext cx="5686500" cy="164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Спасибо за внимание!</a:t>
            </a:r>
            <a:endParaRPr/>
          </a:p>
        </p:txBody>
      </p:sp>
      <p:sp>
        <p:nvSpPr>
          <p:cNvPr id="381" name="Google Shape;381;p65"/>
          <p:cNvSpPr txBox="1"/>
          <p:nvPr>
            <p:ph idx="1" type="subTitle"/>
          </p:nvPr>
        </p:nvSpPr>
        <p:spPr>
          <a:xfrm>
            <a:off x="713225" y="2221522"/>
            <a:ext cx="5686500" cy="44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Montserrat"/>
                <a:ea typeface="Montserrat"/>
                <a:cs typeface="Montserrat"/>
                <a:sym typeface="Montserrat"/>
              </a:rPr>
              <a:t>Будем рады ответить на ваши вопросы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2" name="Google Shape;38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7525" y="2793425"/>
            <a:ext cx="1456174" cy="1456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6"/>
          <p:cNvSpPr/>
          <p:nvPr/>
        </p:nvSpPr>
        <p:spPr>
          <a:xfrm>
            <a:off x="3501125" y="1573750"/>
            <a:ext cx="1397400" cy="10863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8" name="Google Shape;388;p66"/>
          <p:cNvSpPr txBox="1"/>
          <p:nvPr>
            <p:ph type="title"/>
          </p:nvPr>
        </p:nvSpPr>
        <p:spPr>
          <a:xfrm>
            <a:off x="729350" y="-617125"/>
            <a:ext cx="8021400" cy="162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/>
              <a:t>Следите за нашими соцсетями</a:t>
            </a:r>
            <a:endParaRPr sz="3200"/>
          </a:p>
        </p:txBody>
      </p:sp>
      <p:pic>
        <p:nvPicPr>
          <p:cNvPr id="389" name="Google Shape;389;p66"/>
          <p:cNvPicPr preferRelativeResize="0"/>
          <p:nvPr/>
        </p:nvPicPr>
        <p:blipFill rotWithShape="1">
          <a:blip r:embed="rId3">
            <a:alphaModFix/>
          </a:blip>
          <a:srcRect b="46820" l="18110" r="17757" t="19304"/>
          <a:stretch/>
        </p:blipFill>
        <p:spPr>
          <a:xfrm>
            <a:off x="755200" y="1573750"/>
            <a:ext cx="2551300" cy="291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7600" y="1573750"/>
            <a:ext cx="2842550" cy="27879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66"/>
          <p:cNvSpPr txBox="1"/>
          <p:nvPr/>
        </p:nvSpPr>
        <p:spPr>
          <a:xfrm>
            <a:off x="3816700" y="1909150"/>
            <a:ext cx="551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наш ТГ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2" name="Google Shape;392;p66"/>
          <p:cNvSpPr/>
          <p:nvPr/>
        </p:nvSpPr>
        <p:spPr>
          <a:xfrm rot="10800000">
            <a:off x="3653525" y="3021550"/>
            <a:ext cx="1397400" cy="10863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3" name="Google Shape;393;p66"/>
          <p:cNvSpPr txBox="1"/>
          <p:nvPr/>
        </p:nvSpPr>
        <p:spPr>
          <a:xfrm>
            <a:off x="3733800" y="33528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наш </a:t>
            </a:r>
            <a:r>
              <a:rPr b="1"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сайт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1"/>
          <p:cNvSpPr txBox="1"/>
          <p:nvPr>
            <p:ph type="title"/>
          </p:nvPr>
        </p:nvSpPr>
        <p:spPr>
          <a:xfrm>
            <a:off x="720000" y="243875"/>
            <a:ext cx="7704000" cy="9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Стратегия национальной кибербезопасности</a:t>
            </a:r>
            <a:endParaRPr sz="2400"/>
          </a:p>
        </p:txBody>
      </p:sp>
      <p:sp>
        <p:nvSpPr>
          <p:cNvPr id="213" name="Google Shape;213;p41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AutoNum type="arabicParenR"/>
            </a:pPr>
            <a:r>
              <a:rPr lang="ru" sz="1400">
                <a:latin typeface="Montserrat"/>
                <a:ea typeface="Montserrat"/>
                <a:cs typeface="Montserrat"/>
                <a:sym typeface="Montserrat"/>
              </a:rPr>
              <a:t>Киберслежка за деятельностью граждан в киберпространстве;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AutoNum type="arabicParenR"/>
            </a:pPr>
            <a:r>
              <a:rPr lang="ru" sz="1400">
                <a:latin typeface="Montserrat"/>
                <a:ea typeface="Montserrat"/>
                <a:cs typeface="Montserrat"/>
                <a:sym typeface="Montserrat"/>
              </a:rPr>
              <a:t>Кибероборона критически важной инфраструктуры;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AutoNum type="arabicParenR"/>
            </a:pPr>
            <a:r>
              <a:rPr lang="ru" sz="1400">
                <a:latin typeface="Montserrat"/>
                <a:ea typeface="Montserrat"/>
                <a:cs typeface="Montserrat"/>
                <a:sym typeface="Montserrat"/>
              </a:rPr>
              <a:t>Информационный контроль;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AutoNum type="arabicParenR"/>
            </a:pPr>
            <a:r>
              <a:rPr lang="ru" sz="1400">
                <a:latin typeface="Montserrat"/>
                <a:ea typeface="Montserrat"/>
                <a:cs typeface="Montserrat"/>
                <a:sym typeface="Montserrat"/>
              </a:rPr>
              <a:t>Киберразведка;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AutoNum type="arabicParenR"/>
            </a:pPr>
            <a:r>
              <a:rPr lang="ru" sz="1400">
                <a:latin typeface="Montserrat"/>
                <a:ea typeface="Montserrat"/>
                <a:cs typeface="Montserrat"/>
                <a:sym typeface="Montserrat"/>
              </a:rPr>
              <a:t>Развитие ИКТ;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AutoNum type="arabicParenR"/>
            </a:pPr>
            <a:r>
              <a:rPr lang="ru" sz="1400">
                <a:latin typeface="Montserrat"/>
                <a:ea typeface="Montserrat"/>
                <a:cs typeface="Montserrat"/>
                <a:sym typeface="Montserrat"/>
              </a:rPr>
              <a:t>Кибератаки на противника;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AutoNum type="arabicParenR"/>
            </a:pPr>
            <a:r>
              <a:rPr lang="ru" sz="1400">
                <a:latin typeface="Montserrat"/>
                <a:ea typeface="Montserrat"/>
                <a:cs typeface="Montserrat"/>
                <a:sym typeface="Montserrat"/>
              </a:rPr>
              <a:t>Продвижение собственных кибернорм и технических стандартов.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2"/>
          <p:cNvSpPr txBox="1"/>
          <p:nvPr>
            <p:ph type="title"/>
          </p:nvPr>
        </p:nvSpPr>
        <p:spPr>
          <a:xfrm>
            <a:off x="346975" y="418050"/>
            <a:ext cx="8083800" cy="162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/>
              <a:t>Международное сотрудничество в сфере кибербезопасности в условиях формирования нового мирового порядка</a:t>
            </a:r>
            <a:endParaRPr/>
          </a:p>
        </p:txBody>
      </p:sp>
      <p:sp>
        <p:nvSpPr>
          <p:cNvPr id="219" name="Google Shape;219;p42"/>
          <p:cNvSpPr txBox="1"/>
          <p:nvPr/>
        </p:nvSpPr>
        <p:spPr>
          <a:xfrm>
            <a:off x="228600" y="1981200"/>
            <a:ext cx="8592900" cy="3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Кибербезопасность </a:t>
            </a:r>
            <a:r>
              <a:rPr b="1"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сохраняет перспективы взаимодействия и сотрудничества </a:t>
            </a:r>
            <a: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даже между непримиримыми идеологическими противниками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Актуален вопрос </a:t>
            </a:r>
            <a:r>
              <a:rPr b="1"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необходимости международного сотрудничества в сфере кибербезопасности </a:t>
            </a:r>
            <a: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надстрановых форматов </a:t>
            </a:r>
            <a:r>
              <a:rPr b="1"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международного управления интернетом</a:t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	</a:t>
            </a:r>
            <a:r>
              <a:rPr b="1"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Два подхода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«Американоцентричный»               	«Киберсуверенный»</a:t>
            </a:r>
            <a:endParaRPr b="1" i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0" name="Google Shape;220;p42"/>
          <p:cNvCxnSpPr/>
          <p:nvPr/>
        </p:nvCxnSpPr>
        <p:spPr>
          <a:xfrm flipH="1">
            <a:off x="2801650" y="4163775"/>
            <a:ext cx="1020600" cy="3729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1" name="Google Shape;221;p42"/>
          <p:cNvCxnSpPr/>
          <p:nvPr/>
        </p:nvCxnSpPr>
        <p:spPr>
          <a:xfrm>
            <a:off x="5803450" y="4163775"/>
            <a:ext cx="885900" cy="3579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3"/>
          <p:cNvSpPr txBox="1"/>
          <p:nvPr>
            <p:ph type="title"/>
          </p:nvPr>
        </p:nvSpPr>
        <p:spPr>
          <a:xfrm>
            <a:off x="2816675" y="2856450"/>
            <a:ext cx="5837700" cy="162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Япония</a:t>
            </a:r>
            <a:r>
              <a:rPr lang="ru" sz="5100">
                <a:solidFill>
                  <a:schemeClr val="accent6"/>
                </a:solidFill>
              </a:rPr>
              <a:t> </a:t>
            </a:r>
            <a:endParaRPr sz="5100">
              <a:solidFill>
                <a:schemeClr val="accent6"/>
              </a:solidFill>
            </a:endParaRPr>
          </a:p>
        </p:txBody>
      </p:sp>
      <p:sp>
        <p:nvSpPr>
          <p:cNvPr id="227" name="Google Shape;227;p43"/>
          <p:cNvSpPr txBox="1"/>
          <p:nvPr>
            <p:ph idx="2" type="title"/>
          </p:nvPr>
        </p:nvSpPr>
        <p:spPr>
          <a:xfrm>
            <a:off x="6956275" y="918275"/>
            <a:ext cx="1474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01</a:t>
            </a:r>
            <a:endParaRPr/>
          </a:p>
        </p:txBody>
      </p:sp>
      <p:cxnSp>
        <p:nvCxnSpPr>
          <p:cNvPr id="228" name="Google Shape;228;p43"/>
          <p:cNvCxnSpPr>
            <a:stCxn id="229" idx="2"/>
          </p:cNvCxnSpPr>
          <p:nvPr/>
        </p:nvCxnSpPr>
        <p:spPr>
          <a:xfrm rot="10800000">
            <a:off x="-91625" y="1339163"/>
            <a:ext cx="632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9" name="Google Shape;229;p43"/>
          <p:cNvSpPr/>
          <p:nvPr/>
        </p:nvSpPr>
        <p:spPr>
          <a:xfrm>
            <a:off x="6237775" y="1115363"/>
            <a:ext cx="447600" cy="447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Montserrat"/>
                <a:ea typeface="Montserrat"/>
                <a:cs typeface="Montserrat"/>
                <a:sym typeface="Montserrat"/>
              </a:rPr>
              <a:t>Чем интересна стратегия кибербезопасности Японии?</a:t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235" name="Google Shape;235;p44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" sz="1700">
                <a:latin typeface="Montserrat"/>
                <a:ea typeface="Montserrat"/>
                <a:cs typeface="Montserrat"/>
                <a:sym typeface="Montserrat"/>
              </a:rPr>
              <a:t>Японский опыт:</a:t>
            </a:r>
            <a:r>
              <a:rPr lang="ru" sz="1700">
                <a:latin typeface="Montserrat"/>
                <a:ea typeface="Montserrat"/>
                <a:cs typeface="Montserrat"/>
                <a:sym typeface="Montserrat"/>
              </a:rPr>
              <a:t> роль США в глобальной кибербезопасности + роль США в безопасности Японии = квинтэссенция проблем японского подхода к национальной безопасности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700">
                <a:latin typeface="Montserrat"/>
                <a:ea typeface="Montserrat"/>
                <a:cs typeface="Montserrat"/>
                <a:sym typeface="Montserrat"/>
              </a:rPr>
              <a:t>Отсутствие намерения политических элит </a:t>
            </a:r>
            <a:r>
              <a:rPr b="1" lang="ru" sz="1700">
                <a:latin typeface="Montserrat"/>
                <a:ea typeface="Montserrat"/>
                <a:cs typeface="Montserrat"/>
                <a:sym typeface="Montserrat"/>
              </a:rPr>
              <a:t>самостоятельно и энергично</a:t>
            </a:r>
            <a:r>
              <a:rPr lang="ru" sz="1700">
                <a:latin typeface="Montserrat"/>
                <a:ea typeface="Montserrat"/>
                <a:cs typeface="Montserrat"/>
                <a:sym typeface="Montserrat"/>
              </a:rPr>
              <a:t> принимать необходимые законы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" sz="1700">
                <a:latin typeface="Montserrat"/>
                <a:ea typeface="Montserrat"/>
                <a:cs typeface="Montserrat"/>
                <a:sym typeface="Montserrat"/>
              </a:rPr>
              <a:t>Нехватка законодательной основы</a:t>
            </a:r>
            <a:r>
              <a:rPr lang="ru" sz="1700">
                <a:latin typeface="Montserrat"/>
                <a:ea typeface="Montserrat"/>
                <a:cs typeface="Montserrat"/>
                <a:sym typeface="Montserrat"/>
              </a:rPr>
              <a:t> для развития системы кибербезопасности Японии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5"/>
          <p:cNvSpPr txBox="1"/>
          <p:nvPr>
            <p:ph type="title"/>
          </p:nvPr>
        </p:nvSpPr>
        <p:spPr>
          <a:xfrm>
            <a:off x="720000" y="445025"/>
            <a:ext cx="275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latin typeface="Montserrat"/>
                <a:ea typeface="Montserrat"/>
                <a:cs typeface="Montserrat"/>
                <a:sym typeface="Montserrat"/>
              </a:rPr>
              <a:t>Таб. 1. Кибермощь Японии согласно данным Национального индекса кибермощи</a:t>
            </a:r>
            <a:endParaRPr sz="2800"/>
          </a:p>
        </p:txBody>
      </p:sp>
      <p:pic>
        <p:nvPicPr>
          <p:cNvPr id="241" name="Google Shape;24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3825" y="0"/>
            <a:ext cx="518017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5"/>
          <p:cNvSpPr/>
          <p:nvPr/>
        </p:nvSpPr>
        <p:spPr>
          <a:xfrm>
            <a:off x="8620300" y="19201"/>
            <a:ext cx="523700" cy="379599"/>
          </a:xfrm>
          <a:custGeom>
            <a:rect b="b" l="l" r="r" t="t"/>
            <a:pathLst>
              <a:path extrusionOk="0" h="18316" w="24378">
                <a:moveTo>
                  <a:pt x="0" y="6581"/>
                </a:moveTo>
                <a:cubicBezTo>
                  <a:pt x="0" y="11154"/>
                  <a:pt x="3000" y="17405"/>
                  <a:pt x="7527" y="18051"/>
                </a:cubicBezTo>
                <a:cubicBezTo>
                  <a:pt x="13328" y="18879"/>
                  <a:pt x="21707" y="17344"/>
                  <a:pt x="24015" y="11958"/>
                </a:cubicBezTo>
                <a:cubicBezTo>
                  <a:pt x="25804" y="7783"/>
                  <a:pt x="20382" y="2440"/>
                  <a:pt x="16129" y="846"/>
                </a:cubicBezTo>
                <a:cubicBezTo>
                  <a:pt x="11135" y="-1026"/>
                  <a:pt x="3102" y="376"/>
                  <a:pt x="717" y="5147"/>
                </a:cubicBezTo>
              </a:path>
            </a:pathLst>
          </a:custGeom>
          <a:noFill/>
          <a:ln cap="flat" cmpd="sng" w="1905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latin typeface="Montserrat"/>
                <a:ea typeface="Montserrat"/>
                <a:cs typeface="Montserrat"/>
                <a:sym typeface="Montserrat"/>
              </a:rPr>
              <a:t>Углубление интегрированности Японии в американоцентричную систему сотрудничества в сфере кибербезопасности</a:t>
            </a:r>
            <a:endParaRPr sz="2000"/>
          </a:p>
        </p:txBody>
      </p:sp>
      <p:sp>
        <p:nvSpPr>
          <p:cNvPr id="248" name="Google Shape;248;p46"/>
          <p:cNvSpPr txBox="1"/>
          <p:nvPr>
            <p:ph idx="1" type="body"/>
          </p:nvPr>
        </p:nvSpPr>
        <p:spPr>
          <a:xfrm>
            <a:off x="720000" y="1596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ru" sz="1700">
                <a:latin typeface="Montserrat"/>
                <a:ea typeface="Montserrat"/>
                <a:cs typeface="Montserrat"/>
                <a:sym typeface="Montserrat"/>
              </a:rPr>
              <a:t>2020</a:t>
            </a:r>
            <a:r>
              <a:rPr b="1" lang="ru" sz="1700">
                <a:latin typeface="Montserrat"/>
                <a:ea typeface="Montserrat"/>
                <a:cs typeface="Montserrat"/>
                <a:sym typeface="Montserrat"/>
              </a:rPr>
              <a:t> г</a:t>
            </a:r>
            <a:r>
              <a:rPr lang="ru" sz="1700">
                <a:latin typeface="Montserrat"/>
                <a:ea typeface="Montserrat"/>
                <a:cs typeface="Montserrat"/>
                <a:sym typeface="Montserrat"/>
              </a:rPr>
              <a:t>. - подписана Индивидуальная программа партнерства в области кибербезопасности с НАТО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ru" sz="1700">
                <a:latin typeface="Montserrat"/>
                <a:ea typeface="Montserrat"/>
                <a:cs typeface="Montserrat"/>
                <a:sym typeface="Montserrat"/>
              </a:rPr>
              <a:t>2021</a:t>
            </a:r>
            <a:r>
              <a:rPr b="1" lang="ru" sz="17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700">
                <a:latin typeface="Montserrat"/>
                <a:ea typeface="Montserrat"/>
                <a:cs typeface="Montserrat"/>
                <a:sym typeface="Montserrat"/>
              </a:rPr>
              <a:t>г. - заявлено намерение укреплять сотрудничество в сфере кибербезопасности с AUKUS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ru" sz="1700">
                <a:latin typeface="Montserrat"/>
                <a:ea typeface="Montserrat"/>
                <a:cs typeface="Montserrat"/>
                <a:sym typeface="Montserrat"/>
              </a:rPr>
              <a:t>2023</a:t>
            </a:r>
            <a:r>
              <a:rPr b="1" lang="ru" sz="17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700">
                <a:latin typeface="Montserrat"/>
                <a:ea typeface="Montserrat"/>
                <a:cs typeface="Montserrat"/>
                <a:sym typeface="Montserrat"/>
              </a:rPr>
              <a:t>г. - создана Рабочая группа МИД Республики Корея, США и Японии по сотрудничеству в связи с киберугрозами КНДР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" sz="1700" u="sng">
                <a:latin typeface="Montserrat"/>
                <a:ea typeface="Montserrat"/>
                <a:cs typeface="Montserrat"/>
                <a:sym typeface="Montserrat"/>
              </a:rPr>
              <a:t>Принципиально важное событие</a:t>
            </a:r>
            <a:r>
              <a:rPr lang="ru" sz="1700">
                <a:latin typeface="Montserrat"/>
                <a:ea typeface="Montserrat"/>
                <a:cs typeface="Montserrat"/>
                <a:sym typeface="Montserrat"/>
              </a:rPr>
              <a:t>: подписание в </a:t>
            </a:r>
            <a:r>
              <a:rPr i="1" lang="ru" sz="1700">
                <a:latin typeface="Montserrat"/>
                <a:ea typeface="Montserrat"/>
                <a:cs typeface="Montserrat"/>
                <a:sym typeface="Montserrat"/>
              </a:rPr>
              <a:t>2022</a:t>
            </a:r>
            <a:r>
              <a:rPr lang="ru" sz="1700">
                <a:latin typeface="Montserrat"/>
                <a:ea typeface="Montserrat"/>
                <a:cs typeface="Montserrat"/>
                <a:sym typeface="Montserrat"/>
              </a:rPr>
              <a:t> г. Декларации о будущем интернета – американского проекта, закрепляющего деление киберпространства на «своих» и «чужих»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Montserrat"/>
                <a:ea typeface="Montserrat"/>
                <a:cs typeface="Montserrat"/>
                <a:sym typeface="Montserrat"/>
              </a:rPr>
              <a:t>Ловушки американоцентричности СНКБ</a:t>
            </a:r>
            <a:endParaRPr sz="2400"/>
          </a:p>
        </p:txBody>
      </p:sp>
      <p:sp>
        <p:nvSpPr>
          <p:cNvPr id="254" name="Google Shape;254;p47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2700" lvl="0" marL="12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latin typeface="Montserrat"/>
                <a:ea typeface="Montserrat"/>
                <a:cs typeface="Montserrat"/>
                <a:sym typeface="Montserrat"/>
              </a:rPr>
              <a:t>1)</a:t>
            </a:r>
            <a:r>
              <a:rPr b="1" lang="ru" sz="1800">
                <a:latin typeface="Montserrat"/>
                <a:ea typeface="Montserrat"/>
                <a:cs typeface="Montserrat"/>
                <a:sym typeface="Montserrat"/>
              </a:rPr>
              <a:t>Отсутствие собственного прогресса развития ИКТ или даже его регресс. </a:t>
            </a:r>
            <a:r>
              <a:rPr lang="ru" sz="1800">
                <a:latin typeface="Montserrat"/>
                <a:ea typeface="Montserrat"/>
                <a:cs typeface="Montserrat"/>
                <a:sym typeface="Montserrat"/>
              </a:rPr>
              <a:t>Развитие ИКТ является одним из действий для наращивания кибермощи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12700" lvl="0" marL="12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latin typeface="Montserrat"/>
                <a:ea typeface="Montserrat"/>
                <a:cs typeface="Montserrat"/>
                <a:sym typeface="Montserrat"/>
              </a:rPr>
              <a:t>2)</a:t>
            </a:r>
            <a:r>
              <a:rPr b="1" lang="ru" sz="1800">
                <a:latin typeface="Montserrat"/>
                <a:ea typeface="Montserrat"/>
                <a:cs typeface="Montserrat"/>
                <a:sym typeface="Montserrat"/>
              </a:rPr>
              <a:t>Не все проблемы национальной безопасности подлежат коллективным решениям.</a:t>
            </a:r>
            <a:r>
              <a:rPr lang="ru" sz="1800">
                <a:latin typeface="Montserrat"/>
                <a:ea typeface="Montserrat"/>
                <a:cs typeface="Montserrat"/>
                <a:sym typeface="Montserrat"/>
              </a:rPr>
              <a:t> ИКТ - это очень конкурентная область, в которой страны не сотрудничают друг с другом в ущерб своему лидерству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12700" lvl="0" marL="12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latin typeface="Montserrat"/>
                <a:ea typeface="Montserrat"/>
                <a:cs typeface="Montserrat"/>
                <a:sym typeface="Montserrat"/>
              </a:rPr>
              <a:t>3)</a:t>
            </a:r>
            <a:r>
              <a:rPr b="1" lang="ru" sz="1800">
                <a:latin typeface="Montserrat"/>
                <a:ea typeface="Montserrat"/>
                <a:cs typeface="Montserrat"/>
                <a:sym typeface="Montserrat"/>
              </a:rPr>
              <a:t>«Возрастающая асимметрия» </a:t>
            </a:r>
            <a:r>
              <a:rPr lang="ru" sz="1800">
                <a:latin typeface="Montserrat"/>
                <a:ea typeface="Montserrat"/>
                <a:cs typeface="Montserrat"/>
                <a:sym typeface="Montserrat"/>
              </a:rPr>
              <a:t>во взаимоотношениях с США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12700" lvl="0" marL="127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latin typeface="Montserrat"/>
                <a:ea typeface="Montserrat"/>
                <a:cs typeface="Montserrat"/>
                <a:sym typeface="Montserrat"/>
              </a:rPr>
              <a:t>4)Сомнительный реальный эффект американской помощи Японии в области кибербезопасности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utual Cooperation Project Proposal by Slidesgo">
  <a:themeElements>
    <a:clrScheme name="Simple Light">
      <a:dk1>
        <a:srgbClr val="F7F7F7"/>
      </a:dk1>
      <a:lt1>
        <a:srgbClr val="0E2184"/>
      </a:lt1>
      <a:dk2>
        <a:srgbClr val="041765"/>
      </a:dk2>
      <a:lt2>
        <a:srgbClr val="000F4B"/>
      </a:lt2>
      <a:accent1>
        <a:srgbClr val="000B3A"/>
      </a:accent1>
      <a:accent2>
        <a:srgbClr val="00051C"/>
      </a:accent2>
      <a:accent3>
        <a:srgbClr val="103CFC"/>
      </a:accent3>
      <a:accent4>
        <a:srgbClr val="4467FD"/>
      </a:accent4>
      <a:accent5>
        <a:srgbClr val="6883FA"/>
      </a:accent5>
      <a:accent6>
        <a:srgbClr val="839AFA"/>
      </a:accent6>
      <a:hlink>
        <a:srgbClr val="F7F7F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