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7" r:id="rId9"/>
    <p:sldId id="268" r:id="rId10"/>
    <p:sldId id="269" r:id="rId11"/>
    <p:sldId id="270" r:id="rId12"/>
    <p:sldId id="271" r:id="rId13"/>
    <p:sldId id="264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92"/>
    <p:restoredTop sz="94631"/>
  </p:normalViewPr>
  <p:slideViewPr>
    <p:cSldViewPr snapToGrid="0">
      <p:cViewPr varScale="1">
        <p:scale>
          <a:sx n="96" d="100"/>
          <a:sy n="96" d="100"/>
        </p:scale>
        <p:origin x="17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0F5DB8-99FC-384B-F999-EE02C5CA86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B9402B-E60B-002F-B9DA-D6FD23A473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7F94E5-F059-4897-2B59-55B32C773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35C0A-D029-8A44-A8D5-FA09E1E8C8BE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2C4760-6926-B7F2-7E80-3E439D97D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50340-F840-0C72-7B02-C93274CCE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B0ED-0177-9C46-9916-4F4F3418F9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78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D0BF27-DB81-F0DE-6EED-34345EB4B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B3783A9-A213-187C-729B-083A52A20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2E6DFE-D876-08B5-F965-FCB91AF67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35C0A-D029-8A44-A8D5-FA09E1E8C8BE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6B08D2-61C5-B1FC-FEDF-C6712A31C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C6EADC-A881-A825-5C95-FBBA1C4AC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B0ED-0177-9C46-9916-4F4F3418F9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776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4DA828D-F771-2F4B-A158-9A03F0FCDF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396F4F-8765-336E-7B05-611AB48466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D0F963-9FDF-40C0-CF51-6A2206614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35C0A-D029-8A44-A8D5-FA09E1E8C8BE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E82DBA-5DB7-57FB-671C-1BD56962B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3A7A9B-768C-A03D-4668-0BAE7AC4E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B0ED-0177-9C46-9916-4F4F3418F9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142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7AFA97-D882-AECF-9D51-47A820A51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D2F6A2-EEA0-0130-F8A1-754FA99B4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81EFB5-1B7A-13F4-3C18-D02C07E77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35C0A-D029-8A44-A8D5-FA09E1E8C8BE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4A2F7C-ACF1-9921-E6B0-4804F855A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6D9015-21F7-CE1B-5F3A-112EBDBD3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B0ED-0177-9C46-9916-4F4F3418F9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41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8E0EBB-ABAE-57B1-7DAC-7FC3A23C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E32812-C940-7561-0464-6A9BEC4FD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488A18-40F6-A88B-D4D9-9AB22D5B1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35C0A-D029-8A44-A8D5-FA09E1E8C8BE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2EB2CF-325E-9A0E-E14A-AD954B92C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E5B56D-9BDF-809B-EAEB-8593A32FC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B0ED-0177-9C46-9916-4F4F3418F9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835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1E19C9-69A5-6965-91BB-534823A02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8EC44A-5BEF-BFBC-241D-C7991CD60D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0F58741-A65E-B531-5B07-A74FDBA4A3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DB52143-E5D9-ADC1-79F7-E4CF74D44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35C0A-D029-8A44-A8D5-FA09E1E8C8BE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F0655F-99C1-A965-7033-79C932846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A06F10-4FC1-87F1-BAED-F8FEEDEEB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B0ED-0177-9C46-9916-4F4F3418F9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734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C6816-9805-13CF-58B4-83C17529A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851327-7402-39B5-78F9-8DF512D89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3F70915-3F3F-A29A-0EB7-14B9837114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64968A1-4762-F2D3-786A-E660B035FA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3494EEF-8349-916E-4E45-829BF6B43F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DA1B009-0E02-0F90-8979-165348AD6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35C0A-D029-8A44-A8D5-FA09E1E8C8BE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7A293B1-0362-639F-AB7B-CF4C04E36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E9A5EF3-82F9-E854-AEC5-B492C505E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B0ED-0177-9C46-9916-4F4F3418F9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673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B2C5A6-1790-BDDC-2E5F-0CD2DC00C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8D2A022-43EC-8A21-1B6D-CEE79CB95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35C0A-D029-8A44-A8D5-FA09E1E8C8BE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8B52313-E816-87AD-1139-88F59FDF2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01B7ED7-6B2E-0770-26C8-2B8672C1A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B0ED-0177-9C46-9916-4F4F3418F9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845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ABBE0E-91E4-1784-6305-C48DFFD7E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35C0A-D029-8A44-A8D5-FA09E1E8C8BE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E937602-99DD-1EEA-EBF1-A740823BF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26438A5-F9B4-F8FE-5C8C-47B01F0BD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B0ED-0177-9C46-9916-4F4F3418F9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4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6C655D-06C6-F53D-69CA-F5BC1C8F4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8B5F93-9D6D-1D6A-E2B1-4A44A1143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40F88AD-A16D-0BAF-6126-DD23198267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8DA946-205E-697F-26AC-96D9D366B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35C0A-D029-8A44-A8D5-FA09E1E8C8BE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7407A3-FA95-A3A9-2A5E-E8BD3B3ED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ECC29D-0F21-D626-1B57-A873ACE7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B0ED-0177-9C46-9916-4F4F3418F9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407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94D84A-3704-E9EB-A7D3-335D18607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3E011D2-BA20-FB22-63CE-8ED65E4F6B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D3C5CD9-158F-1E58-B7F1-DB10F2651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3D372C-44C8-0C28-4FAA-E298F66F9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35C0A-D029-8A44-A8D5-FA09E1E8C8BE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A5A5CD-EFE6-513F-BBF0-0E65B4C2C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7AD837-DB5B-0004-2457-B896B4140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B0ED-0177-9C46-9916-4F4F3418F9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765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067046-594A-4608-5EC3-EF4E21ED4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4AB2B2-91C3-C8E1-DC5A-01118591D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967000-D83C-6D10-DC25-821C378112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E35C0A-D029-8A44-A8D5-FA09E1E8C8BE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3BBCD9-1CB1-F2C0-DD36-721F368C3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0C35D5-60AA-55D5-8A9B-DB1735A75E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56B0ED-0177-9C46-9916-4F4F3418F9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68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9B9F87-8EDE-D543-A316-265F69690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11283"/>
            <a:ext cx="12192000" cy="9144000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1211189-E95C-D698-5055-5D78F4FA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5012" y="4996305"/>
            <a:ext cx="9144000" cy="1655762"/>
          </a:xfrm>
        </p:spPr>
        <p:txBody>
          <a:bodyPr/>
          <a:lstStyle/>
          <a:p>
            <a:pPr algn="r"/>
            <a:r>
              <a:rPr lang="ru-RU" i="1" dirty="0">
                <a:solidFill>
                  <a:schemeClr val="bg1"/>
                </a:solidFill>
              </a:rPr>
              <a:t>Агафонов Д.И.</a:t>
            </a:r>
          </a:p>
          <a:p>
            <a:pPr algn="r"/>
            <a:r>
              <a:rPr lang="ru-RU" altLang="ru-RU" i="1" dirty="0">
                <a:solidFill>
                  <a:schemeClr val="bg1"/>
                </a:solidFill>
              </a:rPr>
              <a:t>Ардзинба К. Г.</a:t>
            </a:r>
          </a:p>
          <a:p>
            <a:pPr algn="r"/>
            <a:r>
              <a:rPr lang="ru-RU" altLang="ru-RU" i="1" dirty="0" err="1">
                <a:solidFill>
                  <a:schemeClr val="bg1"/>
                </a:solidFill>
              </a:rPr>
              <a:t>Костадинова</a:t>
            </a:r>
            <a:r>
              <a:rPr lang="ru-RU" altLang="ru-RU" i="1" dirty="0">
                <a:solidFill>
                  <a:schemeClr val="bg1"/>
                </a:solidFill>
              </a:rPr>
              <a:t> Д.Ч.</a:t>
            </a:r>
            <a:endParaRPr kumimoji="0" lang="ru-RU" altLang="ru-RU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algn="r"/>
            <a:endParaRPr lang="ru-RU" altLang="ru-RU" b="1" dirty="0">
              <a:solidFill>
                <a:srgbClr val="000000"/>
              </a:solidFill>
              <a:latin typeface="HSE Sans"/>
            </a:endParaRPr>
          </a:p>
          <a:p>
            <a:pPr algn="r"/>
            <a:endParaRPr kumimoji="0" lang="ru-RU" altLang="ru-R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r"/>
            <a:endParaRPr lang="ru-RU" i="1" dirty="0">
              <a:solidFill>
                <a:srgbClr val="002060"/>
              </a:solidFill>
            </a:endParaRPr>
          </a:p>
          <a:p>
            <a:pPr algn="r"/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ADA8C65-852D-2456-6D65-2B66F14ED56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876300" y="1472274"/>
            <a:ext cx="10439400" cy="1668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79350" rIns="0" bIns="7935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Социальные аспекты арктических проектов: </a:t>
            </a:r>
            <a:br>
              <a:rPr kumimoji="0" lang="ru-RU" altLang="ru-RU" sz="4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</a:br>
            <a:r>
              <a:rPr kumimoji="0" lang="ru-RU" altLang="ru-RU" sz="4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коренные народы и устойчивое развитие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158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22A801-86EC-1D37-62EE-269EFD78E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870" y="261461"/>
            <a:ext cx="11618259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</a:rPr>
              <a:t>Перспективные направления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D9E2A0-AE7F-95B7-A014-6DDFB0359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52680"/>
            <a:ext cx="10423711" cy="410561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Образование:</a:t>
            </a:r>
            <a:r>
              <a:rPr lang="ru-RU" sz="2400" dirty="0">
                <a:solidFill>
                  <a:srgbClr val="002060"/>
                </a:solidFill>
              </a:rPr>
              <a:t> BRICS </a:t>
            </a:r>
            <a:r>
              <a:rPr lang="ru-RU" sz="2400" dirty="0" err="1">
                <a:solidFill>
                  <a:srgbClr val="002060"/>
                </a:solidFill>
              </a:rPr>
              <a:t>Arctic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Indigenous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Fellowship</a:t>
            </a:r>
            <a:endParaRPr lang="ru-RU" sz="2400" dirty="0">
              <a:solidFill>
                <a:srgbClr val="002060"/>
              </a:solidFill>
            </a:endParaRPr>
          </a:p>
          <a:p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b="1" dirty="0">
                <a:solidFill>
                  <a:srgbClr val="002060"/>
                </a:solidFill>
              </a:rPr>
              <a:t>Наука: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этноэкология</a:t>
            </a:r>
            <a:r>
              <a:rPr lang="ru-RU" sz="2400" dirty="0">
                <a:solidFill>
                  <a:srgbClr val="002060"/>
                </a:solidFill>
              </a:rPr>
              <a:t>, климатическая адаптация, демография</a:t>
            </a:r>
          </a:p>
          <a:p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b="1" dirty="0">
                <a:solidFill>
                  <a:srgbClr val="002060"/>
                </a:solidFill>
              </a:rPr>
              <a:t>Культура:</a:t>
            </a:r>
            <a:r>
              <a:rPr lang="ru-RU" sz="2400" dirty="0">
                <a:solidFill>
                  <a:srgbClr val="002060"/>
                </a:solidFill>
              </a:rPr>
              <a:t> фестивали, нематериальное наследие, культурная дипломатия</a:t>
            </a:r>
          </a:p>
          <a:p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b="1" dirty="0">
                <a:solidFill>
                  <a:srgbClr val="002060"/>
                </a:solidFill>
              </a:rPr>
              <a:t>Экономика:</a:t>
            </a:r>
            <a:r>
              <a:rPr lang="ru-RU" sz="2400" dirty="0">
                <a:solidFill>
                  <a:srgbClr val="002060"/>
                </a:solidFill>
              </a:rPr>
              <a:t> этичный туризм, </a:t>
            </a:r>
            <a:r>
              <a:rPr lang="ru-RU" sz="2400" dirty="0" err="1">
                <a:solidFill>
                  <a:srgbClr val="002060"/>
                </a:solidFill>
              </a:rPr>
              <a:t>брендинг</a:t>
            </a:r>
            <a:r>
              <a:rPr lang="ru-RU" sz="2400" dirty="0">
                <a:solidFill>
                  <a:srgbClr val="002060"/>
                </a:solidFill>
              </a:rPr>
              <a:t> Арктики, локальные кооперативы</a:t>
            </a:r>
          </a:p>
          <a:p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b="1" dirty="0">
                <a:solidFill>
                  <a:srgbClr val="002060"/>
                </a:solidFill>
              </a:rPr>
              <a:t>Цифровое сотрудничество:</a:t>
            </a:r>
            <a:r>
              <a:rPr lang="ru-RU" sz="2400" dirty="0">
                <a:solidFill>
                  <a:srgbClr val="002060"/>
                </a:solidFill>
              </a:rPr>
              <a:t> сохранение языков и культур через AI</a:t>
            </a:r>
          </a:p>
        </p:txBody>
      </p:sp>
    </p:spTree>
    <p:extLst>
      <p:ext uri="{BB962C8B-B14F-4D97-AF65-F5344CB8AC3E}">
        <p14:creationId xmlns:p14="http://schemas.microsoft.com/office/powerpoint/2010/main" val="198841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22A801-86EC-1D37-62EE-269EFD78E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</a:rPr>
              <a:t>Принципы и вызовы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D9E2A0-AE7F-95B7-A014-6DDFB035973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Принципы: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Равноправие и участие КМНС</a:t>
            </a:r>
          </a:p>
          <a:p>
            <a:r>
              <a:rPr lang="ru-RU" dirty="0">
                <a:solidFill>
                  <a:srgbClr val="002060"/>
                </a:solidFill>
              </a:rPr>
              <a:t>Экологическая справедливость</a:t>
            </a:r>
          </a:p>
          <a:p>
            <a:r>
              <a:rPr lang="ru-RU" dirty="0">
                <a:solidFill>
                  <a:srgbClr val="002060"/>
                </a:solidFill>
              </a:rPr>
              <a:t>Признание традиционных знаний</a:t>
            </a:r>
          </a:p>
          <a:p>
            <a:r>
              <a:rPr lang="ru-RU" dirty="0">
                <a:solidFill>
                  <a:srgbClr val="002060"/>
                </a:solidFill>
              </a:rPr>
              <a:t>Культурная автономия и цифровая доступность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9CC268-737E-B74A-8FF8-53272F5007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40333" y="1825625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Вызовы: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Асимметрия интересов</a:t>
            </a:r>
          </a:p>
          <a:p>
            <a:r>
              <a:rPr lang="ru-RU" dirty="0">
                <a:solidFill>
                  <a:srgbClr val="002060"/>
                </a:solidFill>
              </a:rPr>
              <a:t>Недостаточная правовая база</a:t>
            </a:r>
          </a:p>
          <a:p>
            <a:r>
              <a:rPr lang="ru-RU" dirty="0">
                <a:solidFill>
                  <a:srgbClr val="002060"/>
                </a:solidFill>
              </a:rPr>
              <a:t>Риски культурной ассимиляции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B2B4233C-80EA-E244-A747-E12C329D0554}"/>
              </a:ext>
            </a:extLst>
          </p:cNvPr>
          <p:cNvCxnSpPr>
            <a:cxnSpLocks/>
          </p:cNvCxnSpPr>
          <p:nvPr/>
        </p:nvCxnSpPr>
        <p:spPr>
          <a:xfrm>
            <a:off x="6311733" y="1825625"/>
            <a:ext cx="0" cy="447357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63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22A801-86EC-1D37-62EE-269EFD78E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870" y="261461"/>
            <a:ext cx="11618259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</a:rPr>
              <a:t>Заключение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D9E2A0-AE7F-95B7-A014-6DDFB0359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52679"/>
            <a:ext cx="10562113" cy="2478697"/>
          </a:xfrm>
        </p:spPr>
        <p:txBody>
          <a:bodyPr>
            <a:noAutofit/>
          </a:bodyPr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rgbClr val="002060"/>
                </a:solidFill>
              </a:rPr>
              <a:t>Арктика — это пространство смыслов, где встречаются традиция и инновация.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ru-RU" sz="2400" dirty="0">
              <a:solidFill>
                <a:srgbClr val="002060"/>
              </a:solidFill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rgbClr val="002060"/>
                </a:solidFill>
              </a:rPr>
              <a:t>БРИКС способен предложить иную модель глобализации — </a:t>
            </a:r>
            <a:r>
              <a:rPr lang="ru-RU" sz="2400" b="1" dirty="0">
                <a:solidFill>
                  <a:srgbClr val="002060"/>
                </a:solidFill>
              </a:rPr>
              <a:t>партнёрскую, а не колониальную</a:t>
            </a:r>
            <a:r>
              <a:rPr lang="ru-RU" sz="2400" dirty="0">
                <a:solidFill>
                  <a:srgbClr val="002060"/>
                </a:solidFill>
              </a:rPr>
              <a:t>, где коренные народы становятся </a:t>
            </a:r>
            <a:r>
              <a:rPr lang="ru-RU" sz="2400" b="1" dirty="0">
                <a:solidFill>
                  <a:srgbClr val="002060"/>
                </a:solidFill>
              </a:rPr>
              <a:t>соавторами устойчивого будущего</a:t>
            </a:r>
            <a:r>
              <a:rPr lang="ru-RU" sz="24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413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97A45D-0A70-4644-8D54-D20B24730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4384"/>
            <a:ext cx="12192000" cy="914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66D89E-6B5F-6448-B67D-05863998F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385" y="696171"/>
            <a:ext cx="7884638" cy="2852737"/>
          </a:xfrm>
        </p:spPr>
        <p:txBody>
          <a:bodyPr/>
          <a:lstStyle/>
          <a:p>
            <a:r>
              <a:rPr lang="ru-RU" altLang="ru-RU" b="1" dirty="0">
                <a:solidFill>
                  <a:srgbClr val="002060"/>
                </a:solidFill>
              </a:rPr>
              <a:t>Спасибо за внимание!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D8FB65-6BE3-E24B-8CBC-CF59EB8D8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1856" y="5424168"/>
            <a:ext cx="10515600" cy="1500187"/>
          </a:xfrm>
        </p:spPr>
        <p:txBody>
          <a:bodyPr/>
          <a:lstStyle/>
          <a:p>
            <a:pPr algn="r"/>
            <a:r>
              <a:rPr lang="ru-RU" i="1" dirty="0">
                <a:solidFill>
                  <a:srgbClr val="002060"/>
                </a:solidFill>
              </a:rPr>
              <a:t>Агафонов Д.И.</a:t>
            </a:r>
          </a:p>
          <a:p>
            <a:pPr algn="r"/>
            <a:r>
              <a:rPr lang="ru-RU" altLang="ru-RU" i="1" dirty="0">
                <a:solidFill>
                  <a:srgbClr val="002060"/>
                </a:solidFill>
              </a:rPr>
              <a:t>Ардзинба К. Г.</a:t>
            </a:r>
          </a:p>
          <a:p>
            <a:pPr algn="r"/>
            <a:r>
              <a:rPr lang="ru-RU" altLang="ru-RU" i="1" dirty="0" err="1">
                <a:solidFill>
                  <a:srgbClr val="002060"/>
                </a:solidFill>
              </a:rPr>
              <a:t>Костадинова</a:t>
            </a:r>
            <a:r>
              <a:rPr lang="ru-RU" altLang="ru-RU" i="1" dirty="0">
                <a:solidFill>
                  <a:srgbClr val="002060"/>
                </a:solidFill>
              </a:rPr>
              <a:t> Д.Ч.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516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22A801-86EC-1D37-62EE-269EFD78E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870" y="261461"/>
            <a:ext cx="11618259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Коренные малочисленные народы Севера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D9E2A0-AE7F-95B7-A014-6DDFB0359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66424"/>
            <a:ext cx="10423711" cy="104693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Системный шрифт, обычный"/>
              <a:buChar char="＝"/>
            </a:pPr>
            <a:r>
              <a:rPr lang="ru-RU" sz="1800" dirty="0">
                <a:solidFill>
                  <a:srgbClr val="002060"/>
                </a:solidFill>
              </a:rPr>
              <a:t>самобытные группы населения, которым характерны уникальные культура и образ жизни, преимущественно связанные с их природным окружением </a:t>
            </a:r>
          </a:p>
          <a:p>
            <a:pPr marL="0" indent="0" algn="just">
              <a:buNone/>
            </a:pPr>
            <a:r>
              <a:rPr lang="ru-RU" sz="1400" i="1" dirty="0">
                <a:solidFill>
                  <a:srgbClr val="002060"/>
                </a:solidFill>
              </a:rPr>
              <a:t>    (</a:t>
            </a:r>
            <a:r>
              <a:rPr lang="en-US" sz="1400" i="1" dirty="0">
                <a:solidFill>
                  <a:srgbClr val="002060"/>
                </a:solidFill>
              </a:rPr>
              <a:t>K. Hossain</a:t>
            </a:r>
            <a:r>
              <a:rPr lang="ru-RU" sz="1400" i="1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6215AEDD-65DD-73AA-E7E7-7BB3BD1796D9}"/>
              </a:ext>
            </a:extLst>
          </p:cNvPr>
          <p:cNvSpPr txBox="1">
            <a:spLocks/>
          </p:cNvSpPr>
          <p:nvPr/>
        </p:nvSpPr>
        <p:spPr>
          <a:xfrm>
            <a:off x="838199" y="4747511"/>
            <a:ext cx="10515600" cy="1046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buFont typeface="Системный шрифт, обычный"/>
              <a:buChar char="＝"/>
            </a:pP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</a:rPr>
              <a:t>недоминирующие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 группы, происходящие от социальных общностей, населявших определенные районы до присоединения, колонизации или установления нынешних государственных границ </a:t>
            </a:r>
          </a:p>
          <a:p>
            <a:pPr marL="0" indent="0" algn="just">
              <a:buNone/>
            </a:pPr>
            <a:r>
              <a:rPr lang="ru-RU" sz="1400" i="1" dirty="0">
                <a:solidFill>
                  <a:srgbClr val="002060"/>
                </a:solidFill>
              </a:rPr>
              <a:t>    (</a:t>
            </a:r>
            <a:r>
              <a:rPr lang="en-US" sz="1400" i="1" dirty="0">
                <a:solidFill>
                  <a:srgbClr val="002060"/>
                </a:solidFill>
              </a:rPr>
              <a:t>A. Stepien, T. </a:t>
            </a:r>
            <a:r>
              <a:rPr lang="en-US" sz="1400" i="1" dirty="0" err="1">
                <a:solidFill>
                  <a:srgbClr val="002060"/>
                </a:solidFill>
              </a:rPr>
              <a:t>Koivurova</a:t>
            </a:r>
            <a:r>
              <a:rPr lang="en-US" sz="1400" i="1" dirty="0">
                <a:solidFill>
                  <a:srgbClr val="002060"/>
                </a:solidFill>
              </a:rPr>
              <a:t>, A. Gremsperger, H. Niemi</a:t>
            </a:r>
            <a:r>
              <a:rPr lang="ru-RU" sz="1400" i="1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CC5DE274-AC93-417F-E57F-001DFDCC5E5C}"/>
              </a:ext>
            </a:extLst>
          </p:cNvPr>
          <p:cNvSpPr txBox="1">
            <a:spLocks/>
          </p:cNvSpPr>
          <p:nvPr/>
        </p:nvSpPr>
        <p:spPr>
          <a:xfrm>
            <a:off x="838199" y="3306968"/>
            <a:ext cx="10515600" cy="1046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buFont typeface="Системный шрифт, обычный"/>
              <a:buChar char="＝"/>
            </a:pPr>
            <a:r>
              <a:rPr lang="ru-RU" altLang="ru-RU" sz="1800" dirty="0">
                <a:solidFill>
                  <a:srgbClr val="002060"/>
                </a:solidFill>
              </a:rPr>
              <a:t>группы населения, отличающиеся особой идентичностью, проистекающей из истории политического развития арктических государств и окружающих их экологических систем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indent="0" algn="just">
              <a:buNone/>
            </a:pPr>
            <a:r>
              <a:rPr lang="ru-RU" sz="1400" i="1" dirty="0">
                <a:solidFill>
                  <a:srgbClr val="002060"/>
                </a:solidFill>
              </a:rPr>
              <a:t>    (</a:t>
            </a:r>
            <a:r>
              <a:rPr lang="en-US" sz="1400" i="1" dirty="0">
                <a:solidFill>
                  <a:srgbClr val="002060"/>
                </a:solidFill>
              </a:rPr>
              <a:t>W. Greaves</a:t>
            </a:r>
            <a:r>
              <a:rPr lang="ru-RU" sz="1400" i="1" dirty="0">
                <a:solidFill>
                  <a:srgbClr val="00206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4248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1FC5DB-9E7F-78B8-B69A-8E154B8EA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BA6746-39E7-EA35-471F-FFB9250EB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870" y="261461"/>
            <a:ext cx="11618259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История развития КМНС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01B2CD-2F8A-53D1-D56C-FB6AC89DE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899" y="1828938"/>
            <a:ext cx="1744758" cy="132556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40AC36E-61A7-92A9-A3FE-71AA04DB1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9049" y="1861116"/>
            <a:ext cx="1744758" cy="120260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2863001-A948-C333-A282-F4A1D0EED1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4200" y="1692118"/>
            <a:ext cx="1917700" cy="14351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E2975FC-9E6F-FD06-D837-361D6A0B61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2293" y="1799636"/>
            <a:ext cx="1661457" cy="132009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542BABB-9AE3-06A2-9910-B85A44BFAB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4143" y="1565911"/>
            <a:ext cx="1997846" cy="178754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A9112A2-32F9-3631-CCF4-836D77EA56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42382" y="1745877"/>
            <a:ext cx="1748522" cy="1327582"/>
          </a:xfrm>
          <a:prstGeom prst="rect">
            <a:avLst/>
          </a:prstGeom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20CA846A-C8AD-0330-B227-D189364C34E7}"/>
              </a:ext>
            </a:extLst>
          </p:cNvPr>
          <p:cNvCxnSpPr/>
          <p:nvPr/>
        </p:nvCxnSpPr>
        <p:spPr>
          <a:xfrm>
            <a:off x="0" y="3835400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8B01C33-1DC5-9BD1-CF60-BB2528B0FFE9}"/>
              </a:ext>
            </a:extLst>
          </p:cNvPr>
          <p:cNvSpPr txBox="1"/>
          <p:nvPr/>
        </p:nvSpPr>
        <p:spPr>
          <a:xfrm>
            <a:off x="1596278" y="3901854"/>
            <a:ext cx="673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1973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437620-184B-BF03-5132-9EBD958D13EF}"/>
              </a:ext>
            </a:extLst>
          </p:cNvPr>
          <p:cNvSpPr txBox="1"/>
          <p:nvPr/>
        </p:nvSpPr>
        <p:spPr>
          <a:xfrm>
            <a:off x="1596278" y="4192593"/>
            <a:ext cx="2540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I </a:t>
            </a:r>
            <a:r>
              <a:rPr lang="ru-RU" sz="1400" b="1" dirty="0">
                <a:solidFill>
                  <a:srgbClr val="002060"/>
                </a:solidFill>
              </a:rPr>
              <a:t>Конференция арктических народов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FF869A-A986-0D8C-D007-F73B4556D4C9}"/>
              </a:ext>
            </a:extLst>
          </p:cNvPr>
          <p:cNvSpPr txBox="1"/>
          <p:nvPr/>
        </p:nvSpPr>
        <p:spPr>
          <a:xfrm>
            <a:off x="1596278" y="4715813"/>
            <a:ext cx="20484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</a:rPr>
              <a:t>Формализация транснациональных проблем и установление взаимопонимания в области перспектив решения общих вызовов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98F456-2A51-A071-BA81-A8D709177EB7}"/>
              </a:ext>
            </a:extLst>
          </p:cNvPr>
          <p:cNvSpPr txBox="1"/>
          <p:nvPr/>
        </p:nvSpPr>
        <p:spPr>
          <a:xfrm>
            <a:off x="4136279" y="3901854"/>
            <a:ext cx="673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1991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0A98627-17CF-3E38-0744-F16DA6BC3555}"/>
              </a:ext>
            </a:extLst>
          </p:cNvPr>
          <p:cNvSpPr txBox="1"/>
          <p:nvPr/>
        </p:nvSpPr>
        <p:spPr>
          <a:xfrm>
            <a:off x="4136279" y="4205880"/>
            <a:ext cx="2540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Стратегия по защите окружающей среды Арктики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501C30-2D42-7A83-774C-38833641B407}"/>
              </a:ext>
            </a:extLst>
          </p:cNvPr>
          <p:cNvSpPr txBox="1"/>
          <p:nvPr/>
        </p:nvSpPr>
        <p:spPr>
          <a:xfrm>
            <a:off x="4136279" y="5019839"/>
            <a:ext cx="20484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</a:rPr>
              <a:t>Особый статус постоянных участников (ПУ) для КМНС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A91F55-0D50-4FF0-F70D-8129E84BFD4C}"/>
              </a:ext>
            </a:extLst>
          </p:cNvPr>
          <p:cNvSpPr txBox="1"/>
          <p:nvPr/>
        </p:nvSpPr>
        <p:spPr>
          <a:xfrm>
            <a:off x="9296401" y="3923087"/>
            <a:ext cx="673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1996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3507B0-DAC7-8D7B-3817-EC69B6B2E1F6}"/>
              </a:ext>
            </a:extLst>
          </p:cNvPr>
          <p:cNvSpPr txBox="1"/>
          <p:nvPr/>
        </p:nvSpPr>
        <p:spPr>
          <a:xfrm>
            <a:off x="9319372" y="4237751"/>
            <a:ext cx="2540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Оттавская декларация и создание Арктического совета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4E0DA2-C9AF-E037-D62B-E87A6E13A103}"/>
              </a:ext>
            </a:extLst>
          </p:cNvPr>
          <p:cNvSpPr txBox="1"/>
          <p:nvPr/>
        </p:nvSpPr>
        <p:spPr>
          <a:xfrm>
            <a:off x="9319372" y="4989311"/>
            <a:ext cx="20484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</a:rPr>
              <a:t>Закрепление участия КМНС в структуре управления Арктическим регионом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372E5F8-91E6-28C2-EC43-E41C2E5A0503}"/>
              </a:ext>
            </a:extLst>
          </p:cNvPr>
          <p:cNvSpPr txBox="1"/>
          <p:nvPr/>
        </p:nvSpPr>
        <p:spPr>
          <a:xfrm>
            <a:off x="6756400" y="3904034"/>
            <a:ext cx="673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1994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A6A4A7A-21CF-DBCD-B14B-EB1B8340EE8B}"/>
              </a:ext>
            </a:extLst>
          </p:cNvPr>
          <p:cNvSpPr txBox="1"/>
          <p:nvPr/>
        </p:nvSpPr>
        <p:spPr>
          <a:xfrm>
            <a:off x="6756400" y="4240408"/>
            <a:ext cx="2540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Секретариат коренных народов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A312755-6B81-EDF7-E81C-EAA2DB9C3932}"/>
              </a:ext>
            </a:extLst>
          </p:cNvPr>
          <p:cNvSpPr txBox="1"/>
          <p:nvPr/>
        </p:nvSpPr>
        <p:spPr>
          <a:xfrm>
            <a:off x="6756400" y="4835423"/>
            <a:ext cx="20484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</a:rPr>
              <a:t>Консолидация КМНС и усиление общей позиции в Арктике</a:t>
            </a:r>
            <a:endParaRPr lang="ru-RU" sz="1600" dirty="0">
              <a:solidFill>
                <a:srgbClr val="002060"/>
              </a:solidFill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041E5C42-6731-B6E2-F85A-5D9E64C1B803}"/>
              </a:ext>
            </a:extLst>
          </p:cNvPr>
          <p:cNvCxnSpPr>
            <a:cxnSpLocks/>
          </p:cNvCxnSpPr>
          <p:nvPr/>
        </p:nvCxnSpPr>
        <p:spPr>
          <a:xfrm>
            <a:off x="1596278" y="3666734"/>
            <a:ext cx="0" cy="3373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4FEA2E76-BB32-13EF-AC6E-32C74C0E0808}"/>
              </a:ext>
            </a:extLst>
          </p:cNvPr>
          <p:cNvCxnSpPr>
            <a:cxnSpLocks/>
          </p:cNvCxnSpPr>
          <p:nvPr/>
        </p:nvCxnSpPr>
        <p:spPr>
          <a:xfrm>
            <a:off x="4157757" y="3666733"/>
            <a:ext cx="0" cy="3373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D88FCF58-CE7D-3912-C111-E6EF68750B59}"/>
              </a:ext>
            </a:extLst>
          </p:cNvPr>
          <p:cNvCxnSpPr>
            <a:cxnSpLocks/>
          </p:cNvCxnSpPr>
          <p:nvPr/>
        </p:nvCxnSpPr>
        <p:spPr>
          <a:xfrm>
            <a:off x="6761257" y="3666733"/>
            <a:ext cx="0" cy="3373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5F4F530B-A497-9812-2678-1EEE816A05FE}"/>
              </a:ext>
            </a:extLst>
          </p:cNvPr>
          <p:cNvCxnSpPr>
            <a:cxnSpLocks/>
          </p:cNvCxnSpPr>
          <p:nvPr/>
        </p:nvCxnSpPr>
        <p:spPr>
          <a:xfrm>
            <a:off x="9296401" y="3666732"/>
            <a:ext cx="0" cy="3373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56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9A76B-33FB-5AF5-5FA8-64BC521C5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26C1D9-715A-4187-F79B-D8F9F0C09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870" y="261461"/>
            <a:ext cx="11618259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История развития КМНС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ru-RU" sz="4000" b="1" dirty="0">
                <a:solidFill>
                  <a:srgbClr val="002060"/>
                </a:solidFill>
              </a:rPr>
              <a:t>и глобальный контекст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DB52122-0527-91D2-B18E-C9CC1F7768F7}"/>
              </a:ext>
            </a:extLst>
          </p:cNvPr>
          <p:cNvCxnSpPr>
            <a:cxnSpLocks/>
          </p:cNvCxnSpPr>
          <p:nvPr/>
        </p:nvCxnSpPr>
        <p:spPr>
          <a:xfrm>
            <a:off x="-1" y="2082800"/>
            <a:ext cx="121920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A34367E-6106-6209-3A20-AB898A1B2121}"/>
              </a:ext>
            </a:extLst>
          </p:cNvPr>
          <p:cNvSpPr txBox="1"/>
          <p:nvPr/>
        </p:nvSpPr>
        <p:spPr>
          <a:xfrm>
            <a:off x="1596278" y="2142187"/>
            <a:ext cx="673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</a:rPr>
              <a:t>1973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F2116D-C98D-8C4A-C9F9-FE3236F3F2E7}"/>
              </a:ext>
            </a:extLst>
          </p:cNvPr>
          <p:cNvSpPr txBox="1"/>
          <p:nvPr/>
        </p:nvSpPr>
        <p:spPr>
          <a:xfrm>
            <a:off x="754156" y="3621868"/>
            <a:ext cx="19196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</a:rPr>
              <a:t>Продвижение культуры и осведомленности о проблемах, защита прав, общая поддержка малочисленных народов по всему миру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C71EDE-C1EB-493F-B865-488A58186ACD}"/>
              </a:ext>
            </a:extLst>
          </p:cNvPr>
          <p:cNvSpPr txBox="1"/>
          <p:nvPr/>
        </p:nvSpPr>
        <p:spPr>
          <a:xfrm>
            <a:off x="6142879" y="2163420"/>
            <a:ext cx="673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</a:rPr>
              <a:t>1991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B45E50-9688-7AB3-918A-C849D5EEAECD}"/>
              </a:ext>
            </a:extLst>
          </p:cNvPr>
          <p:cNvSpPr txBox="1"/>
          <p:nvPr/>
        </p:nvSpPr>
        <p:spPr>
          <a:xfrm>
            <a:off x="8699969" y="2142187"/>
            <a:ext cx="673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</a:rPr>
              <a:t>1996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65B2B41-8B11-BE98-123F-28F68777031A}"/>
              </a:ext>
            </a:extLst>
          </p:cNvPr>
          <p:cNvSpPr txBox="1"/>
          <p:nvPr/>
        </p:nvSpPr>
        <p:spPr>
          <a:xfrm>
            <a:off x="7350872" y="2142187"/>
            <a:ext cx="673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1994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C404959D-A810-9CF1-2F6F-CDB92283724D}"/>
              </a:ext>
            </a:extLst>
          </p:cNvPr>
          <p:cNvCxnSpPr>
            <a:cxnSpLocks/>
          </p:cNvCxnSpPr>
          <p:nvPr/>
        </p:nvCxnSpPr>
        <p:spPr>
          <a:xfrm>
            <a:off x="1596278" y="1907067"/>
            <a:ext cx="0" cy="3373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CC260D5F-D026-56F3-A812-C4B22127D299}"/>
              </a:ext>
            </a:extLst>
          </p:cNvPr>
          <p:cNvCxnSpPr>
            <a:cxnSpLocks/>
          </p:cNvCxnSpPr>
          <p:nvPr/>
        </p:nvCxnSpPr>
        <p:spPr>
          <a:xfrm>
            <a:off x="6202457" y="1907066"/>
            <a:ext cx="0" cy="3373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682A071D-A4CA-8B59-92E3-534ABECD8763}"/>
              </a:ext>
            </a:extLst>
          </p:cNvPr>
          <p:cNvCxnSpPr>
            <a:cxnSpLocks/>
          </p:cNvCxnSpPr>
          <p:nvPr/>
        </p:nvCxnSpPr>
        <p:spPr>
          <a:xfrm>
            <a:off x="7348165" y="1914134"/>
            <a:ext cx="0" cy="3373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5B82D121-AC0D-1DC5-4927-F469ACAF344A}"/>
              </a:ext>
            </a:extLst>
          </p:cNvPr>
          <p:cNvCxnSpPr>
            <a:cxnSpLocks/>
          </p:cNvCxnSpPr>
          <p:nvPr/>
        </p:nvCxnSpPr>
        <p:spPr>
          <a:xfrm>
            <a:off x="8737601" y="1907063"/>
            <a:ext cx="0" cy="3373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1F7D77BF-03A5-C55D-B59F-B8B50314AE1C}"/>
              </a:ext>
            </a:extLst>
          </p:cNvPr>
          <p:cNvCxnSpPr>
            <a:cxnSpLocks/>
          </p:cNvCxnSpPr>
          <p:nvPr/>
        </p:nvCxnSpPr>
        <p:spPr>
          <a:xfrm>
            <a:off x="732678" y="1907064"/>
            <a:ext cx="0" cy="3373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03FA1F9-497C-E6CC-A10D-9D83AA32A975}"/>
              </a:ext>
            </a:extLst>
          </p:cNvPr>
          <p:cNvSpPr txBox="1"/>
          <p:nvPr/>
        </p:nvSpPr>
        <p:spPr>
          <a:xfrm>
            <a:off x="732678" y="2163420"/>
            <a:ext cx="673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1968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DD88C5-EFFB-FA4B-0360-47CCAE1F1414}"/>
              </a:ext>
            </a:extLst>
          </p:cNvPr>
          <p:cNvSpPr txBox="1"/>
          <p:nvPr/>
        </p:nvSpPr>
        <p:spPr>
          <a:xfrm>
            <a:off x="754157" y="2574251"/>
            <a:ext cx="17858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Международная рабочая группа по делам коренных народов (</a:t>
            </a:r>
            <a:r>
              <a:rPr lang="en-US" sz="1400" b="1" dirty="0">
                <a:solidFill>
                  <a:srgbClr val="002060"/>
                </a:solidFill>
              </a:rPr>
              <a:t>IWGIA</a:t>
            </a:r>
            <a:r>
              <a:rPr lang="ru-RU" sz="1400" b="1" dirty="0">
                <a:solidFill>
                  <a:srgbClr val="002060"/>
                </a:solidFill>
              </a:rPr>
              <a:t>)</a:t>
            </a:r>
            <a:endParaRPr lang="ru-RU" sz="1600" b="1" dirty="0">
              <a:solidFill>
                <a:srgbClr val="002060"/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496A7078-DA1B-8196-8202-A592A22A02BA}"/>
              </a:ext>
            </a:extLst>
          </p:cNvPr>
          <p:cNvCxnSpPr>
            <a:cxnSpLocks/>
          </p:cNvCxnSpPr>
          <p:nvPr/>
        </p:nvCxnSpPr>
        <p:spPr>
          <a:xfrm>
            <a:off x="2663078" y="1907063"/>
            <a:ext cx="0" cy="3373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DC73526-6D64-11BD-B896-BE799CDF4EDA}"/>
              </a:ext>
            </a:extLst>
          </p:cNvPr>
          <p:cNvSpPr txBox="1"/>
          <p:nvPr/>
        </p:nvSpPr>
        <p:spPr>
          <a:xfrm>
            <a:off x="2673818" y="2163420"/>
            <a:ext cx="673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1974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63CEFC-9C6C-401E-835B-71C3B64800C6}"/>
              </a:ext>
            </a:extLst>
          </p:cNvPr>
          <p:cNvSpPr txBox="1"/>
          <p:nvPr/>
        </p:nvSpPr>
        <p:spPr>
          <a:xfrm>
            <a:off x="2663078" y="2681972"/>
            <a:ext cx="17858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Совет коренных народов мира (</a:t>
            </a:r>
            <a:r>
              <a:rPr lang="en-US" sz="1400" b="1" dirty="0">
                <a:solidFill>
                  <a:srgbClr val="002060"/>
                </a:solidFill>
              </a:rPr>
              <a:t>WCIP</a:t>
            </a:r>
            <a:r>
              <a:rPr lang="ru-RU" sz="1400" b="1" dirty="0">
                <a:solidFill>
                  <a:srgbClr val="002060"/>
                </a:solidFill>
              </a:rPr>
              <a:t>)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4FA623-73E8-1AF8-6583-B504AF010A74}"/>
              </a:ext>
            </a:extLst>
          </p:cNvPr>
          <p:cNvSpPr txBox="1"/>
          <p:nvPr/>
        </p:nvSpPr>
        <p:spPr>
          <a:xfrm>
            <a:off x="2663078" y="3621868"/>
            <a:ext cx="22772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</a:rPr>
              <a:t>Обеспечение политического представительства малочисленных народов, продвижение их прав на международной арене</a:t>
            </a:r>
            <a:endParaRPr lang="ru-RU" sz="1600" dirty="0">
              <a:solidFill>
                <a:srgbClr val="002060"/>
              </a:solidFill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11D054FF-C6C7-4C9F-9350-B790537655A9}"/>
              </a:ext>
            </a:extLst>
          </p:cNvPr>
          <p:cNvCxnSpPr>
            <a:cxnSpLocks/>
          </p:cNvCxnSpPr>
          <p:nvPr/>
        </p:nvCxnSpPr>
        <p:spPr>
          <a:xfrm>
            <a:off x="5114178" y="1907063"/>
            <a:ext cx="0" cy="3373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65932ED-322C-5E5B-7918-BE993CFAB80C}"/>
              </a:ext>
            </a:extLst>
          </p:cNvPr>
          <p:cNvSpPr txBox="1"/>
          <p:nvPr/>
        </p:nvSpPr>
        <p:spPr>
          <a:xfrm>
            <a:off x="5112965" y="2163420"/>
            <a:ext cx="673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1982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2F54EC9-F755-9618-D29D-9672D2CA5987}"/>
              </a:ext>
            </a:extLst>
          </p:cNvPr>
          <p:cNvSpPr txBox="1"/>
          <p:nvPr/>
        </p:nvSpPr>
        <p:spPr>
          <a:xfrm>
            <a:off x="5112965" y="2681972"/>
            <a:ext cx="17858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Рабочая группа ООН по коренным народам (</a:t>
            </a:r>
            <a:r>
              <a:rPr lang="en-US" sz="1400" b="1" dirty="0">
                <a:solidFill>
                  <a:srgbClr val="002060"/>
                </a:solidFill>
              </a:rPr>
              <a:t>WGIP</a:t>
            </a:r>
            <a:r>
              <a:rPr lang="ru-RU" sz="1400" b="1" dirty="0">
                <a:solidFill>
                  <a:srgbClr val="002060"/>
                </a:solidFill>
              </a:rPr>
              <a:t>)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6609798-348C-3F0A-58EB-D9E4439FFCE5}"/>
              </a:ext>
            </a:extLst>
          </p:cNvPr>
          <p:cNvSpPr txBox="1"/>
          <p:nvPr/>
        </p:nvSpPr>
        <p:spPr>
          <a:xfrm>
            <a:off x="5112965" y="3621868"/>
            <a:ext cx="22772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</a:rPr>
              <a:t>Основной вспомогательный орган Комиссии ООН по правам человека, обладающий мандатом на рассмотрение событий, требующих защиты прав коренных народов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B271708-678D-487C-B29D-D1127A2CC025}"/>
              </a:ext>
            </a:extLst>
          </p:cNvPr>
          <p:cNvSpPr txBox="1"/>
          <p:nvPr/>
        </p:nvSpPr>
        <p:spPr>
          <a:xfrm>
            <a:off x="7348165" y="2579501"/>
            <a:ext cx="19196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Драфт Декларации ООН о правах коренных народов (</a:t>
            </a:r>
            <a:r>
              <a:rPr lang="en-US" sz="1400" b="1" dirty="0">
                <a:solidFill>
                  <a:srgbClr val="002060"/>
                </a:solidFill>
              </a:rPr>
              <a:t>UNDRIP</a:t>
            </a:r>
            <a:r>
              <a:rPr lang="ru-RU" sz="1400" b="1" dirty="0">
                <a:solidFill>
                  <a:srgbClr val="002060"/>
                </a:solidFill>
              </a:rPr>
              <a:t>)</a:t>
            </a:r>
            <a:endParaRPr lang="ru-RU" sz="1600" b="1" dirty="0">
              <a:solidFill>
                <a:srgbClr val="002060"/>
              </a:solidFill>
            </a:endParaRP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C9E4448E-0C53-6CBA-0CED-9F21C2919EB5}"/>
              </a:ext>
            </a:extLst>
          </p:cNvPr>
          <p:cNvCxnSpPr>
            <a:cxnSpLocks/>
          </p:cNvCxnSpPr>
          <p:nvPr/>
        </p:nvCxnSpPr>
        <p:spPr>
          <a:xfrm>
            <a:off x="9674466" y="1910020"/>
            <a:ext cx="0" cy="3373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43AB0CBE-7D33-52B6-1A5C-275459D11910}"/>
              </a:ext>
            </a:extLst>
          </p:cNvPr>
          <p:cNvSpPr txBox="1"/>
          <p:nvPr/>
        </p:nvSpPr>
        <p:spPr>
          <a:xfrm>
            <a:off x="9674466" y="2146428"/>
            <a:ext cx="673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2007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CC9876D-DDE3-1B4F-A753-71B24B77560E}"/>
              </a:ext>
            </a:extLst>
          </p:cNvPr>
          <p:cNvSpPr txBox="1"/>
          <p:nvPr/>
        </p:nvSpPr>
        <p:spPr>
          <a:xfrm>
            <a:off x="9674466" y="2681972"/>
            <a:ext cx="19196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Декларация ООН о правах коренных народов (</a:t>
            </a:r>
            <a:r>
              <a:rPr lang="en-US" sz="1400" b="1" dirty="0">
                <a:solidFill>
                  <a:srgbClr val="002060"/>
                </a:solidFill>
              </a:rPr>
              <a:t>UNDRIP</a:t>
            </a:r>
            <a:r>
              <a:rPr lang="ru-RU" sz="1400" b="1" dirty="0">
                <a:solidFill>
                  <a:srgbClr val="002060"/>
                </a:solidFill>
              </a:rPr>
              <a:t>)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3DCE0DC-8EDE-FF7B-03A2-5AB72FD3A750}"/>
              </a:ext>
            </a:extLst>
          </p:cNvPr>
          <p:cNvSpPr txBox="1"/>
          <p:nvPr/>
        </p:nvSpPr>
        <p:spPr>
          <a:xfrm>
            <a:off x="8234458" y="3634061"/>
            <a:ext cx="22772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</a:rPr>
              <a:t>Комплексный документ, устанавливающий минимальные стандарты для защиты и сохранения КМНС </a:t>
            </a:r>
            <a:br>
              <a:rPr lang="ru-RU" sz="1400" dirty="0">
                <a:solidFill>
                  <a:srgbClr val="002060"/>
                </a:solidFill>
              </a:rPr>
            </a:b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(самоопределение, сохранение культуры, автономия и самоуправление, проживание на своей территории и пр.)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6211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2CE577-C8CA-371D-269C-1AF6A2530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7238BB-1CE5-73B5-EEC3-5C8D5DC19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870" y="261461"/>
            <a:ext cx="11618259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Теории международных отношений и КМНС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AF862BB0-7C59-A3A6-8590-4D6A36EA1A70}"/>
              </a:ext>
            </a:extLst>
          </p:cNvPr>
          <p:cNvCxnSpPr/>
          <p:nvPr/>
        </p:nvCxnSpPr>
        <p:spPr>
          <a:xfrm>
            <a:off x="5943600" y="1409700"/>
            <a:ext cx="0" cy="488950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72FBC39-6C1E-E399-3E4D-EFFE8172DEDF}"/>
              </a:ext>
            </a:extLst>
          </p:cNvPr>
          <p:cNvSpPr txBox="1"/>
          <p:nvPr/>
        </p:nvSpPr>
        <p:spPr>
          <a:xfrm>
            <a:off x="1197535" y="3408063"/>
            <a:ext cx="383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Конвенциональный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BECD4F-F794-83B0-6942-72828BF04954}"/>
              </a:ext>
            </a:extLst>
          </p:cNvPr>
          <p:cNvSpPr txBox="1"/>
          <p:nvPr/>
        </p:nvSpPr>
        <p:spPr>
          <a:xfrm>
            <a:off x="7159065" y="3405831"/>
            <a:ext cx="383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Критический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EE9873-8892-AACA-93FC-0673A9DB4FE0}"/>
              </a:ext>
            </a:extLst>
          </p:cNvPr>
          <p:cNvSpPr txBox="1"/>
          <p:nvPr/>
        </p:nvSpPr>
        <p:spPr>
          <a:xfrm>
            <a:off x="6435165" y="2476500"/>
            <a:ext cx="1946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2060"/>
                </a:solidFill>
              </a:rPr>
              <a:t>Wood-Donnelly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D59C93-B458-1AC3-7220-06D94B37CE47}"/>
              </a:ext>
            </a:extLst>
          </p:cNvPr>
          <p:cNvSpPr txBox="1"/>
          <p:nvPr/>
        </p:nvSpPr>
        <p:spPr>
          <a:xfrm>
            <a:off x="8103348" y="1939500"/>
            <a:ext cx="1946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2060"/>
                </a:solidFill>
              </a:rPr>
              <a:t>Gricius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744AC5-3D8D-5A21-C188-27EC059B03DA}"/>
              </a:ext>
            </a:extLst>
          </p:cNvPr>
          <p:cNvSpPr txBox="1"/>
          <p:nvPr/>
        </p:nvSpPr>
        <p:spPr>
          <a:xfrm>
            <a:off x="9653497" y="2476500"/>
            <a:ext cx="1946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2060"/>
                </a:solidFill>
              </a:rPr>
              <a:t>Dodds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C90F54-704D-2CBB-2BEA-DB5433A2146B}"/>
              </a:ext>
            </a:extLst>
          </p:cNvPr>
          <p:cNvSpPr txBox="1"/>
          <p:nvPr/>
        </p:nvSpPr>
        <p:spPr>
          <a:xfrm>
            <a:off x="6825132" y="4423722"/>
            <a:ext cx="1946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2060"/>
                </a:solidFill>
              </a:rPr>
              <a:t>Stepien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AD5B71-20E0-F4DC-26BB-9535D000A6AD}"/>
              </a:ext>
            </a:extLst>
          </p:cNvPr>
          <p:cNvSpPr txBox="1"/>
          <p:nvPr/>
        </p:nvSpPr>
        <p:spPr>
          <a:xfrm>
            <a:off x="8103348" y="5022686"/>
            <a:ext cx="1946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2060"/>
                </a:solidFill>
              </a:rPr>
              <a:t>Newmann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DCC4966-23C7-16A2-1800-BD8C094108F5}"/>
              </a:ext>
            </a:extLst>
          </p:cNvPr>
          <p:cNvSpPr txBox="1"/>
          <p:nvPr/>
        </p:nvSpPr>
        <p:spPr>
          <a:xfrm>
            <a:off x="9653497" y="4427495"/>
            <a:ext cx="1946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2060"/>
                </a:solidFill>
              </a:rPr>
              <a:t>Nuttall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C5B540-F124-C3C2-197B-4F77545484D8}"/>
              </a:ext>
            </a:extLst>
          </p:cNvPr>
          <p:cNvSpPr txBox="1"/>
          <p:nvPr/>
        </p:nvSpPr>
        <p:spPr>
          <a:xfrm>
            <a:off x="2141818" y="1939500"/>
            <a:ext cx="1946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>
                <a:solidFill>
                  <a:srgbClr val="002060"/>
                </a:solidFill>
              </a:rPr>
              <a:t>Koivurova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D341C62-04A1-A992-DDF5-7DEF1F2A4D6D}"/>
              </a:ext>
            </a:extLst>
          </p:cNvPr>
          <p:cNvSpPr txBox="1"/>
          <p:nvPr/>
        </p:nvSpPr>
        <p:spPr>
          <a:xfrm>
            <a:off x="194984" y="2476500"/>
            <a:ext cx="1946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2060"/>
                </a:solidFill>
              </a:rPr>
              <a:t>Hossain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79A532E-930F-EDF2-06EA-BBF43306FD32}"/>
              </a:ext>
            </a:extLst>
          </p:cNvPr>
          <p:cNvSpPr txBox="1"/>
          <p:nvPr/>
        </p:nvSpPr>
        <p:spPr>
          <a:xfrm>
            <a:off x="3698685" y="2476500"/>
            <a:ext cx="1946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2060"/>
                </a:solidFill>
              </a:rPr>
              <a:t>Nicole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8931252-CADC-3363-8C6F-36538D18E655}"/>
              </a:ext>
            </a:extLst>
          </p:cNvPr>
          <p:cNvSpPr txBox="1"/>
          <p:nvPr/>
        </p:nvSpPr>
        <p:spPr>
          <a:xfrm>
            <a:off x="194984" y="4423722"/>
            <a:ext cx="1946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2060"/>
                </a:solidFill>
              </a:rPr>
              <a:t>Kuokkanen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F0BEFB1-B5E7-6200-D518-0045602CF26E}"/>
              </a:ext>
            </a:extLst>
          </p:cNvPr>
          <p:cNvSpPr txBox="1"/>
          <p:nvPr/>
        </p:nvSpPr>
        <p:spPr>
          <a:xfrm>
            <a:off x="2141818" y="5022686"/>
            <a:ext cx="1946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>
                <a:solidFill>
                  <a:srgbClr val="002060"/>
                </a:solidFill>
              </a:rPr>
              <a:t>Heinamaki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3DECBD9-695D-5C40-2D04-BA8E26ECB62B}"/>
              </a:ext>
            </a:extLst>
          </p:cNvPr>
          <p:cNvSpPr txBox="1"/>
          <p:nvPr/>
        </p:nvSpPr>
        <p:spPr>
          <a:xfrm>
            <a:off x="3698685" y="4431959"/>
            <a:ext cx="1946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>
                <a:solidFill>
                  <a:srgbClr val="002060"/>
                </a:solidFill>
              </a:rPr>
              <a:t>Dubreuli</a:t>
            </a:r>
            <a:endParaRPr lang="ru-RU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73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516E35-BB3C-CA34-05A5-3ABC9FE01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2F7FE4-E19C-8AFB-5573-CF4CD2137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870" y="261461"/>
            <a:ext cx="11618259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Теории международных отношений и КМНС</a:t>
            </a:r>
            <a:r>
              <a:rPr lang="en-US" sz="3600" b="1" dirty="0">
                <a:solidFill>
                  <a:srgbClr val="002060"/>
                </a:solidFill>
              </a:rPr>
              <a:t>: </a:t>
            </a: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sz="3600" b="1" dirty="0">
                <a:solidFill>
                  <a:srgbClr val="002060"/>
                </a:solidFill>
              </a:rPr>
              <a:t>основные проблемы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0FFACBDD-B699-5041-36F8-1A98C9AB5A13}"/>
              </a:ext>
            </a:extLst>
          </p:cNvPr>
          <p:cNvCxnSpPr>
            <a:cxnSpLocks/>
          </p:cNvCxnSpPr>
          <p:nvPr/>
        </p:nvCxnSpPr>
        <p:spPr>
          <a:xfrm>
            <a:off x="5943600" y="1701800"/>
            <a:ext cx="0" cy="459740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1BF23F2-AD6B-D7A6-C423-70664136B543}"/>
              </a:ext>
            </a:extLst>
          </p:cNvPr>
          <p:cNvSpPr txBox="1"/>
          <p:nvPr/>
        </p:nvSpPr>
        <p:spPr>
          <a:xfrm>
            <a:off x="1930408" y="2138819"/>
            <a:ext cx="339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rgbClr val="002060"/>
                </a:solidFill>
              </a:rPr>
              <a:t>Формальное управление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E3AF29-BA5D-FD21-EAF7-DB56F0E263FF}"/>
              </a:ext>
            </a:extLst>
          </p:cNvPr>
          <p:cNvSpPr txBox="1"/>
          <p:nvPr/>
        </p:nvSpPr>
        <p:spPr>
          <a:xfrm>
            <a:off x="7036171" y="2138819"/>
            <a:ext cx="339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rgbClr val="002060"/>
                </a:solidFill>
              </a:rPr>
              <a:t>Неформальное управление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2692EE-7279-E59B-2C3D-F7C9FCF068A1}"/>
              </a:ext>
            </a:extLst>
          </p:cNvPr>
          <p:cNvSpPr txBox="1"/>
          <p:nvPr/>
        </p:nvSpPr>
        <p:spPr>
          <a:xfrm>
            <a:off x="1797058" y="3059946"/>
            <a:ext cx="3657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rgbClr val="002060"/>
                </a:solidFill>
              </a:rPr>
              <a:t>Государственный суверенитет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BDCD94-ADBD-DF6A-310C-0D41DDB52FAA}"/>
              </a:ext>
            </a:extLst>
          </p:cNvPr>
          <p:cNvSpPr txBox="1"/>
          <p:nvPr/>
        </p:nvSpPr>
        <p:spPr>
          <a:xfrm>
            <a:off x="6385294" y="3059946"/>
            <a:ext cx="4692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rgbClr val="002060"/>
                </a:solidFill>
              </a:rPr>
              <a:t>Безопасность территории жизни и быта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05A1B8-142F-D6D3-9574-84916DEF6095}"/>
              </a:ext>
            </a:extLst>
          </p:cNvPr>
          <p:cNvSpPr txBox="1"/>
          <p:nvPr/>
        </p:nvSpPr>
        <p:spPr>
          <a:xfrm>
            <a:off x="1631957" y="3955673"/>
            <a:ext cx="3657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rgbClr val="002060"/>
                </a:solidFill>
              </a:rPr>
              <a:t>Национальные интересы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4DDAC6-917B-6F0F-A29B-E766958067E4}"/>
              </a:ext>
            </a:extLst>
          </p:cNvPr>
          <p:cNvSpPr txBox="1"/>
          <p:nvPr/>
        </p:nvSpPr>
        <p:spPr>
          <a:xfrm>
            <a:off x="6902822" y="3955673"/>
            <a:ext cx="3657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rgbClr val="002060"/>
                </a:solidFill>
              </a:rPr>
              <a:t>Экзистенциальные интересы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C6C910-5C1B-236A-0225-FABB0E020757}"/>
              </a:ext>
            </a:extLst>
          </p:cNvPr>
          <p:cNvSpPr txBox="1"/>
          <p:nvPr/>
        </p:nvSpPr>
        <p:spPr>
          <a:xfrm>
            <a:off x="1628967" y="4851400"/>
            <a:ext cx="3987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rgbClr val="002060"/>
                </a:solidFill>
              </a:rPr>
              <a:t>«Арктическая исключительность»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8A83D9-867C-A413-0E6A-B0F8431302D1}"/>
              </a:ext>
            </a:extLst>
          </p:cNvPr>
          <p:cNvSpPr txBox="1"/>
          <p:nvPr/>
        </p:nvSpPr>
        <p:spPr>
          <a:xfrm>
            <a:off x="6902822" y="4851400"/>
            <a:ext cx="3657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rgbClr val="002060"/>
                </a:solidFill>
              </a:rPr>
              <a:t>«Управление коренных народов»</a:t>
            </a:r>
          </a:p>
        </p:txBody>
      </p:sp>
    </p:spTree>
    <p:extLst>
      <p:ext uri="{BB962C8B-B14F-4D97-AF65-F5344CB8AC3E}">
        <p14:creationId xmlns:p14="http://schemas.microsoft.com/office/powerpoint/2010/main" val="19172007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22A801-86EC-1D37-62EE-269EFD78E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870" y="261461"/>
            <a:ext cx="1161825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Перспективы развития сотрудничества в области малочисленных народов БРИКС в Арктике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D9E2A0-AE7F-95B7-A014-6DDFB0359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414413"/>
            <a:ext cx="10423711" cy="104693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rgbClr val="002060"/>
                </a:solidFill>
              </a:rPr>
              <a:t>Арктика как поле для формирования новой модели инклюзивного развития</a:t>
            </a:r>
            <a:endParaRPr lang="ru-RU" sz="2400" i="1" dirty="0">
              <a:solidFill>
                <a:srgbClr val="002060"/>
              </a:solidFill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6215AEDD-65DD-73AA-E7E7-7BB3BD1796D9}"/>
              </a:ext>
            </a:extLst>
          </p:cNvPr>
          <p:cNvSpPr txBox="1">
            <a:spLocks/>
          </p:cNvSpPr>
          <p:nvPr/>
        </p:nvSpPr>
        <p:spPr>
          <a:xfrm>
            <a:off x="838199" y="5151268"/>
            <a:ext cx="10515600" cy="1046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bg-BG" sz="2400" dirty="0">
                <a:solidFill>
                  <a:srgbClr val="002060"/>
                </a:solidFill>
              </a:rPr>
              <a:t>БРИКС — пространство диалога Севера и Юга</a:t>
            </a:r>
            <a:endParaRPr lang="ru-RU" sz="1800" i="1" dirty="0">
              <a:solidFill>
                <a:srgbClr val="002060"/>
              </a:solidFill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CC5DE274-AC93-417F-E57F-001DFDCC5E5C}"/>
              </a:ext>
            </a:extLst>
          </p:cNvPr>
          <p:cNvSpPr txBox="1">
            <a:spLocks/>
          </p:cNvSpPr>
          <p:nvPr/>
        </p:nvSpPr>
        <p:spPr>
          <a:xfrm>
            <a:off x="838199" y="3627598"/>
            <a:ext cx="10515600" cy="1046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rgbClr val="002060"/>
                </a:solidFill>
              </a:rPr>
              <a:t>Коренные малочисленные народы — носители традиций, языков и уникальных знаний.</a:t>
            </a:r>
            <a:endParaRPr lang="ru-RU" sz="18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71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22A801-86EC-1D37-62EE-269EFD78E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870" y="261461"/>
            <a:ext cx="11618259" cy="1325563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Арктика и БРИКС: точки пересечения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D9E2A0-AE7F-95B7-A014-6DDFB0359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63150"/>
            <a:ext cx="10423711" cy="104693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rgbClr val="002060"/>
                </a:solidFill>
              </a:rPr>
              <a:t>Расширение интересов БРИКС к Арктике (Россия, Китай, Индия, Бразилия, ЮАР, новые члены)</a:t>
            </a:r>
            <a:endParaRPr lang="ru-RU" sz="2400" i="1" dirty="0">
              <a:solidFill>
                <a:srgbClr val="002060"/>
              </a:solidFill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6215AEDD-65DD-73AA-E7E7-7BB3BD1796D9}"/>
              </a:ext>
            </a:extLst>
          </p:cNvPr>
          <p:cNvSpPr txBox="1">
            <a:spLocks/>
          </p:cNvSpPr>
          <p:nvPr/>
        </p:nvSpPr>
        <p:spPr>
          <a:xfrm>
            <a:off x="838199" y="4901886"/>
            <a:ext cx="10515600" cy="1046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rgbClr val="002060"/>
                </a:solidFill>
              </a:rPr>
              <a:t>Арктика как «зеркало» возможностей объединения экономического роста и уважения к культурному многообразию</a:t>
            </a:r>
            <a:endParaRPr lang="ru-RU" sz="1800" i="1" dirty="0">
              <a:solidFill>
                <a:srgbClr val="002060"/>
              </a:solidFill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CC5DE274-AC93-417F-E57F-001DFDCC5E5C}"/>
              </a:ext>
            </a:extLst>
          </p:cNvPr>
          <p:cNvSpPr txBox="1">
            <a:spLocks/>
          </p:cNvSpPr>
          <p:nvPr/>
        </p:nvSpPr>
        <p:spPr>
          <a:xfrm>
            <a:off x="838199" y="3478830"/>
            <a:ext cx="10515600" cy="1046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rgbClr val="002060"/>
                </a:solidFill>
              </a:rPr>
              <a:t>Опыт взаимодействия с коренными народами в странах БРИКС</a:t>
            </a:r>
            <a:endParaRPr lang="ru-RU" sz="18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8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22A801-86EC-1D37-62EE-269EFD78E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870" y="261461"/>
            <a:ext cx="11618259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</a:rPr>
              <a:t>Существующие инициативы — основа будущего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D9E2A0-AE7F-95B7-A014-6DDFB0359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52680"/>
            <a:ext cx="10423711" cy="104693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2060"/>
                </a:solidFill>
              </a:rPr>
              <a:t>Third Pole Environment (TPE)</a:t>
            </a:r>
            <a:r>
              <a:rPr lang="en-US" sz="2400" dirty="0">
                <a:solidFill>
                  <a:srgbClr val="002060"/>
                </a:solidFill>
              </a:rPr>
              <a:t> → </a:t>
            </a:r>
            <a:r>
              <a:rPr lang="ru-RU" sz="2400" dirty="0">
                <a:solidFill>
                  <a:srgbClr val="002060"/>
                </a:solidFill>
              </a:rPr>
              <a:t>модель для </a:t>
            </a:r>
            <a:r>
              <a:rPr lang="ru-RU" sz="2400" dirty="0" err="1">
                <a:solidFill>
                  <a:srgbClr val="002060"/>
                </a:solidFill>
              </a:rPr>
              <a:t>Arctic</a:t>
            </a:r>
            <a:r>
              <a:rPr lang="ru-RU" sz="2400" dirty="0">
                <a:solidFill>
                  <a:srgbClr val="002060"/>
                </a:solidFill>
              </a:rPr>
              <a:t>–</a:t>
            </a:r>
            <a:r>
              <a:rPr lang="ru-RU" sz="2400" dirty="0" err="1">
                <a:solidFill>
                  <a:srgbClr val="002060"/>
                </a:solidFill>
              </a:rPr>
              <a:t>Himalaya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Cooperation</a:t>
            </a:r>
            <a:endParaRPr lang="ru-RU" sz="2400" i="1" dirty="0">
              <a:solidFill>
                <a:srgbClr val="002060"/>
              </a:solidFill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6215AEDD-65DD-73AA-E7E7-7BB3BD1796D9}"/>
              </a:ext>
            </a:extLst>
          </p:cNvPr>
          <p:cNvSpPr txBox="1">
            <a:spLocks/>
          </p:cNvSpPr>
          <p:nvPr/>
        </p:nvSpPr>
        <p:spPr>
          <a:xfrm>
            <a:off x="838199" y="4949388"/>
            <a:ext cx="10515600" cy="1046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2400" b="1" dirty="0" err="1">
                <a:solidFill>
                  <a:srgbClr val="002060"/>
                </a:solidFill>
              </a:rPr>
              <a:t>UArctic</a:t>
            </a:r>
            <a:r>
              <a:rPr lang="en-US" sz="2400" dirty="0">
                <a:solidFill>
                  <a:srgbClr val="002060"/>
                </a:solidFill>
              </a:rPr>
              <a:t> → </a:t>
            </a:r>
            <a:r>
              <a:rPr lang="ru-RU" sz="2400" dirty="0">
                <a:solidFill>
                  <a:srgbClr val="002060"/>
                </a:solidFill>
              </a:rPr>
              <a:t>потенциал создания </a:t>
            </a:r>
            <a:r>
              <a:rPr lang="en-US" sz="2400" b="1" dirty="0">
                <a:solidFill>
                  <a:srgbClr val="002060"/>
                </a:solidFill>
              </a:rPr>
              <a:t>BRICS Arctic Academic Network</a:t>
            </a:r>
            <a:endParaRPr lang="ru-RU" sz="1800" i="1" dirty="0">
              <a:solidFill>
                <a:srgbClr val="002060"/>
              </a:solidFill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CC5DE274-AC93-417F-E57F-001DFDCC5E5C}"/>
              </a:ext>
            </a:extLst>
          </p:cNvPr>
          <p:cNvSpPr txBox="1">
            <a:spLocks/>
          </p:cNvSpPr>
          <p:nvPr/>
        </p:nvSpPr>
        <p:spPr>
          <a:xfrm>
            <a:off x="838199" y="3480259"/>
            <a:ext cx="10515600" cy="1046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ru-RU" sz="2400" b="1" dirty="0">
                <a:solidFill>
                  <a:srgbClr val="002060"/>
                </a:solidFill>
              </a:rPr>
              <a:t>«Арктика — территория диалога»</a:t>
            </a:r>
            <a:r>
              <a:rPr lang="ru-RU" sz="2400" dirty="0">
                <a:solidFill>
                  <a:srgbClr val="002060"/>
                </a:solidFill>
              </a:rPr>
              <a:t> → площадка для инклюзивного взаимодействия</a:t>
            </a:r>
            <a:endParaRPr lang="ru-RU" sz="18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14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2423</TotalTime>
  <Words>618</Words>
  <Application>Microsoft Macintosh PowerPoint</Application>
  <PresentationFormat>Широкоэкранный</PresentationFormat>
  <Paragraphs>110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Системный шрифт, обычный</vt:lpstr>
      <vt:lpstr>Aptos</vt:lpstr>
      <vt:lpstr>Aptos Display</vt:lpstr>
      <vt:lpstr>Arial</vt:lpstr>
      <vt:lpstr>Courier New</vt:lpstr>
      <vt:lpstr>HSE Sans</vt:lpstr>
      <vt:lpstr>Тема Office</vt:lpstr>
      <vt:lpstr>Социальные аспекты арктических проектов:  коренные народы и устойчивое развитие </vt:lpstr>
      <vt:lpstr>Коренные малочисленные народы Севера</vt:lpstr>
      <vt:lpstr>История развития КМНС</vt:lpstr>
      <vt:lpstr>История развития КМНС и глобальный контекст</vt:lpstr>
      <vt:lpstr>Теории международных отношений и КМНС</vt:lpstr>
      <vt:lpstr>Теории международных отношений и КМНС:  основные проблемы</vt:lpstr>
      <vt:lpstr>Перспективы развития сотрудничества в области малочисленных народов БРИКС в Арктике</vt:lpstr>
      <vt:lpstr>Арктика и БРИКС: точки пересечения</vt:lpstr>
      <vt:lpstr>Существующие инициативы — основа будущего</vt:lpstr>
      <vt:lpstr>Перспективные направления</vt:lpstr>
      <vt:lpstr>Принципы и вызовы</vt:lpstr>
      <vt:lpstr>Заключение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Социальные аспекты арктических проектов:  коренные народы и устойчивое развитие </dc:title>
  <dc:creator>Office</dc:creator>
  <cp:lastModifiedBy>Office</cp:lastModifiedBy>
  <cp:revision>8</cp:revision>
  <dcterms:created xsi:type="dcterms:W3CDTF">2025-11-10T08:16:10Z</dcterms:created>
  <dcterms:modified xsi:type="dcterms:W3CDTF">2025-11-12T08:04:52Z</dcterms:modified>
</cp:coreProperties>
</file>