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6"/>
  </p:notesMasterIdLst>
  <p:sldIdLst>
    <p:sldId id="256" r:id="rId2"/>
    <p:sldId id="304" r:id="rId3"/>
    <p:sldId id="315" r:id="rId4"/>
    <p:sldId id="305" r:id="rId5"/>
    <p:sldId id="260" r:id="rId6"/>
    <p:sldId id="298" r:id="rId7"/>
    <p:sldId id="259" r:id="rId8"/>
    <p:sldId id="300" r:id="rId9"/>
    <p:sldId id="299" r:id="rId10"/>
    <p:sldId id="301" r:id="rId11"/>
    <p:sldId id="302" r:id="rId12"/>
    <p:sldId id="303" r:id="rId13"/>
    <p:sldId id="296" r:id="rId14"/>
    <p:sldId id="308" r:id="rId15"/>
    <p:sldId id="309" r:id="rId16"/>
    <p:sldId id="310" r:id="rId17"/>
    <p:sldId id="311" r:id="rId18"/>
    <p:sldId id="306" r:id="rId19"/>
    <p:sldId id="261" r:id="rId20"/>
    <p:sldId id="274" r:id="rId21"/>
    <p:sldId id="307" r:id="rId22"/>
    <p:sldId id="313" r:id="rId23"/>
    <p:sldId id="314" r:id="rId24"/>
    <p:sldId id="316" r:id="rId25"/>
  </p:sldIdLst>
  <p:sldSz cx="9144000" cy="5143500" type="screen16x9"/>
  <p:notesSz cx="6858000" cy="9144000"/>
  <p:embeddedFontLst>
    <p:embeddedFont>
      <p:font typeface="Arimo" panose="020B0604020202020204" charset="0"/>
      <p:regular r:id="rId27"/>
      <p:bold r:id="rId28"/>
      <p:italic r:id="rId29"/>
      <p:boldItalic r:id="rId30"/>
    </p:embeddedFont>
    <p:embeddedFont>
      <p:font typeface="DM Serif Text" panose="020B0604020202020204" charset="0"/>
      <p:regular r:id="rId31"/>
      <p:italic r:id="rId32"/>
    </p:embeddedFont>
    <p:embeddedFont>
      <p:font typeface="Raleway" pitchFamily="2" charset="-52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73E3CF-E5FD-4D2F-8DDA-7D0B121B7076}">
  <a:tblStyle styleId="{A873E3CF-E5FD-4D2F-8DDA-7D0B121B70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5D3394C-4E80-494F-AEDB-64CD48FC771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1e7c571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11e7c571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1258269c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1258269c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161ec02cbf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161ec02cbf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1012438"/>
            <a:ext cx="62511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0" y="3721563"/>
            <a:ext cx="3856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608500"/>
            <a:ext cx="91440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800388" y="-8450"/>
            <a:ext cx="13" cy="5152025"/>
            <a:chOff x="8800388" y="-8450"/>
            <a:chExt cx="13" cy="5152025"/>
          </a:xfrm>
        </p:grpSpPr>
        <p:cxnSp>
          <p:nvCxnSpPr>
            <p:cNvPr id="14" name="Google Shape;14;p2"/>
            <p:cNvCxnSpPr/>
            <p:nvPr/>
          </p:nvCxnSpPr>
          <p:spPr>
            <a:xfrm rot="10800000">
              <a:off x="8800400" y="-8450"/>
              <a:ext cx="0" cy="4616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8800388" y="4608975"/>
              <a:ext cx="0" cy="53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" name="Google Shape;16;p2"/>
          <p:cNvGrpSpPr/>
          <p:nvPr/>
        </p:nvGrpSpPr>
        <p:grpSpPr>
          <a:xfrm>
            <a:off x="320975" y="4733475"/>
            <a:ext cx="394125" cy="271800"/>
            <a:chOff x="215225" y="4734875"/>
            <a:chExt cx="394125" cy="271800"/>
          </a:xfrm>
        </p:grpSpPr>
        <p:sp>
          <p:nvSpPr>
            <p:cNvPr id="17" name="Google Shape;17;p2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5"/>
          <p:cNvSpPr/>
          <p:nvPr/>
        </p:nvSpPr>
        <p:spPr>
          <a:xfrm>
            <a:off x="-125" y="-11925"/>
            <a:ext cx="9144000" cy="5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25"/>
          <p:cNvGrpSpPr/>
          <p:nvPr/>
        </p:nvGrpSpPr>
        <p:grpSpPr>
          <a:xfrm>
            <a:off x="0" y="-14925"/>
            <a:ext cx="9151800" cy="5158500"/>
            <a:chOff x="0" y="-14925"/>
            <a:chExt cx="9151800" cy="5158500"/>
          </a:xfrm>
        </p:grpSpPr>
        <p:cxnSp>
          <p:nvCxnSpPr>
            <p:cNvPr id="313" name="Google Shape;313;p25"/>
            <p:cNvCxnSpPr/>
            <p:nvPr/>
          </p:nvCxnSpPr>
          <p:spPr>
            <a:xfrm>
              <a:off x="0" y="4897525"/>
              <a:ext cx="9151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25"/>
            <p:cNvCxnSpPr/>
            <p:nvPr/>
          </p:nvCxnSpPr>
          <p:spPr>
            <a:xfrm rot="10800000">
              <a:off x="343050" y="533475"/>
              <a:ext cx="0" cy="46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25"/>
            <p:cNvCxnSpPr/>
            <p:nvPr/>
          </p:nvCxnSpPr>
          <p:spPr>
            <a:xfrm rot="10800000">
              <a:off x="343050" y="-14925"/>
              <a:ext cx="0" cy="549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6" name="Google Shape;316;p25"/>
          <p:cNvGrpSpPr/>
          <p:nvPr/>
        </p:nvGrpSpPr>
        <p:grpSpPr>
          <a:xfrm>
            <a:off x="8603888" y="123825"/>
            <a:ext cx="394125" cy="271800"/>
            <a:chOff x="215225" y="4734875"/>
            <a:chExt cx="394125" cy="271800"/>
          </a:xfrm>
        </p:grpSpPr>
        <p:sp>
          <p:nvSpPr>
            <p:cNvPr id="317" name="Google Shape;317;p25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6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6"/>
          <p:cNvSpPr/>
          <p:nvPr/>
        </p:nvSpPr>
        <p:spPr>
          <a:xfrm>
            <a:off x="8428900" y="75"/>
            <a:ext cx="715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" name="Google Shape;322;p26"/>
          <p:cNvGrpSpPr/>
          <p:nvPr/>
        </p:nvGrpSpPr>
        <p:grpSpPr>
          <a:xfrm rot="5400000">
            <a:off x="8589425" y="4564550"/>
            <a:ext cx="394125" cy="271800"/>
            <a:chOff x="215225" y="4734875"/>
            <a:chExt cx="394125" cy="271800"/>
          </a:xfrm>
        </p:grpSpPr>
        <p:sp>
          <p:nvSpPr>
            <p:cNvPr id="323" name="Google Shape;323;p26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26"/>
          <p:cNvGrpSpPr/>
          <p:nvPr/>
        </p:nvGrpSpPr>
        <p:grpSpPr>
          <a:xfrm>
            <a:off x="0" y="-8275"/>
            <a:ext cx="9152325" cy="5153700"/>
            <a:chOff x="0" y="-8275"/>
            <a:chExt cx="9152325" cy="5153700"/>
          </a:xfrm>
        </p:grpSpPr>
        <p:cxnSp>
          <p:nvCxnSpPr>
            <p:cNvPr id="326" name="Google Shape;326;p26"/>
            <p:cNvCxnSpPr/>
            <p:nvPr/>
          </p:nvCxnSpPr>
          <p:spPr>
            <a:xfrm>
              <a:off x="0" y="251525"/>
              <a:ext cx="8445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26"/>
            <p:cNvCxnSpPr/>
            <p:nvPr/>
          </p:nvCxnSpPr>
          <p:spPr>
            <a:xfrm>
              <a:off x="8428125" y="251525"/>
              <a:ext cx="724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26"/>
            <p:cNvCxnSpPr/>
            <p:nvPr/>
          </p:nvCxnSpPr>
          <p:spPr>
            <a:xfrm rot="10800000">
              <a:off x="343300" y="-8275"/>
              <a:ext cx="0" cy="515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0" y="1478750"/>
            <a:ext cx="9144000" cy="366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320975" y="4739233"/>
            <a:ext cx="394125" cy="271800"/>
            <a:chOff x="215225" y="4734875"/>
            <a:chExt cx="394125" cy="271800"/>
          </a:xfrm>
        </p:grpSpPr>
        <p:sp>
          <p:nvSpPr>
            <p:cNvPr id="23" name="Google Shape;23;p3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8800950" y="-75"/>
            <a:ext cx="0" cy="5152275"/>
            <a:chOff x="8804325" y="-75"/>
            <a:chExt cx="0" cy="5152275"/>
          </a:xfrm>
        </p:grpSpPr>
        <p:cxnSp>
          <p:nvCxnSpPr>
            <p:cNvPr id="26" name="Google Shape;26;p3"/>
            <p:cNvCxnSpPr/>
            <p:nvPr/>
          </p:nvCxnSpPr>
          <p:spPr>
            <a:xfrm rot="10800000">
              <a:off x="8804325" y="1477500"/>
              <a:ext cx="0" cy="367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 rot="10800000">
              <a:off x="8804325" y="-75"/>
              <a:ext cx="0" cy="1479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485400" y="1809175"/>
            <a:ext cx="39435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535000"/>
            <a:ext cx="1117500" cy="94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/>
          <p:nvPr/>
        </p:nvSpPr>
        <p:spPr>
          <a:xfrm flipH="1">
            <a:off x="1926" y="75"/>
            <a:ext cx="715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 rot="-5400000" flipH="1">
            <a:off x="162316" y="2435865"/>
            <a:ext cx="394125" cy="271746"/>
            <a:chOff x="215225" y="4734875"/>
            <a:chExt cx="394125" cy="271800"/>
          </a:xfrm>
        </p:grpSpPr>
        <p:sp>
          <p:nvSpPr>
            <p:cNvPr id="46" name="Google Shape;46;p5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5"/>
          <p:cNvGrpSpPr/>
          <p:nvPr/>
        </p:nvGrpSpPr>
        <p:grpSpPr>
          <a:xfrm>
            <a:off x="973" y="-8375"/>
            <a:ext cx="9143739" cy="5152800"/>
            <a:chOff x="973" y="-8375"/>
            <a:chExt cx="9143739" cy="5152800"/>
          </a:xfrm>
        </p:grpSpPr>
        <p:cxnSp>
          <p:nvCxnSpPr>
            <p:cNvPr id="49" name="Google Shape;49;p5"/>
            <p:cNvCxnSpPr/>
            <p:nvPr/>
          </p:nvCxnSpPr>
          <p:spPr>
            <a:xfrm rot="10800000">
              <a:off x="700912" y="4890750"/>
              <a:ext cx="844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5"/>
            <p:cNvCxnSpPr/>
            <p:nvPr/>
          </p:nvCxnSpPr>
          <p:spPr>
            <a:xfrm rot="10800000">
              <a:off x="973" y="4890750"/>
              <a:ext cx="717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5"/>
            <p:cNvCxnSpPr/>
            <p:nvPr/>
          </p:nvCxnSpPr>
          <p:spPr>
            <a:xfrm rot="10800000">
              <a:off x="8800950" y="-8375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1"/>
          </p:nvPr>
        </p:nvSpPr>
        <p:spPr>
          <a:xfrm>
            <a:off x="4923250" y="2421751"/>
            <a:ext cx="2505600" cy="15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2"/>
          </p:nvPr>
        </p:nvSpPr>
        <p:spPr>
          <a:xfrm>
            <a:off x="1715375" y="2421750"/>
            <a:ext cx="2505600" cy="15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3"/>
          </p:nvPr>
        </p:nvSpPr>
        <p:spPr>
          <a:xfrm>
            <a:off x="1715375" y="177189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4"/>
          </p:nvPr>
        </p:nvSpPr>
        <p:spPr>
          <a:xfrm>
            <a:off x="4923250" y="17719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720000" y="1042800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720000" y="1615500"/>
            <a:ext cx="3852000" cy="2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>
            <a:spLocks noGrp="1"/>
          </p:cNvSpPr>
          <p:nvPr>
            <p:ph type="pic" idx="2"/>
          </p:nvPr>
        </p:nvSpPr>
        <p:spPr>
          <a:xfrm>
            <a:off x="5304925" y="681375"/>
            <a:ext cx="3123900" cy="37806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7"/>
          <p:cNvSpPr/>
          <p:nvPr/>
        </p:nvSpPr>
        <p:spPr>
          <a:xfrm>
            <a:off x="0" y="4608500"/>
            <a:ext cx="91440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7"/>
          <p:cNvGrpSpPr/>
          <p:nvPr/>
        </p:nvGrpSpPr>
        <p:grpSpPr>
          <a:xfrm>
            <a:off x="4374925" y="4740200"/>
            <a:ext cx="394125" cy="271800"/>
            <a:chOff x="215225" y="4734875"/>
            <a:chExt cx="394125" cy="271800"/>
          </a:xfrm>
        </p:grpSpPr>
        <p:sp>
          <p:nvSpPr>
            <p:cNvPr id="75" name="Google Shape;75;p7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7"/>
          <p:cNvGrpSpPr/>
          <p:nvPr/>
        </p:nvGrpSpPr>
        <p:grpSpPr>
          <a:xfrm>
            <a:off x="-6303" y="-673"/>
            <a:ext cx="9170700" cy="5161600"/>
            <a:chOff x="-6303" y="-673"/>
            <a:chExt cx="9170700" cy="5161600"/>
          </a:xfrm>
        </p:grpSpPr>
        <p:grpSp>
          <p:nvGrpSpPr>
            <p:cNvPr id="78" name="Google Shape;78;p7"/>
            <p:cNvGrpSpPr/>
            <p:nvPr/>
          </p:nvGrpSpPr>
          <p:grpSpPr>
            <a:xfrm>
              <a:off x="8800938" y="-673"/>
              <a:ext cx="13" cy="5161600"/>
              <a:chOff x="8800938" y="-18025"/>
              <a:chExt cx="13" cy="5161600"/>
            </a:xfrm>
          </p:grpSpPr>
          <p:cxnSp>
            <p:nvCxnSpPr>
              <p:cNvPr id="79" name="Google Shape;79;p7"/>
              <p:cNvCxnSpPr/>
              <p:nvPr/>
            </p:nvCxnSpPr>
            <p:spPr>
              <a:xfrm rot="10800000">
                <a:off x="8800950" y="-18025"/>
                <a:ext cx="0" cy="461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7"/>
              <p:cNvCxnSpPr/>
              <p:nvPr/>
            </p:nvCxnSpPr>
            <p:spPr>
              <a:xfrm rot="10800000">
                <a:off x="8800938" y="4590975"/>
                <a:ext cx="0" cy="55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1" name="Google Shape;81;p7"/>
            <p:cNvCxnSpPr/>
            <p:nvPr/>
          </p:nvCxnSpPr>
          <p:spPr>
            <a:xfrm>
              <a:off x="-6303" y="251525"/>
              <a:ext cx="9170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8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5" name="Google Shape;85;p8"/>
          <p:cNvSpPr/>
          <p:nvPr/>
        </p:nvSpPr>
        <p:spPr>
          <a:xfrm flipH="1">
            <a:off x="1926" y="75"/>
            <a:ext cx="715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8"/>
          <p:cNvGrpSpPr/>
          <p:nvPr/>
        </p:nvGrpSpPr>
        <p:grpSpPr>
          <a:xfrm rot="-5400000" flipH="1">
            <a:off x="162316" y="2435865"/>
            <a:ext cx="394125" cy="271746"/>
            <a:chOff x="215225" y="4734875"/>
            <a:chExt cx="394125" cy="271800"/>
          </a:xfrm>
        </p:grpSpPr>
        <p:sp>
          <p:nvSpPr>
            <p:cNvPr id="87" name="Google Shape;87;p8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973" y="-8375"/>
            <a:ext cx="9143739" cy="5152800"/>
            <a:chOff x="973" y="-8375"/>
            <a:chExt cx="9143739" cy="5152800"/>
          </a:xfrm>
        </p:grpSpPr>
        <p:cxnSp>
          <p:nvCxnSpPr>
            <p:cNvPr id="90" name="Google Shape;90;p8"/>
            <p:cNvCxnSpPr/>
            <p:nvPr/>
          </p:nvCxnSpPr>
          <p:spPr>
            <a:xfrm rot="10800000">
              <a:off x="700912" y="4890750"/>
              <a:ext cx="844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8"/>
            <p:cNvCxnSpPr/>
            <p:nvPr/>
          </p:nvCxnSpPr>
          <p:spPr>
            <a:xfrm rot="10800000">
              <a:off x="973" y="4890750"/>
              <a:ext cx="717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8"/>
            <p:cNvCxnSpPr/>
            <p:nvPr/>
          </p:nvCxnSpPr>
          <p:spPr>
            <a:xfrm rot="10800000">
              <a:off x="8800950" y="-8375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-125" y="-11925"/>
            <a:ext cx="9144000" cy="5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9"/>
          <p:cNvGrpSpPr/>
          <p:nvPr/>
        </p:nvGrpSpPr>
        <p:grpSpPr>
          <a:xfrm>
            <a:off x="4374800" y="123825"/>
            <a:ext cx="394125" cy="271800"/>
            <a:chOff x="215225" y="4734875"/>
            <a:chExt cx="394125" cy="271800"/>
          </a:xfrm>
        </p:grpSpPr>
        <p:sp>
          <p:nvSpPr>
            <p:cNvPr id="99" name="Google Shape;99;p9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9"/>
          <p:cNvGrpSpPr/>
          <p:nvPr/>
        </p:nvGrpSpPr>
        <p:grpSpPr>
          <a:xfrm>
            <a:off x="0" y="-11550"/>
            <a:ext cx="9151800" cy="5156975"/>
            <a:chOff x="0" y="-11550"/>
            <a:chExt cx="9151800" cy="5156975"/>
          </a:xfrm>
        </p:grpSpPr>
        <p:cxnSp>
          <p:nvCxnSpPr>
            <p:cNvPr id="102" name="Google Shape;102;p9"/>
            <p:cNvCxnSpPr/>
            <p:nvPr/>
          </p:nvCxnSpPr>
          <p:spPr>
            <a:xfrm>
              <a:off x="0" y="4897525"/>
              <a:ext cx="9151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3" name="Google Shape;103;p9"/>
            <p:cNvGrpSpPr/>
            <p:nvPr/>
          </p:nvGrpSpPr>
          <p:grpSpPr>
            <a:xfrm>
              <a:off x="343300" y="-11550"/>
              <a:ext cx="0" cy="5156975"/>
              <a:chOff x="343300" y="-11550"/>
              <a:chExt cx="0" cy="5156975"/>
            </a:xfrm>
          </p:grpSpPr>
          <p:cxnSp>
            <p:nvCxnSpPr>
              <p:cNvPr id="104" name="Google Shape;104;p9"/>
              <p:cNvCxnSpPr/>
              <p:nvPr/>
            </p:nvCxnSpPr>
            <p:spPr>
              <a:xfrm rot="10800000">
                <a:off x="343300" y="533225"/>
                <a:ext cx="0" cy="461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9"/>
              <p:cNvCxnSpPr/>
              <p:nvPr/>
            </p:nvCxnSpPr>
            <p:spPr>
              <a:xfrm rot="10800000">
                <a:off x="343300" y="-11550"/>
                <a:ext cx="0" cy="54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>
            <a:spLocks noGrp="1"/>
          </p:cNvSpPr>
          <p:nvPr>
            <p:ph type="pic" idx="2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720000" y="823225"/>
            <a:ext cx="3123900" cy="61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subTitle" idx="1"/>
          </p:nvPr>
        </p:nvSpPr>
        <p:spPr>
          <a:xfrm>
            <a:off x="720000" y="1491175"/>
            <a:ext cx="31239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5"/>
          <p:cNvSpPr>
            <a:spLocks noGrp="1"/>
          </p:cNvSpPr>
          <p:nvPr>
            <p:ph type="pic" idx="2"/>
          </p:nvPr>
        </p:nvSpPr>
        <p:spPr>
          <a:xfrm>
            <a:off x="6212050" y="535000"/>
            <a:ext cx="2216700" cy="41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5"/>
          <p:cNvSpPr>
            <a:spLocks noGrp="1"/>
          </p:cNvSpPr>
          <p:nvPr>
            <p:ph type="pic" idx="3"/>
          </p:nvPr>
        </p:nvSpPr>
        <p:spPr>
          <a:xfrm>
            <a:off x="715100" y="2701800"/>
            <a:ext cx="2541000" cy="1937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5"/>
          <p:cNvSpPr>
            <a:spLocks noGrp="1"/>
          </p:cNvSpPr>
          <p:nvPr>
            <p:ph type="pic" idx="4"/>
          </p:nvPr>
        </p:nvSpPr>
        <p:spPr>
          <a:xfrm>
            <a:off x="3346050" y="2701775"/>
            <a:ext cx="2776200" cy="1937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5"/>
          <p:cNvSpPr>
            <a:spLocks noGrp="1"/>
          </p:cNvSpPr>
          <p:nvPr>
            <p:ph type="pic" idx="5"/>
          </p:nvPr>
        </p:nvSpPr>
        <p:spPr>
          <a:xfrm>
            <a:off x="4386900" y="535000"/>
            <a:ext cx="1735200" cy="206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5"/>
          <p:cNvSpPr/>
          <p:nvPr/>
        </p:nvSpPr>
        <p:spPr>
          <a:xfrm>
            <a:off x="-125" y="-11925"/>
            <a:ext cx="9144000" cy="5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4374800" y="123825"/>
            <a:ext cx="394125" cy="271800"/>
            <a:chOff x="215225" y="4734875"/>
            <a:chExt cx="394125" cy="271800"/>
          </a:xfrm>
        </p:grpSpPr>
        <p:sp>
          <p:nvSpPr>
            <p:cNvPr id="170" name="Google Shape;170;p15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15"/>
          <p:cNvGrpSpPr/>
          <p:nvPr/>
        </p:nvGrpSpPr>
        <p:grpSpPr>
          <a:xfrm>
            <a:off x="0" y="-11550"/>
            <a:ext cx="9151800" cy="5156975"/>
            <a:chOff x="0" y="-11550"/>
            <a:chExt cx="9151800" cy="5156975"/>
          </a:xfrm>
        </p:grpSpPr>
        <p:cxnSp>
          <p:nvCxnSpPr>
            <p:cNvPr id="173" name="Google Shape;173;p15"/>
            <p:cNvCxnSpPr/>
            <p:nvPr/>
          </p:nvCxnSpPr>
          <p:spPr>
            <a:xfrm>
              <a:off x="0" y="4897525"/>
              <a:ext cx="9151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4" name="Google Shape;174;p15"/>
            <p:cNvGrpSpPr/>
            <p:nvPr/>
          </p:nvGrpSpPr>
          <p:grpSpPr>
            <a:xfrm>
              <a:off x="343300" y="-11550"/>
              <a:ext cx="0" cy="5156975"/>
              <a:chOff x="343300" y="-11550"/>
              <a:chExt cx="0" cy="5156975"/>
            </a:xfrm>
          </p:grpSpPr>
          <p:cxnSp>
            <p:nvCxnSpPr>
              <p:cNvPr id="175" name="Google Shape;175;p15"/>
              <p:cNvCxnSpPr/>
              <p:nvPr/>
            </p:nvCxnSpPr>
            <p:spPr>
              <a:xfrm rot="10800000">
                <a:off x="343300" y="533225"/>
                <a:ext cx="0" cy="461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15"/>
              <p:cNvCxnSpPr/>
              <p:nvPr/>
            </p:nvCxnSpPr>
            <p:spPr>
              <a:xfrm rot="10800000">
                <a:off x="343300" y="-11550"/>
                <a:ext cx="0" cy="54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1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9" name="Google Shape;339;p30"/>
          <p:cNvCxnSpPr/>
          <p:nvPr/>
        </p:nvCxnSpPr>
        <p:spPr>
          <a:xfrm>
            <a:off x="-286075" y="3152400"/>
            <a:ext cx="9896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Google Shape;340;p30"/>
          <p:cNvSpPr txBox="1">
            <a:spLocks noGrp="1"/>
          </p:cNvSpPr>
          <p:nvPr>
            <p:ph type="ctrTitle"/>
          </p:nvPr>
        </p:nvSpPr>
        <p:spPr>
          <a:xfrm>
            <a:off x="1536725" y="1581600"/>
            <a:ext cx="62511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Образы и смыслы армянской идентичности в восприятии диаспор Леванта</a:t>
            </a:r>
            <a:endParaRPr sz="3200" dirty="0"/>
          </a:p>
        </p:txBody>
      </p:sp>
      <p:sp>
        <p:nvSpPr>
          <p:cNvPr id="341" name="Google Shape;341;p30"/>
          <p:cNvSpPr txBox="1">
            <a:spLocks noGrp="1"/>
          </p:cNvSpPr>
          <p:nvPr>
            <p:ph type="subTitle" idx="1"/>
          </p:nvPr>
        </p:nvSpPr>
        <p:spPr>
          <a:xfrm>
            <a:off x="4793456" y="3367891"/>
            <a:ext cx="3978244" cy="1362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Презентацию подготовил магистрант 1 курса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Направления «Современное востоковедение»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Лопатин Роман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DCE35E-4429-4136-8FC7-53A119898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88" y="385763"/>
            <a:ext cx="8216223" cy="40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2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A4688A-F06C-4F27-A455-AC3F1E6A7EE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-134" t="1" r="-64" b="-453"/>
          <a:stretch/>
        </p:blipFill>
        <p:spPr>
          <a:xfrm>
            <a:off x="1789362" y="317043"/>
            <a:ext cx="5565275" cy="4190663"/>
          </a:xfrm>
        </p:spPr>
      </p:pic>
    </p:spTree>
    <p:extLst>
      <p:ext uri="{BB962C8B-B14F-4D97-AF65-F5344CB8AC3E}">
        <p14:creationId xmlns:p14="http://schemas.microsoft.com/office/powerpoint/2010/main" val="165725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41656A-B844-43A0-9B7A-7D2B3A96750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731" r="6335"/>
          <a:stretch/>
        </p:blipFill>
        <p:spPr>
          <a:xfrm>
            <a:off x="4586323" y="681464"/>
            <a:ext cx="4557677" cy="378057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E805F5-7AA2-4138-A641-85CA29F0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3" y="681464"/>
            <a:ext cx="4572000" cy="37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3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3A2E8-9C9F-46D8-856A-5CFBFE197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802030"/>
            <a:ext cx="7428775" cy="2241331"/>
          </a:xfrm>
        </p:spPr>
        <p:txBody>
          <a:bodyPr/>
          <a:lstStyle/>
          <a:p>
            <a:r>
              <a:rPr lang="ru-RU" dirty="0"/>
              <a:t>Независимые государства Леванта</a:t>
            </a:r>
          </a:p>
        </p:txBody>
      </p:sp>
    </p:spTree>
    <p:extLst>
      <p:ext uri="{BB962C8B-B14F-4D97-AF65-F5344CB8AC3E}">
        <p14:creationId xmlns:p14="http://schemas.microsoft.com/office/powerpoint/2010/main" val="1219809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A1BAA-347C-4EA6-BD65-F9992286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Ливан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6DFF0-64BC-4484-B52B-A53AA94EC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Получает независимость в 1943 году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 1960-х – 70-х — одно из наиболее развитых государств в регионе. Армянская диаспора наиболее крупная и влиятельная</a:t>
            </a:r>
          </a:p>
          <a:p>
            <a:endParaRPr lang="ru-RU" dirty="0"/>
          </a:p>
          <a:p>
            <a:r>
              <a:rPr lang="ru-RU" dirty="0"/>
              <a:t>1975-1990 гг. — разрушительная Гражданская война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3C4AFC-9109-4BD2-9CAB-80024BB31A8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15670" b="15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6613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E5930-0C71-408F-9948-9847009F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6451"/>
            <a:ext cx="3852000" cy="572700"/>
          </a:xfrm>
        </p:spPr>
        <p:txBody>
          <a:bodyPr/>
          <a:lstStyle/>
          <a:p>
            <a:r>
              <a:rPr lang="ru-RU" dirty="0"/>
              <a:t>Сирия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5C9A7-7F36-455E-8B3D-C3365E5F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313" y="1329151"/>
            <a:ext cx="4357687" cy="2889938"/>
          </a:xfrm>
        </p:spPr>
        <p:txBody>
          <a:bodyPr/>
          <a:lstStyle/>
          <a:p>
            <a:r>
              <a:rPr lang="ru-RU" dirty="0"/>
              <a:t>После обретения независимости в 1944 году испытывает множество политических потрясений. Армяне покидают страну </a:t>
            </a:r>
          </a:p>
          <a:p>
            <a:endParaRPr lang="ru-RU" dirty="0"/>
          </a:p>
          <a:p>
            <a:r>
              <a:rPr lang="ru-RU" dirty="0"/>
              <a:t>После прихода к власти </a:t>
            </a:r>
            <a:r>
              <a:rPr lang="ru-RU" dirty="0" err="1"/>
              <a:t>Хафеза</a:t>
            </a:r>
            <a:r>
              <a:rPr lang="ru-RU" dirty="0"/>
              <a:t> Асада между ним и армянами устанавливается своего рода «договор». Армянские диаспоры находят стабильность, но исключаются из политической жизни страны</a:t>
            </a:r>
          </a:p>
          <a:p>
            <a:endParaRPr lang="ru-RU" dirty="0"/>
          </a:p>
          <a:p>
            <a:r>
              <a:rPr lang="ru-RU" dirty="0"/>
              <a:t>После начала войны в Сирии диаспора выжила, однако находится в упадке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D46013-83D4-44C7-B10A-B21A7F35462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8693" t="-261" r="13281"/>
          <a:stretch/>
        </p:blipFill>
        <p:spPr>
          <a:xfrm>
            <a:off x="4770506" y="428626"/>
            <a:ext cx="3852000" cy="3790462"/>
          </a:xfrm>
        </p:spPr>
      </p:pic>
    </p:spTree>
    <p:extLst>
      <p:ext uri="{BB962C8B-B14F-4D97-AF65-F5344CB8AC3E}">
        <p14:creationId xmlns:p14="http://schemas.microsoft.com/office/powerpoint/2010/main" val="88611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60F07-86FC-449E-B608-1467EAEFD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42912"/>
            <a:ext cx="4750593" cy="1394044"/>
          </a:xfrm>
        </p:spPr>
        <p:txBody>
          <a:bodyPr/>
          <a:lstStyle/>
          <a:p>
            <a:r>
              <a:rPr lang="ru-RU" sz="2800" dirty="0"/>
              <a:t>Появление Израиля и долгий арабо-израильский конфликт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008923-585E-4316-935A-6FA973694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463" y="1976775"/>
            <a:ext cx="3852000" cy="2485200"/>
          </a:xfrm>
        </p:spPr>
        <p:txBody>
          <a:bodyPr/>
          <a:lstStyle/>
          <a:p>
            <a:r>
              <a:rPr lang="ru-RU" dirty="0"/>
              <a:t>Армянский квартал — один из старейших кварталов Иерусалима. Его население ныне сокращается</a:t>
            </a:r>
          </a:p>
          <a:p>
            <a:endParaRPr lang="ru-RU" dirty="0"/>
          </a:p>
          <a:p>
            <a:r>
              <a:rPr lang="ru-RU" dirty="0"/>
              <a:t>Ввиду ряда конфликтов между арабскими странами и Израилем, армянское население на территории Палестины также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69E2A1-DCD5-48A1-AD38-083D70C57AE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-71" r="-1780"/>
          <a:stretch/>
        </p:blipFill>
        <p:spPr>
          <a:xfrm>
            <a:off x="4805353" y="609938"/>
            <a:ext cx="4338647" cy="3662025"/>
          </a:xfrm>
        </p:spPr>
      </p:pic>
    </p:spTree>
    <p:extLst>
      <p:ext uri="{BB962C8B-B14F-4D97-AF65-F5344CB8AC3E}">
        <p14:creationId xmlns:p14="http://schemas.microsoft.com/office/powerpoint/2010/main" val="161410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FE085-C96B-4776-8A5D-1D443935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Иордания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B4A7B3-B965-4C69-B003-08BD0DAC0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Получает независимость в 1946 году</a:t>
            </a:r>
          </a:p>
          <a:p>
            <a:endParaRPr lang="ru-RU" dirty="0"/>
          </a:p>
          <a:p>
            <a:r>
              <a:rPr lang="ru-RU" dirty="0"/>
              <a:t>Во время войны 1948 аннексирует западный берег Иордана и Старый город Иерусалима, которые позже переходят под контроль Израиля в 1967 году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CE4719-ADD2-4C73-9FBC-A5AC5DDC706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3579" b="35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415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B5E11-DC04-4CBD-92A5-23B99B38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06" y="1809175"/>
            <a:ext cx="7350194" cy="981600"/>
          </a:xfrm>
        </p:spPr>
        <p:txBody>
          <a:bodyPr/>
          <a:lstStyle/>
          <a:p>
            <a:r>
              <a:rPr lang="ru-RU" sz="2800" dirty="0"/>
              <a:t>Место армянских диаспор в современной общественной структуре стран Леванта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9037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5"/>
          <p:cNvSpPr txBox="1">
            <a:spLocks noGrp="1"/>
          </p:cNvSpPr>
          <p:nvPr>
            <p:ph type="subTitle" idx="4"/>
          </p:nvPr>
        </p:nvSpPr>
        <p:spPr>
          <a:xfrm>
            <a:off x="850979" y="2169413"/>
            <a:ext cx="6021307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Церковь, политические организации и иные общественные организации</a:t>
            </a:r>
            <a:endParaRPr dirty="0"/>
          </a:p>
        </p:txBody>
      </p:sp>
      <p:sp>
        <p:nvSpPr>
          <p:cNvPr id="387" name="Google Shape;387;p35"/>
          <p:cNvSpPr txBox="1">
            <a:spLocks noGrp="1"/>
          </p:cNvSpPr>
          <p:nvPr>
            <p:ph type="title"/>
          </p:nvPr>
        </p:nvSpPr>
        <p:spPr>
          <a:xfrm>
            <a:off x="720000" y="109712"/>
            <a:ext cx="7704000" cy="1055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Институты армянских диаспор Леванта</a:t>
            </a:r>
            <a:endParaRPr sz="2400" dirty="0"/>
          </a:p>
        </p:txBody>
      </p:sp>
      <p:sp>
        <p:nvSpPr>
          <p:cNvPr id="388" name="Google Shape;388;p35"/>
          <p:cNvSpPr txBox="1">
            <a:spLocks noGrp="1"/>
          </p:cNvSpPr>
          <p:nvPr>
            <p:ph type="subTitle" idx="1"/>
          </p:nvPr>
        </p:nvSpPr>
        <p:spPr>
          <a:xfrm>
            <a:off x="850977" y="2728312"/>
            <a:ext cx="7514353" cy="2415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/>
              <a:t>Религиозные организации представлены Армянской Апостольской церковью, Католической и Евангелической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/>
              <a:t>В Ливане были созданы региональные центры трех основных армянских политических партий: «Дашнакцутюн», «</a:t>
            </a:r>
            <a:r>
              <a:rPr lang="ru-RU" dirty="0" err="1"/>
              <a:t>Гнчак</a:t>
            </a:r>
            <a:r>
              <a:rPr lang="ru-RU" dirty="0"/>
              <a:t>», «</a:t>
            </a:r>
            <a:r>
              <a:rPr lang="ru-RU" dirty="0" err="1"/>
              <a:t>Рамкавар-Азатакан</a:t>
            </a:r>
            <a:r>
              <a:rPr lang="ru-RU" dirty="0"/>
              <a:t>»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/>
              <a:t>«Всеобщий армянский благотворительный союз», Университет </a:t>
            </a:r>
            <a:r>
              <a:rPr lang="ru-RU" dirty="0" err="1"/>
              <a:t>Айказян</a:t>
            </a:r>
            <a:r>
              <a:rPr lang="ru-RU" dirty="0"/>
              <a:t>, Армянское общество милосердия, патриотические, культурные и молодежные объединения, творческие коллективы – танцевальные ансамбли, хоры, оркестры, театральные труппы, </a:t>
            </a:r>
            <a:r>
              <a:rPr lang="ru-RU" dirty="0" err="1"/>
              <a:t>Арменоведческий</a:t>
            </a:r>
            <a:r>
              <a:rPr lang="ru-RU" dirty="0"/>
              <a:t> институт Алеппо, библиотеки, больницы, национальный приют (детский дом), армянский дом престарелых, спортивные сооружения и клубы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/>
              <a:t>Широко распространены армянские СМИ: «</a:t>
            </a:r>
            <a:r>
              <a:rPr lang="ru-RU" dirty="0" err="1"/>
              <a:t>Азадак</a:t>
            </a:r>
            <a:r>
              <a:rPr lang="ru-RU" dirty="0"/>
              <a:t>» (АРФД), «</a:t>
            </a:r>
            <a:r>
              <a:rPr lang="ru-RU" dirty="0" err="1"/>
              <a:t>Зартонк</a:t>
            </a:r>
            <a:r>
              <a:rPr lang="ru-RU" dirty="0"/>
              <a:t>» (АДЛ) и «Арарат» (СДПГ) — в Ливане, “</a:t>
            </a:r>
            <a:r>
              <a:rPr lang="ru-RU" dirty="0" err="1"/>
              <a:t>Гандзасар</a:t>
            </a:r>
            <a:r>
              <a:rPr lang="ru-RU" dirty="0"/>
              <a:t>” — Сирия,</a:t>
            </a:r>
            <a:endParaRPr dirty="0"/>
          </a:p>
        </p:txBody>
      </p:sp>
      <p:sp>
        <p:nvSpPr>
          <p:cNvPr id="389" name="Google Shape;389;p35"/>
          <p:cNvSpPr txBox="1">
            <a:spLocks noGrp="1"/>
          </p:cNvSpPr>
          <p:nvPr>
            <p:ph type="subTitle" idx="2"/>
          </p:nvPr>
        </p:nvSpPr>
        <p:spPr>
          <a:xfrm>
            <a:off x="850980" y="1117000"/>
            <a:ext cx="7573019" cy="1055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Ливан: 100-120 тыс. человек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Сирия: 30 тыс. человек</a:t>
            </a:r>
          </a:p>
          <a:p>
            <a:pPr marL="0" lvl="0" indent="0"/>
            <a:r>
              <a:rPr lang="ru-RU" dirty="0"/>
              <a:t>Израиль и Палестина: 10 тыс. человек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Иордания: 3000</a:t>
            </a:r>
            <a:endParaRPr dirty="0"/>
          </a:p>
        </p:txBody>
      </p:sp>
      <p:sp>
        <p:nvSpPr>
          <p:cNvPr id="390" name="Google Shape;390;p35"/>
          <p:cNvSpPr txBox="1">
            <a:spLocks noGrp="1"/>
          </p:cNvSpPr>
          <p:nvPr>
            <p:ph type="subTitle" idx="3"/>
          </p:nvPr>
        </p:nvSpPr>
        <p:spPr>
          <a:xfrm>
            <a:off x="850981" y="5581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Численность диаспор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5F5A7-37A3-404D-954A-D7F077B4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доклада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FDDFCC93-4203-44D4-8155-E92E34D7179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865268" y="1285893"/>
            <a:ext cx="6749969" cy="3412582"/>
          </a:xfrm>
        </p:spPr>
        <p:txBody>
          <a:bodyPr/>
          <a:lstStyle/>
          <a:p>
            <a:r>
              <a:rPr lang="ru-RU" sz="1800" dirty="0"/>
              <a:t>Введение</a:t>
            </a:r>
          </a:p>
          <a:p>
            <a:pPr>
              <a:buAutoNum type="arabicPeriod"/>
            </a:pPr>
            <a:r>
              <a:rPr lang="ru-RU" sz="1800" dirty="0"/>
              <a:t>Исторический контекст формирования армянских диаспор</a:t>
            </a:r>
          </a:p>
          <a:p>
            <a:pPr>
              <a:buAutoNum type="arabicPeriod"/>
            </a:pPr>
            <a:r>
              <a:rPr lang="ru-RU" sz="1800" dirty="0"/>
              <a:t>Место армянских диаспор в современной общественной структуре стран Леванта</a:t>
            </a:r>
          </a:p>
          <a:p>
            <a:pPr>
              <a:buAutoNum type="arabicPeriod"/>
            </a:pPr>
            <a:r>
              <a:rPr lang="ru-RU" sz="1800" dirty="0"/>
              <a:t>Ключевые факторы формирования этнического самосознания армянских диаспор стран Леванта</a:t>
            </a:r>
          </a:p>
          <a:p>
            <a:pPr marL="152400" indent="0"/>
            <a:r>
              <a:rPr lang="ru-RU" sz="1800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118499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8"/>
          <p:cNvSpPr txBox="1">
            <a:spLocks noGrp="1"/>
          </p:cNvSpPr>
          <p:nvPr>
            <p:ph type="title"/>
          </p:nvPr>
        </p:nvSpPr>
        <p:spPr>
          <a:xfrm>
            <a:off x="715100" y="751788"/>
            <a:ext cx="3188919" cy="11270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Армянские диаспоры Леванта в фотографиях</a:t>
            </a:r>
            <a:endParaRPr sz="2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69B7D27-5EE4-4384-80DF-ACCC18749879}"/>
              </a:ext>
            </a:extLst>
          </p:cNvPr>
          <p:cNvPicPr>
            <a:picLocks noGrp="1" noChangeAspect="1"/>
          </p:cNvPicPr>
          <p:nvPr>
            <p:ph type="pic" idx="5"/>
          </p:nvPr>
        </p:nvPicPr>
        <p:blipFill rotWithShape="1">
          <a:blip r:embed="rId3"/>
          <a:srcRect l="-1075" t="-1608" r="6" b="-517"/>
          <a:stretch/>
        </p:blipFill>
        <p:spPr>
          <a:xfrm>
            <a:off x="3993819" y="492147"/>
            <a:ext cx="2128282" cy="2151041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BBEDFF-9CF7-4667-BE2C-0ED5652426B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4"/>
          <a:srcRect l="33101" t="-192" r="24207" b="-4"/>
          <a:stretch/>
        </p:blipFill>
        <p:spPr>
          <a:xfrm>
            <a:off x="6212050" y="535000"/>
            <a:ext cx="2216700" cy="4104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57CFFF-B121-4D13-9A9B-9EE75733F030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>
          <a:blip r:embed="rId5"/>
          <a:srcRect l="48" r="48"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AE7891-A589-4682-B79A-9C78D471BE0E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6"/>
          <a:srcRect l="789" r="789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772AF-6628-4C21-8E1E-23446D68E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13" y="1809175"/>
            <a:ext cx="7185887" cy="981600"/>
          </a:xfrm>
        </p:spPr>
        <p:txBody>
          <a:bodyPr/>
          <a:lstStyle/>
          <a:p>
            <a:r>
              <a:rPr lang="ru-RU" sz="2800" dirty="0"/>
              <a:t>Ключевые факторы формирования этнического самосознания армянских диаспор стран Леванта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0850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87CFF-A2E5-4F19-9783-0884D852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факторы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F93DD9-99F9-453D-8588-CC814A320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Церковь </a:t>
            </a:r>
          </a:p>
          <a:p>
            <a:endParaRPr lang="ru-RU" dirty="0"/>
          </a:p>
          <a:p>
            <a:r>
              <a:rPr lang="ru-RU" dirty="0"/>
              <a:t>Общественно-политические структуры</a:t>
            </a:r>
          </a:p>
          <a:p>
            <a:endParaRPr lang="ru-RU" dirty="0"/>
          </a:p>
          <a:p>
            <a:r>
              <a:rPr lang="ru-RU" dirty="0"/>
              <a:t>Историческая память, в особенности о геноциде</a:t>
            </a:r>
          </a:p>
          <a:p>
            <a:endParaRPr lang="ru-RU" dirty="0"/>
          </a:p>
          <a:p>
            <a:r>
              <a:rPr lang="ru-RU" dirty="0"/>
              <a:t>Связь с современной Арменией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75CCC7-171C-4455-8F7B-F2733D0EE46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9033" r="19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2794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AF6CC-A26B-4025-B9E4-C1A916E1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400904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93E32-6D29-4503-A829-29403AC2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044" y="1809175"/>
            <a:ext cx="6935856" cy="981600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84513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DFDB6-6FF9-4E70-8606-6800A34E5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4982"/>
            <a:ext cx="7704000" cy="572700"/>
          </a:xfrm>
        </p:spPr>
        <p:txBody>
          <a:bodyPr/>
          <a:lstStyle/>
          <a:p>
            <a:r>
              <a:rPr lang="ru-RU" dirty="0"/>
              <a:t>Цель и задачи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5565A096-5307-4C95-B761-ED3973B75C4B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843838" y="771926"/>
            <a:ext cx="7580162" cy="3149994"/>
          </a:xfrm>
        </p:spPr>
        <p:txBody>
          <a:bodyPr/>
          <a:lstStyle/>
          <a:p>
            <a:pPr marL="152400" indent="0"/>
            <a:r>
              <a:rPr lang="ru-RU" sz="1400" b="1" dirty="0"/>
              <a:t>Цель: </a:t>
            </a:r>
            <a:r>
              <a:rPr lang="ru-RU" sz="1400" dirty="0"/>
              <a:t>Выявить основные особенности формирования и восприятия армянской идентичности в диаспорах региона Леванта.</a:t>
            </a:r>
          </a:p>
          <a:p>
            <a:pPr marL="152400" indent="0"/>
            <a:endParaRPr lang="ru-RU" sz="1400" dirty="0"/>
          </a:p>
          <a:p>
            <a:pPr marL="152400" indent="0"/>
            <a:r>
              <a:rPr lang="ru-RU" sz="1400" b="1" dirty="0"/>
              <a:t>Объект: </a:t>
            </a:r>
            <a:r>
              <a:rPr lang="ru-RU" sz="1400" dirty="0"/>
              <a:t>Армянские диаспоры региона Леванта как структуры сохранения этнической идентичности</a:t>
            </a:r>
          </a:p>
          <a:p>
            <a:pPr marL="152400" indent="0"/>
            <a:r>
              <a:rPr lang="ru-RU" sz="1400" b="1" dirty="0"/>
              <a:t>Предмет: </a:t>
            </a:r>
            <a:r>
              <a:rPr lang="ru-RU" sz="1400" dirty="0"/>
              <a:t>Механизмы и особенности формирования, восприятия и поддержания армянской идентичности диаспорами Леванта</a:t>
            </a:r>
          </a:p>
          <a:p>
            <a:endParaRPr lang="ru-RU" sz="1400" dirty="0"/>
          </a:p>
          <a:p>
            <a:r>
              <a:rPr lang="ru-RU" sz="1400" b="1" dirty="0"/>
              <a:t>Задачи: </a:t>
            </a:r>
          </a:p>
          <a:p>
            <a:endParaRPr lang="ru-RU" sz="1400" b="1" dirty="0"/>
          </a:p>
          <a:p>
            <a:r>
              <a:rPr lang="ru-RU" sz="1400" dirty="0"/>
              <a:t>1. Рассмотреть исторический контекст формирования диаспор в Леванте</a:t>
            </a:r>
          </a:p>
          <a:p>
            <a:endParaRPr lang="ru-RU" sz="1400" dirty="0"/>
          </a:p>
          <a:p>
            <a:pPr marL="152400" indent="0"/>
            <a:r>
              <a:rPr lang="ru-RU" sz="1400" dirty="0"/>
              <a:t>2. Проанализировать степень интегрированности армянских диаспор в общественные структуры обществ государств Леванта</a:t>
            </a:r>
          </a:p>
          <a:p>
            <a:endParaRPr lang="ru-RU" sz="1400" dirty="0"/>
          </a:p>
          <a:p>
            <a:pPr marL="152400" indent="0"/>
            <a:r>
              <a:rPr lang="ru-RU" sz="1400" dirty="0"/>
              <a:t>3. Выявить ключевые факторы влияющие на формирование этнического самосознания армянских диаспор стран Леванта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27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6E0E0-7EDB-443B-9A42-BFEDE0E4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336534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"/>
          <p:cNvSpPr txBox="1">
            <a:spLocks noGrp="1"/>
          </p:cNvSpPr>
          <p:nvPr>
            <p:ph type="title"/>
          </p:nvPr>
        </p:nvSpPr>
        <p:spPr>
          <a:xfrm>
            <a:off x="148500" y="1221394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История в судьбах</a:t>
            </a:r>
            <a:endParaRPr dirty="0"/>
          </a:p>
        </p:txBody>
      </p:sp>
      <p:sp>
        <p:nvSpPr>
          <p:cNvPr id="380" name="Google Shape;380;p34"/>
          <p:cNvSpPr txBox="1">
            <a:spLocks noGrp="1"/>
          </p:cNvSpPr>
          <p:nvPr>
            <p:ph type="body" idx="1"/>
          </p:nvPr>
        </p:nvSpPr>
        <p:spPr>
          <a:xfrm>
            <a:off x="77822" y="1866544"/>
            <a:ext cx="5136356" cy="1763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</a:rPr>
              <a:t>«По рассказам бабушки, у прапрадедушки, которого спасла турчанка во время геноцида армян, было хорошее положение в Бейруте и у них было всё, однако, после первого возврата домой, мой прадед не мог смириться, и убежал снова уже навсегда.»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016822-8F97-45C9-BDC8-45F5DB8BCC6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561" r="2561"/>
          <a:stretch>
            <a:fillRect/>
          </a:stretch>
        </p:blipFill>
        <p:spPr>
          <a:xfrm>
            <a:off x="5330750" y="0"/>
            <a:ext cx="3813249" cy="46148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2BFBC-376C-499B-8099-462FDBD4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2" y="3357563"/>
            <a:ext cx="4607718" cy="1184322"/>
          </a:xfrm>
        </p:spPr>
        <p:txBody>
          <a:bodyPr/>
          <a:lstStyle/>
          <a:p>
            <a:r>
              <a:rPr lang="ru-RU" sz="2800" dirty="0"/>
              <a:t>Особенности многогранного региона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B37C8A-44E7-434C-A9E0-9059F6AAEF9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4124" r="4124"/>
          <a:stretch>
            <a:fillRect/>
          </a:stretch>
        </p:blipFill>
        <p:spPr>
          <a:xfrm>
            <a:off x="5312148" y="364434"/>
            <a:ext cx="3396083" cy="4110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007714-4674-4C6E-829F-3750FEA31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2" y="364434"/>
            <a:ext cx="3943351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8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 txBox="1">
            <a:spLocks noGrp="1"/>
          </p:cNvSpPr>
          <p:nvPr>
            <p:ph type="title"/>
          </p:nvPr>
        </p:nvSpPr>
        <p:spPr>
          <a:xfrm>
            <a:off x="1514475" y="1809175"/>
            <a:ext cx="6914425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Исторический контекст формирования армянских диаспор </a:t>
            </a:r>
            <a:endParaRPr sz="3200" dirty="0"/>
          </a:p>
        </p:txBody>
      </p:sp>
      <p:cxnSp>
        <p:nvCxnSpPr>
          <p:cNvPr id="374" name="Google Shape;374;p33"/>
          <p:cNvCxnSpPr/>
          <p:nvPr/>
        </p:nvCxnSpPr>
        <p:spPr>
          <a:xfrm>
            <a:off x="-286075" y="3152400"/>
            <a:ext cx="989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2C9566-1491-4BEC-BB22-65FDAB026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8" y="1514475"/>
            <a:ext cx="4850606" cy="29879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29602-F0FD-4EFE-8375-669A7197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428438"/>
            <a:ext cx="3955326" cy="864581"/>
          </a:xfrm>
        </p:spPr>
        <p:txBody>
          <a:bodyPr/>
          <a:lstStyle/>
          <a:p>
            <a:r>
              <a:rPr lang="ru-RU" sz="2400" dirty="0"/>
              <a:t>Армянские общины Леванта до </a:t>
            </a:r>
            <a:r>
              <a:rPr lang="en-US" sz="2400" dirty="0"/>
              <a:t>XX </a:t>
            </a:r>
            <a:r>
              <a:rPr lang="ru-RU" sz="2400" dirty="0"/>
              <a:t>века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05EDF9-56F8-46BE-BBD6-72E4C6CA96A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2379" t="1" r="4854" b="1058"/>
          <a:stretch/>
        </p:blipFill>
        <p:spPr>
          <a:xfrm>
            <a:off x="4642080" y="269921"/>
            <a:ext cx="4130442" cy="3301953"/>
          </a:xfrm>
        </p:spPr>
      </p:pic>
    </p:spTree>
    <p:extLst>
      <p:ext uri="{BB962C8B-B14F-4D97-AF65-F5344CB8AC3E}">
        <p14:creationId xmlns:p14="http://schemas.microsoft.com/office/powerpoint/2010/main" val="113053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DC98D-C09B-48B7-8731-25C8A191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Геноцид армян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2F1798-8BA6-44F7-B001-142A4FE9B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15500"/>
            <a:ext cx="3344794" cy="2842200"/>
          </a:xfrm>
        </p:spPr>
        <p:txBody>
          <a:bodyPr/>
          <a:lstStyle/>
          <a:p>
            <a:r>
              <a:rPr lang="ru-RU" dirty="0"/>
              <a:t>Одна из ключевых причин формирования диаспор в регионе</a:t>
            </a:r>
          </a:p>
          <a:p>
            <a:endParaRPr lang="ru-RU" dirty="0"/>
          </a:p>
          <a:p>
            <a:r>
              <a:rPr lang="ru-RU" dirty="0"/>
              <a:t>Стал коллективной травмой и событием, вокруг которого строится идентичность народа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6487FE-A07F-4DD9-ACD3-65F7CA9E7E8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16582" r="4663" b="115"/>
          <a:stretch/>
        </p:blipFill>
        <p:spPr>
          <a:xfrm>
            <a:off x="4064794" y="690638"/>
            <a:ext cx="4633215" cy="3762224"/>
          </a:xfrm>
        </p:spPr>
      </p:pic>
    </p:spTree>
    <p:extLst>
      <p:ext uri="{BB962C8B-B14F-4D97-AF65-F5344CB8AC3E}">
        <p14:creationId xmlns:p14="http://schemas.microsoft.com/office/powerpoint/2010/main" val="4234004951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and Clean Case Report by Slidesgo">
  <a:themeElements>
    <a:clrScheme name="Simple Light">
      <a:dk1>
        <a:srgbClr val="092F53"/>
      </a:dk1>
      <a:lt1>
        <a:srgbClr val="EBEBEB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92F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567</Words>
  <Application>Microsoft Office PowerPoint</Application>
  <PresentationFormat>Экран (16:9)</PresentationFormat>
  <Paragraphs>79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Arimo</vt:lpstr>
      <vt:lpstr>DM Serif Text</vt:lpstr>
      <vt:lpstr>Raleway</vt:lpstr>
      <vt:lpstr>Arial</vt:lpstr>
      <vt:lpstr>Elegant and Clean Case Report by Slidesgo</vt:lpstr>
      <vt:lpstr>Образы и смыслы армянской идентичности в восприятии диаспор Леванта</vt:lpstr>
      <vt:lpstr>План доклада</vt:lpstr>
      <vt:lpstr>Цель и задачи</vt:lpstr>
      <vt:lpstr>Введение</vt:lpstr>
      <vt:lpstr>История в судьбах</vt:lpstr>
      <vt:lpstr>Особенности многогранного региона</vt:lpstr>
      <vt:lpstr>Исторический контекст формирования армянских диаспор </vt:lpstr>
      <vt:lpstr>Армянские общины Леванта до XX века</vt:lpstr>
      <vt:lpstr>Геноцид армян </vt:lpstr>
      <vt:lpstr>Презентация PowerPoint</vt:lpstr>
      <vt:lpstr>Презентация PowerPoint</vt:lpstr>
      <vt:lpstr>Презентация PowerPoint</vt:lpstr>
      <vt:lpstr>Независимые государства Леванта</vt:lpstr>
      <vt:lpstr>Ливан </vt:lpstr>
      <vt:lpstr>Сирия</vt:lpstr>
      <vt:lpstr>Появление Израиля и долгий арабо-израильский конфликт</vt:lpstr>
      <vt:lpstr>Иордания</vt:lpstr>
      <vt:lpstr>Место армянских диаспор в современной общественной структуре стран Леванта </vt:lpstr>
      <vt:lpstr>Институты армянских диаспор Леванта</vt:lpstr>
      <vt:lpstr>Армянские диаспоры Леванта в фотографиях</vt:lpstr>
      <vt:lpstr>Ключевые факторы формирования этнического самосознания армянских диаспор стран Леванта </vt:lpstr>
      <vt:lpstr>Основные факторы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Образы и смыслы армянской идентичности в восприятии диаспор Леванта</dc:title>
  <cp:lastModifiedBy>Лопатин Роман Александрович</cp:lastModifiedBy>
  <cp:revision>35</cp:revision>
  <dcterms:modified xsi:type="dcterms:W3CDTF">2025-11-07T15:29:13Z</dcterms:modified>
</cp:coreProperties>
</file>