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a78b31655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a78b31655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a795e2ab9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ca795e2ab9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a795e2ab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a795e2ab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31cff6375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a31cff6375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31cff6375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a31cff6375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31cff637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a31cff637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a31cff6375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a31cff6375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a327245ead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a327245ead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910e0cd77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910e0cd77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a327245ead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a327245ead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94" y="721630"/>
            <a:ext cx="664875" cy="66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"/>
          <p:cNvCxnSpPr/>
          <p:nvPr/>
        </p:nvCxnSpPr>
        <p:spPr>
          <a:xfrm>
            <a:off x="4567659" y="739002"/>
            <a:ext cx="0" cy="6300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2"/>
          <p:cNvCxnSpPr/>
          <p:nvPr/>
        </p:nvCxnSpPr>
        <p:spPr>
          <a:xfrm>
            <a:off x="6481936" y="739002"/>
            <a:ext cx="0" cy="6300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" name="Google Shape;15;p2"/>
          <p:cNvCxnSpPr/>
          <p:nvPr/>
        </p:nvCxnSpPr>
        <p:spPr>
          <a:xfrm>
            <a:off x="8384285" y="739002"/>
            <a:ext cx="0" cy="6300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" name="Google Shape;16;p2"/>
          <p:cNvSpPr txBox="1"/>
          <p:nvPr>
            <p:ph type="title"/>
          </p:nvPr>
        </p:nvSpPr>
        <p:spPr>
          <a:xfrm>
            <a:off x="770975" y="1803503"/>
            <a:ext cx="57255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1556210" y="890881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4694565" y="880372"/>
            <a:ext cx="17085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6590040" y="880372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4" type="body"/>
          </p:nvPr>
        </p:nvSpPr>
        <p:spPr>
          <a:xfrm>
            <a:off x="770975" y="3618686"/>
            <a:ext cx="5718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3107" y="1982857"/>
            <a:ext cx="1177786" cy="117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2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12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12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12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12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2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2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3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13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13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13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3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3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13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3"/>
          <p:cNvSpPr txBox="1"/>
          <p:nvPr>
            <p:ph type="title"/>
          </p:nvPr>
        </p:nvSpPr>
        <p:spPr>
          <a:xfrm>
            <a:off x="439424" y="1085843"/>
            <a:ext cx="3241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13"/>
          <p:cNvSpPr txBox="1"/>
          <p:nvPr>
            <p:ph idx="4" type="body"/>
          </p:nvPr>
        </p:nvSpPr>
        <p:spPr>
          <a:xfrm>
            <a:off x="439424" y="1784747"/>
            <a:ext cx="32418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13"/>
          <p:cNvSpPr/>
          <p:nvPr/>
        </p:nvSpPr>
        <p:spPr>
          <a:xfrm>
            <a:off x="4044737" y="1085843"/>
            <a:ext cx="623100" cy="623100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5057194" y="1085843"/>
            <a:ext cx="623100" cy="623100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6069651" y="1085843"/>
            <a:ext cx="623100" cy="623100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7082108" y="1085843"/>
            <a:ext cx="623100" cy="623100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8094566" y="1085843"/>
            <a:ext cx="623100" cy="623100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4044737" y="2031524"/>
            <a:ext cx="623100" cy="623100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5057194" y="2031524"/>
            <a:ext cx="623100" cy="623100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6069651" y="2031524"/>
            <a:ext cx="623100" cy="623100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7082108" y="2031524"/>
            <a:ext cx="623100" cy="623100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8094566" y="2031524"/>
            <a:ext cx="623100" cy="623100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4044737" y="2977207"/>
            <a:ext cx="623100" cy="623100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5057194" y="2977207"/>
            <a:ext cx="623100" cy="623100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6069651" y="2977207"/>
            <a:ext cx="623100" cy="623100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7082108" y="2977207"/>
            <a:ext cx="623100" cy="623100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8094566" y="2977207"/>
            <a:ext cx="623100" cy="623100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4044737" y="3937327"/>
            <a:ext cx="623100" cy="623100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5057194" y="3937327"/>
            <a:ext cx="623100" cy="623100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6069651" y="3937327"/>
            <a:ext cx="623100" cy="623100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7082108" y="3937327"/>
            <a:ext cx="623100" cy="623100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8094566" y="3937327"/>
            <a:ext cx="623100" cy="623100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" name="Google Shape;24;p3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3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" sz="15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3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3"/>
          <p:cNvSpPr/>
          <p:nvPr>
            <p:ph idx="2" type="pic"/>
          </p:nvPr>
        </p:nvSpPr>
        <p:spPr>
          <a:xfrm>
            <a:off x="5013490" y="1085842"/>
            <a:ext cx="3243900" cy="324390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439424" y="1085843"/>
            <a:ext cx="3934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39423" y="1784747"/>
            <a:ext cx="39342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3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4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5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4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" name="Google Shape;37;p4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" name="Google Shape;38;p4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" name="Google Shape;39;p4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4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type="title"/>
          </p:nvPr>
        </p:nvSpPr>
        <p:spPr>
          <a:xfrm>
            <a:off x="439423" y="1085843"/>
            <a:ext cx="8293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3" type="body"/>
          </p:nvPr>
        </p:nvSpPr>
        <p:spPr>
          <a:xfrm>
            <a:off x="439423" y="1784747"/>
            <a:ext cx="8293500" cy="28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4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47" name="Google Shape;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" name="Google Shape;49;p5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" name="Google Shape;50;p5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" name="Google Shape;51;p5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5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3" type="body"/>
          </p:nvPr>
        </p:nvSpPr>
        <p:spPr>
          <a:xfrm>
            <a:off x="439424" y="1784747"/>
            <a:ext cx="32418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4" type="body"/>
          </p:nvPr>
        </p:nvSpPr>
        <p:spPr>
          <a:xfrm>
            <a:off x="439423" y="3887437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5" type="body"/>
          </p:nvPr>
        </p:nvSpPr>
        <p:spPr>
          <a:xfrm>
            <a:off x="4694919" y="1784747"/>
            <a:ext cx="4038000" cy="25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  <a:defRPr b="0" i="0" sz="24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6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type="title"/>
          </p:nvPr>
        </p:nvSpPr>
        <p:spPr>
          <a:xfrm>
            <a:off x="439423" y="1085843"/>
            <a:ext cx="8293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1" name="Google Shape;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6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" name="Google Shape;63;p6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" name="Google Shape;64;p6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" name="Google Shape;65;p6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6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type="title"/>
          </p:nvPr>
        </p:nvSpPr>
        <p:spPr>
          <a:xfrm>
            <a:off x="439424" y="1085843"/>
            <a:ext cx="3241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4" type="body"/>
          </p:nvPr>
        </p:nvSpPr>
        <p:spPr>
          <a:xfrm>
            <a:off x="439424" y="1784747"/>
            <a:ext cx="32418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5" type="body"/>
          </p:nvPr>
        </p:nvSpPr>
        <p:spPr>
          <a:xfrm>
            <a:off x="439423" y="3887437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6"/>
          <p:cNvSpPr/>
          <p:nvPr>
            <p:ph idx="6" type="chart"/>
          </p:nvPr>
        </p:nvSpPr>
        <p:spPr>
          <a:xfrm>
            <a:off x="3954073" y="1085842"/>
            <a:ext cx="4778700" cy="3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5" name="Google Shape;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7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7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7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7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7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p7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4" type="body"/>
          </p:nvPr>
        </p:nvSpPr>
        <p:spPr>
          <a:xfrm>
            <a:off x="439423" y="3887437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7"/>
          <p:cNvSpPr/>
          <p:nvPr>
            <p:ph idx="5" type="chart"/>
          </p:nvPr>
        </p:nvSpPr>
        <p:spPr>
          <a:xfrm>
            <a:off x="3954073" y="1085842"/>
            <a:ext cx="4778700" cy="3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6" type="body"/>
          </p:nvPr>
        </p:nvSpPr>
        <p:spPr>
          <a:xfrm>
            <a:off x="439341" y="1085298"/>
            <a:ext cx="32421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7" type="body"/>
          </p:nvPr>
        </p:nvSpPr>
        <p:spPr>
          <a:xfrm>
            <a:off x="439424" y="1784747"/>
            <a:ext cx="32418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89" name="Google Shape;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8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8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" name="Google Shape;92;p8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8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8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" name="Google Shape;95;p8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8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type="title"/>
          </p:nvPr>
        </p:nvSpPr>
        <p:spPr>
          <a:xfrm>
            <a:off x="439423" y="1085843"/>
            <a:ext cx="8293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4" type="body"/>
          </p:nvPr>
        </p:nvSpPr>
        <p:spPr>
          <a:xfrm>
            <a:off x="431307" y="3077996"/>
            <a:ext cx="20685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5" type="body"/>
          </p:nvPr>
        </p:nvSpPr>
        <p:spPr>
          <a:xfrm>
            <a:off x="3035255" y="3077996"/>
            <a:ext cx="20682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6" type="body"/>
          </p:nvPr>
        </p:nvSpPr>
        <p:spPr>
          <a:xfrm>
            <a:off x="5639204" y="3077996"/>
            <a:ext cx="20682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7" type="body"/>
          </p:nvPr>
        </p:nvSpPr>
        <p:spPr>
          <a:xfrm>
            <a:off x="431307" y="2032676"/>
            <a:ext cx="20685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latin typeface="Arial"/>
                <a:ea typeface="Arial"/>
                <a:cs typeface="Arial"/>
                <a:sym typeface="Arial"/>
              </a:defRPr>
            </a:lvl1pPr>
            <a:lvl2pPr indent="-685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2pPr>
            <a:lvl3pPr indent="-685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3pPr>
            <a:lvl4pPr indent="-685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4pPr>
            <a:lvl5pPr indent="-685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8" type="body"/>
          </p:nvPr>
        </p:nvSpPr>
        <p:spPr>
          <a:xfrm>
            <a:off x="3035255" y="2032676"/>
            <a:ext cx="20685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latin typeface="Arial"/>
                <a:ea typeface="Arial"/>
                <a:cs typeface="Arial"/>
                <a:sym typeface="Arial"/>
              </a:defRPr>
            </a:lvl1pPr>
            <a:lvl2pPr indent="-685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2pPr>
            <a:lvl3pPr indent="-685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3pPr>
            <a:lvl4pPr indent="-685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4pPr>
            <a:lvl5pPr indent="-685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9" type="body"/>
          </p:nvPr>
        </p:nvSpPr>
        <p:spPr>
          <a:xfrm>
            <a:off x="5639204" y="2032676"/>
            <a:ext cx="20685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latin typeface="Arial"/>
                <a:ea typeface="Arial"/>
                <a:cs typeface="Arial"/>
                <a:sym typeface="Arial"/>
              </a:defRPr>
            </a:lvl1pPr>
            <a:lvl2pPr indent="-685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2pPr>
            <a:lvl3pPr indent="-685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3pPr>
            <a:lvl4pPr indent="-685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4pPr>
            <a:lvl5pPr indent="-685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06" name="Google Shape;1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9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" name="Google Shape;108;p9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9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9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9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9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9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9"/>
          <p:cNvSpPr txBox="1"/>
          <p:nvPr>
            <p:ph idx="4" type="body"/>
          </p:nvPr>
        </p:nvSpPr>
        <p:spPr>
          <a:xfrm>
            <a:off x="439340" y="1085299"/>
            <a:ext cx="829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5" type="body"/>
          </p:nvPr>
        </p:nvSpPr>
        <p:spPr>
          <a:xfrm>
            <a:off x="439341" y="4304392"/>
            <a:ext cx="5118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8" name="Google Shape;1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0"/>
          <p:cNvCxnSpPr/>
          <p:nvPr/>
        </p:nvCxnSpPr>
        <p:spPr>
          <a:xfrm>
            <a:off x="2474015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p10"/>
          <p:cNvCxnSpPr/>
          <p:nvPr/>
        </p:nvCxnSpPr>
        <p:spPr>
          <a:xfrm>
            <a:off x="4574562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p10"/>
          <p:cNvCxnSpPr/>
          <p:nvPr/>
        </p:nvCxnSpPr>
        <p:spPr>
          <a:xfrm>
            <a:off x="770781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10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10"/>
          <p:cNvCxnSpPr/>
          <p:nvPr/>
        </p:nvCxnSpPr>
        <p:spPr>
          <a:xfrm>
            <a:off x="8732901" y="348272"/>
            <a:ext cx="0" cy="4398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10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0"/>
          <p:cNvSpPr txBox="1"/>
          <p:nvPr>
            <p:ph idx="2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10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b="0" i="0" sz="8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10"/>
          <p:cNvSpPr txBox="1"/>
          <p:nvPr>
            <p:ph idx="4" type="body"/>
          </p:nvPr>
        </p:nvSpPr>
        <p:spPr>
          <a:xfrm>
            <a:off x="439340" y="1085298"/>
            <a:ext cx="57135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idx="5" type="body"/>
          </p:nvPr>
        </p:nvSpPr>
        <p:spPr>
          <a:xfrm>
            <a:off x="439341" y="4304392"/>
            <a:ext cx="5118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0"/>
          <p:cNvSpPr txBox="1"/>
          <p:nvPr>
            <p:ph idx="6" type="body"/>
          </p:nvPr>
        </p:nvSpPr>
        <p:spPr>
          <a:xfrm>
            <a:off x="6515105" y="1656272"/>
            <a:ext cx="21981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i.org/10.2307/33174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title"/>
          </p:nvPr>
        </p:nvSpPr>
        <p:spPr>
          <a:xfrm>
            <a:off x="1659875" y="2012078"/>
            <a:ext cx="5725500" cy="1483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38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38">
                <a:solidFill>
                  <a:schemeClr val="dk1"/>
                </a:solidFill>
              </a:rPr>
              <a:t>Роль фольклорного жанра</a:t>
            </a:r>
            <a:endParaRPr b="1" sz="2038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38">
                <a:solidFill>
                  <a:schemeClr val="dk1"/>
                </a:solidFill>
              </a:rPr>
              <a:t>семейных преданий для национальной самоидентификации осетин</a:t>
            </a:r>
            <a:endParaRPr b="1" sz="2038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4" name="Google Shape;184;p15"/>
          <p:cNvSpPr txBox="1"/>
          <p:nvPr>
            <p:ph idx="1" type="body"/>
          </p:nvPr>
        </p:nvSpPr>
        <p:spPr>
          <a:xfrm>
            <a:off x="1488775" y="890875"/>
            <a:ext cx="3018900" cy="32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300"/>
              <a:t>Факультет мировой экономики и мировой политики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"/>
          <p:cNvSpPr txBox="1"/>
          <p:nvPr>
            <p:ph idx="2" type="body"/>
          </p:nvPr>
        </p:nvSpPr>
        <p:spPr>
          <a:xfrm>
            <a:off x="4694565" y="880372"/>
            <a:ext cx="17085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Современное востоковедение</a:t>
            </a:r>
            <a:endParaRPr sz="800"/>
          </a:p>
        </p:txBody>
      </p:sp>
      <p:sp>
        <p:nvSpPr>
          <p:cNvPr id="186" name="Google Shape;186;p15"/>
          <p:cNvSpPr txBox="1"/>
          <p:nvPr>
            <p:ph idx="3" type="body"/>
          </p:nvPr>
        </p:nvSpPr>
        <p:spPr>
          <a:xfrm>
            <a:off x="6590040" y="880372"/>
            <a:ext cx="1663200" cy="3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Москва</a:t>
            </a:r>
            <a:endParaRPr sz="1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"/>
          <p:cNvSpPr txBox="1"/>
          <p:nvPr>
            <p:ph idx="4" type="body"/>
          </p:nvPr>
        </p:nvSpPr>
        <p:spPr>
          <a:xfrm>
            <a:off x="652527" y="4280179"/>
            <a:ext cx="3132000" cy="4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800"/>
              <a:t>Подготовила студентка 1 курса магистратуры </a:t>
            </a:r>
            <a:endParaRPr i="1" sz="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800"/>
              <a:t> Цховребова Д. Э.</a:t>
            </a:r>
            <a:endParaRPr i="1" sz="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193" name="Google Shape;193;p16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" name="Google Shape;194;p16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Положение осетинской диаспоры в Турции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490375" y="1082850"/>
            <a:ext cx="3868200" cy="72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На сегодняшний день в Турции проживает от 20 до 36 тысяч осетин.</a:t>
            </a:r>
            <a:r>
              <a:rPr lang="ru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3071185" y="4775625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 [Бирагова 2017: 362]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490375" y="3728325"/>
            <a:ext cx="3903900" cy="104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При миграции в другие страны </a:t>
            </a:r>
            <a:r>
              <a:rPr lang="ru">
                <a:solidFill>
                  <a:schemeClr val="dk1"/>
                </a:solidFill>
              </a:rPr>
              <a:t>(в основном — в Германию или Францию) происходит добавление также </a:t>
            </a:r>
            <a:r>
              <a:rPr b="1" lang="ru">
                <a:solidFill>
                  <a:schemeClr val="dk1"/>
                </a:solidFill>
              </a:rPr>
              <a:t>европейской идентичности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490375" y="2120055"/>
            <a:ext cx="3903900" cy="137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 частности, на </a:t>
            </a:r>
            <a:r>
              <a:rPr b="1" lang="ru">
                <a:solidFill>
                  <a:schemeClr val="dk1"/>
                </a:solidFill>
              </a:rPr>
              <a:t>этническом</a:t>
            </a:r>
            <a:r>
              <a:rPr lang="ru">
                <a:solidFill>
                  <a:schemeClr val="dk1"/>
                </a:solidFill>
              </a:rPr>
              <a:t> уровне они причисляют себя к осетинам, на региональном к </a:t>
            </a:r>
            <a:r>
              <a:rPr b="1" lang="ru">
                <a:solidFill>
                  <a:schemeClr val="dk1"/>
                </a:solidFill>
              </a:rPr>
              <a:t>северокавказцам</a:t>
            </a:r>
            <a:r>
              <a:rPr lang="ru">
                <a:solidFill>
                  <a:schemeClr val="dk1"/>
                </a:solidFill>
              </a:rPr>
              <a:t>, на национальном к </a:t>
            </a:r>
            <a:r>
              <a:rPr b="1" lang="ru">
                <a:solidFill>
                  <a:schemeClr val="dk1"/>
                </a:solidFill>
              </a:rPr>
              <a:t>туркам</a:t>
            </a:r>
            <a:r>
              <a:rPr lang="ru">
                <a:solidFill>
                  <a:schemeClr val="dk1"/>
                </a:solidFill>
              </a:rPr>
              <a:t>, на цивилизационном — </a:t>
            </a:r>
            <a:r>
              <a:rPr b="1" lang="ru">
                <a:solidFill>
                  <a:schemeClr val="dk1"/>
                </a:solidFill>
              </a:rPr>
              <a:t>к мусульманам</a:t>
            </a:r>
            <a:r>
              <a:rPr lang="ru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6"/>
          <p:cNvCxnSpPr>
            <a:stCxn id="195" idx="2"/>
          </p:cNvCxnSpPr>
          <p:nvPr/>
        </p:nvCxnSpPr>
        <p:spPr>
          <a:xfrm>
            <a:off x="2424475" y="1811850"/>
            <a:ext cx="10800" cy="30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16"/>
          <p:cNvCxnSpPr>
            <a:stCxn id="197" idx="0"/>
            <a:endCxn id="198" idx="2"/>
          </p:cNvCxnSpPr>
          <p:nvPr/>
        </p:nvCxnSpPr>
        <p:spPr>
          <a:xfrm rot="10800000">
            <a:off x="2442325" y="3491325"/>
            <a:ext cx="0" cy="23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16"/>
          <p:cNvCxnSpPr/>
          <p:nvPr/>
        </p:nvCxnSpPr>
        <p:spPr>
          <a:xfrm>
            <a:off x="4572400" y="693425"/>
            <a:ext cx="21000" cy="438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16"/>
          <p:cNvSpPr/>
          <p:nvPr/>
        </p:nvSpPr>
        <p:spPr>
          <a:xfrm>
            <a:off x="5395225" y="2712725"/>
            <a:ext cx="2770800" cy="1954200"/>
          </a:xfrm>
          <a:prstGeom prst="wedgeRoundRectCallout">
            <a:avLst>
              <a:gd fmla="val 49400" name="adj1"/>
              <a:gd fmla="val 60867" name="adj2"/>
              <a:gd fmla="val 0" name="adj3"/>
            </a:avLst>
          </a:prstGeom>
          <a:solidFill>
            <a:schemeClr val="lt2"/>
          </a:solidFill>
          <a:ln cap="flat" cmpd="sng" w="73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850" lIns="70850" spcFirstLastPara="1" rIns="70850" wrap="square" tIns="70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84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5544246" y="2817600"/>
            <a:ext cx="25338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70850" lIns="70850" spcFirstLastPara="1" rIns="70850" wrap="square" tIns="7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84">
                <a:solidFill>
                  <a:schemeClr val="dk1"/>
                </a:solidFill>
              </a:rPr>
              <a:t>«Аланский культурно-благотворительный фонд», </a:t>
            </a:r>
            <a:r>
              <a:rPr i="1" lang="ru" sz="1084">
                <a:solidFill>
                  <a:schemeClr val="dk1"/>
                </a:solidFill>
              </a:rPr>
              <a:t>(Alan Kültür ve Yardım Vakfı), </a:t>
            </a:r>
            <a:r>
              <a:rPr lang="ru" sz="1084">
                <a:solidFill>
                  <a:schemeClr val="dk1"/>
                </a:solidFill>
              </a:rPr>
              <a:t>«Осетинское аланское общество» (Oset Alan Derneği), «Всемирное аланское общество» (Dünya Alan Derneği), «Фонд помощи и солидарности “Пойразлы”» (Poyrazli Köyü Yardimlaşma Derneği). </a:t>
            </a:r>
            <a:endParaRPr sz="1084">
              <a:solidFill>
                <a:schemeClr val="dk1"/>
              </a:solidFill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6383596" y="4828272"/>
            <a:ext cx="24456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70850" lIns="70850" spcFirstLastPara="1" rIns="70850" wrap="square" tIns="7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29">
                <a:solidFill>
                  <a:schemeClr val="dk1"/>
                </a:solidFill>
              </a:rPr>
              <a:t>Осетинские культурные фонды в Турции</a:t>
            </a:r>
            <a:endParaRPr sz="929">
              <a:solidFill>
                <a:schemeClr val="dk1"/>
              </a:solidFill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4807225" y="1066075"/>
            <a:ext cx="3946800" cy="137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Происходит</a:t>
            </a:r>
            <a:r>
              <a:rPr lang="ru">
                <a:solidFill>
                  <a:schemeClr val="dk1"/>
                </a:solidFill>
              </a:rPr>
              <a:t> деление на субэтносы по говору: на иронский и дигорский. </a:t>
            </a:r>
            <a:r>
              <a:rPr i="1" lang="ru">
                <a:solidFill>
                  <a:schemeClr val="dk1"/>
                </a:solidFill>
              </a:rPr>
              <a:t>Alan Kültür ve Yardım Vakfı</a:t>
            </a:r>
            <a:r>
              <a:rPr lang="ru">
                <a:solidFill>
                  <a:schemeClr val="dk1"/>
                </a:solidFill>
              </a:rPr>
              <a:t> делает акцент на иронской составляющей, когда Poyrazli Köyü Yardimlaşma Derneği состоит в основном из носителей дигорского.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211" name="Google Shape;211;p17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" name="Google Shape;212;p17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Положение осетинской диаспоры в Турции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" name="Google Shape;213;p17"/>
          <p:cNvCxnSpPr/>
          <p:nvPr/>
        </p:nvCxnSpPr>
        <p:spPr>
          <a:xfrm>
            <a:off x="4572400" y="693425"/>
            <a:ext cx="21000" cy="438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17"/>
          <p:cNvSpPr txBox="1"/>
          <p:nvPr/>
        </p:nvSpPr>
        <p:spPr>
          <a:xfrm>
            <a:off x="746850" y="949900"/>
            <a:ext cx="34623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Официальные маркеры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198275" y="1519825"/>
            <a:ext cx="4281600" cy="3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Распространяются через официальные медиа-каналы (социальные сети, конференции, официальные встречи и так далее)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Часто не создаются в среде, а заимствуются «из-вне»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Формируют для внешней идентификации не-членами сообщества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4838800" y="978396"/>
            <a:ext cx="34623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Неофициальные</a:t>
            </a: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маркеры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4657425" y="1609750"/>
            <a:ext cx="4281600" cy="30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Распространяются внутри сообщества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Создаются внутри сообщества (чаще даже семьи)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Формируют для «внутреннюю» идентичность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223" name="Google Shape;223;p18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18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Маркеры осетинской культуры в литература у турецкой диаспоры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440500" y="832035"/>
            <a:ext cx="4766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Официальные</a:t>
            </a: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маркеры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>
            <a:off x="477364" y="4304496"/>
            <a:ext cx="25383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Культ Коста </a:t>
            </a:r>
            <a:r>
              <a:rPr lang="ru">
                <a:solidFill>
                  <a:schemeClr val="dk1"/>
                </a:solidFill>
              </a:rPr>
              <a:t>Хетагурова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Файл:Kosta XETAGUROV.jpg — Википедия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descr="Файл:SAWSROUQA.jpg — Википедия" id="227" name="Google Shape;2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175" y="1314200"/>
            <a:ext cx="2381250" cy="30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8"/>
          <p:cNvSpPr txBox="1"/>
          <p:nvPr/>
        </p:nvSpPr>
        <p:spPr>
          <a:xfrm>
            <a:off x="3098175" y="4324975"/>
            <a:ext cx="2538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Нартский эпос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Файл:SAWSROUQA.jpg — Википедия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5847675" y="1569675"/>
            <a:ext cx="2985000" cy="1887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«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Хетегаты Коста был ещё ребенком в те годы, когда наши предки эмигрировали оттуда, то есть у него не было возможности познакомиться с Коста, но благодаря культуре, передаваемой из поколения в поколение, мой отец знал Коста</a:t>
            </a:r>
            <a:r>
              <a:rPr lang="ru">
                <a:solidFill>
                  <a:schemeClr val="dk1"/>
                </a:solidFill>
              </a:rPr>
              <a:t>»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—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</a:t>
            </a:r>
            <a:r>
              <a:rPr lang="ru" sz="1200">
                <a:solidFill>
                  <a:schemeClr val="dk1"/>
                </a:solidFill>
              </a:rPr>
              <a:t>adretti̇n Kuşoğlu</a:t>
            </a:r>
            <a:r>
              <a:rPr lang="ru" sz="1200">
                <a:solidFill>
                  <a:schemeClr val="dk1"/>
                </a:solidFill>
              </a:rPr>
              <a:t>, председатель осетинского фонда </a:t>
            </a:r>
            <a:r>
              <a:rPr i="1" lang="ru" sz="1200">
                <a:solidFill>
                  <a:schemeClr val="dk1"/>
                </a:solidFill>
              </a:rPr>
              <a:t>«Alan Kültür ve Yardım Vakfı</a:t>
            </a:r>
            <a:r>
              <a:rPr lang="ru" sz="1200">
                <a:solidFill>
                  <a:schemeClr val="dk1"/>
                </a:solidFill>
              </a:rPr>
              <a:t>», пер. — Д.Ц.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50" y="1354924"/>
            <a:ext cx="1990025" cy="297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236" name="Google Shape;236;p19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" name="Google Shape;237;p19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Маркеры осетинской культуры в литература у турецкой диаспоры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466400" y="918385"/>
            <a:ext cx="4766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Неофициальные</a:t>
            </a: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маркеры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504650" y="1830825"/>
            <a:ext cx="39753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highlight>
                  <a:srgbClr val="FFFFFF"/>
                </a:highlight>
              </a:rPr>
              <a:t>Семейные предания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 — рассказы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 о семье, биографии первых 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переселенцев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highlight>
                  <a:srgbClr val="FFFFFF"/>
                </a:highlight>
              </a:rPr>
              <a:t>Частые темы таких преданий: 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освоение новых земель, тяжесть ассимиляции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540250" y="4611625"/>
            <a:ext cx="15525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highlight>
                  <a:srgbClr val="FFFFFF"/>
                </a:highlight>
              </a:rPr>
              <a:t>[Sokaeva 2017: 156]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descr="an icon of a tree with people on it (источник: Tenor)" id="241" name="Google Shape;2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150" y="1056200"/>
            <a:ext cx="3502875" cy="36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247" name="Google Shape;247;p20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8" name="Google Shape;248;p20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Маркеры осетинской культуры в литература у турецкой диаспоры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"/>
          <p:cNvSpPr txBox="1"/>
          <p:nvPr/>
        </p:nvSpPr>
        <p:spPr>
          <a:xfrm>
            <a:off x="449125" y="927010"/>
            <a:ext cx="47661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Значения семейных преданий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2171625" y="4678350"/>
            <a:ext cx="15525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highlight>
                  <a:srgbClr val="FFFFFF"/>
                </a:highlight>
              </a:rPr>
              <a:t>[Sokaeva 2017: 156]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535375" y="1680700"/>
            <a:ext cx="4593600" cy="28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highlight>
                  <a:srgbClr val="FFFFFF"/>
                </a:highlight>
              </a:rPr>
              <a:t>Роль всех подобных преданий — выделить национальную идентичность: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Подчеркнуть отличность от других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Показать приверженность малой Родине (сопровождается демонстрацией материальным наследием предков)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  <a:highlight>
                  <a:srgbClr val="FFFFFF"/>
                </a:highlight>
              </a:rPr>
              <a:t>Выстроить новый генеалогический миф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ichier:Сестры Дударовы. Одеты в традиционный осетинский костюм ..." id="252" name="Google Shape;2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324" y="969376"/>
            <a:ext cx="2161933" cy="328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/>
        </p:nvSpPr>
        <p:spPr>
          <a:xfrm>
            <a:off x="6047075" y="4333775"/>
            <a:ext cx="27570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Сестры Дударовы. Одеты в традиционный осетинский костюм. Северная Осетия. Осетинки. Фотограф Д.А. Никитин. 1881 г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259" name="Google Shape;259;p21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0" name="Google Shape;260;p21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Маркеры осетинской культуры в литература у турецкой диаспоры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805350" y="907675"/>
            <a:ext cx="7272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Выстраивание нового генеалогического мифа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221025" y="1468175"/>
            <a:ext cx="4350900" cy="300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highlight>
                  <a:srgbClr val="FFFFFF"/>
                </a:highlight>
              </a:rPr>
              <a:t> Традиционный генеалогический миф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F2C68"/>
                </a:solidFill>
              </a:rPr>
              <a:t>«Прародителем нации был Ос-Багатар, у которого было пятеро сыновей. Троим он дал по золотому предмету: Сидæмону — золотой отрез ткани, Агъузу — меч, а Кусæгу — шар…» 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4608027" y="1458575"/>
            <a:ext cx="4255200" cy="301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highlight>
                  <a:srgbClr val="FFFFFF"/>
                </a:highlight>
              </a:rPr>
              <a:t> Генеалогический миф турецких осетин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Сохранилось мало историй о происхождении кланов, которые важны были на Кавказе.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Важнее — предания о предках, которые </a:t>
            </a:r>
            <a:r>
              <a:rPr lang="ru">
                <a:solidFill>
                  <a:schemeClr val="dk1"/>
                </a:solidFill>
              </a:rPr>
              <a:t>эмигрировали</a:t>
            </a:r>
            <a:r>
              <a:rPr lang="ru">
                <a:solidFill>
                  <a:schemeClr val="dk1"/>
                </a:solidFill>
              </a:rPr>
              <a:t> в Турцию.  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Реальные исторические личности, как первые переселенцы, заменили собой полуэпические образы, от которых ведут своё происхождение многие кланы в Осетии.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982475" y="3795125"/>
            <a:ext cx="3497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0F2C68"/>
                </a:solidFill>
              </a:rPr>
              <a:t>Народное предание о происхождении осетин // Nartamongae, 2009, № 1, 2, с. 95–113</a:t>
            </a:r>
            <a:endParaRPr sz="800">
              <a:solidFill>
                <a:srgbClr val="0F2C68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270" name="Google Shape;270;p22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22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Маркеры осетинской культуры в литература у турецкой диаспоры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"/>
          <p:cNvSpPr txBox="1"/>
          <p:nvPr/>
        </p:nvSpPr>
        <p:spPr>
          <a:xfrm>
            <a:off x="805350" y="907675"/>
            <a:ext cx="7272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Заключение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2"/>
          <p:cNvSpPr txBox="1"/>
          <p:nvPr/>
        </p:nvSpPr>
        <p:spPr>
          <a:xfrm>
            <a:off x="746825" y="1719275"/>
            <a:ext cx="7551300" cy="25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выстраивании</a:t>
            </a: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национальной </a:t>
            </a: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идентификации и нового генеалогического мифа реальный эпический фольклор заменяет историческими событиями и личностями, часто становясь «народной историей», базируясь, как правило, исключительно на семейных преданиях.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idx="1" type="body"/>
          </p:nvPr>
        </p:nvSpPr>
        <p:spPr>
          <a:xfrm>
            <a:off x="857767" y="405678"/>
            <a:ext cx="1426500" cy="3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Современное востоковедение</a:t>
            </a:r>
            <a:endParaRPr/>
          </a:p>
        </p:txBody>
      </p:sp>
      <p:sp>
        <p:nvSpPr>
          <p:cNvPr id="279" name="Google Shape;279;p23"/>
          <p:cNvSpPr txBox="1"/>
          <p:nvPr>
            <p:ph idx="2" type="body"/>
          </p:nvPr>
        </p:nvSpPr>
        <p:spPr>
          <a:xfrm>
            <a:off x="2594376" y="411550"/>
            <a:ext cx="1885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Исследования национальной самоидентификации турецких осетин в диаспорах мира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23"/>
          <p:cNvSpPr txBox="1"/>
          <p:nvPr>
            <p:ph idx="3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Маркеры осетинской культуры в литература у турецкой диаспоры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556000" y="907675"/>
            <a:ext cx="72720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Библиография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3"/>
          <p:cNvSpPr txBox="1"/>
          <p:nvPr/>
        </p:nvSpPr>
        <p:spPr>
          <a:xfrm>
            <a:off x="504625" y="1368425"/>
            <a:ext cx="8192400" cy="3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Народное предание о происхождении осетин // Nartamongae, 2009, № 1, 2, с. 95–113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Сокаева Д. В. Сюжет «Сказки об Уастырджи» осетин Турции: сравнительный аспект // Известия СОИГСИ. 2016. №.19 (58). С. 144-150.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Гостиева Л. К. Зарубежные переводы осетинского нартовского эпоса // Вестник Владикавказского научного центра. 2019. Т. 19. №. 3. С. 13–19.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Sokaeva D. V. Мотивационная основа устных рассказов осетин Турции // Armenia, Caucaso e Asia Centrale. 2017. p. 156–162.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Сокаева Д. В. и др. Отчет об экспедиции СОИГСИ в Турцию (этнография, фольклор, язык) в 2015 году // Известия СОИГСИ. 2015. №. 18 (57). С. 145–151.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Бирагова Б. М. Осетинская Диаспора Турции В Историческом, Социокультурном И Геополитическом Контекстах // Кавказский сборник.  2017. С. 352–366.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Schiller, Nina Glick, et al. From Immigrant to Transmigrant: Theorizing Transnational Migration // Anthropological Quarterly, vol. 68, no. 1, 1995, pp. 48–63. URL:</a:t>
            </a:r>
            <a:r>
              <a:rPr lang="ru" sz="12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https://doi.org/10.2307/3317464</a:t>
            </a:r>
            <a:r>
              <a:rPr lang="ru" sz="1200">
                <a:solidFill>
                  <a:schemeClr val="dk1"/>
                </a:solidFill>
              </a:rPr>
              <a:t>. (дата обращения: 25.10.2025).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F2C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F2C68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