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f39f4aa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1f39f4aa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1bd7f7dd3_4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1bd7f7dd3_4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1c86c0a1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1c86c0a1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1bd7f7dd3_4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1bd7f7dd3_4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1bd7f7dd3_4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1bd7f7dd3_4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1bd7f7dd3_4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1bd7f7dd3_4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1bd7f7dd3_4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1bd7f7dd3_4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1bd7f7dd3_4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1bd7f7dd3_4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1f39f4aa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1f39f4a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1bd7f7dd3_4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1bd7f7dd3_4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bd7f7dd3_4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1bd7f7dd3_4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1bd7f7dd3_4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1bd7f7dd3_4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389525" y="1628224"/>
            <a:ext cx="4045200" cy="31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nisc.go.jp/pdf/policy/kihon-s/cs-senryaku2021-en.pdf" TargetMode="External"/><Relationship Id="rId10" Type="http://schemas.openxmlformats.org/officeDocument/2006/relationships/hyperlink" Target="https://www.president.go.kr/download/6698bbbf46cda" TargetMode="External"/><Relationship Id="rId13" Type="http://schemas.openxmlformats.org/officeDocument/2006/relationships/hyperlink" Target="https://astnet.asean.org/cooperation/" TargetMode="External"/><Relationship Id="rId12" Type="http://schemas.openxmlformats.org/officeDocument/2006/relationships/hyperlink" Target="https://www.acice-asean.org/orgstructur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mofa.go.jp/files/100694772.pdf" TargetMode="External"/><Relationship Id="rId4" Type="http://schemas.openxmlformats.org/officeDocument/2006/relationships/hyperlink" Target="https://dict.gov.ph/dict-strengthens-ict-cooperation-with-japan/" TargetMode="External"/><Relationship Id="rId9" Type="http://schemas.openxmlformats.org/officeDocument/2006/relationships/hyperlink" Target="https://asean.org/wp-content/uploads/2022/02/01-ASEAN-Cybersecurity-Cooperation-Paper-2021-2025_final-23-0122.pdf" TargetMode="External"/><Relationship Id="rId15" Type="http://schemas.openxmlformats.org/officeDocument/2006/relationships/hyperlink" Target="https://asean.org/wp-content/uploads/2021/03/16.-ASEAN-ROK-POA-2021-2025-Final.pdf" TargetMode="External"/><Relationship Id="rId14" Type="http://schemas.openxmlformats.org/officeDocument/2006/relationships/hyperlink" Target="https://www.meti.go.jp/english/press/2023/1006_003.html" TargetMode="External"/><Relationship Id="rId17" Type="http://schemas.openxmlformats.org/officeDocument/2006/relationships/hyperlink" Target="https://www.cas.go.jp/jp/siryou/221216anzenhoshou/national_security_strategy_2022_pamphlet-e.pdf" TargetMode="External"/><Relationship Id="rId16" Type="http://schemas.openxmlformats.org/officeDocument/2006/relationships/hyperlink" Target="https://www.nisc.go.jp/eng/pdf/CyberSecurityStrategy.pdf" TargetMode="External"/><Relationship Id="rId5" Type="http://schemas.openxmlformats.org/officeDocument/2006/relationships/hyperlink" Target="https://dict.gov.ph/dict-strengthens-ict-cooperation-with-japan/" TargetMode="External"/><Relationship Id="rId6" Type="http://schemas.openxmlformats.org/officeDocument/2006/relationships/hyperlink" Target="https://www.mofa.go.jp/files/100457513.pdf" TargetMode="External"/><Relationship Id="rId18" Type="http://schemas.openxmlformats.org/officeDocument/2006/relationships/image" Target="../media/image11.png"/><Relationship Id="rId7" Type="http://schemas.openxmlformats.org/officeDocument/2006/relationships/hyperlink" Target="https://www.mofa.go.jp/files/100457513.pdf" TargetMode="External"/><Relationship Id="rId8" Type="http://schemas.openxmlformats.org/officeDocument/2006/relationships/hyperlink" Target="https://cms-cdn.e.gov.ph/DICT/pdf/NCSP-2023-2028-FINAL-DICT.pdf?ref=cybersecurity.p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266950" y="0"/>
            <a:ext cx="6743100" cy="31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latin typeface="Century Gothic"/>
                <a:ea typeface="Century Gothic"/>
                <a:cs typeface="Century Gothic"/>
                <a:sym typeface="Century Gothic"/>
              </a:rPr>
              <a:t>Сотрудничество Филиппин с Японией и </a:t>
            </a:r>
            <a:r>
              <a:rPr lang="ru" sz="2500">
                <a:latin typeface="Century Gothic"/>
                <a:ea typeface="Century Gothic"/>
                <a:cs typeface="Century Gothic"/>
                <a:sym typeface="Century Gothic"/>
              </a:rPr>
              <a:t>Республикой </a:t>
            </a:r>
            <a:r>
              <a:rPr b="1" lang="ru" sz="2500">
                <a:latin typeface="Century Gothic"/>
                <a:ea typeface="Century Gothic"/>
                <a:cs typeface="Century Gothic"/>
                <a:sym typeface="Century Gothic"/>
              </a:rPr>
              <a:t>Коре</a:t>
            </a:r>
            <a:r>
              <a:rPr lang="ru" sz="2500">
                <a:latin typeface="Century Gothic"/>
                <a:ea typeface="Century Gothic"/>
                <a:cs typeface="Century Gothic"/>
                <a:sym typeface="Century Gothic"/>
              </a:rPr>
              <a:t>я</a:t>
            </a:r>
            <a:r>
              <a:rPr b="1" lang="ru" sz="2500">
                <a:latin typeface="Century Gothic"/>
                <a:ea typeface="Century Gothic"/>
                <a:cs typeface="Century Gothic"/>
                <a:sym typeface="Century Gothic"/>
              </a:rPr>
              <a:t> в сфере кибербезопасности на современном этапе.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524450" y="3444975"/>
            <a:ext cx="4395600" cy="792600"/>
          </a:xfrm>
          <a:prstGeom prst="rect">
            <a:avLst/>
          </a:prstGeom>
          <a:ln cap="flat" cmpd="sng" w="9525">
            <a:solidFill>
              <a:srgbClr val="5E2B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Злобин Д.O., Молдаванов И.А., Хитёва А.С.</a:t>
            </a:r>
            <a:r>
              <a:rPr lang="ru" sz="1800"/>
              <a:t> </a:t>
            </a:r>
            <a:endParaRPr sz="1800"/>
          </a:p>
        </p:txBody>
      </p:sp>
      <p:pic>
        <p:nvPicPr>
          <p:cNvPr id="60" name="Google Shape;60;p13" title="01_Logo_HSE_full_rus_Pant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623" y="622025"/>
            <a:ext cx="1231275" cy="12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DeWatermark.ai_1730042273403.png"/>
          <p:cNvPicPr preferRelativeResize="0"/>
          <p:nvPr/>
        </p:nvPicPr>
        <p:blipFill rotWithShape="1">
          <a:blip r:embed="rId4">
            <a:alphaModFix/>
          </a:blip>
          <a:srcRect b="-2933" l="0" r="2114" t="0"/>
          <a:stretch/>
        </p:blipFill>
        <p:spPr>
          <a:xfrm>
            <a:off x="82875" y="2642000"/>
            <a:ext cx="4185074" cy="2501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7537275" y="2180300"/>
            <a:ext cx="1313700" cy="461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Доклад</a:t>
            </a:r>
            <a:endParaRPr b="1"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65500" y="831525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222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80400" y="520175"/>
            <a:ext cx="4350900" cy="3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ru" sz="1800">
                <a:solidFill>
                  <a:schemeClr val="dk2"/>
                </a:solidFill>
              </a:rPr>
              <a:t>CYTREX;</a:t>
            </a:r>
            <a:endParaRPr b="1"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ru" sz="1800">
                <a:solidFill>
                  <a:schemeClr val="dk2"/>
                </a:solidFill>
              </a:rPr>
              <a:t>Сингапурский центр передового опыта (ASCCE) и Региональная группа реагирования на компьютерные чрезвычайные ситуации (CERT);</a:t>
            </a:r>
            <a:endParaRPr b="1"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ru" sz="1800">
                <a:solidFill>
                  <a:schemeClr val="dk2"/>
                </a:solidFill>
              </a:rPr>
              <a:t>Всеобъемлющее стратегическое партнерство АСЕАН и РК;</a:t>
            </a:r>
            <a:endParaRPr b="1"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ru" sz="1800">
                <a:solidFill>
                  <a:schemeClr val="dk2"/>
                </a:solidFill>
              </a:rPr>
              <a:t>ASEAN Cyber Shield (ACS).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25" name="Google Shape;125;p22" title="fPdBGPYA-n7nsEb4F-rmku706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200" y="2230700"/>
            <a:ext cx="2190975" cy="2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5389625" y="264825"/>
            <a:ext cx="3000000" cy="21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22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Платформы взаимодействия      АСЕАН с Республикой Корея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0" y="-159350"/>
            <a:ext cx="4524900" cy="23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11">
                <a:solidFill>
                  <a:schemeClr val="accent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Всестороннее региональное экономическое </a:t>
            </a:r>
            <a:endParaRPr sz="2311">
              <a:solidFill>
                <a:schemeClr val="accent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11">
                <a:solidFill>
                  <a:schemeClr val="accent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партнёрство </a:t>
            </a:r>
            <a:endParaRPr sz="2311">
              <a:solidFill>
                <a:schemeClr val="accent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7596"/>
              <a:buFont typeface="Arial"/>
              <a:buNone/>
            </a:pPr>
            <a:r>
              <a:rPr lang="ru" sz="2311">
                <a:solidFill>
                  <a:schemeClr val="accent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(ВРЭП)</a:t>
            </a:r>
            <a:endParaRPr sz="231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60100" y="1797300"/>
            <a:ext cx="4174500" cy="30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❖"/>
            </a:pPr>
            <a:r>
              <a:rPr lang="ru" sz="1600">
                <a:solidFill>
                  <a:srgbClr val="080808"/>
                </a:solidFill>
              </a:rPr>
              <a:t>10 стран АСЕАН + Австралия, Китай, </a:t>
            </a:r>
            <a:r>
              <a:rPr b="1" lang="ru" sz="1600">
                <a:solidFill>
                  <a:srgbClr val="080808"/>
                </a:solidFill>
              </a:rPr>
              <a:t>Южная Корея, Япония</a:t>
            </a:r>
            <a:r>
              <a:rPr lang="ru" sz="1600">
                <a:solidFill>
                  <a:srgbClr val="080808"/>
                </a:solidFill>
              </a:rPr>
              <a:t>, Новая Зеландия</a:t>
            </a:r>
            <a:endParaRPr sz="1600">
              <a:solidFill>
                <a:srgbClr val="080808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❖"/>
            </a:pPr>
            <a:r>
              <a:rPr lang="ru" sz="1600">
                <a:solidFill>
                  <a:srgbClr val="080808"/>
                </a:solidFill>
              </a:rPr>
              <a:t>E-commerce (технологии упрощения электрон. торговли)</a:t>
            </a:r>
            <a:endParaRPr sz="1600">
              <a:solidFill>
                <a:srgbClr val="080808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❖"/>
            </a:pPr>
            <a:r>
              <a:rPr lang="ru" sz="1600">
                <a:solidFill>
                  <a:srgbClr val="080808"/>
                </a:solidFill>
              </a:rPr>
              <a:t>Аналогичный договор АСЕАН </a:t>
            </a: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— </a:t>
            </a:r>
            <a:r>
              <a:rPr b="1" lang="ru" sz="1600">
                <a:solidFill>
                  <a:srgbClr val="080808"/>
                </a:solidFill>
                <a:highlight>
                  <a:srgbClr val="FFFFFF"/>
                </a:highlight>
              </a:rPr>
              <a:t>DEFA</a:t>
            </a: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 </a:t>
            </a:r>
            <a:r>
              <a:rPr lang="ru" sz="1600">
                <a:solidFill>
                  <a:srgbClr val="080808"/>
                </a:solidFill>
              </a:rPr>
              <a:t>(</a:t>
            </a: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Digital Economy Framework Agreement)</a:t>
            </a:r>
            <a:endParaRPr sz="16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➢"/>
            </a:pPr>
            <a:r>
              <a:t/>
            </a:r>
            <a:endParaRPr sz="16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-DCI (Digital Cybersecurity Index)</a:t>
            </a:r>
            <a:endParaRPr sz="16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-Единый центр реагирования</a:t>
            </a:r>
            <a:endParaRPr sz="16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80808"/>
                </a:solidFill>
                <a:highlight>
                  <a:srgbClr val="FFFFFF"/>
                </a:highlight>
              </a:rPr>
              <a:t>-Доработка правовой базы</a:t>
            </a:r>
            <a:endParaRPr sz="1600">
              <a:solidFill>
                <a:srgbClr val="080808"/>
              </a:solidFill>
              <a:highlight>
                <a:srgbClr val="FFFFFF"/>
              </a:highlight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901" y="169100"/>
            <a:ext cx="3729750" cy="2612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900" y="2928254"/>
            <a:ext cx="3729750" cy="206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480150" y="1339700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212529"/>
                </a:solidFill>
                <a:latin typeface="Verdana"/>
                <a:ea typeface="Verdana"/>
                <a:cs typeface="Verdana"/>
                <a:sym typeface="Verdana"/>
              </a:rPr>
              <a:t>ИТОГИ</a:t>
            </a:r>
            <a:endParaRPr sz="4000">
              <a:solidFill>
                <a:srgbClr val="2125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186400" y="2766225"/>
            <a:ext cx="8733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Доклад</a:t>
            </a:r>
            <a:r>
              <a:rPr lang="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подготовлен в ходе реализации проекта № 25-00-05 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(«АСЕАН+, БРИКС+, НАТО+: перспективы азиатской интеграции в новом мировом порядке») 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рамках Программы «Научный фонд Национального исследовательского университета «Высшая школа экономики» (НИУ ВШЭ).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Данный доклад - </a:t>
            </a: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интеллектуальная</a:t>
            </a: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собственность авторов, любое копирование материала, перефразирование и использование в научных работах без указания авторства будет рассматриваться авторами доклада как плагиат 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Гражданский кодекс РФ, часть 4 («Права на результаты интеллектуальной деятельности и средства индивидуализации»); 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ч. 1 статьи 1229 («Исключительное право») Гражданского кодекса РФ; 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статья 1265 («Право авторства и право автора на имя») Гражданского кодекса РФ).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4" title="Снимок экрана 2025-03-19 2215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349" y="110149"/>
            <a:ext cx="3145088" cy="24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25" y="77125"/>
            <a:ext cx="2577200" cy="25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ctrTitle"/>
          </p:nvPr>
        </p:nvSpPr>
        <p:spPr>
          <a:xfrm>
            <a:off x="556175" y="2818650"/>
            <a:ext cx="8183700" cy="9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Спасибо за внимание!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0" y="0"/>
            <a:ext cx="90237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100">
                <a:solidFill>
                  <a:schemeClr val="dk2"/>
                </a:solidFill>
                <a:highlight>
                  <a:srgbClr val="FFFFFF"/>
                </a:highlight>
              </a:rPr>
              <a:t>           </a:t>
            </a:r>
            <a:r>
              <a:rPr b="1" i="1" lang="ru" sz="1200">
                <a:solidFill>
                  <a:schemeClr val="dk2"/>
                </a:solidFill>
                <a:highlight>
                  <a:srgbClr val="FFFFFF"/>
                </a:highlight>
              </a:rPr>
              <a:t>Список литературы и источников:</a:t>
            </a:r>
            <a:endParaRPr b="1" i="1"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“Agreement between Japan and the Republic of the Philippines concerning the facilitation of Reciprocal Access and Cooperation between the Self-Defense Forces of Japan and the Armed Forces of the Philippines,”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https://www.mofa.go.jp/files/100694772.pdf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DICT strengthens ICT cooperation with Japan,</a:t>
            </a:r>
            <a:r>
              <a:rPr lang="ru" sz="700">
                <a:solidFill>
                  <a:srgbClr val="0A0A0A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ru" sz="7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https://dict.gov.ph/dict-strengthens-ict-cooperation-with-japan/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Japan–Philippines Joint Statement, February 9, 2023</a:t>
            </a:r>
            <a:r>
              <a:rPr lang="ru" sz="700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7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100457513.pdf</a:t>
            </a: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Govern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ment of the Philippines. National Cybersecurity Plan 2023-2028. URL: 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https://cms-cdn.e.gov.ph/DICT/pdf/NCSP-2023-2028-FINAL-DICT.pdf?ref=cybersecurity.ph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700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>
              <a:solidFill>
                <a:schemeClr val="dk2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ASEAN Cybersecurity Cooperation Strategy (2021-2025). 2021. URL: </a:t>
            </a:r>
            <a:r>
              <a:rPr lang="ru" sz="7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https://asean.org/wp-content/uploads/2022/02/01-ASEAN-Cybersecurity-Cooperation-Paper-2021-2025_final-23-0122.pdf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Government of the Republic of Korea. National Cybersecurity Strategy. February 2024. URL: - </a:t>
            </a:r>
            <a:r>
              <a:rPr lang="ru" sz="7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https://www.president.go.kr/download/6698bbbf46cda</a:t>
            </a: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Government of Japan. Cybersecurity Strategy. September 28, 2021. URL: -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https://www.nisc.go.jp/pdf/policy/kihon-s/cs-senryaku2021-en.pdf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https://www.csis.org/blogs/strategic-technologies-blog/aseans-cyber-initiatives-select-list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ACICE. Organisation 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Structure</a:t>
            </a: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https://www.acice-asean.org/orgstructure/</a:t>
            </a:r>
            <a:endParaRPr sz="7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ASTNET. Cooperation.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https://astnet.asean.org/cooperation/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endParaRPr sz="7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Ministry of Economy, Trade and Industry. </a:t>
            </a:r>
            <a:r>
              <a:rPr lang="ru" sz="700">
                <a:solidFill>
                  <a:srgbClr val="1A1A1A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Outcomes of the 16th ASEAN-Japan Cybersecurity Policy Meeting. October 6, 2023.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https://www.meti.go.jp/english/press/2023/1006_003.html</a:t>
            </a:r>
            <a:endParaRPr sz="7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ASEAN. Asean-Republic of Korean Plan of Action. Implement the Joint Vision Statement for Peace, Prosperity and Partnership (2021-2025).  2021.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https://asean.org/wp-content/uploads/2021/03/16.-ASEAN-ROK-POA-2021-2025-Final.pdf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NISC. Cybersecurity Strategy. Toward a World-Leading, Resilient and Vigorous Cyberspace. 2013. URL:-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https://www.nisc.go.jp/eng/pdf/CyberSecurityStrategy.pdf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National Security Strategy of Japan. 2022. URL: </a:t>
            </a:r>
            <a:r>
              <a:rPr lang="ru" sz="7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https://www.cas.go.jp/jp/siryou/221216anzenhoshou/national_security_strategy_2022_pamphlet-e.pdf</a:t>
            </a:r>
            <a:endParaRPr sz="700">
              <a:solidFill>
                <a:schemeClr val="dk2"/>
              </a:solidFill>
              <a:highlight>
                <a:srgbClr val="FF00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Regional Comprehensive Economic Partnership (RCEP) Agreement. 2020. Chapter 12. Article 12.3. URL: http://fta.mofcom.gov.cn/rcep/rceppdf/d12z_en.pdf</a:t>
            </a:r>
            <a:endParaRPr sz="700">
              <a:solidFill>
                <a:schemeClr val="dk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25" title="Logo НУГ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387338" y="3944975"/>
            <a:ext cx="2521374" cy="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2158125" y="138175"/>
            <a:ext cx="64413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Глобальный индекс кибербезопасности 2024</a:t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48375" y="2711175"/>
            <a:ext cx="84738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5 уровней: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•	«Образец для подражания» (включает 46 стран) - Япония и ЮК (95-100)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•	«Прогрессирующий» (29 стран) -Филиппины (85-95)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•	«Формирующийся» (49 стран),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•	«Развивающийся» (56 стран)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</a:rPr>
              <a:t>•	«Начальный» (14 стран).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9" name="Google Shape;69;p14" title="e5be73d952eb293c5b515da3b60778d8.jpg"/>
          <p:cNvPicPr preferRelativeResize="0"/>
          <p:nvPr/>
        </p:nvPicPr>
        <p:blipFill rotWithShape="1">
          <a:blip r:embed="rId3">
            <a:alphaModFix/>
          </a:blip>
          <a:srcRect b="0" l="0" r="17810" t="0"/>
          <a:stretch/>
        </p:blipFill>
        <p:spPr>
          <a:xfrm>
            <a:off x="2879750" y="625025"/>
            <a:ext cx="3893449" cy="20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25" y="562900"/>
            <a:ext cx="5368275" cy="30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858763" y="3496175"/>
            <a:ext cx="59520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MOC,   DICT  +  JICA, 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7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Первый японо-американо-филиппинский кибердиалог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70525" y="70300"/>
            <a:ext cx="891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Сотрудничество Филиппин и Японии в сфере кибербезопасности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85875" y="485050"/>
            <a:ext cx="5175600" cy="15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Ограниченные возможности Японии </a:t>
            </a:r>
            <a:endParaRPr/>
          </a:p>
        </p:txBody>
      </p:sp>
      <p:pic>
        <p:nvPicPr>
          <p:cNvPr id="82" name="Google Shape;82;p16" title="Remove-bg.ai_173200920557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01" y="256675"/>
            <a:ext cx="3965998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99000" y="2730000"/>
            <a:ext cx="83943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❖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Обязательство по защите классифицированной информации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❖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Расширение роли Японии в региональной системе безопасности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❖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Особое внимание Японии к кибербезопасности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➢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НСБ 2022 г. 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➢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Совместные тренинги со специалистами США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➢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Недостаток средств</a:t>
            </a:r>
            <a:endParaRPr b="1" sz="1600">
              <a:solidFill>
                <a:schemeClr val="lt1"/>
              </a:solidFill>
              <a:highlight>
                <a:srgbClr val="5E2B97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Char char="➢"/>
            </a:pPr>
            <a:r>
              <a:rPr b="1" lang="ru" sz="1600">
                <a:solidFill>
                  <a:schemeClr val="lt1"/>
                </a:solidFill>
                <a:highlight>
                  <a:srgbClr val="5E2B97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Чрезмерная зависимость от США</a:t>
            </a:r>
            <a:endParaRPr b="1" sz="1600">
              <a:solidFill>
                <a:schemeClr val="lt1"/>
              </a:solidFill>
              <a:highlight>
                <a:srgbClr val="5E2B97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Сотрудничество </a:t>
            </a: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Филиппин</a:t>
            </a: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 и Республики Корея в сфере кибербезопасности</a:t>
            </a:r>
            <a:endParaRPr b="0" sz="1200">
              <a:solidFill>
                <a:srgbClr val="212529"/>
              </a:solidFill>
              <a:highlight>
                <a:srgbClr val="FF99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248375" y="2711175"/>
            <a:ext cx="77238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</a:rPr>
              <a:t>•	</a:t>
            </a:r>
            <a:r>
              <a:rPr b="1" lang="ru" sz="1600">
                <a:solidFill>
                  <a:schemeClr val="lt1"/>
                </a:solidFill>
              </a:rPr>
              <a:t>Финансовая помощь с целью укрепления кибербезопасности Филиппин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</a:rPr>
              <a:t>•	</a:t>
            </a:r>
            <a:r>
              <a:rPr b="1" lang="ru" sz="1600">
                <a:solidFill>
                  <a:schemeClr val="lt1"/>
                </a:solidFill>
              </a:rPr>
              <a:t>Меморандум о Взаимопонимании (MOU) о </a:t>
            </a:r>
            <a:r>
              <a:rPr b="1" lang="ru" sz="1600">
                <a:solidFill>
                  <a:schemeClr val="lt1"/>
                </a:solidFill>
              </a:rPr>
              <a:t>сотрудничестве</a:t>
            </a:r>
            <a:r>
              <a:rPr b="1" lang="ru" sz="1600">
                <a:solidFill>
                  <a:schemeClr val="lt1"/>
                </a:solidFill>
              </a:rPr>
              <a:t> в области защиты данных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</a:rPr>
              <a:t>•	Совместная декларация о стратегическом партнерстве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</a:rPr>
              <a:t>•	Меморандум о Взаимопонимании (MOU) о морском сотрудничестве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90" name="Google Shape;90;p17" title="01_Logo_HSE_full_rus_Pant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623" y="622025"/>
            <a:ext cx="1231275" cy="12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85875" y="473400"/>
            <a:ext cx="8183700" cy="217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Ограниченное взаимодействие Республики Корея с Филиппинами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в сфере кибербезопасности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4294967295" type="subTitle"/>
          </p:nvPr>
        </p:nvSpPr>
        <p:spPr>
          <a:xfrm>
            <a:off x="248375" y="2875200"/>
            <a:ext cx="8473800" cy="20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lt1"/>
                </a:solidFill>
              </a:rPr>
              <a:t>•	</a:t>
            </a:r>
            <a:r>
              <a:rPr b="1" lang="ru">
                <a:solidFill>
                  <a:schemeClr val="lt1"/>
                </a:solidFill>
              </a:rPr>
              <a:t>Региональный подход через АСЕАН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lt1"/>
                </a:solidFill>
              </a:rPr>
              <a:t>•	</a:t>
            </a:r>
            <a:r>
              <a:rPr b="1" lang="ru">
                <a:solidFill>
                  <a:schemeClr val="lt1"/>
                </a:solidFill>
              </a:rPr>
              <a:t>Разные национальные приоритеты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chemeClr val="lt1"/>
                </a:solidFill>
              </a:rPr>
              <a:t>•	Развивающаяся </a:t>
            </a:r>
            <a:r>
              <a:rPr b="1" lang="ru">
                <a:solidFill>
                  <a:schemeClr val="lt1"/>
                </a:solidFill>
              </a:rPr>
              <a:t>инфраструктура</a:t>
            </a:r>
            <a:r>
              <a:rPr b="1" lang="ru">
                <a:solidFill>
                  <a:schemeClr val="lt1"/>
                </a:solidFill>
              </a:rPr>
              <a:t> </a:t>
            </a:r>
            <a:r>
              <a:rPr b="1" lang="ru">
                <a:solidFill>
                  <a:schemeClr val="lt1"/>
                </a:solidFill>
              </a:rPr>
              <a:t>кибербезопасности Филиппин</a:t>
            </a:r>
            <a:r>
              <a:rPr lang="ru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97" name="Google Shape;97;p18" title="Remove-bg.ai_17302634119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000" y="2652602"/>
            <a:ext cx="2451475" cy="266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60100" y="1707600"/>
            <a:ext cx="5834100" cy="29094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-"/>
            </a:pPr>
            <a:r>
              <a:rPr lang="ru" sz="1800">
                <a:latin typeface="Source Sans Pro"/>
                <a:ea typeface="Source Sans Pro"/>
                <a:cs typeface="Source Sans Pro"/>
                <a:sym typeface="Source Sans Pro"/>
              </a:rPr>
              <a:t>обострившаяся конкуренция крупных держав, таких как США и Китай;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-"/>
            </a:pPr>
            <a:r>
              <a:rPr lang="ru" sz="1800">
                <a:latin typeface="Source Sans Pro"/>
                <a:ea typeface="Source Sans Pro"/>
                <a:cs typeface="Source Sans Pro"/>
                <a:sym typeface="Source Sans Pro"/>
              </a:rPr>
              <a:t>внутренняя политическая нестабильность;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ru" sz="1800">
                <a:latin typeface="Source Sans Pro"/>
                <a:ea typeface="Source Sans Pro"/>
                <a:cs typeface="Source Sans Pro"/>
                <a:sym typeface="Source Sans Pro"/>
              </a:rPr>
              <a:t>динамичные геополитические условия</a:t>
            </a:r>
            <a:r>
              <a:rPr b="0" lang="ru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3" name="Google Shape;103;p19" title="Снимок экрана 2025-03-19 104750-edited-free (carve.photos)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75" y="93725"/>
            <a:ext cx="4569424" cy="20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title="01_Logo_HSE_full_rus_Panto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41" y="428550"/>
            <a:ext cx="78889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title="0y-I89BGVB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175" y="2446125"/>
            <a:ext cx="2875849" cy="21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title="pngegg 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38975" y="-1"/>
            <a:ext cx="4300125" cy="24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50" y="95150"/>
            <a:ext cx="5324701" cy="49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65500" y="549025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49500"/>
              <a:buFont typeface="Arial"/>
              <a:buNone/>
            </a:pPr>
            <a:r>
              <a:rPr lang="ru" sz="2222">
                <a:latin typeface="Verdana"/>
                <a:ea typeface="Verdana"/>
                <a:cs typeface="Verdana"/>
                <a:sym typeface="Verdana"/>
              </a:rPr>
              <a:t>Платформы взаимодействия      АС</a:t>
            </a:r>
            <a:r>
              <a:rPr lang="ru" sz="2222">
                <a:latin typeface="Verdana"/>
                <a:ea typeface="Verdana"/>
                <a:cs typeface="Verdana"/>
                <a:sym typeface="Verdana"/>
              </a:rPr>
              <a:t>ЕАН</a:t>
            </a:r>
            <a:r>
              <a:rPr lang="ru" sz="2222">
                <a:latin typeface="Verdana"/>
                <a:ea typeface="Verdana"/>
                <a:cs typeface="Verdana"/>
                <a:sym typeface="Verdana"/>
              </a:rPr>
              <a:t> с Японией</a:t>
            </a:r>
            <a:endParaRPr sz="2222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80400" y="1668400"/>
            <a:ext cx="4230300" cy="25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ru" sz="1800">
                <a:solidFill>
                  <a:schemeClr val="dk2"/>
                </a:solidFill>
              </a:rPr>
              <a:t>ASEAN-Japan Cybersecurity Policy Meeting (AJCPM)</a:t>
            </a:r>
            <a:r>
              <a:rPr lang="ru" sz="1800">
                <a:solidFill>
                  <a:schemeClr val="dk2"/>
                </a:solidFill>
              </a:rPr>
              <a:t>;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ru" sz="1800">
                <a:solidFill>
                  <a:schemeClr val="dk2"/>
                </a:solidFill>
              </a:rPr>
              <a:t>ASEAN-Japan Cybersecurity Capacity Building Centre (AJCCBC)</a:t>
            </a:r>
            <a:r>
              <a:rPr lang="ru" sz="1800">
                <a:solidFill>
                  <a:schemeClr val="dk2"/>
                </a:solidFill>
              </a:rPr>
              <a:t>;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ru" sz="1800">
                <a:solidFill>
                  <a:schemeClr val="dk2"/>
                </a:solidFill>
              </a:rPr>
              <a:t>ASEAN-Japan Cybersecurity Community Alliance (AJCCA);</a:t>
            </a:r>
            <a:endParaRPr b="1"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ru" sz="1800">
                <a:solidFill>
                  <a:schemeClr val="dk2"/>
                </a:solidFill>
                <a:highlight>
                  <a:srgbClr val="FFFFFF"/>
                </a:highlight>
              </a:rPr>
              <a:t>Первый японо-американо-филиппинский кибердиалог - октябрь 2024г.</a:t>
            </a:r>
            <a:endParaRPr b="1"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1" title="Яп.png"/>
          <p:cNvPicPr preferRelativeResize="0"/>
          <p:nvPr/>
        </p:nvPicPr>
        <p:blipFill rotWithShape="1">
          <a:blip r:embed="rId3">
            <a:alphaModFix/>
          </a:blip>
          <a:srcRect b="2289" l="14331" r="7051" t="-2290"/>
          <a:stretch/>
        </p:blipFill>
        <p:spPr>
          <a:xfrm>
            <a:off x="4700625" y="773900"/>
            <a:ext cx="4284075" cy="37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