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8"/>
    <p:restoredTop sz="94648"/>
  </p:normalViewPr>
  <p:slideViewPr>
    <p:cSldViewPr snapToGrid="0" snapToObjects="1">
      <p:cViewPr varScale="1">
        <p:scale>
          <a:sx n="97" d="100"/>
          <a:sy n="97" d="100"/>
        </p:scale>
        <p:origin x="216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263AD-851A-3F45-9456-B754C6699730}" type="datetimeFigureOut">
              <a:rPr lang="en-US" smtClean="0"/>
              <a:t>2/26/25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2309A-5434-3141-9B19-C78A7197A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58249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053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BA9-44B7-F64B-931B-BC94D6FD0E45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BA4-3C2E-524A-A553-56B60A75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0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BA9-44B7-F64B-931B-BC94D6FD0E45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BA4-3C2E-524A-A553-56B60A75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3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BA9-44B7-F64B-931B-BC94D6FD0E45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BA4-3C2E-524A-A553-56B60A75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8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xmlns="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xmlns="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xmlns="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xmlns="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xmlns="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xmlns="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xmlns="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xmlns="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xmlns="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BA9-44B7-F64B-931B-BC94D6FD0E45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BA4-3C2E-524A-A553-56B60A75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2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BA9-44B7-F64B-931B-BC94D6FD0E45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BA4-3C2E-524A-A553-56B60A75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2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BA9-44B7-F64B-931B-BC94D6FD0E45}" type="datetimeFigureOut">
              <a:rPr lang="en-US" smtClean="0"/>
              <a:t>2/26/25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BA4-3C2E-524A-A553-56B60A75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BA9-44B7-F64B-931B-BC94D6FD0E45}" type="datetimeFigureOut">
              <a:rPr lang="en-US" smtClean="0"/>
              <a:t>2/26/25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BA4-3C2E-524A-A553-56B60A75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0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BA9-44B7-F64B-931B-BC94D6FD0E45}" type="datetimeFigureOut">
              <a:rPr lang="en-US" smtClean="0"/>
              <a:t>2/26/25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BA4-3C2E-524A-A553-56B60A75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BA9-44B7-F64B-931B-BC94D6FD0E45}" type="datetimeFigureOut">
              <a:rPr lang="en-US" smtClean="0"/>
              <a:t>2/26/25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BA4-3C2E-524A-A553-56B60A75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5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BA9-44B7-F64B-931B-BC94D6FD0E45}" type="datetimeFigureOut">
              <a:rPr lang="en-US" smtClean="0"/>
              <a:t>2/26/25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BA4-3C2E-524A-A553-56B60A75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3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4BA9-44B7-F64B-931B-BC94D6FD0E45}" type="datetimeFigureOut">
              <a:rPr lang="en-US" smtClean="0"/>
              <a:t>2/26/25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1BA4-3C2E-524A-A553-56B60A75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7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54BA9-44B7-F64B-931B-BC94D6FD0E45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41BA4-3C2E-524A-A553-56B60A75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5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39" y="1076632"/>
            <a:ext cx="5245560" cy="422559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ru-RU" dirty="0"/>
              <a:t/>
            </a:r>
            <a:br>
              <a:rPr lang="ru-RU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1" y="1587731"/>
            <a:ext cx="4941800" cy="483433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СТРАТЕГИЯ КИБЕРБЕЗОПАСНОСТИ ЯПОНИИ</a:t>
            </a:r>
            <a:endParaRPr lang="en-GB" sz="2800" b="1" dirty="0" smtClean="0"/>
          </a:p>
          <a:p>
            <a:r>
              <a:rPr lang="ja-JP" altLang="en-US" sz="2800" dirty="0" smtClean="0"/>
              <a:t>日本のサイバーセキュリティ戦略</a:t>
            </a:r>
            <a:endParaRPr lang="en-GB" altLang="ja-JP" sz="2800" dirty="0" smtClean="0"/>
          </a:p>
          <a:p>
            <a:r>
              <a:rPr lang="en-US" sz="28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rPr>
              <a:t>Nihon no </a:t>
            </a:r>
            <a:r>
              <a:rPr lang="en-US" sz="2800" dirty="0" err="1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rPr>
              <a:t>saiba</a:t>
            </a:r>
            <a:r>
              <a:rPr lang="en-US" sz="28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rPr>
              <a:t> security </a:t>
            </a:r>
            <a:r>
              <a:rPr lang="en-US" sz="2800" dirty="0" err="1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rPr>
              <a:t>senryaku</a:t>
            </a:r>
            <a:endParaRPr lang="ru-RU" sz="2800" dirty="0" smtClean="0">
              <a:solidFill>
                <a:schemeClr val="dk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 smtClean="0"/>
              <a:t>Japan's Cybersecurity Strategy</a:t>
            </a:r>
            <a:endParaRPr lang="ru-RU" sz="2800" dirty="0" smtClean="0">
              <a:solidFill>
                <a:schemeClr val="dk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2800" dirty="0" smtClean="0">
              <a:solidFill>
                <a:schemeClr val="dk1"/>
              </a:solidFill>
              <a:latin typeface="Arial" charset="0"/>
            </a:endParaRPr>
          </a:p>
          <a:p>
            <a:endParaRPr lang="en-US" sz="2800" dirty="0" smtClean="0">
              <a:solidFill>
                <a:schemeClr val="dk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2800" dirty="0" smtClean="0">
              <a:latin typeface="Arial" charset="0"/>
              <a:ea typeface="Arial" charset="0"/>
              <a:cs typeface="Arial" charset="0"/>
            </a:endParaRP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Faculty of World Economy &amp; International Affairs</a:t>
            </a:r>
            <a:endParaRPr lang="ru-RU" dirty="0"/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7992" y="548719"/>
            <a:ext cx="2764464" cy="833514"/>
          </a:xfrm>
        </p:spPr>
        <p:txBody>
          <a:bodyPr/>
          <a:lstStyle/>
          <a:p>
            <a:r>
              <a:rPr lang="ru-RU" dirty="0"/>
              <a:t>XVII ежегодная конференция Ассоциации японоведов 20 декабря, ИКСА </a:t>
            </a:r>
            <a:r>
              <a:rPr lang="ru-RU" dirty="0" smtClean="0"/>
              <a:t>РАН</a:t>
            </a:r>
            <a:r>
              <a:rPr lang="ru-RU" dirty="0"/>
              <a:t> : Москва, Нахимовский проспект, дом 32. Зал ученых советов ИКСА </a:t>
            </a:r>
            <a:r>
              <a:rPr lang="ru-RU" dirty="0" smtClean="0"/>
              <a:t>РАН. Пленарное заседание 10:00-12:00. </a:t>
            </a:r>
            <a:endParaRPr lang="en-US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06447" y="540904"/>
            <a:ext cx="3976308" cy="457200"/>
          </a:xfrm>
        </p:spPr>
        <p:txBody>
          <a:bodyPr/>
          <a:lstStyle/>
          <a:p>
            <a:r>
              <a:rPr lang="ru-RU" dirty="0" smtClean="0"/>
              <a:t>Никипорец-Такигава Галина Юрьевна, </a:t>
            </a:r>
            <a:r>
              <a:rPr lang="ru-RU" dirty="0" err="1" smtClean="0"/>
              <a:t>д.полит.н</a:t>
            </a:r>
            <a:r>
              <a:rPr lang="ru-RU" dirty="0" smtClean="0"/>
              <a:t>.</a:t>
            </a:r>
            <a:r>
              <a:rPr lang="en-GB" dirty="0" smtClean="0"/>
              <a:t>, PhD, </a:t>
            </a:r>
            <a:r>
              <a:rPr lang="ru-RU" dirty="0" smtClean="0"/>
              <a:t>к.ф.н., профессор </a:t>
            </a:r>
            <a:r>
              <a:rPr lang="ru-RU" dirty="0" err="1" smtClean="0"/>
              <a:t>ФМЭиМП</a:t>
            </a:r>
            <a:r>
              <a:rPr lang="ru-RU" dirty="0" smtClean="0"/>
              <a:t> </a:t>
            </a:r>
            <a:r>
              <a:rPr lang="ru-RU" dirty="0" smtClean="0"/>
              <a:t>НИУ ВШЭ</a:t>
            </a:r>
            <a:endParaRPr lang="en-US" dirty="0"/>
          </a:p>
          <a:p>
            <a:r>
              <a:rPr lang="en-US" dirty="0" err="1" smtClean="0"/>
              <a:t>Gnikiporets-takigawa@hse.ru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4" name="Picture Placeholder 9"/>
          <p:cNvSpPr txBox="1">
            <a:spLocks/>
          </p:cNvSpPr>
          <p:nvPr/>
        </p:nvSpPr>
        <p:spPr>
          <a:xfrm>
            <a:off x="13521706" y="3047980"/>
            <a:ext cx="4325167" cy="4325107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13" name="AutoShape 10" descr="одписка на журнал «Ученые записки Российского государственного социального  университета»: купить, подписаться через интернет на журнал «Ученые записки  Российского государственного социального университета»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246601" y="1699876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/>
              <a:t>XVII ежегодная конференция Ассоциации японоведов 20 декабря, ИКСА </a:t>
            </a:r>
            <a:r>
              <a:rPr lang="ru-RU" sz="3200" b="1" dirty="0" smtClean="0"/>
              <a:t>РАН. Пленарное </a:t>
            </a:r>
            <a:r>
              <a:rPr lang="ru-RU" sz="3200" b="1" dirty="0"/>
              <a:t>заседание 10:00 – </a:t>
            </a:r>
            <a:r>
              <a:rPr lang="ru-RU" sz="3200" b="1" dirty="0" smtClean="0"/>
              <a:t>12:00</a:t>
            </a:r>
            <a:endParaRPr lang="en-US" sz="3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149" y="4023599"/>
            <a:ext cx="3559431" cy="23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050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charset="0"/>
                <a:ea typeface="Arial" charset="0"/>
                <a:cs typeface="Arial" charset="0"/>
              </a:rPr>
              <a:t>В рамках проекта «Национальные и региональные стратегии и институты кибербезопасности стран Восточной и Юго-Восточной Азии» НУГ «АСЕАН+, БРИКС+, НАТО+: перспективы азиатской интеграции в новом мировом порядке»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31" y="2506662"/>
            <a:ext cx="5909338" cy="4351338"/>
          </a:xfrm>
        </p:spPr>
      </p:pic>
    </p:spTree>
    <p:extLst>
      <p:ext uri="{BB962C8B-B14F-4D97-AF65-F5344CB8AC3E}">
        <p14:creationId xmlns:p14="http://schemas.microsoft.com/office/powerpoint/2010/main" val="133249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1717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charset="0"/>
                <a:ea typeface="Arial" charset="0"/>
                <a:cs typeface="Arial" charset="0"/>
              </a:rPr>
              <a:t>В рамках проекта «Национальные и региональные стратегии и институты кибербезопасности стран Восточной и Юго-Восточной Азии» НУГ «АСЕАН+, БРИКС+, НАТО+: перспективы азиатской интеграции в новом мировом порядке»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06662"/>
            <a:ext cx="12192000" cy="435133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сравнительное </a:t>
            </a:r>
            <a:r>
              <a:rPr lang="ru-RU" dirty="0"/>
              <a:t>исследование на материале двух ключевых для России регионов Восточной и Юго-Восточной Азии;</a:t>
            </a:r>
            <a:endParaRPr lang="en-GB" dirty="0"/>
          </a:p>
          <a:p>
            <a:pPr lvl="0"/>
            <a:r>
              <a:rPr lang="ru-RU" dirty="0" smtClean="0"/>
              <a:t>предметом </a:t>
            </a:r>
            <a:r>
              <a:rPr lang="ru-RU" dirty="0"/>
              <a:t>исследования является </a:t>
            </a:r>
            <a:r>
              <a:rPr lang="ru-RU" dirty="0" err="1"/>
              <a:t>кибербезопасность</a:t>
            </a:r>
            <a:r>
              <a:rPr lang="ru-RU" dirty="0"/>
              <a:t>, изучение которой на материале широкой выборки стран данных регионов производится впервые;</a:t>
            </a:r>
            <a:endParaRPr lang="en-GB" dirty="0"/>
          </a:p>
          <a:p>
            <a:pPr lvl="0"/>
            <a:r>
              <a:rPr lang="ru-RU" dirty="0" smtClean="0"/>
              <a:t>разработана </a:t>
            </a:r>
            <a:r>
              <a:rPr lang="ru-RU" dirty="0"/>
              <a:t>и апробирована методология изучения подходов различных стран к кибербезопасности;</a:t>
            </a:r>
            <a:endParaRPr lang="en-GB" dirty="0"/>
          </a:p>
          <a:p>
            <a:pPr lvl="0"/>
            <a:r>
              <a:rPr lang="ru-RU" dirty="0" smtClean="0"/>
              <a:t>систематизированы </a:t>
            </a:r>
            <a:r>
              <a:rPr lang="ru-RU" dirty="0"/>
              <a:t>основные </a:t>
            </a:r>
            <a:r>
              <a:rPr lang="ru-RU" dirty="0" err="1"/>
              <a:t>киберриски</a:t>
            </a:r>
            <a:r>
              <a:rPr lang="ru-RU" dirty="0"/>
              <a:t> в данном ключевом для международной системы безопасности регионе;</a:t>
            </a:r>
            <a:endParaRPr lang="en-GB" dirty="0"/>
          </a:p>
          <a:p>
            <a:pPr lvl="0"/>
            <a:r>
              <a:rPr lang="ru-RU" dirty="0" smtClean="0"/>
              <a:t>представлены </a:t>
            </a:r>
            <a:r>
              <a:rPr lang="ru-RU" dirty="0"/>
              <a:t>пути их решения со стороны различных стран;</a:t>
            </a:r>
            <a:endParaRPr lang="en-GB" dirty="0"/>
          </a:p>
          <a:p>
            <a:pPr lvl="0"/>
            <a:r>
              <a:rPr lang="ru-RU" dirty="0" smtClean="0"/>
              <a:t>разработаны </a:t>
            </a:r>
            <a:r>
              <a:rPr lang="ru-RU" dirty="0"/>
              <a:t>рекомендации по совершенствованию национальных стратегий кибербезопасности;</a:t>
            </a:r>
            <a:endParaRPr lang="en-GB" dirty="0"/>
          </a:p>
          <a:p>
            <a:pPr lvl="0"/>
            <a:r>
              <a:rPr lang="ru-RU" dirty="0"/>
              <a:t>на основе лучших практик стран регионов разработана технология кибербезопасности, которая готова к внедрению, и может использоваться для совершенствования российской стратегии кибербезопасности;</a:t>
            </a:r>
            <a:endParaRPr lang="en-GB" dirty="0"/>
          </a:p>
          <a:p>
            <a:pPr lvl="0"/>
            <a:r>
              <a:rPr lang="ru-RU" dirty="0" smtClean="0"/>
              <a:t>разработаны </a:t>
            </a:r>
            <a:r>
              <a:rPr lang="ru-RU" dirty="0"/>
              <a:t>«продукты», необходимые для сотрудничества России со странами Восточной и Юго-Восточной Азии: индекс стран Восточной и Юго-Восточной Азии по совокупности </a:t>
            </a:r>
            <a:r>
              <a:rPr lang="ru-RU" dirty="0" smtClean="0"/>
              <a:t>параметров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32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5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charset="0"/>
                <a:ea typeface="Arial" charset="0"/>
                <a:cs typeface="Arial" charset="0"/>
              </a:rPr>
              <a:t>Результаты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29" y="1920875"/>
            <a:ext cx="3657741" cy="4351338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70" y="1920875"/>
            <a:ext cx="68927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01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sz="32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ru-RU" sz="3200" b="1" dirty="0" smtClean="0">
                <a:latin typeface="Arial" charset="0"/>
                <a:ea typeface="Arial" charset="0"/>
                <a:cs typeface="Arial" charset="0"/>
              </a:rPr>
              <a:t>Почему </a:t>
            </a:r>
            <a:r>
              <a:rPr lang="ru-RU" sz="3200" b="1" dirty="0" err="1" smtClean="0">
                <a:latin typeface="Arial" charset="0"/>
                <a:ea typeface="Arial" charset="0"/>
                <a:cs typeface="Arial" charset="0"/>
              </a:rPr>
              <a:t>кибербезопасность</a:t>
            </a:r>
            <a:r>
              <a:rPr lang="ru-RU" sz="32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3200" b="1" dirty="0">
                <a:latin typeface="Arial" charset="0"/>
                <a:ea typeface="Arial" charset="0"/>
                <a:cs typeface="Arial" charset="0"/>
              </a:rPr>
              <a:t>среди видов безопасности? </a:t>
            </a:r>
            <a:r>
              <a:rPr lang="ru-RU" sz="3200" b="1" dirty="0" smtClean="0">
                <a:latin typeface="Arial" charset="0"/>
                <a:ea typeface="Arial" charset="0"/>
                <a:cs typeface="Arial" charset="0"/>
              </a:rPr>
              <a:t>Почему японская стратегия кибербезопасности исключительно интересна?</a:t>
            </a:r>
            <a:r>
              <a:rPr lang="en-GB" sz="3200" b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3200" b="1" dirty="0">
                <a:latin typeface="Arial" charset="0"/>
                <a:ea typeface="Arial" charset="0"/>
                <a:cs typeface="Arial" charset="0"/>
              </a:rPr>
            </a:b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4450"/>
            <a:ext cx="11353800" cy="4862513"/>
          </a:xfrm>
        </p:spPr>
        <p:txBody>
          <a:bodyPr>
            <a:normAutofit/>
          </a:bodyPr>
          <a:lstStyle/>
          <a:p>
            <a:r>
              <a:rPr lang="ru-RU" dirty="0" smtClean="0"/>
              <a:t>Важность невоенных аспектов безопасности </a:t>
            </a:r>
          </a:p>
          <a:p>
            <a:r>
              <a:rPr lang="ru-RU" dirty="0" smtClean="0"/>
              <a:t>Гибридный характер кибербезопасности</a:t>
            </a:r>
          </a:p>
          <a:p>
            <a:r>
              <a:rPr lang="ru-RU" dirty="0" smtClean="0"/>
              <a:t>Японский опыт: роль США в глобальной кибербезопасности + роль США в безопасности Японии = квинтэссенция проблем японского подхода к национальной безопасности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" y="1"/>
            <a:ext cx="11993217" cy="140473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charset="0"/>
                <a:ea typeface="Arial" charset="0"/>
                <a:cs typeface="Arial" charset="0"/>
              </a:rPr>
              <a:t>Эволюция НСКБ Японии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2765" y="1166192"/>
            <a:ext cx="11993217" cy="557916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2000 «План действий по созданию системы защиты информационных систем»,  «Специальный план действий по борьбе с </a:t>
            </a:r>
            <a:r>
              <a:rPr lang="ru-RU" dirty="0" err="1" smtClean="0">
                <a:latin typeface="Arial" charset="0"/>
                <a:ea typeface="Arial" charset="0"/>
                <a:cs typeface="Arial" charset="0"/>
              </a:rPr>
              <a:t>кибертерроризмом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», «Инаугурационная национальная стратегия по информационной безопасности».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2014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«Базовый Акт по Кибербезопасности», Стратегический штаб и Совет по кибербезопасности</a:t>
            </a:r>
            <a:endParaRPr lang="en-GB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2015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Национальный центр готовности к инцидентам и стратегии кибербезопасности, который вместе с Силами самообороны Японии (ССЯ) и полицией должен был координировать политику и командовать созданной в составе ССЯ </a:t>
            </a:r>
            <a:r>
              <a:rPr lang="ru-RU" dirty="0" err="1" smtClean="0">
                <a:latin typeface="Arial" charset="0"/>
                <a:ea typeface="Arial" charset="0"/>
                <a:cs typeface="Arial" charset="0"/>
              </a:rPr>
              <a:t>Кибергруппой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. Национальная стратегия кибербезопасности (НСКБ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ru-RU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2017-2020 Отчеты о неудовлетворительном состоянии системы кибербезопасности и необходимости создания рабочей стратегии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2022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 Обновленные стратегические документы в связи с усложнившейся международной обстановкой в 2022 году. В частности СНБ с разделом по кибербезопасности с тремя задачами. </a:t>
            </a:r>
          </a:p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2024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год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неудовлетворительные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результаты и темп решения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задач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и возрастающее отставание Японии</a:t>
            </a:r>
            <a:endParaRPr lang="en-GB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54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charset="0"/>
                <a:ea typeface="Arial" charset="0"/>
                <a:cs typeface="Arial" charset="0"/>
              </a:rPr>
              <a:t>Проблемное поле (1)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Одна из причин в вялотекущей </a:t>
            </a:r>
            <a:r>
              <a:rPr lang="ru-RU" dirty="0" err="1"/>
              <a:t>цифровизации</a:t>
            </a:r>
            <a:r>
              <a:rPr lang="ru-RU" dirty="0"/>
              <a:t>, негативно влияющей на укрепление кибербезопасности. Вторая причина в отсутствии четкой политической воли и решительности реализовать национальную стратегию кибербезопасности. Третья – в том, что национальная стратегия кибербезопасности Японии разрабатывается не только с учетом общих с США интересов, но и с расчетом и в этом виде безопасности на помощь США. </a:t>
            </a:r>
            <a:endParaRPr lang="en-GB" dirty="0"/>
          </a:p>
          <a:p>
            <a:pPr lvl="0"/>
            <a:r>
              <a:rPr lang="ru-RU" dirty="0"/>
              <a:t>Такой подход проблематичен, так как укрепление кибербезопасности требует от стран достижения одинаковых целей, но, главным образом, индивидуальными, а не коллективными усилиями, практически исключающими международное сотрудничество.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58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charset="0"/>
                <a:ea typeface="Arial" charset="0"/>
                <a:cs typeface="Arial" charset="0"/>
              </a:rPr>
              <a:t>Проблемное поле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«</a:t>
            </a:r>
            <a:r>
              <a:rPr lang="ru-RU" dirty="0" err="1"/>
              <a:t>Киберсуверенный</a:t>
            </a:r>
            <a:r>
              <a:rPr lang="ru-RU" dirty="0"/>
              <a:t>» подход в большей степени соответствует новым политическим реалиям отхода от </a:t>
            </a:r>
            <a:r>
              <a:rPr lang="ru-RU" dirty="0" err="1"/>
              <a:t>однополярности</a:t>
            </a:r>
            <a:r>
              <a:rPr lang="ru-RU" dirty="0"/>
              <a:t>, а также утраты популярности либеральной парадигмы, в рамках которых утверждались эффективность и жизнеспособность глобальных институтов и интернета как одного из них, а также особые права США на управление глобальными институтами. </a:t>
            </a:r>
            <a:endParaRPr lang="en-GB" dirty="0"/>
          </a:p>
          <a:p>
            <a:pPr lvl="0"/>
            <a:r>
              <a:rPr lang="ru-RU" dirty="0"/>
              <a:t>«</a:t>
            </a:r>
            <a:r>
              <a:rPr lang="ru-RU" dirty="0" err="1"/>
              <a:t>Американоцентричный</a:t>
            </a:r>
            <a:r>
              <a:rPr lang="ru-RU" dirty="0"/>
              <a:t>» подход Японии к решению вопросов собственной безопасности не решает задачу развития комплекса национальной безопасности Японии, но скорее создает для него дополнительные угрозы.  </a:t>
            </a:r>
            <a:endParaRPr lang="en-GB" dirty="0"/>
          </a:p>
          <a:p>
            <a:pPr lvl="0"/>
            <a:r>
              <a:rPr lang="ru-RU" dirty="0"/>
              <a:t>Своими подходами Япония отличается и от других американских «единомышленников», которые, даже не имея подобных японским возможностей заниматься контролем информационного пространства, </a:t>
            </a:r>
            <a:r>
              <a:rPr lang="ru-RU" dirty="0" err="1"/>
              <a:t>кибератаками</a:t>
            </a:r>
            <a:r>
              <a:rPr lang="ru-RU" dirty="0"/>
              <a:t>, слежкой в интернете, легитимируют данные цели как законное право государства, а также придерживаются более «</a:t>
            </a:r>
            <a:r>
              <a:rPr lang="ru-RU" dirty="0" err="1"/>
              <a:t>киберсуверенного</a:t>
            </a:r>
            <a:r>
              <a:rPr lang="ru-RU" dirty="0"/>
              <a:t>» подхода.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15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39" y="1076632"/>
            <a:ext cx="5245560" cy="422559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ru-RU" dirty="0"/>
              <a:t/>
            </a:r>
            <a:br>
              <a:rPr lang="ru-RU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0" y="1587731"/>
            <a:ext cx="11595652" cy="50648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Спасибо за внимание</a:t>
            </a:r>
          </a:p>
          <a:p>
            <a:pPr algn="ctr"/>
            <a:r>
              <a:rPr lang="ru-RU" sz="2800" b="1" dirty="0" smtClean="0"/>
              <a:t>СТРАТЕГИЯ КИБЕРБЕЗОПАСНОСТИ ЯПОНИИ</a:t>
            </a:r>
            <a:endParaRPr lang="en-GB" sz="2800" b="1" dirty="0" smtClean="0"/>
          </a:p>
          <a:p>
            <a:pPr algn="ctr"/>
            <a:r>
              <a:rPr lang="ru-RU" sz="2800" b="1" dirty="0" smtClean="0">
                <a:solidFill>
                  <a:schemeClr val="dk1"/>
                </a:solidFill>
                <a:latin typeface="Arial" charset="0"/>
              </a:rPr>
              <a:t>Никипорец-Такигава Галина Юрьевна</a:t>
            </a:r>
          </a:p>
          <a:p>
            <a:pPr algn="ctr"/>
            <a:r>
              <a:rPr lang="ru-RU" sz="2800" b="1" dirty="0" err="1"/>
              <a:t>д.полит.н</a:t>
            </a:r>
            <a:r>
              <a:rPr lang="ru-RU" sz="2800" b="1" dirty="0"/>
              <a:t>.</a:t>
            </a:r>
            <a:r>
              <a:rPr lang="en-GB" sz="2800" b="1" dirty="0"/>
              <a:t>, PhD, </a:t>
            </a:r>
            <a:r>
              <a:rPr lang="ru-RU" sz="2800" b="1" dirty="0"/>
              <a:t>к.ф.н., профессор Департамента зарубежного регионоведения </a:t>
            </a:r>
            <a:r>
              <a:rPr lang="ru-RU" sz="2800" b="1" dirty="0" err="1"/>
              <a:t>ФМЭиМП</a:t>
            </a:r>
            <a:r>
              <a:rPr lang="ru-RU" sz="2800" b="1" dirty="0"/>
              <a:t> НИУ </a:t>
            </a:r>
            <a:r>
              <a:rPr lang="ru-RU" sz="2800" b="1" dirty="0" smtClean="0"/>
              <a:t>ВШЭ</a:t>
            </a:r>
          </a:p>
          <a:p>
            <a:pPr algn="ctr"/>
            <a:r>
              <a:rPr lang="ru-RU" sz="2800" b="1" dirty="0" smtClean="0"/>
              <a:t>Руководитель проекта </a:t>
            </a:r>
            <a:r>
              <a:rPr lang="ru-RU" sz="2800" b="1" dirty="0">
                <a:latin typeface="Arial" charset="0"/>
                <a:ea typeface="Arial" charset="0"/>
                <a:cs typeface="Arial" charset="0"/>
              </a:rPr>
              <a:t>«Национальные и региональные стратегии и институты кибербезопасности стран Восточной и Юго-Восточной Азии»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НУГ «</a:t>
            </a:r>
            <a:r>
              <a:rPr lang="ru-RU" sz="2800" b="1" dirty="0" smtClean="0">
                <a:latin typeface="Arial" charset="0"/>
                <a:ea typeface="Arial" charset="0"/>
                <a:cs typeface="Arial" charset="0"/>
              </a:rPr>
              <a:t>АСЕАН</a:t>
            </a:r>
            <a:r>
              <a:rPr lang="ru-RU" sz="2800" b="1" dirty="0">
                <a:latin typeface="Arial" charset="0"/>
                <a:ea typeface="Arial" charset="0"/>
                <a:cs typeface="Arial" charset="0"/>
              </a:rPr>
              <a:t>+, БРИКС+, НАТО+: перспективы азиатской интеграции в новом мировом </a:t>
            </a:r>
            <a:r>
              <a:rPr lang="ru-RU" sz="2800" b="1" dirty="0" smtClean="0">
                <a:latin typeface="Arial" charset="0"/>
                <a:ea typeface="Arial" charset="0"/>
                <a:cs typeface="Arial" charset="0"/>
              </a:rPr>
              <a:t>порядке»</a:t>
            </a:r>
            <a:endParaRPr lang="en-US" sz="2800" b="1" dirty="0"/>
          </a:p>
          <a:p>
            <a:pPr algn="ctr"/>
            <a:r>
              <a:rPr lang="en-US" sz="2800" b="1" dirty="0" err="1"/>
              <a:t>Gnikiporets-takigawa@hse.ru</a:t>
            </a:r>
            <a:endParaRPr lang="ru-RU" sz="2800" b="1" dirty="0"/>
          </a:p>
          <a:p>
            <a:endParaRPr lang="ru-RU" sz="2800" dirty="0" smtClean="0">
              <a:solidFill>
                <a:schemeClr val="dk1"/>
              </a:solidFill>
              <a:latin typeface="Arial" charset="0"/>
            </a:endParaRPr>
          </a:p>
          <a:p>
            <a:endParaRPr lang="en-US" sz="2800" dirty="0" smtClean="0">
              <a:solidFill>
                <a:schemeClr val="dk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2800" dirty="0" smtClean="0">
              <a:latin typeface="Arial" charset="0"/>
              <a:ea typeface="Arial" charset="0"/>
              <a:cs typeface="Arial" charset="0"/>
            </a:endParaRP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Faculty of World Economy &amp; International Affairs</a:t>
            </a:r>
            <a:endParaRPr lang="ru-RU" dirty="0"/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7992" y="548719"/>
            <a:ext cx="2764464" cy="833514"/>
          </a:xfrm>
        </p:spPr>
        <p:txBody>
          <a:bodyPr/>
          <a:lstStyle/>
          <a:p>
            <a:r>
              <a:rPr lang="ru-RU" dirty="0"/>
              <a:t>XVII ежегодная конференция Ассоциации японоведов 20 декабря, ИКСА </a:t>
            </a:r>
            <a:r>
              <a:rPr lang="ru-RU" dirty="0" smtClean="0"/>
              <a:t>РАН</a:t>
            </a:r>
            <a:r>
              <a:rPr lang="ru-RU" dirty="0"/>
              <a:t> : Москва, Нахимовский проспект, дом 32. Зал ученых советов ИКСА </a:t>
            </a:r>
            <a:r>
              <a:rPr lang="ru-RU" dirty="0" smtClean="0"/>
              <a:t>РАН. Пленарное заседание 10:00-12:00. </a:t>
            </a:r>
            <a:endParaRPr lang="en-US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06447" y="540904"/>
            <a:ext cx="3976308" cy="457200"/>
          </a:xfrm>
        </p:spPr>
        <p:txBody>
          <a:bodyPr/>
          <a:lstStyle/>
          <a:p>
            <a:r>
              <a:rPr lang="ru-RU" dirty="0" smtClean="0"/>
              <a:t>Никипорец-Такигава Галина Юрьевна, </a:t>
            </a:r>
            <a:r>
              <a:rPr lang="ru-RU" dirty="0" err="1" smtClean="0"/>
              <a:t>д.полит.н</a:t>
            </a:r>
            <a:r>
              <a:rPr lang="ru-RU" dirty="0" smtClean="0"/>
              <a:t>.</a:t>
            </a:r>
            <a:r>
              <a:rPr lang="en-GB" dirty="0" smtClean="0"/>
              <a:t>, PhD, </a:t>
            </a:r>
            <a:r>
              <a:rPr lang="ru-RU" dirty="0" smtClean="0"/>
              <a:t>к.ф.н., профессор Департамента зарубежного регионоведения </a:t>
            </a:r>
            <a:r>
              <a:rPr lang="ru-RU" dirty="0" err="1" smtClean="0"/>
              <a:t>ФМЭиМП</a:t>
            </a:r>
            <a:r>
              <a:rPr lang="ru-RU" dirty="0"/>
              <a:t> </a:t>
            </a:r>
            <a:r>
              <a:rPr lang="ru-RU" dirty="0" smtClean="0"/>
              <a:t>НИУ ВШЭ</a:t>
            </a:r>
            <a:endParaRPr lang="en-US" dirty="0"/>
          </a:p>
          <a:p>
            <a:r>
              <a:rPr lang="en-US" dirty="0" err="1" smtClean="0"/>
              <a:t>Gnikiporets-takigawa@hse.ru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4" name="Picture Placeholder 9"/>
          <p:cNvSpPr txBox="1">
            <a:spLocks/>
          </p:cNvSpPr>
          <p:nvPr/>
        </p:nvSpPr>
        <p:spPr>
          <a:xfrm>
            <a:off x="13521706" y="3047980"/>
            <a:ext cx="4325167" cy="4325107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13" name="AutoShape 10" descr="одписка на журнал «Ученые записки Российского государственного социального  университета»: купить, подписаться через интернет на журнал «Ученые записки  Российского государственного социального университета»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9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666</Words>
  <Application>Microsoft Macintosh PowerPoint</Application>
  <PresentationFormat>Widescreen</PresentationFormat>
  <Paragraphs>57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HSE Sans</vt:lpstr>
      <vt:lpstr>Yu Gothic</vt:lpstr>
      <vt:lpstr>Arial</vt:lpstr>
      <vt:lpstr>Office Theme</vt:lpstr>
      <vt:lpstr>  </vt:lpstr>
      <vt:lpstr>В рамках проекта «Национальные и региональные стратегии и институты кибербезопасности стран Восточной и Юго-Восточной Азии» НУГ «АСЕАН+, БРИКС+, НАТО+: перспективы азиатской интеграции в новом мировом порядке»</vt:lpstr>
      <vt:lpstr>В рамках проекта «Национальные и региональные стратегии и институты кибербезопасности стран Восточной и Юго-Восточной Азии» НУГ «АСЕАН+, БРИКС+, НАТО+: перспективы азиатской интеграции в новом мировом порядке»</vt:lpstr>
      <vt:lpstr>Результаты</vt:lpstr>
      <vt:lpstr> Почему кибербезопасность среди видов безопасности? Почему японская стратегия кибербезопасности исключительно интересна? </vt:lpstr>
      <vt:lpstr>Эволюция НСКБ Японии</vt:lpstr>
      <vt:lpstr>Проблемное поле (1)</vt:lpstr>
      <vt:lpstr>Проблемное поле (2)</vt:lpstr>
      <vt:lpstr>  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nikiporetstakigawa@gmail.com</dc:creator>
  <cp:lastModifiedBy>nikiporetstakigawa@gmail.com</cp:lastModifiedBy>
  <cp:revision>10</cp:revision>
  <dcterms:created xsi:type="dcterms:W3CDTF">2024-12-19T19:15:31Z</dcterms:created>
  <dcterms:modified xsi:type="dcterms:W3CDTF">2025-02-26T21:18:21Z</dcterms:modified>
</cp:coreProperties>
</file>