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406" r:id="rId2"/>
    <p:sldId id="416" r:id="rId3"/>
    <p:sldId id="418" r:id="rId4"/>
    <p:sldId id="393" r:id="rId5"/>
    <p:sldId id="420" r:id="rId6"/>
    <p:sldId id="411" r:id="rId7"/>
    <p:sldId id="413" r:id="rId8"/>
    <p:sldId id="421" r:id="rId9"/>
    <p:sldId id="422" r:id="rId10"/>
    <p:sldId id="419" r:id="rId11"/>
    <p:sldId id="412" r:id="rId12"/>
    <p:sldId id="417" r:id="rId13"/>
    <p:sldId id="415" r:id="rId14"/>
    <p:sldId id="404" r:id="rId15"/>
    <p:sldId id="409"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52"/>
    <p:restoredTop sz="94648"/>
  </p:normalViewPr>
  <p:slideViewPr>
    <p:cSldViewPr snapToGrid="0">
      <p:cViewPr>
        <p:scale>
          <a:sx n="128" d="100"/>
          <a:sy n="128" d="100"/>
        </p:scale>
        <p:origin x="144"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BFCCC-3E2F-9348-A40E-3DB45BA80322}" type="datetimeFigureOut">
              <a:rPr kumimoji="1" lang="ja-JP" altLang="en-US" smtClean="0"/>
              <a:t>2025/12/9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3C1C5-F922-DB46-AC4E-5F1CA1A01B6F}" type="slidenum">
              <a:rPr kumimoji="1" lang="ja-JP" altLang="en-US" smtClean="0"/>
              <a:t>‹#›</a:t>
            </a:fld>
            <a:endParaRPr kumimoji="1" lang="ja-JP" altLang="en-US"/>
          </a:p>
        </p:txBody>
      </p:sp>
    </p:spTree>
    <p:extLst>
      <p:ext uri="{BB962C8B-B14F-4D97-AF65-F5344CB8AC3E}">
        <p14:creationId xmlns:p14="http://schemas.microsoft.com/office/powerpoint/2010/main" val="4241980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3C1C5-F922-DB46-AC4E-5F1CA1A01B6F}" type="slidenum">
              <a:rPr kumimoji="1" lang="ja-JP" altLang="en-US" smtClean="0"/>
              <a:t>10</a:t>
            </a:fld>
            <a:endParaRPr kumimoji="1" lang="ja-JP" altLang="en-US"/>
          </a:p>
        </p:txBody>
      </p:sp>
    </p:spTree>
    <p:extLst>
      <p:ext uri="{BB962C8B-B14F-4D97-AF65-F5344CB8AC3E}">
        <p14:creationId xmlns:p14="http://schemas.microsoft.com/office/powerpoint/2010/main" val="145246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6F3C1C5-F922-DB46-AC4E-5F1CA1A01B6F}" type="slidenum">
              <a:rPr kumimoji="1" lang="ja-JP" altLang="en-US" smtClean="0"/>
              <a:t>11</a:t>
            </a:fld>
            <a:endParaRPr kumimoji="1" lang="ja-JP" altLang="en-US"/>
          </a:p>
        </p:txBody>
      </p:sp>
    </p:spTree>
    <p:extLst>
      <p:ext uri="{BB962C8B-B14F-4D97-AF65-F5344CB8AC3E}">
        <p14:creationId xmlns:p14="http://schemas.microsoft.com/office/powerpoint/2010/main" val="247039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AADB8A5-01FB-EA1C-4AF3-E3F962EDFC4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 xmlns:a16="http://schemas.microsoft.com/office/drawing/2014/main" id="{52FC71F3-E614-11BE-9761-A16B449EC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 xmlns:a16="http://schemas.microsoft.com/office/drawing/2014/main" id="{299F0FAC-0BAE-5D11-F4CA-9E1F6F975308}"/>
              </a:ext>
            </a:extLst>
          </p:cNvPr>
          <p:cNvSpPr>
            <a:spLocks noGrp="1"/>
          </p:cNvSpPr>
          <p:nvPr>
            <p:ph type="dt" sz="half" idx="10"/>
          </p:nvPr>
        </p:nvSpPr>
        <p:spPr/>
        <p:txBody>
          <a:bodyPr/>
          <a:lstStyle/>
          <a:p>
            <a:fld id="{18569388-9343-5141-A892-013E76113B8A}" type="datetimeFigureOut">
              <a:rPr kumimoji="1" lang="ja-JP" altLang="en-US" smtClean="0"/>
              <a:t>2025/12/9</a:t>
            </a:fld>
            <a:endParaRPr kumimoji="1" lang="ja-JP" altLang="en-US"/>
          </a:p>
        </p:txBody>
      </p:sp>
      <p:sp>
        <p:nvSpPr>
          <p:cNvPr id="5" name="フッター プレースホルダー 4">
            <a:extLst>
              <a:ext uri="{FF2B5EF4-FFF2-40B4-BE49-F238E27FC236}">
                <a16:creationId xmlns="" xmlns:a16="http://schemas.microsoft.com/office/drawing/2014/main" id="{F754A7E7-8B60-293C-5656-FEC68F30FD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CA9FA1B8-7DE4-03E4-184C-04C937C4E107}"/>
              </a:ext>
            </a:extLst>
          </p:cNvPr>
          <p:cNvSpPr>
            <a:spLocks noGrp="1"/>
          </p:cNvSpPr>
          <p:nvPr>
            <p:ph type="sldNum" sz="quarter" idx="12"/>
          </p:nvPr>
        </p:nvSpPr>
        <p:spPr/>
        <p:txBody>
          <a:body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42137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A7F2CF4-20BB-3D66-AE47-A8A739BA2F9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14A349D2-7F66-3A11-3A6A-4E4172441D9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45827D39-DF8A-1545-5192-FDA985266DD4}"/>
              </a:ext>
            </a:extLst>
          </p:cNvPr>
          <p:cNvSpPr>
            <a:spLocks noGrp="1"/>
          </p:cNvSpPr>
          <p:nvPr>
            <p:ph type="dt" sz="half" idx="10"/>
          </p:nvPr>
        </p:nvSpPr>
        <p:spPr/>
        <p:txBody>
          <a:bodyPr/>
          <a:lstStyle/>
          <a:p>
            <a:fld id="{18569388-9343-5141-A892-013E76113B8A}" type="datetimeFigureOut">
              <a:rPr kumimoji="1" lang="ja-JP" altLang="en-US" smtClean="0"/>
              <a:t>2025/12/9</a:t>
            </a:fld>
            <a:endParaRPr kumimoji="1" lang="ja-JP" altLang="en-US"/>
          </a:p>
        </p:txBody>
      </p:sp>
      <p:sp>
        <p:nvSpPr>
          <p:cNvPr id="5" name="フッター プレースホルダー 4">
            <a:extLst>
              <a:ext uri="{FF2B5EF4-FFF2-40B4-BE49-F238E27FC236}">
                <a16:creationId xmlns="" xmlns:a16="http://schemas.microsoft.com/office/drawing/2014/main" id="{846B1416-1ED3-B749-1C90-9BD3B438AF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2D93A90A-1B27-24B2-9417-006C87E41DF0}"/>
              </a:ext>
            </a:extLst>
          </p:cNvPr>
          <p:cNvSpPr>
            <a:spLocks noGrp="1"/>
          </p:cNvSpPr>
          <p:nvPr>
            <p:ph type="sldNum" sz="quarter" idx="12"/>
          </p:nvPr>
        </p:nvSpPr>
        <p:spPr/>
        <p:txBody>
          <a:body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159677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 xmlns:a16="http://schemas.microsoft.com/office/drawing/2014/main" id="{65025418-0ABE-7F4E-EBD0-8688971087B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48C5A604-FE51-BDD3-EBED-EE4BD9DA4D5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AB8C13D2-D76E-D5E1-F901-97D988C1A57A}"/>
              </a:ext>
            </a:extLst>
          </p:cNvPr>
          <p:cNvSpPr>
            <a:spLocks noGrp="1"/>
          </p:cNvSpPr>
          <p:nvPr>
            <p:ph type="dt" sz="half" idx="10"/>
          </p:nvPr>
        </p:nvSpPr>
        <p:spPr/>
        <p:txBody>
          <a:bodyPr/>
          <a:lstStyle/>
          <a:p>
            <a:fld id="{18569388-9343-5141-A892-013E76113B8A}" type="datetimeFigureOut">
              <a:rPr kumimoji="1" lang="ja-JP" altLang="en-US" smtClean="0"/>
              <a:t>2025/12/9</a:t>
            </a:fld>
            <a:endParaRPr kumimoji="1" lang="ja-JP" altLang="en-US"/>
          </a:p>
        </p:txBody>
      </p:sp>
      <p:sp>
        <p:nvSpPr>
          <p:cNvPr id="5" name="フッター プレースホルダー 4">
            <a:extLst>
              <a:ext uri="{FF2B5EF4-FFF2-40B4-BE49-F238E27FC236}">
                <a16:creationId xmlns="" xmlns:a16="http://schemas.microsoft.com/office/drawing/2014/main" id="{32853970-0B35-B205-3B26-FF85AD4BDD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807A3BDF-E092-95EF-DB5A-7270D1579399}"/>
              </a:ext>
            </a:extLst>
          </p:cNvPr>
          <p:cNvSpPr>
            <a:spLocks noGrp="1"/>
          </p:cNvSpPr>
          <p:nvPr>
            <p:ph type="sldNum" sz="quarter" idx="12"/>
          </p:nvPr>
        </p:nvSpPr>
        <p:spPr/>
        <p:txBody>
          <a:body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1024186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a:extLst>
              <a:ext uri="{FF2B5EF4-FFF2-40B4-BE49-F238E27FC236}">
                <a16:creationId xmlns="" xmlns:a16="http://schemas.microsoft.com/office/drawing/2014/main" id="{BA292C80-0DA8-194A-9A66-279048FA2A54}"/>
              </a:ext>
            </a:extLst>
          </p:cNvPr>
          <p:cNvPicPr>
            <a:picLocks noChangeAspect="1"/>
          </p:cNvPicPr>
          <p:nvPr userDrawn="1"/>
        </p:nvPicPr>
        <p:blipFill>
          <a:blip r:embed="rId3"/>
          <a:srcRect/>
          <a:stretch/>
        </p:blipFill>
        <p:spPr>
          <a:xfrm>
            <a:off x="1013859" y="962173"/>
            <a:ext cx="886499" cy="886499"/>
          </a:xfrm>
          <a:prstGeom prst="rect">
            <a:avLst/>
          </a:prstGeom>
        </p:spPr>
      </p:pic>
      <p:cxnSp>
        <p:nvCxnSpPr>
          <p:cNvPr id="11" name="Straight Connector 48">
            <a:extLst>
              <a:ext uri="{FF2B5EF4-FFF2-40B4-BE49-F238E27FC236}">
                <a16:creationId xmlns=""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r>
              <a:rPr lang="ru-RU" sz="1200" dirty="0">
                <a:latin typeface="HSE Sans" panose="02000000000000000000" pitchFamily="2" charset="0"/>
              </a:rPr>
              <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66843881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82418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1DBD91D-EEC1-4682-FA00-FC1C9EADD9B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484E0F8B-AF1F-1738-07F3-55F04EE1F19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7DCE6D59-1855-F5D2-3241-6DF3A3FB974C}"/>
              </a:ext>
            </a:extLst>
          </p:cNvPr>
          <p:cNvSpPr>
            <a:spLocks noGrp="1"/>
          </p:cNvSpPr>
          <p:nvPr>
            <p:ph type="dt" sz="half" idx="10"/>
          </p:nvPr>
        </p:nvSpPr>
        <p:spPr/>
        <p:txBody>
          <a:bodyPr/>
          <a:lstStyle/>
          <a:p>
            <a:fld id="{18569388-9343-5141-A892-013E76113B8A}" type="datetimeFigureOut">
              <a:rPr kumimoji="1" lang="ja-JP" altLang="en-US" smtClean="0"/>
              <a:t>2025/12/9</a:t>
            </a:fld>
            <a:endParaRPr kumimoji="1" lang="ja-JP" altLang="en-US"/>
          </a:p>
        </p:txBody>
      </p:sp>
      <p:sp>
        <p:nvSpPr>
          <p:cNvPr id="5" name="フッター プレースホルダー 4">
            <a:extLst>
              <a:ext uri="{FF2B5EF4-FFF2-40B4-BE49-F238E27FC236}">
                <a16:creationId xmlns="" xmlns:a16="http://schemas.microsoft.com/office/drawing/2014/main" id="{BFD0D253-C10D-454A-7CF5-BE0005737A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6575FB71-0759-C944-6F71-ABDDFBD3BB15}"/>
              </a:ext>
            </a:extLst>
          </p:cNvPr>
          <p:cNvSpPr>
            <a:spLocks noGrp="1"/>
          </p:cNvSpPr>
          <p:nvPr>
            <p:ph type="sldNum" sz="quarter" idx="12"/>
          </p:nvPr>
        </p:nvSpPr>
        <p:spPr/>
        <p:txBody>
          <a:body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362627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1837A30-8CB6-97CC-E249-7D2F8A18096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F93E8F92-FB4E-35DA-C474-E4F12DD910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 xmlns:a16="http://schemas.microsoft.com/office/drawing/2014/main" id="{EF60EF43-B581-61A0-68BD-E0DC7873F7EC}"/>
              </a:ext>
            </a:extLst>
          </p:cNvPr>
          <p:cNvSpPr>
            <a:spLocks noGrp="1"/>
          </p:cNvSpPr>
          <p:nvPr>
            <p:ph type="dt" sz="half" idx="10"/>
          </p:nvPr>
        </p:nvSpPr>
        <p:spPr/>
        <p:txBody>
          <a:bodyPr/>
          <a:lstStyle/>
          <a:p>
            <a:fld id="{18569388-9343-5141-A892-013E76113B8A}" type="datetimeFigureOut">
              <a:rPr kumimoji="1" lang="ja-JP" altLang="en-US" smtClean="0"/>
              <a:t>2025/12/9</a:t>
            </a:fld>
            <a:endParaRPr kumimoji="1" lang="ja-JP" altLang="en-US"/>
          </a:p>
        </p:txBody>
      </p:sp>
      <p:sp>
        <p:nvSpPr>
          <p:cNvPr id="5" name="フッター プレースホルダー 4">
            <a:extLst>
              <a:ext uri="{FF2B5EF4-FFF2-40B4-BE49-F238E27FC236}">
                <a16:creationId xmlns="" xmlns:a16="http://schemas.microsoft.com/office/drawing/2014/main" id="{E83E1D42-ECE0-33D7-FE82-E6535C72F3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9C55EEBE-A598-1A69-63F4-2A2B1686A181}"/>
              </a:ext>
            </a:extLst>
          </p:cNvPr>
          <p:cNvSpPr>
            <a:spLocks noGrp="1"/>
          </p:cNvSpPr>
          <p:nvPr>
            <p:ph type="sldNum" sz="quarter" idx="12"/>
          </p:nvPr>
        </p:nvSpPr>
        <p:spPr/>
        <p:txBody>
          <a:body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164990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EE05899-B2CB-63EF-885F-37341BE0BD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0EF11B46-C873-F651-584D-45475DDD06F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 xmlns:a16="http://schemas.microsoft.com/office/drawing/2014/main" id="{6B3012BF-2412-CDD5-DAA6-7D17E661A20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C2FCA29A-B7BD-CD56-B345-8F5E8E7739CA}"/>
              </a:ext>
            </a:extLst>
          </p:cNvPr>
          <p:cNvSpPr>
            <a:spLocks noGrp="1"/>
          </p:cNvSpPr>
          <p:nvPr>
            <p:ph type="dt" sz="half" idx="10"/>
          </p:nvPr>
        </p:nvSpPr>
        <p:spPr/>
        <p:txBody>
          <a:bodyPr/>
          <a:lstStyle/>
          <a:p>
            <a:fld id="{18569388-9343-5141-A892-013E76113B8A}" type="datetimeFigureOut">
              <a:rPr kumimoji="1" lang="ja-JP" altLang="en-US" smtClean="0"/>
              <a:t>2025/12/9</a:t>
            </a:fld>
            <a:endParaRPr kumimoji="1" lang="ja-JP" altLang="en-US"/>
          </a:p>
        </p:txBody>
      </p:sp>
      <p:sp>
        <p:nvSpPr>
          <p:cNvPr id="6" name="フッター プレースホルダー 5">
            <a:extLst>
              <a:ext uri="{FF2B5EF4-FFF2-40B4-BE49-F238E27FC236}">
                <a16:creationId xmlns="" xmlns:a16="http://schemas.microsoft.com/office/drawing/2014/main" id="{8923C004-7E56-A77C-8655-372A7105FE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2BE69E69-48E7-8736-C992-68BD05817224}"/>
              </a:ext>
            </a:extLst>
          </p:cNvPr>
          <p:cNvSpPr>
            <a:spLocks noGrp="1"/>
          </p:cNvSpPr>
          <p:nvPr>
            <p:ph type="sldNum" sz="quarter" idx="12"/>
          </p:nvPr>
        </p:nvSpPr>
        <p:spPr/>
        <p:txBody>
          <a:body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211338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5775C05-65B3-60B1-A6BC-3F2974B0455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6DDAE577-7229-9C5D-7E0F-EDE8F5FED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 xmlns:a16="http://schemas.microsoft.com/office/drawing/2014/main" id="{B8A61438-D7BA-4645-9112-636A7847352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 xmlns:a16="http://schemas.microsoft.com/office/drawing/2014/main" id="{FA0A1AE3-DDD6-29E3-266F-109D4395C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 xmlns:a16="http://schemas.microsoft.com/office/drawing/2014/main" id="{AF56E62F-B4DA-4F65-27B9-3B89D2066FA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 xmlns:a16="http://schemas.microsoft.com/office/drawing/2014/main" id="{400A51D0-5CB3-137C-CC63-BD998C418D1A}"/>
              </a:ext>
            </a:extLst>
          </p:cNvPr>
          <p:cNvSpPr>
            <a:spLocks noGrp="1"/>
          </p:cNvSpPr>
          <p:nvPr>
            <p:ph type="dt" sz="half" idx="10"/>
          </p:nvPr>
        </p:nvSpPr>
        <p:spPr/>
        <p:txBody>
          <a:bodyPr/>
          <a:lstStyle/>
          <a:p>
            <a:fld id="{18569388-9343-5141-A892-013E76113B8A}" type="datetimeFigureOut">
              <a:rPr kumimoji="1" lang="ja-JP" altLang="en-US" smtClean="0"/>
              <a:t>2025/12/9</a:t>
            </a:fld>
            <a:endParaRPr kumimoji="1" lang="ja-JP" altLang="en-US"/>
          </a:p>
        </p:txBody>
      </p:sp>
      <p:sp>
        <p:nvSpPr>
          <p:cNvPr id="8" name="フッター プレースホルダー 7">
            <a:extLst>
              <a:ext uri="{FF2B5EF4-FFF2-40B4-BE49-F238E27FC236}">
                <a16:creationId xmlns="" xmlns:a16="http://schemas.microsoft.com/office/drawing/2014/main" id="{52055E57-D5AD-3A41-F998-92D637406D8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 xmlns:a16="http://schemas.microsoft.com/office/drawing/2014/main" id="{6FA9A5EB-B2F6-92D6-D82F-45164744EA02}"/>
              </a:ext>
            </a:extLst>
          </p:cNvPr>
          <p:cNvSpPr>
            <a:spLocks noGrp="1"/>
          </p:cNvSpPr>
          <p:nvPr>
            <p:ph type="sldNum" sz="quarter" idx="12"/>
          </p:nvPr>
        </p:nvSpPr>
        <p:spPr/>
        <p:txBody>
          <a:body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2733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2DDDC16-7DC5-45C9-14A1-3F3A2BDCCEA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 xmlns:a16="http://schemas.microsoft.com/office/drawing/2014/main" id="{6D5C2A25-4B24-4976-DA08-FC4027F16447}"/>
              </a:ext>
            </a:extLst>
          </p:cNvPr>
          <p:cNvSpPr>
            <a:spLocks noGrp="1"/>
          </p:cNvSpPr>
          <p:nvPr>
            <p:ph type="dt" sz="half" idx="10"/>
          </p:nvPr>
        </p:nvSpPr>
        <p:spPr/>
        <p:txBody>
          <a:bodyPr/>
          <a:lstStyle/>
          <a:p>
            <a:fld id="{18569388-9343-5141-A892-013E76113B8A}" type="datetimeFigureOut">
              <a:rPr kumimoji="1" lang="ja-JP" altLang="en-US" smtClean="0"/>
              <a:t>2025/12/9</a:t>
            </a:fld>
            <a:endParaRPr kumimoji="1" lang="ja-JP" altLang="en-US"/>
          </a:p>
        </p:txBody>
      </p:sp>
      <p:sp>
        <p:nvSpPr>
          <p:cNvPr id="4" name="フッター プレースホルダー 3">
            <a:extLst>
              <a:ext uri="{FF2B5EF4-FFF2-40B4-BE49-F238E27FC236}">
                <a16:creationId xmlns="" xmlns:a16="http://schemas.microsoft.com/office/drawing/2014/main" id="{9C3EB106-C570-EA37-ED3B-5A8148F9F83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 xmlns:a16="http://schemas.microsoft.com/office/drawing/2014/main" id="{DF3A7350-50CE-7207-82C7-9454D974202A}"/>
              </a:ext>
            </a:extLst>
          </p:cNvPr>
          <p:cNvSpPr>
            <a:spLocks noGrp="1"/>
          </p:cNvSpPr>
          <p:nvPr>
            <p:ph type="sldNum" sz="quarter" idx="12"/>
          </p:nvPr>
        </p:nvSpPr>
        <p:spPr/>
        <p:txBody>
          <a:body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376065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 xmlns:a16="http://schemas.microsoft.com/office/drawing/2014/main" id="{D88100A6-8B23-D815-16CA-9028EA56A067}"/>
              </a:ext>
            </a:extLst>
          </p:cNvPr>
          <p:cNvSpPr>
            <a:spLocks noGrp="1"/>
          </p:cNvSpPr>
          <p:nvPr>
            <p:ph type="dt" sz="half" idx="10"/>
          </p:nvPr>
        </p:nvSpPr>
        <p:spPr/>
        <p:txBody>
          <a:bodyPr/>
          <a:lstStyle/>
          <a:p>
            <a:fld id="{18569388-9343-5141-A892-013E76113B8A}" type="datetimeFigureOut">
              <a:rPr kumimoji="1" lang="ja-JP" altLang="en-US" smtClean="0"/>
              <a:t>2025/12/9</a:t>
            </a:fld>
            <a:endParaRPr kumimoji="1" lang="ja-JP" altLang="en-US"/>
          </a:p>
        </p:txBody>
      </p:sp>
      <p:sp>
        <p:nvSpPr>
          <p:cNvPr id="3" name="フッター プレースホルダー 2">
            <a:extLst>
              <a:ext uri="{FF2B5EF4-FFF2-40B4-BE49-F238E27FC236}">
                <a16:creationId xmlns="" xmlns:a16="http://schemas.microsoft.com/office/drawing/2014/main" id="{F8467F22-7F62-8CA3-1969-9E0A3FFC692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 xmlns:a16="http://schemas.microsoft.com/office/drawing/2014/main" id="{A7A94498-7869-D990-4B9C-FD7067916CC6}"/>
              </a:ext>
            </a:extLst>
          </p:cNvPr>
          <p:cNvSpPr>
            <a:spLocks noGrp="1"/>
          </p:cNvSpPr>
          <p:nvPr>
            <p:ph type="sldNum" sz="quarter" idx="12"/>
          </p:nvPr>
        </p:nvSpPr>
        <p:spPr/>
        <p:txBody>
          <a:body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300296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E81DF8B-1011-6C4E-4295-B5B3F8714F5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E350995B-4965-6EA7-709B-3CFA482C1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 xmlns:a16="http://schemas.microsoft.com/office/drawing/2014/main" id="{EAC4EBEC-723A-2298-2981-FF6720692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60A857A4-FAB9-9374-1425-1101FB670356}"/>
              </a:ext>
            </a:extLst>
          </p:cNvPr>
          <p:cNvSpPr>
            <a:spLocks noGrp="1"/>
          </p:cNvSpPr>
          <p:nvPr>
            <p:ph type="dt" sz="half" idx="10"/>
          </p:nvPr>
        </p:nvSpPr>
        <p:spPr/>
        <p:txBody>
          <a:bodyPr/>
          <a:lstStyle/>
          <a:p>
            <a:fld id="{18569388-9343-5141-A892-013E76113B8A}" type="datetimeFigureOut">
              <a:rPr kumimoji="1" lang="ja-JP" altLang="en-US" smtClean="0"/>
              <a:t>2025/12/9</a:t>
            </a:fld>
            <a:endParaRPr kumimoji="1" lang="ja-JP" altLang="en-US"/>
          </a:p>
        </p:txBody>
      </p:sp>
      <p:sp>
        <p:nvSpPr>
          <p:cNvPr id="6" name="フッター プレースホルダー 5">
            <a:extLst>
              <a:ext uri="{FF2B5EF4-FFF2-40B4-BE49-F238E27FC236}">
                <a16:creationId xmlns="" xmlns:a16="http://schemas.microsoft.com/office/drawing/2014/main" id="{3FAA6B30-2BFB-42C0-7547-22812E5E78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13F8F391-4534-FF84-DF08-74D8F661237C}"/>
              </a:ext>
            </a:extLst>
          </p:cNvPr>
          <p:cNvSpPr>
            <a:spLocks noGrp="1"/>
          </p:cNvSpPr>
          <p:nvPr>
            <p:ph type="sldNum" sz="quarter" idx="12"/>
          </p:nvPr>
        </p:nvSpPr>
        <p:spPr/>
        <p:txBody>
          <a:body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315020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0E2F7DB-CCDD-F1C0-80E6-B54422AAB2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 xmlns:a16="http://schemas.microsoft.com/office/drawing/2014/main" id="{BD44743F-9672-972F-6A5A-DA43BF626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 xmlns:a16="http://schemas.microsoft.com/office/drawing/2014/main" id="{5324112D-42E7-4C70-11B5-D1521614F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696ED350-7C18-2C94-592A-B12ABCFCFD17}"/>
              </a:ext>
            </a:extLst>
          </p:cNvPr>
          <p:cNvSpPr>
            <a:spLocks noGrp="1"/>
          </p:cNvSpPr>
          <p:nvPr>
            <p:ph type="dt" sz="half" idx="10"/>
          </p:nvPr>
        </p:nvSpPr>
        <p:spPr/>
        <p:txBody>
          <a:bodyPr/>
          <a:lstStyle/>
          <a:p>
            <a:fld id="{18569388-9343-5141-A892-013E76113B8A}" type="datetimeFigureOut">
              <a:rPr kumimoji="1" lang="ja-JP" altLang="en-US" smtClean="0"/>
              <a:t>2025/12/9</a:t>
            </a:fld>
            <a:endParaRPr kumimoji="1" lang="ja-JP" altLang="en-US"/>
          </a:p>
        </p:txBody>
      </p:sp>
      <p:sp>
        <p:nvSpPr>
          <p:cNvPr id="6" name="フッター プレースホルダー 5">
            <a:extLst>
              <a:ext uri="{FF2B5EF4-FFF2-40B4-BE49-F238E27FC236}">
                <a16:creationId xmlns="" xmlns:a16="http://schemas.microsoft.com/office/drawing/2014/main" id="{11AD7EA1-5EBF-E193-92C1-3ED5E2C2DD4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0B45DB56-2655-C11E-EBCD-8910CEB89994}"/>
              </a:ext>
            </a:extLst>
          </p:cNvPr>
          <p:cNvSpPr>
            <a:spLocks noGrp="1"/>
          </p:cNvSpPr>
          <p:nvPr>
            <p:ph type="sldNum" sz="quarter" idx="12"/>
          </p:nvPr>
        </p:nvSpPr>
        <p:spPr/>
        <p:txBody>
          <a:body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28604622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 xmlns:a16="http://schemas.microsoft.com/office/drawing/2014/main" id="{ADB493AA-5BF3-24CE-A9F6-375AA1701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43441C6C-640B-77F3-4472-82F2296F1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922EB704-38ED-1EF6-1BF8-F183BED320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569388-9343-5141-A892-013E76113B8A}" type="datetimeFigureOut">
              <a:rPr kumimoji="1" lang="ja-JP" altLang="en-US" smtClean="0"/>
              <a:t>2025/12/9</a:t>
            </a:fld>
            <a:endParaRPr kumimoji="1" lang="ja-JP" altLang="en-US"/>
          </a:p>
        </p:txBody>
      </p:sp>
      <p:sp>
        <p:nvSpPr>
          <p:cNvPr id="5" name="フッター プレースホルダー 4">
            <a:extLst>
              <a:ext uri="{FF2B5EF4-FFF2-40B4-BE49-F238E27FC236}">
                <a16:creationId xmlns="" xmlns:a16="http://schemas.microsoft.com/office/drawing/2014/main" id="{D1D1752F-39C0-2C22-B4F2-6D8948152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 xmlns:a16="http://schemas.microsoft.com/office/drawing/2014/main" id="{3E801B67-E6BC-291E-7858-2E1094E77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6FCECD-96CE-3044-B9AF-956F7FBBF0C8}" type="slidenum">
              <a:rPr kumimoji="1" lang="ja-JP" altLang="en-US" smtClean="0"/>
              <a:t>‹#›</a:t>
            </a:fld>
            <a:endParaRPr kumimoji="1" lang="ja-JP" altLang="en-US"/>
          </a:p>
        </p:txBody>
      </p:sp>
    </p:spTree>
    <p:extLst>
      <p:ext uri="{BB962C8B-B14F-4D97-AF65-F5344CB8AC3E}">
        <p14:creationId xmlns:p14="http://schemas.microsoft.com/office/powerpoint/2010/main" val="1813532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9" Type="http://schemas.openxmlformats.org/officeDocument/2006/relationships/hyperlink" Target="https://www.nippon.com/en/japan-data/h30017/" TargetMode="External"/><Relationship Id="rId20" Type="http://schemas.openxmlformats.org/officeDocument/2006/relationships/hyperlink" Target="https://www.google.com/url?esrc=s&amp;q=&amp;rct=j&amp;sa=U&amp;url=https://www.lowyinstitute.org/the-interpreter/sanae-takaichi-japan-back-back&amp;ved=2ahUKEwi9hNvky5mRAxXKTVUIHZv7MjoQFnoECA8QAg&amp;usg=AOvVaw2H3Nm5sBRGLSRgZy2Dl7JH" TargetMode="External"/><Relationship Id="rId21" Type="http://schemas.openxmlformats.org/officeDocument/2006/relationships/hyperlink" Target="https://www.google.com/url?esrc=s&amp;q=&amp;rct=j&amp;sa=U&amp;url=https://www.thinkchina.sg/politics/sanae-takaichi-and-future-japans-security-policy&amp;ved=2ahUKEwi9hNvky5mRAxXKTVUIHZv7MjoQFnoECAUQAg&amp;usg=AOvVaw28_gkn-pwiZHpQusEDo547" TargetMode="External"/><Relationship Id="rId10" Type="http://schemas.openxmlformats.org/officeDocument/2006/relationships/hyperlink" Target="https://www.fnn.jp/articles/-/964821" TargetMode="External"/><Relationship Id="rId11" Type="http://schemas.openxmlformats.org/officeDocument/2006/relationships/hyperlink" Target="https://rkb.jp/contents/202511/199027/" TargetMode="External"/><Relationship Id="rId12" Type="http://schemas.openxmlformats.org/officeDocument/2006/relationships/hyperlink" Target="https://www.reuters.com/world/asia-pacific/japans-new-premier-pledges-early-boost-defence-spending-proactive-fiscal-moves-2025-10-24/" TargetMode="External"/><Relationship Id="rId13" Type="http://schemas.openxmlformats.org/officeDocument/2006/relationships/hyperlink" Target="https://www.reutersconnect.com/item/japans-pm-rules-out-renegotiating-550-billion-investment-package-with-us/dGFnOnJldXRlcnMuY29tLDIwMjU6bmV3c21sX1ZBODU5MDAxMTEyMDI1UlAx" TargetMode="External"/><Relationship Id="rId14" Type="http://schemas.openxmlformats.org/officeDocument/2006/relationships/hyperlink" Target="https://japan.kantei.go.jp/104/diplomatic/202511/05ukraine.html" TargetMode="External"/><Relationship Id="rId15" Type="http://schemas.openxmlformats.org/officeDocument/2006/relationships/hyperlink" Target="https://www.reuters.com/world/asia-pacific/japan-ready-take-necessary-action-forex-pm-takaichi-says-2025-11-26/" TargetMode="External"/><Relationship Id="rId16" Type="http://schemas.openxmlformats.org/officeDocument/2006/relationships/hyperlink" Target="https://www.google.com/url?esrc=s&amp;q=&amp;rct=j&amp;sa=U&amp;url=https://www.aspistrategist.org.au/an-era-of-harder-security-is-beginning-in-takaichis-japan/&amp;ved=2ahUKEwi9hNvky5mRAxXKTVUIHZv7MjoQFnoECAgQAg&amp;usg=AOvVaw2JR60wtg1DYY8x_NULTX7i" TargetMode="External"/><Relationship Id="rId17" Type="http://schemas.openxmlformats.org/officeDocument/2006/relationships/hyperlink" Target="https://www.google.com/url?esrc=s&amp;q=&amp;rct=j&amp;sa=U&amp;url=https://thediplomat.com/2025/10/takaichis-ambitious-economic-and-security-agenda-for-japan/&amp;ved=2ahUKEwi9hNvky5mRAxXKTVUIHZv7MjoQFnoECBAQAg&amp;usg=AOvVaw0knUq0CBgmTmuZSWubwYsK" TargetMode="External"/><Relationship Id="rId18" Type="http://schemas.openxmlformats.org/officeDocument/2006/relationships/hyperlink" Target="https://www.google.com/url?esrc=s&amp;q=&amp;rct=j&amp;sa=U&amp;url=https://eastasiaforum.org/2025/11/27/takaichis-japan-enters-an-era-of-fragile-coalitions/&amp;ved=2ahUKEwi9hNvky5mRAxXKTVUIHZv7MjoQFnoECAcQAg&amp;usg=AOvVaw3FnpQEUqIZpCe-EtUZaLjE" TargetMode="External"/><Relationship Id="rId19" Type="http://schemas.openxmlformats.org/officeDocument/2006/relationships/hyperlink" Target="https://www.google.com/url?esrc=s&amp;q=&amp;rct=j&amp;sa=U&amp;url=https://www.geopoliticalmonitor.com/takaichis-foreign-policy-comes-into-focus-in-japan/&amp;ved=2ahUKEwi9hNvky5mRAxXKTVUIHZv7MjoQFnoECA0QAg&amp;usg=AOvVaw0mwk5Vla7IMlWGLDutLIri" TargetMode="External"/><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english.kyodonews.net/articles/-/64929" TargetMode="External"/><Relationship Id="rId4" Type="http://schemas.openxmlformats.org/officeDocument/2006/relationships/hyperlink" Target="https://asia.nikkei.com/politics/japan-s-new-pm/new-japan-pm-takaichi-starts-with-74-approval-nikkei-poll" TargetMode="External"/><Relationship Id="rId5" Type="http://schemas.openxmlformats.org/officeDocument/2006/relationships/hyperlink" Target="https://www.bbc.com/japanese/articles/cdx27rvpvkxo" TargetMode="External"/><Relationship Id="rId6" Type="http://schemas.openxmlformats.org/officeDocument/2006/relationships/hyperlink" Target="https://www.reuters.com/world/asia-pacific/inspired-by-thatcher-sanae-takaichi-becomes-japans-first-female-premier-2025-10-21/" TargetMode="External"/><Relationship Id="rId7" Type="http://schemas.openxmlformats.org/officeDocument/2006/relationships/hyperlink" Target="https://www.bloomberg.com/news/articles/2025-12-05/china-japan-relations-why-sanae-takaichi-s-taiwan-comments-outraged-beijing" TargetMode="External"/><Relationship Id="rId8" Type="http://schemas.openxmlformats.org/officeDocument/2006/relationships/hyperlink" Target="https://www.japantimes.co.jp/commentary/2025/10/05/japan/is-takaichi-japans-thatcher-or-trus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68AAAF7-01E2-233E-F785-5A0C1A85496B}"/>
            </a:ext>
          </a:extLst>
        </p:cNvPr>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8406318-B2FD-D6E2-0429-73B729F336FC}"/>
              </a:ext>
            </a:extLst>
          </p:cNvPr>
          <p:cNvSpPr>
            <a:spLocks noGrp="1"/>
          </p:cNvSpPr>
          <p:nvPr>
            <p:ph type="title"/>
          </p:nvPr>
        </p:nvSpPr>
        <p:spPr>
          <a:xfrm>
            <a:off x="1119878" y="1955735"/>
            <a:ext cx="10033523" cy="2194560"/>
          </a:xfrm>
          <a:noFill/>
          <a:ln>
            <a:solidFill>
              <a:schemeClr val="accent1"/>
            </a:solidFill>
          </a:ln>
        </p:spPr>
        <p:txBody>
          <a:bodyPr>
            <a:normAutofit fontScale="90000"/>
          </a:bodyPr>
          <a:lstStyle/>
          <a:p>
            <a:pPr algn="ctr"/>
            <a:r>
              <a:rPr lang="ru-RU" sz="3600" dirty="0"/>
              <a:t/>
            </a:r>
            <a:br>
              <a:rPr lang="ru-RU" sz="3600" dirty="0"/>
            </a:br>
            <a:r>
              <a:rPr lang="ru-RU" dirty="0"/>
              <a:t>«Внешняя политика </a:t>
            </a:r>
            <a:r>
              <a:rPr lang="ru-RU" dirty="0">
                <a:solidFill>
                  <a:srgbClr val="0D2C69"/>
                </a:solidFill>
              </a:rPr>
              <a:t>новой Маргарет Тэтчер и старые проблемы безопасности </a:t>
            </a:r>
            <a:r>
              <a:rPr lang="ru-RU" dirty="0"/>
              <a:t>Японии»</a:t>
            </a:r>
            <a:endParaRPr lang="ru-RU" sz="3600" b="1" dirty="0"/>
          </a:p>
        </p:txBody>
      </p:sp>
      <p:sp>
        <p:nvSpPr>
          <p:cNvPr id="6" name="Текст 5">
            <a:extLst>
              <a:ext uri="{FF2B5EF4-FFF2-40B4-BE49-F238E27FC236}">
                <a16:creationId xmlns="" xmlns:a16="http://schemas.microsoft.com/office/drawing/2014/main" id="{78A44D8E-C52E-360D-9577-D8C1191DA3C5}"/>
              </a:ext>
            </a:extLst>
          </p:cNvPr>
          <p:cNvSpPr>
            <a:spLocks noGrp="1"/>
          </p:cNvSpPr>
          <p:nvPr>
            <p:ph type="body" sz="quarter" idx="13"/>
          </p:nvPr>
        </p:nvSpPr>
        <p:spPr>
          <a:xfrm>
            <a:off x="1098988" y="4639421"/>
            <a:ext cx="9833172" cy="948579"/>
          </a:xfrm>
        </p:spPr>
        <p:txBody>
          <a:bodyPr>
            <a:normAutofit/>
          </a:bodyPr>
          <a:lstStyle/>
          <a:p>
            <a:r>
              <a:rPr lang="ru-RU" dirty="0" err="1">
                <a:effectLst>
                  <a:outerShdw blurRad="38100" dist="38100" dir="2700000" algn="tl">
                    <a:srgbClr val="000000">
                      <a:alpha val="43137"/>
                    </a:srgbClr>
                  </a:outerShdw>
                </a:effectLst>
              </a:rPr>
              <a:t>Никипорец-Такигава</a:t>
            </a:r>
            <a:r>
              <a:rPr lang="ru-RU" dirty="0">
                <a:effectLst>
                  <a:outerShdw blurRad="38100" dist="38100" dir="2700000" algn="tl">
                    <a:srgbClr val="000000">
                      <a:alpha val="43137"/>
                    </a:srgbClr>
                  </a:outerShdw>
                </a:effectLst>
              </a:rPr>
              <a:t> Галина Юрьевна</a:t>
            </a:r>
            <a:r>
              <a:rPr lang="ru-RU" dirty="0"/>
              <a:t>, </a:t>
            </a:r>
            <a:r>
              <a:rPr lang="ru-RU" dirty="0" err="1"/>
              <a:t>д.п.н</a:t>
            </a:r>
            <a:r>
              <a:rPr lang="ru-RU" dirty="0"/>
              <a:t>., профессор, Факультет мировой экономики и мировой политики, руководитель НУГ «АСЕАН+, БРИКС+, НАТО+ перспективы азиатской интеграции в новом мировом порядке», НИУ ВШЭ</a:t>
            </a:r>
          </a:p>
          <a:p>
            <a:endParaRPr lang="ru-RU" sz="500" dirty="0"/>
          </a:p>
        </p:txBody>
      </p:sp>
      <p:sp>
        <p:nvSpPr>
          <p:cNvPr id="5" name="TextBox 4">
            <a:extLst>
              <a:ext uri="{FF2B5EF4-FFF2-40B4-BE49-F238E27FC236}">
                <a16:creationId xmlns="" xmlns:a16="http://schemas.microsoft.com/office/drawing/2014/main" id="{21B0D4EA-B31A-D376-EC6C-7C7322F904D4}"/>
              </a:ext>
            </a:extLst>
          </p:cNvPr>
          <p:cNvSpPr txBox="1"/>
          <p:nvPr/>
        </p:nvSpPr>
        <p:spPr>
          <a:xfrm>
            <a:off x="8971279" y="1051111"/>
            <a:ext cx="2081419" cy="261610"/>
          </a:xfrm>
          <a:prstGeom prst="rect">
            <a:avLst/>
          </a:prstGeom>
          <a:noFill/>
        </p:spPr>
        <p:txBody>
          <a:bodyPr wrap="square" rtlCol="0">
            <a:spAutoFit/>
          </a:bodyPr>
          <a:lstStyle/>
          <a:p>
            <a:pPr algn="l"/>
            <a:r>
              <a:rPr lang="ru-RU" sz="1050" b="1" dirty="0">
                <a:solidFill>
                  <a:srgbClr val="002060"/>
                </a:solidFill>
                <a:latin typeface="HSE Sans" panose="02000000000000000000"/>
              </a:rPr>
              <a:t>Москва </a:t>
            </a:r>
            <a:r>
              <a:rPr lang="ru-RU" sz="1050" b="1" dirty="0">
                <a:solidFill>
                  <a:srgbClr val="002060"/>
                </a:solidFill>
              </a:rPr>
              <a:t>2025</a:t>
            </a:r>
          </a:p>
        </p:txBody>
      </p:sp>
      <p:sp>
        <p:nvSpPr>
          <p:cNvPr id="7" name="TextBox 6">
            <a:extLst>
              <a:ext uri="{FF2B5EF4-FFF2-40B4-BE49-F238E27FC236}">
                <a16:creationId xmlns="" xmlns:a16="http://schemas.microsoft.com/office/drawing/2014/main" id="{2107B9E9-8600-C6AF-2C01-E959E25A445D}"/>
              </a:ext>
            </a:extLst>
          </p:cNvPr>
          <p:cNvSpPr txBox="1"/>
          <p:nvPr/>
        </p:nvSpPr>
        <p:spPr>
          <a:xfrm>
            <a:off x="6136640" y="1051112"/>
            <a:ext cx="2448560" cy="261610"/>
          </a:xfrm>
          <a:prstGeom prst="rect">
            <a:avLst/>
          </a:prstGeom>
          <a:noFill/>
        </p:spPr>
        <p:txBody>
          <a:bodyPr wrap="square" rtlCol="0">
            <a:spAutoFit/>
          </a:bodyPr>
          <a:lstStyle/>
          <a:p>
            <a:pPr algn="ctr"/>
            <a:r>
              <a:rPr lang="ru-RU" sz="1050" b="1" dirty="0">
                <a:solidFill>
                  <a:srgbClr val="002060"/>
                </a:solidFill>
                <a:latin typeface="HSE Sans" panose="02000000000000000000" pitchFamily="2" charset="0"/>
              </a:rPr>
              <a:t>НИУ ВШЭ</a:t>
            </a:r>
          </a:p>
        </p:txBody>
      </p:sp>
      <p:sp>
        <p:nvSpPr>
          <p:cNvPr id="8" name="TextBox 7">
            <a:extLst>
              <a:ext uri="{FF2B5EF4-FFF2-40B4-BE49-F238E27FC236}">
                <a16:creationId xmlns="" xmlns:a16="http://schemas.microsoft.com/office/drawing/2014/main" id="{D9ECD31D-3A0D-D26E-67B9-02E500F6EA97}"/>
              </a:ext>
            </a:extLst>
          </p:cNvPr>
          <p:cNvSpPr txBox="1"/>
          <p:nvPr/>
        </p:nvSpPr>
        <p:spPr>
          <a:xfrm>
            <a:off x="2432482" y="1051111"/>
            <a:ext cx="3100279" cy="738664"/>
          </a:xfrm>
          <a:prstGeom prst="rect">
            <a:avLst/>
          </a:prstGeom>
          <a:noFill/>
        </p:spPr>
        <p:txBody>
          <a:bodyPr wrap="square" rtlCol="0">
            <a:spAutoFit/>
          </a:bodyPr>
          <a:lstStyle/>
          <a:p>
            <a:pPr algn="ctr"/>
            <a:r>
              <a:rPr lang="en-US" sz="1050" b="1" dirty="0">
                <a:solidFill>
                  <a:srgbClr val="002060"/>
                </a:solidFill>
                <a:latin typeface="HSE Sans" panose="02000000000000000000" pitchFamily="2" charset="0"/>
              </a:rPr>
              <a:t>VII </a:t>
            </a:r>
            <a:r>
              <a:rPr lang="ru-RU" sz="1050" b="1" dirty="0">
                <a:solidFill>
                  <a:srgbClr val="002060"/>
                </a:solidFill>
                <a:latin typeface="HSE Sans" panose="02000000000000000000" pitchFamily="2" charset="0"/>
              </a:rPr>
              <a:t>Международная конференция «Мировое большинство и Запад в условиях геоэкономических и цивилизационных трансформаций»</a:t>
            </a:r>
          </a:p>
        </p:txBody>
      </p:sp>
    </p:spTree>
    <p:extLst>
      <p:ext uri="{BB962C8B-B14F-4D97-AF65-F5344CB8AC3E}">
        <p14:creationId xmlns:p14="http://schemas.microsoft.com/office/powerpoint/2010/main" val="17919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CBB570B-EED9-E448-06F3-B4BF69B7AFAC}"/>
            </a:ext>
          </a:extLst>
        </p:cNvPr>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F4B8BA0-5339-99AA-E9D2-1315A46C80CA}"/>
              </a:ext>
            </a:extLst>
          </p:cNvPr>
          <p:cNvSpPr>
            <a:spLocks noGrp="1"/>
          </p:cNvSpPr>
          <p:nvPr>
            <p:ph type="title"/>
          </p:nvPr>
        </p:nvSpPr>
        <p:spPr>
          <a:xfrm>
            <a:off x="585895" y="1115148"/>
            <a:ext cx="11057955" cy="636380"/>
          </a:xfrm>
        </p:spPr>
        <p:txBody>
          <a:bodyPr>
            <a:normAutofit/>
          </a:bodyPr>
          <a:lstStyle/>
          <a:p>
            <a:r>
              <a:rPr lang="ru-RU" b="1" dirty="0">
                <a:solidFill>
                  <a:srgbClr val="0D2C69"/>
                </a:solidFill>
                <a:latin typeface="HSE Sans" panose="02000000000000000000"/>
              </a:rPr>
              <a:t>Украина, увеличение расходов на оборону</a:t>
            </a:r>
            <a:r>
              <a:rPr lang="en-US" b="1" dirty="0">
                <a:solidFill>
                  <a:srgbClr val="0D2C69"/>
                </a:solidFill>
                <a:latin typeface="HSE Sans" panose="02000000000000000000"/>
              </a:rPr>
              <a:t>, </a:t>
            </a:r>
            <a:r>
              <a:rPr lang="ru-RU" b="1" dirty="0">
                <a:solidFill>
                  <a:srgbClr val="0D2C69"/>
                </a:solidFill>
                <a:latin typeface="HSE Sans" panose="02000000000000000000"/>
              </a:rPr>
              <a:t>Соединенные Штаты </a:t>
            </a:r>
            <a:r>
              <a:rPr lang="mr-IN" b="1" dirty="0">
                <a:solidFill>
                  <a:srgbClr val="0D2C69"/>
                </a:solidFill>
                <a:latin typeface="HSE Sans" panose="02000000000000000000"/>
              </a:rPr>
              <a:t>–</a:t>
            </a:r>
            <a:r>
              <a:rPr lang="ru-RU" b="1" dirty="0">
                <a:solidFill>
                  <a:srgbClr val="0D2C69"/>
                </a:solidFill>
                <a:latin typeface="HSE Sans" panose="02000000000000000000"/>
              </a:rPr>
              <a:t> без новелл?</a:t>
            </a:r>
            <a:endParaRPr lang="ru-RU" dirty="0">
              <a:solidFill>
                <a:srgbClr val="0D2C69"/>
              </a:solidFill>
            </a:endParaRPr>
          </a:p>
        </p:txBody>
      </p:sp>
      <p:sp>
        <p:nvSpPr>
          <p:cNvPr id="7" name="TextBox 6">
            <a:extLst>
              <a:ext uri="{FF2B5EF4-FFF2-40B4-BE49-F238E27FC236}">
                <a16:creationId xmlns="" xmlns:a16="http://schemas.microsoft.com/office/drawing/2014/main" id="{2C83FC57-0F6A-0CDE-6C31-736744DF090D}"/>
              </a:ext>
            </a:extLst>
          </p:cNvPr>
          <p:cNvSpPr txBox="1"/>
          <p:nvPr/>
        </p:nvSpPr>
        <p:spPr>
          <a:xfrm>
            <a:off x="585895" y="1914088"/>
            <a:ext cx="11372426" cy="452431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altLang="ja-JP" sz="1600" dirty="0" smtClean="0">
                <a:solidFill>
                  <a:srgbClr val="0D2C69"/>
                </a:solidFill>
                <a:latin typeface="HSE Sans" panose="02000000000000000000" pitchFamily="2" charset="0"/>
              </a:rPr>
              <a:t>“</a:t>
            </a:r>
            <a:r>
              <a:rPr lang="en-US" altLang="ja-JP" sz="1600" dirty="0" smtClean="0">
                <a:solidFill>
                  <a:srgbClr val="0D2C69"/>
                </a:solidFill>
                <a:latin typeface="HSE Sans" panose="02000000000000000000" pitchFamily="2" charset="0"/>
              </a:rPr>
              <a:t>Prime </a:t>
            </a:r>
            <a:r>
              <a:rPr lang="en-US" altLang="ja-JP" sz="1600" dirty="0">
                <a:solidFill>
                  <a:srgbClr val="0D2C69"/>
                </a:solidFill>
                <a:latin typeface="HSE Sans" panose="02000000000000000000" pitchFamily="2" charset="0"/>
              </a:rPr>
              <a:t>Minister </a:t>
            </a:r>
            <a:r>
              <a:rPr lang="en-GB" altLang="ja-JP" sz="1600" dirty="0" err="1">
                <a:solidFill>
                  <a:srgbClr val="0D2C69"/>
                </a:solidFill>
                <a:latin typeface="HSE Sans" panose="02000000000000000000" pitchFamily="2" charset="0"/>
              </a:rPr>
              <a:t>Takaichi</a:t>
            </a:r>
            <a:r>
              <a:rPr lang="en-GB" altLang="ja-JP" sz="1600" dirty="0">
                <a:solidFill>
                  <a:srgbClr val="0D2C69"/>
                </a:solidFill>
                <a:latin typeface="HSE Sans" panose="02000000000000000000" pitchFamily="2" charset="0"/>
              </a:rPr>
              <a:t> </a:t>
            </a:r>
            <a:r>
              <a:rPr lang="en-US" altLang="ja-JP" sz="1600" dirty="0">
                <a:solidFill>
                  <a:srgbClr val="0D2C69"/>
                </a:solidFill>
                <a:latin typeface="HSE Sans" panose="02000000000000000000" pitchFamily="2" charset="0"/>
              </a:rPr>
              <a:t>also explained the support Japan had provided to Ukraine thus far and stated that Japan would continue to implement support for Ukraine's recovery and reconstruction. Prime Minister  further stated that, being in mind that consequence of this war impacts the international order, Japan would continue to strongly support Ukraine's efforts toward achieving a just and lasting peace in Ukraine as soon as possible.”</a:t>
            </a:r>
            <a:r>
              <a:rPr lang="ru-RU" altLang="ja-JP" sz="1600" dirty="0">
                <a:solidFill>
                  <a:srgbClr val="0D2C69"/>
                </a:solidFill>
                <a:latin typeface="HSE Sans" panose="02000000000000000000" pitchFamily="2" charset="0"/>
              </a:rPr>
              <a:t> (</a:t>
            </a:r>
            <a:r>
              <a:rPr lang="en-US" altLang="ja-JP" sz="1600" dirty="0">
                <a:solidFill>
                  <a:srgbClr val="0D2C69"/>
                </a:solidFill>
                <a:latin typeface="HSE Sans" panose="02000000000000000000" pitchFamily="2" charset="0"/>
              </a:rPr>
              <a:t>Prime Minister’s Office of Japan, 2025</a:t>
            </a:r>
            <a:r>
              <a:rPr lang="ru-RU" altLang="ja-JP" sz="1600" dirty="0">
                <a:solidFill>
                  <a:srgbClr val="0D2C69"/>
                </a:solidFill>
                <a:latin typeface="HSE Sans" panose="02000000000000000000" pitchFamily="2" charset="0"/>
              </a:rPr>
              <a:t>)</a:t>
            </a:r>
            <a:endParaRPr lang="ru-RU" sz="1600" b="1" u="sng" dirty="0">
              <a:solidFill>
                <a:schemeClr val="tx2"/>
              </a:solidFill>
              <a:latin typeface="HSE Sans" panose="02000000000000000000"/>
            </a:endParaRPr>
          </a:p>
          <a:p>
            <a:pPr marL="285750" indent="-285750" algn="just">
              <a:lnSpc>
                <a:spcPct val="150000"/>
              </a:lnSpc>
              <a:buFont typeface="Arial" panose="020B0604020202020204" pitchFamily="34" charset="0"/>
              <a:buChar char="•"/>
            </a:pPr>
            <a:r>
              <a:rPr lang="ru-RU" altLang="ja-JP" sz="1600" dirty="0" smtClean="0">
                <a:solidFill>
                  <a:srgbClr val="0D2C69"/>
                </a:solidFill>
                <a:latin typeface="HSE Sans" panose="02000000000000000000" pitchFamily="2" charset="0"/>
              </a:rPr>
              <a:t>В </a:t>
            </a:r>
            <a:r>
              <a:rPr lang="ru-RU" altLang="ja-JP" sz="1600" dirty="0">
                <a:solidFill>
                  <a:srgbClr val="0D2C69"/>
                </a:solidFill>
                <a:latin typeface="HSE Sans" panose="02000000000000000000" pitchFamily="2" charset="0"/>
              </a:rPr>
              <a:t>своей первой программной речи в качестве премьер-министра Такаити пообещала, что Япония ускорит достижение цели по увеличению расходов на оборону до 2% ВВП, достигнув ее к концу текущего финансового года, а не к 2027 году, как было запланировано ранее</a:t>
            </a:r>
            <a:r>
              <a:rPr lang="en-US" altLang="ja-JP" sz="1600" dirty="0">
                <a:solidFill>
                  <a:srgbClr val="0D2C69"/>
                </a:solidFill>
                <a:latin typeface="HSE Sans" panose="02000000000000000000" pitchFamily="2" charset="0"/>
              </a:rPr>
              <a:t> (Reuters, 2025)</a:t>
            </a:r>
          </a:p>
          <a:p>
            <a:pPr marL="285750" indent="-285750" algn="just">
              <a:lnSpc>
                <a:spcPct val="150000"/>
              </a:lnSpc>
              <a:buFont typeface="Arial" panose="020B0604020202020204" pitchFamily="34" charset="0"/>
              <a:buChar char="•"/>
            </a:pPr>
            <a:r>
              <a:rPr lang="en-US" altLang="ja-JP" sz="1600" dirty="0">
                <a:solidFill>
                  <a:srgbClr val="0D2C69"/>
                </a:solidFill>
                <a:latin typeface="HSE Sans" panose="02000000000000000000" pitchFamily="2" charset="0"/>
              </a:rPr>
              <a:t>“I think the situation for each country is different, so it's not appropriate to make blanket comparisons. Now, regarding the agreement between Japan and the United States, even if the prime minister changes, I believe that intergovernmental agreements should not be altered. What's important is that this agreement promotes mutual benefits between Japan and the U.S., and contributes to economic and security assurance. Furthermore, expanding this cooperation and continuing to promote our country's economic growth is, I believe, very important.” (Reuters Connect, 2025</a:t>
            </a:r>
            <a:r>
              <a:rPr lang="en-US" altLang="ja-JP" sz="1600" dirty="0" smtClean="0">
                <a:solidFill>
                  <a:srgbClr val="0D2C69"/>
                </a:solidFill>
                <a:latin typeface="HSE Sans" panose="02000000000000000000" pitchFamily="2" charset="0"/>
              </a:rPr>
              <a:t>)</a:t>
            </a:r>
            <a:endParaRPr lang="en-US" altLang="ja-JP" sz="1600" dirty="0">
              <a:solidFill>
                <a:srgbClr val="0D2C69"/>
              </a:solidFill>
              <a:latin typeface="HSE Sans" panose="02000000000000000000" pitchFamily="2" charset="0"/>
            </a:endParaRPr>
          </a:p>
        </p:txBody>
      </p:sp>
    </p:spTree>
    <p:extLst>
      <p:ext uri="{BB962C8B-B14F-4D97-AF65-F5344CB8AC3E}">
        <p14:creationId xmlns:p14="http://schemas.microsoft.com/office/powerpoint/2010/main" val="373722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31E68F8-61A6-3896-DA07-33A66BC6B9C1}"/>
            </a:ext>
          </a:extLst>
        </p:cNvPr>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37054C6-CEE8-8602-2DAB-6B8A285000A5}"/>
              </a:ext>
            </a:extLst>
          </p:cNvPr>
          <p:cNvSpPr>
            <a:spLocks noGrp="1"/>
          </p:cNvSpPr>
          <p:nvPr>
            <p:ph type="title"/>
          </p:nvPr>
        </p:nvSpPr>
        <p:spPr>
          <a:xfrm>
            <a:off x="397565" y="834888"/>
            <a:ext cx="11246285" cy="575468"/>
          </a:xfrm>
        </p:spPr>
        <p:txBody>
          <a:bodyPr>
            <a:normAutofit/>
          </a:bodyPr>
          <a:lstStyle/>
          <a:p>
            <a:r>
              <a:rPr lang="ru-RU" b="1" dirty="0">
                <a:solidFill>
                  <a:srgbClr val="0D2C69"/>
                </a:solidFill>
                <a:latin typeface="HSE Sans" panose="02000000000000000000"/>
              </a:rPr>
              <a:t>Источники</a:t>
            </a:r>
            <a:endParaRPr lang="ru-RU" dirty="0">
              <a:solidFill>
                <a:srgbClr val="0D2C69"/>
              </a:solidFill>
            </a:endParaRPr>
          </a:p>
        </p:txBody>
      </p:sp>
      <p:sp>
        <p:nvSpPr>
          <p:cNvPr id="7" name="TextBox 6">
            <a:extLst>
              <a:ext uri="{FF2B5EF4-FFF2-40B4-BE49-F238E27FC236}">
                <a16:creationId xmlns="" xmlns:a16="http://schemas.microsoft.com/office/drawing/2014/main" id="{38599793-F4D0-D99E-D51C-7283054F586E}"/>
              </a:ext>
            </a:extLst>
          </p:cNvPr>
          <p:cNvSpPr txBox="1"/>
          <p:nvPr/>
        </p:nvSpPr>
        <p:spPr>
          <a:xfrm>
            <a:off x="228600" y="1410355"/>
            <a:ext cx="11649694" cy="5447645"/>
          </a:xfrm>
          <a:prstGeom prst="rect">
            <a:avLst/>
          </a:prstGeom>
          <a:noFill/>
        </p:spPr>
        <p:txBody>
          <a:bodyPr wrap="square" rtlCol="0">
            <a:spAutoFit/>
          </a:bodyPr>
          <a:lstStyle/>
          <a:p>
            <a:pPr marL="285750" indent="-285750">
              <a:buFont typeface="Arial" panose="020B0604020202020204" pitchFamily="34" charset="0"/>
              <a:buChar char="•"/>
            </a:pPr>
            <a:r>
              <a:rPr lang="en-US" altLang="ja-JP" sz="1200" dirty="0">
                <a:solidFill>
                  <a:srgbClr val="0D2C69"/>
                </a:solidFill>
                <a:latin typeface="HSE Sans" panose="02000000000000000000" pitchFamily="2" charset="0"/>
              </a:rPr>
              <a:t>Kyodo News. 2025. Support rate for Japan PM </a:t>
            </a:r>
            <a:r>
              <a:rPr lang="en-US" altLang="ja-JP" sz="1200" dirty="0" err="1">
                <a:solidFill>
                  <a:srgbClr val="0D2C69"/>
                </a:solidFill>
                <a:latin typeface="HSE Sans" panose="02000000000000000000" pitchFamily="2" charset="0"/>
              </a:rPr>
              <a:t>Takaichi's</a:t>
            </a:r>
            <a:r>
              <a:rPr lang="en-US" altLang="ja-JP" sz="1200" dirty="0">
                <a:solidFill>
                  <a:srgbClr val="0D2C69"/>
                </a:solidFill>
                <a:latin typeface="HSE Sans" panose="02000000000000000000" pitchFamily="2" charset="0"/>
              </a:rPr>
              <a:t> Cabinet rises to 69.9%: Kyodo poll. URL: </a:t>
            </a:r>
            <a:r>
              <a:rPr lang="en-US" altLang="ja-JP" sz="1200" u="sng" dirty="0">
                <a:solidFill>
                  <a:srgbClr val="0D2C69"/>
                </a:solidFill>
                <a:latin typeface="HSE Sans" panose="02000000000000000000" pitchFamily="2" charset="0"/>
                <a:hlinkClick r:id="rId3">
                  <a:extLst>
                    <a:ext uri="{A12FA001-AC4F-418D-AE19-62706E023703}">
                      <ahyp:hlinkClr xmlns:ahyp="http://schemas.microsoft.com/office/drawing/2018/hyperlinkcolor" xmlns="" xmlns:lc="http://schemas.openxmlformats.org/drawingml/2006/lockedCanvas" val="tx"/>
                    </a:ext>
                  </a:extLst>
                </a:hlinkClick>
              </a:rPr>
              <a:t>https://english.kyodonews.net/articles/-/64929</a:t>
            </a:r>
            <a:endParaRPr lang="en-US"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altLang="ja-JP" sz="1200" dirty="0">
                <a:solidFill>
                  <a:srgbClr val="0D2C69"/>
                </a:solidFill>
                <a:latin typeface="HSE Sans" panose="02000000000000000000" pitchFamily="2" charset="0"/>
              </a:rPr>
              <a:t>Nikkei Asia. 2025. New Japan PM </a:t>
            </a:r>
            <a:r>
              <a:rPr lang="en-US" altLang="ja-JP" sz="1200" dirty="0" err="1">
                <a:solidFill>
                  <a:srgbClr val="0D2C69"/>
                </a:solidFill>
                <a:latin typeface="HSE Sans" panose="02000000000000000000" pitchFamily="2" charset="0"/>
              </a:rPr>
              <a:t>Takaichi</a:t>
            </a:r>
            <a:r>
              <a:rPr lang="en-US" altLang="ja-JP" sz="1200" dirty="0">
                <a:solidFill>
                  <a:srgbClr val="0D2C69"/>
                </a:solidFill>
                <a:latin typeface="HSE Sans" panose="02000000000000000000" pitchFamily="2" charset="0"/>
              </a:rPr>
              <a:t> starts with 74% approval: Nikkei poll. URL: </a:t>
            </a:r>
            <a:r>
              <a:rPr lang="en-US" altLang="ja-JP" sz="1200" u="sng" dirty="0">
                <a:solidFill>
                  <a:srgbClr val="0D2C69"/>
                </a:solidFill>
                <a:latin typeface="HSE Sans" panose="02000000000000000000" pitchFamily="2" charset="0"/>
                <a:hlinkClick r:id="rId4">
                  <a:extLst>
                    <a:ext uri="{A12FA001-AC4F-418D-AE19-62706E023703}">
                      <ahyp:hlinkClr xmlns:ahyp="http://schemas.microsoft.com/office/drawing/2018/hyperlinkcolor" xmlns="" xmlns:lc="http://schemas.openxmlformats.org/drawingml/2006/lockedCanvas" val="tx"/>
                    </a:ext>
                  </a:extLst>
                </a:hlinkClick>
              </a:rPr>
              <a:t>https://asia.nikkei.com/politics/japan-s-new-pm/new-japan-pm-takaichi-starts-with-74-approval-nikkei-poll</a:t>
            </a:r>
            <a:endParaRPr lang="en-US"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altLang="ja-JP" sz="1200" dirty="0">
                <a:solidFill>
                  <a:srgbClr val="0D2C69"/>
                </a:solidFill>
                <a:latin typeface="HSE Sans" panose="02000000000000000000" pitchFamily="2" charset="0"/>
              </a:rPr>
              <a:t>BBC News Japan. 2025. </a:t>
            </a:r>
            <a:r>
              <a:rPr lang="ru-RU" altLang="ja-JP" sz="1200" dirty="0">
                <a:solidFill>
                  <a:srgbClr val="0D2C69"/>
                </a:solidFill>
                <a:latin typeface="HSE Sans" panose="02000000000000000000" pitchFamily="2" charset="0"/>
              </a:rPr>
              <a:t>Что за человек первая женщина-премьер-министр Японии, </a:t>
            </a:r>
            <a:r>
              <a:rPr lang="ru-RU" altLang="ja-JP" sz="1200" dirty="0" err="1">
                <a:solidFill>
                  <a:srgbClr val="0D2C69"/>
                </a:solidFill>
                <a:latin typeface="HSE Sans" panose="02000000000000000000" pitchFamily="2" charset="0"/>
              </a:rPr>
              <a:t>Санаэ</a:t>
            </a:r>
            <a:r>
              <a:rPr lang="ru-RU" altLang="ja-JP" sz="1200" dirty="0">
                <a:solidFill>
                  <a:srgbClr val="0D2C69"/>
                </a:solidFill>
                <a:latin typeface="HSE Sans" panose="02000000000000000000" pitchFamily="2" charset="0"/>
              </a:rPr>
              <a:t> Такаити? Её восхищение бывшим премьер-министром Великобритании Маргарет Тэтчер, «железной леди». [</a:t>
            </a:r>
            <a:r>
              <a:rPr lang="ja-JP" altLang="en-US" sz="1200" dirty="0">
                <a:solidFill>
                  <a:srgbClr val="0D2C69"/>
                </a:solidFill>
                <a:latin typeface="HSE Sans" panose="02000000000000000000" pitchFamily="2" charset="0"/>
              </a:rPr>
              <a:t>日本初の女性首相、高市早苗氏はどんな人か　「鉄の女」サッチャー元英首相を私淑</a:t>
            </a:r>
            <a:r>
              <a:rPr lang="en-US" altLang="ja-JP" sz="1200" dirty="0">
                <a:solidFill>
                  <a:srgbClr val="0D2C69"/>
                </a:solidFill>
                <a:latin typeface="HSE Sans" panose="02000000000000000000" pitchFamily="2" charset="0"/>
              </a:rPr>
              <a:t>]. URL: </a:t>
            </a:r>
            <a:r>
              <a:rPr lang="en-US" altLang="ja-JP" sz="1200" u="sng" dirty="0">
                <a:solidFill>
                  <a:srgbClr val="0D2C69"/>
                </a:solidFill>
                <a:latin typeface="HSE Sans" panose="02000000000000000000" pitchFamily="2" charset="0"/>
                <a:hlinkClick r:id="rId5">
                  <a:extLst>
                    <a:ext uri="{A12FA001-AC4F-418D-AE19-62706E023703}">
                      <ahyp:hlinkClr xmlns:ahyp="http://schemas.microsoft.com/office/drawing/2018/hyperlinkcolor" xmlns="" xmlns:lc="http://schemas.openxmlformats.org/drawingml/2006/lockedCanvas" val="tx"/>
                    </a:ext>
                  </a:extLst>
                </a:hlinkClick>
              </a:rPr>
              <a:t>https://www.bbc.com/japanese/articles/cdx27rvpvkxo</a:t>
            </a:r>
            <a:endParaRPr lang="en-US"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altLang="ja-JP" sz="1200" dirty="0">
                <a:solidFill>
                  <a:srgbClr val="0D2C69"/>
                </a:solidFill>
                <a:latin typeface="HSE Sans" panose="02000000000000000000" pitchFamily="2" charset="0"/>
              </a:rPr>
              <a:t>Reuters. 2025. Inspired by Thatcher, </a:t>
            </a:r>
            <a:r>
              <a:rPr lang="en-US" altLang="ja-JP" sz="1200" dirty="0" err="1">
                <a:solidFill>
                  <a:srgbClr val="0D2C69"/>
                </a:solidFill>
                <a:latin typeface="HSE Sans" panose="02000000000000000000" pitchFamily="2" charset="0"/>
              </a:rPr>
              <a:t>Sanae</a:t>
            </a:r>
            <a:r>
              <a:rPr lang="en-US" altLang="ja-JP" sz="1200" dirty="0">
                <a:solidFill>
                  <a:srgbClr val="0D2C69"/>
                </a:solidFill>
                <a:latin typeface="HSE Sans" panose="02000000000000000000" pitchFamily="2" charset="0"/>
              </a:rPr>
              <a:t> </a:t>
            </a:r>
            <a:r>
              <a:rPr lang="en-US" altLang="ja-JP" sz="1200" dirty="0" err="1">
                <a:solidFill>
                  <a:srgbClr val="0D2C69"/>
                </a:solidFill>
                <a:latin typeface="HSE Sans" panose="02000000000000000000" pitchFamily="2" charset="0"/>
              </a:rPr>
              <a:t>Takaichi</a:t>
            </a:r>
            <a:r>
              <a:rPr lang="en-US" altLang="ja-JP" sz="1200" dirty="0">
                <a:solidFill>
                  <a:srgbClr val="0D2C69"/>
                </a:solidFill>
                <a:latin typeface="HSE Sans" panose="02000000000000000000" pitchFamily="2" charset="0"/>
              </a:rPr>
              <a:t> becomes Japan's first female premier. URL: </a:t>
            </a:r>
            <a:r>
              <a:rPr lang="en-US" altLang="ja-JP" sz="1200" u="sng" dirty="0">
                <a:solidFill>
                  <a:srgbClr val="0D2C69"/>
                </a:solidFill>
                <a:latin typeface="HSE Sans" panose="02000000000000000000" pitchFamily="2" charset="0"/>
                <a:hlinkClick r:id="rId6">
                  <a:extLst>
                    <a:ext uri="{A12FA001-AC4F-418D-AE19-62706E023703}">
                      <ahyp:hlinkClr xmlns:ahyp="http://schemas.microsoft.com/office/drawing/2018/hyperlinkcolor" xmlns="" xmlns:lc="http://schemas.openxmlformats.org/drawingml/2006/lockedCanvas" val="tx"/>
                    </a:ext>
                  </a:extLst>
                </a:hlinkClick>
              </a:rPr>
              <a:t>https://www.reuters.com/world/asia-pacific/inspired-by-thatcher-sanae-takaichi-becomes-japans-first-female-premier-2025-10-21/</a:t>
            </a:r>
            <a:endParaRPr lang="en-US"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altLang="ja-JP" sz="1200" dirty="0">
                <a:solidFill>
                  <a:srgbClr val="0D2C69"/>
                </a:solidFill>
                <a:latin typeface="HSE Sans" panose="02000000000000000000" pitchFamily="2" charset="0"/>
              </a:rPr>
              <a:t>Bloomberg. 2025. Why Taiwan Is At the Center of the China-Japan Spat. </a:t>
            </a:r>
            <a:r>
              <a:rPr lang="en-US" altLang="ja-JP" sz="1200" dirty="0">
                <a:solidFill>
                  <a:srgbClr val="0D2C69"/>
                </a:solidFill>
                <a:latin typeface="HSE Sans" panose="02000000000000000000" pitchFamily="2" charset="0"/>
                <a:hlinkClick r:id="rId7">
                  <a:extLst>
                    <a:ext uri="{A12FA001-AC4F-418D-AE19-62706E023703}">
                      <ahyp:hlinkClr xmlns:ahyp="http://schemas.microsoft.com/office/drawing/2018/hyperlinkcolor" xmlns="" xmlns:lc="http://schemas.openxmlformats.org/drawingml/2006/lockedCanvas" val="tx"/>
                    </a:ext>
                  </a:extLst>
                </a:hlinkClick>
              </a:rPr>
              <a:t>https://www.bloomberg.com/news/articles/2025-12-05/china-japan-relations-why-sanae-takaichi-s-taiwan-comments-outraged-beijing</a:t>
            </a:r>
            <a:endParaRPr lang="ru-RU"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altLang="ja-JP" sz="1200" dirty="0">
                <a:solidFill>
                  <a:srgbClr val="0D2C69"/>
                </a:solidFill>
                <a:latin typeface="HSE Sans" panose="02000000000000000000" pitchFamily="2" charset="0"/>
              </a:rPr>
              <a:t>The Japan Times. 2025. Will </a:t>
            </a:r>
            <a:r>
              <a:rPr lang="en-US" altLang="ja-JP" sz="1200" dirty="0" err="1">
                <a:solidFill>
                  <a:srgbClr val="0D2C69"/>
                </a:solidFill>
                <a:latin typeface="HSE Sans" panose="02000000000000000000" pitchFamily="2" charset="0"/>
              </a:rPr>
              <a:t>Sanae</a:t>
            </a:r>
            <a:r>
              <a:rPr lang="en-US" altLang="ja-JP" sz="1200" dirty="0">
                <a:solidFill>
                  <a:srgbClr val="0D2C69"/>
                </a:solidFill>
                <a:latin typeface="HSE Sans" panose="02000000000000000000" pitchFamily="2" charset="0"/>
              </a:rPr>
              <a:t> </a:t>
            </a:r>
            <a:r>
              <a:rPr lang="en-US" altLang="ja-JP" sz="1200" dirty="0" err="1">
                <a:solidFill>
                  <a:srgbClr val="0D2C69"/>
                </a:solidFill>
                <a:latin typeface="HSE Sans" panose="02000000000000000000" pitchFamily="2" charset="0"/>
              </a:rPr>
              <a:t>Takaichi</a:t>
            </a:r>
            <a:r>
              <a:rPr lang="en-US" altLang="ja-JP" sz="1200" dirty="0">
                <a:solidFill>
                  <a:srgbClr val="0D2C69"/>
                </a:solidFill>
                <a:latin typeface="HSE Sans" panose="02000000000000000000" pitchFamily="2" charset="0"/>
              </a:rPr>
              <a:t> be Japan’s Thatcher — or its Truss?. </a:t>
            </a:r>
            <a:r>
              <a:rPr lang="en-US" altLang="ja-JP" sz="1200" dirty="0">
                <a:solidFill>
                  <a:srgbClr val="0D2C69"/>
                </a:solidFill>
                <a:latin typeface="HSE Sans" panose="02000000000000000000" pitchFamily="2" charset="0"/>
                <a:hlinkClick r:id="rId8">
                  <a:extLst>
                    <a:ext uri="{A12FA001-AC4F-418D-AE19-62706E023703}">
                      <ahyp:hlinkClr xmlns:ahyp="http://schemas.microsoft.com/office/drawing/2018/hyperlinkcolor" xmlns="" xmlns:lc="http://schemas.openxmlformats.org/drawingml/2006/lockedCanvas" val="tx"/>
                    </a:ext>
                  </a:extLst>
                </a:hlinkClick>
              </a:rPr>
              <a:t>https://www.japantimes.co.jp/commentary/2025/10/05/japan/is-takaichi-japans-thatcher-or-truss/</a:t>
            </a:r>
            <a:endParaRPr lang="en-US"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altLang="ja-JP" sz="1200" dirty="0">
                <a:solidFill>
                  <a:srgbClr val="0D2C69"/>
                </a:solidFill>
                <a:latin typeface="HSE Sans" panose="02000000000000000000" pitchFamily="2" charset="0"/>
              </a:rPr>
              <a:t>Nippon. 2025. New Opinion Poll Highs for a New Prime Minister. </a:t>
            </a:r>
            <a:r>
              <a:rPr lang="en-US" altLang="ja-JP" sz="1200" dirty="0">
                <a:solidFill>
                  <a:srgbClr val="0D2C69"/>
                </a:solidFill>
                <a:latin typeface="HSE Sans" panose="02000000000000000000" pitchFamily="2" charset="0"/>
                <a:hlinkClick r:id="rId9">
                  <a:extLst>
                    <a:ext uri="{A12FA001-AC4F-418D-AE19-62706E023703}">
                      <ahyp:hlinkClr xmlns:ahyp="http://schemas.microsoft.com/office/drawing/2018/hyperlinkcolor" xmlns="" xmlns:lc="http://schemas.openxmlformats.org/drawingml/2006/lockedCanvas" val="tx"/>
                    </a:ext>
                  </a:extLst>
                </a:hlinkClick>
              </a:rPr>
              <a:t>https://www.nippon.com/en/japan-data/h30017/</a:t>
            </a:r>
            <a:endParaRPr lang="en-US"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sz="1200" dirty="0">
                <a:solidFill>
                  <a:srgbClr val="0D2C69"/>
                </a:solidFill>
                <a:latin typeface="HSE Sans" panose="02000000000000000000" pitchFamily="2" charset="0"/>
              </a:rPr>
              <a:t>FNN. 2025. </a:t>
            </a:r>
            <a:r>
              <a:rPr lang="ru-RU" altLang="ja-JP" sz="1200" i="1" dirty="0">
                <a:solidFill>
                  <a:srgbClr val="0D2C69"/>
                </a:solidFill>
                <a:latin typeface="HSE Sans" panose="02000000000000000000" pitchFamily="2" charset="0"/>
              </a:rPr>
              <a:t>Рейтинг одобрения кабинета Такаити составляет 75,2% — он остается на высоком уровне и практически не изменился за месяц после его формирования; более 60% опрошенных считают, что ее реакция на чрезвычайную ситуацию на Тайване была «адекватной»</a:t>
            </a:r>
            <a:r>
              <a:rPr lang="en-US" altLang="ja-JP" sz="1200" i="1" dirty="0">
                <a:solidFill>
                  <a:srgbClr val="0D2C69"/>
                </a:solidFill>
                <a:latin typeface="HSE Sans" panose="02000000000000000000" pitchFamily="2" charset="0"/>
              </a:rPr>
              <a:t> (</a:t>
            </a:r>
            <a:r>
              <a:rPr lang="ru-RU" altLang="ja-JP" sz="1200" i="1" dirty="0">
                <a:solidFill>
                  <a:srgbClr val="0D2C69"/>
                </a:solidFill>
                <a:latin typeface="HSE Sans" panose="02000000000000000000" pitchFamily="2" charset="0"/>
              </a:rPr>
              <a:t>Опрос общественного мнения </a:t>
            </a:r>
            <a:r>
              <a:rPr lang="en-US" altLang="ja-JP" sz="1200" i="1" dirty="0">
                <a:solidFill>
                  <a:srgbClr val="0D2C69"/>
                </a:solidFill>
                <a:latin typeface="HSE Sans" panose="02000000000000000000" pitchFamily="2" charset="0"/>
              </a:rPr>
              <a:t>FNN)</a:t>
            </a:r>
            <a:r>
              <a:rPr lang="ru-RU" altLang="ja-JP" sz="1200" i="1" dirty="0">
                <a:solidFill>
                  <a:srgbClr val="0D2C69"/>
                </a:solidFill>
                <a:latin typeface="HSE Sans" panose="02000000000000000000" pitchFamily="2" charset="0"/>
              </a:rPr>
              <a:t>.</a:t>
            </a:r>
            <a:r>
              <a:rPr lang="en-US" altLang="ja-JP" sz="1200" i="1" dirty="0">
                <a:solidFill>
                  <a:srgbClr val="0D2C69"/>
                </a:solidFill>
                <a:latin typeface="HSE Sans" panose="02000000000000000000" pitchFamily="2" charset="0"/>
              </a:rPr>
              <a:t> </a:t>
            </a:r>
            <a:r>
              <a:rPr lang="ru-RU" altLang="ja-JP" sz="1200" dirty="0">
                <a:solidFill>
                  <a:srgbClr val="0D2C69"/>
                </a:solidFill>
                <a:latin typeface="HSE Sans" panose="02000000000000000000" pitchFamily="2" charset="0"/>
              </a:rPr>
              <a:t>[</a:t>
            </a:r>
            <a:r>
              <a:rPr lang="ja-JP" altLang="en-US" sz="1200" dirty="0">
                <a:solidFill>
                  <a:srgbClr val="0D2C69"/>
                </a:solidFill>
                <a:latin typeface="HSE Sans" panose="02000000000000000000" pitchFamily="2" charset="0"/>
              </a:rPr>
              <a:t>高市内閣</a:t>
            </a:r>
            <a:r>
              <a:rPr lang="ja-JP" altLang="en-US" sz="1200" dirty="0">
                <a:solidFill>
                  <a:srgbClr val="0D2C69"/>
                </a:solidFill>
              </a:rPr>
              <a:t>支持率</a:t>
            </a:r>
            <a:r>
              <a:rPr lang="en-US" altLang="ja-JP" sz="1200" dirty="0">
                <a:solidFill>
                  <a:srgbClr val="0D2C69"/>
                </a:solidFill>
              </a:rPr>
              <a:t>75.2</a:t>
            </a:r>
            <a:r>
              <a:rPr lang="ja-JP" altLang="en-US" sz="1200" dirty="0">
                <a:solidFill>
                  <a:srgbClr val="0D2C69"/>
                </a:solidFill>
              </a:rPr>
              <a:t>％</a:t>
            </a:r>
            <a:r>
              <a:rPr lang="en-US" altLang="ja-JP" sz="1200" dirty="0">
                <a:solidFill>
                  <a:srgbClr val="0D2C69"/>
                </a:solidFill>
              </a:rPr>
              <a:t>…</a:t>
            </a:r>
            <a:r>
              <a:rPr lang="ja-JP" altLang="en-US" sz="1200" dirty="0">
                <a:solidFill>
                  <a:srgbClr val="0D2C69"/>
                </a:solidFill>
              </a:rPr>
              <a:t>発足</a:t>
            </a:r>
            <a:r>
              <a:rPr lang="en-US" altLang="ja-JP" sz="1200" dirty="0">
                <a:solidFill>
                  <a:srgbClr val="0D2C69"/>
                </a:solidFill>
              </a:rPr>
              <a:t>1</a:t>
            </a:r>
            <a:r>
              <a:rPr lang="ja-JP" altLang="en-US" sz="1200" dirty="0">
                <a:solidFill>
                  <a:srgbClr val="0D2C69"/>
                </a:solidFill>
              </a:rPr>
              <a:t>カ月ほぼ変わらず高水準　台湾有事めぐる答弁の評価“適切”</a:t>
            </a:r>
            <a:r>
              <a:rPr lang="en-US" altLang="ja-JP" sz="1200" dirty="0">
                <a:solidFill>
                  <a:srgbClr val="0D2C69"/>
                </a:solidFill>
              </a:rPr>
              <a:t>6</a:t>
            </a:r>
            <a:r>
              <a:rPr lang="ja-JP" altLang="en-US" sz="1200" dirty="0">
                <a:solidFill>
                  <a:srgbClr val="0D2C69"/>
                </a:solidFill>
              </a:rPr>
              <a:t>割超え　</a:t>
            </a:r>
            <a:r>
              <a:rPr lang="en-US" altLang="ja-JP" sz="1200" dirty="0">
                <a:solidFill>
                  <a:srgbClr val="0D2C69"/>
                </a:solidFill>
              </a:rPr>
              <a:t>FNN</a:t>
            </a:r>
            <a:r>
              <a:rPr lang="ja-JP" altLang="en-US" sz="1200" dirty="0">
                <a:solidFill>
                  <a:srgbClr val="0D2C69"/>
                </a:solidFill>
              </a:rPr>
              <a:t>世論調査</a:t>
            </a:r>
            <a:r>
              <a:rPr lang="en-US" altLang="ja-JP" sz="1200" dirty="0">
                <a:solidFill>
                  <a:srgbClr val="0D2C69"/>
                </a:solidFill>
                <a:latin typeface="HSE Sans" panose="02000000000000000000" pitchFamily="2" charset="0"/>
              </a:rPr>
              <a:t>]. URL: </a:t>
            </a:r>
            <a:r>
              <a:rPr lang="en-US" altLang="ja-JP" sz="1200" dirty="0">
                <a:solidFill>
                  <a:srgbClr val="0D2C69"/>
                </a:solidFill>
                <a:latin typeface="HSE Sans" panose="02000000000000000000" pitchFamily="2" charset="0"/>
                <a:hlinkClick r:id="rId10">
                  <a:extLst>
                    <a:ext uri="{A12FA001-AC4F-418D-AE19-62706E023703}">
                      <ahyp:hlinkClr xmlns:ahyp="http://schemas.microsoft.com/office/drawing/2018/hyperlinkcolor" xmlns="" xmlns:lc="http://schemas.openxmlformats.org/drawingml/2006/lockedCanvas" val="tx"/>
                    </a:ext>
                  </a:extLst>
                </a:hlinkClick>
              </a:rPr>
              <a:t>https://www.fnn.jp/articles/-/964821</a:t>
            </a:r>
            <a:endParaRPr lang="ru-RU"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altLang="ja-JP" sz="1200" dirty="0">
                <a:solidFill>
                  <a:srgbClr val="0D2C69"/>
                </a:solidFill>
                <a:latin typeface="HSE Sans" panose="02000000000000000000" pitchFamily="2" charset="0"/>
              </a:rPr>
              <a:t>RKB. 2025. </a:t>
            </a:r>
            <a:r>
              <a:rPr lang="ru-RU" altLang="ja-JP" sz="1200" dirty="0">
                <a:solidFill>
                  <a:srgbClr val="0D2C69"/>
                </a:solidFill>
                <a:latin typeface="HSE Sans" panose="02000000000000000000" pitchFamily="2" charset="0"/>
              </a:rPr>
              <a:t>Объяснение гнева Китая на премьер-министра </a:t>
            </a:r>
            <a:r>
              <a:rPr lang="ru-RU" altLang="ja-JP" sz="1200" dirty="0" err="1">
                <a:solidFill>
                  <a:srgbClr val="0D2C69"/>
                </a:solidFill>
                <a:latin typeface="HSE Sans" panose="02000000000000000000" pitchFamily="2" charset="0"/>
              </a:rPr>
              <a:t>Санаэ</a:t>
            </a:r>
            <a:r>
              <a:rPr lang="ru-RU" altLang="ja-JP" sz="1200" dirty="0">
                <a:solidFill>
                  <a:srgbClr val="0D2C69"/>
                </a:solidFill>
                <a:latin typeface="HSE Sans" panose="02000000000000000000" pitchFamily="2" charset="0"/>
              </a:rPr>
              <a:t> Такаити: раскрытие «руки» в ситуации кризиса выживания</a:t>
            </a:r>
            <a:r>
              <a:rPr lang="en-US" altLang="ja-JP" sz="1200" dirty="0">
                <a:solidFill>
                  <a:srgbClr val="0D2C69"/>
                </a:solidFill>
                <a:latin typeface="HSE Sans" panose="02000000000000000000" pitchFamily="2" charset="0"/>
              </a:rPr>
              <a:t> [</a:t>
            </a:r>
            <a:r>
              <a:rPr lang="ja-JP" altLang="en-US" sz="1200" dirty="0">
                <a:solidFill>
                  <a:srgbClr val="0D2C69"/>
                </a:solidFill>
              </a:rPr>
              <a:t>存立危機事態「手の内」を明かした高市早苗総理への中国の怒りを解説</a:t>
            </a:r>
            <a:r>
              <a:rPr lang="en-US" altLang="ja-JP" sz="1200" dirty="0">
                <a:solidFill>
                  <a:srgbClr val="0D2C69"/>
                </a:solidFill>
                <a:latin typeface="HSE Sans" panose="02000000000000000000" pitchFamily="2" charset="0"/>
              </a:rPr>
              <a:t>]. URL: </a:t>
            </a:r>
            <a:r>
              <a:rPr lang="en-US" altLang="ja-JP" sz="1200" dirty="0">
                <a:solidFill>
                  <a:srgbClr val="0D2C69"/>
                </a:solidFill>
                <a:latin typeface="HSE Sans" panose="02000000000000000000" pitchFamily="2" charset="0"/>
                <a:hlinkClick r:id="rId11"/>
              </a:rPr>
              <a:t>https://rkb.jp/contents/202511/199027/</a:t>
            </a:r>
            <a:endParaRPr lang="ru-RU"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sz="1200" dirty="0">
                <a:solidFill>
                  <a:srgbClr val="0D2C69"/>
                </a:solidFill>
                <a:latin typeface="HSE Sans" panose="02000000000000000000" pitchFamily="2" charset="0"/>
              </a:rPr>
              <a:t>Reuters. 2025. </a:t>
            </a:r>
            <a:r>
              <a:rPr lang="en-US" altLang="ja-JP" sz="1200" dirty="0">
                <a:solidFill>
                  <a:srgbClr val="0D2C69"/>
                </a:solidFill>
                <a:latin typeface="HSE Sans" panose="02000000000000000000" pitchFamily="2" charset="0"/>
              </a:rPr>
              <a:t>Japan's new premier pledges early boost to </a:t>
            </a:r>
            <a:r>
              <a:rPr lang="en-US" altLang="ja-JP" sz="1200" dirty="0" err="1">
                <a:solidFill>
                  <a:srgbClr val="0D2C69"/>
                </a:solidFill>
                <a:latin typeface="HSE Sans" panose="02000000000000000000" pitchFamily="2" charset="0"/>
              </a:rPr>
              <a:t>defence</a:t>
            </a:r>
            <a:r>
              <a:rPr lang="en-US" altLang="ja-JP" sz="1200" dirty="0">
                <a:solidFill>
                  <a:srgbClr val="0D2C69"/>
                </a:solidFill>
                <a:latin typeface="HSE Sans" panose="02000000000000000000" pitchFamily="2" charset="0"/>
              </a:rPr>
              <a:t> spending, 'proactive' fiscal policy. </a:t>
            </a:r>
            <a:r>
              <a:rPr lang="en-US" altLang="ja-JP" sz="1200" dirty="0">
                <a:solidFill>
                  <a:srgbClr val="0D2C69"/>
                </a:solidFill>
                <a:latin typeface="HSE Sans" panose="02000000000000000000" pitchFamily="2" charset="0"/>
                <a:hlinkClick r:id="rId12"/>
              </a:rPr>
              <a:t>https://www.reuters.com/world/asia-pacific/japans-new-premier-pledges-early-boost-defence-spending-proactive-fiscal-moves-2025-10-24/</a:t>
            </a:r>
            <a:endParaRPr lang="en-US"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altLang="ja-JP" sz="1200" dirty="0">
                <a:solidFill>
                  <a:srgbClr val="0D2C69"/>
                </a:solidFill>
                <a:latin typeface="HSE Sans" panose="02000000000000000000" pitchFamily="2" charset="0"/>
              </a:rPr>
              <a:t>Reuters Connect. 2025. Japan's PM rules out renegotiating $550 billion investment package with US. </a:t>
            </a:r>
            <a:r>
              <a:rPr lang="en-US" altLang="ja-JP" sz="1200" dirty="0">
                <a:solidFill>
                  <a:srgbClr val="0D2C69"/>
                </a:solidFill>
                <a:latin typeface="HSE Sans" panose="02000000000000000000" pitchFamily="2" charset="0"/>
                <a:hlinkClick r:id="rId13"/>
              </a:rPr>
              <a:t>https://www.reutersconnect.com/item/japans-pm-rules-out-renegotiating-550-billion-investment-package-with-us/dGFnOnJldXRlcnMuY29tLDIwMjU6bmV3c21sX1ZBODU5MDAxMTEyMDI1UlAx</a:t>
            </a:r>
            <a:endParaRPr lang="en-US"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altLang="ja-JP" sz="1200" dirty="0">
                <a:solidFill>
                  <a:srgbClr val="0D2C69"/>
                </a:solidFill>
                <a:latin typeface="HSE Sans" panose="02000000000000000000" pitchFamily="2" charset="0"/>
              </a:rPr>
              <a:t>Prime Minister’s Office of Japan. 2025. Japan-Ukraine Summit Telephone Talk (Summary). </a:t>
            </a:r>
            <a:r>
              <a:rPr lang="en-US" altLang="ja-JP" sz="1200" dirty="0">
                <a:solidFill>
                  <a:srgbClr val="0D2C69"/>
                </a:solidFill>
                <a:latin typeface="HSE Sans" panose="02000000000000000000" pitchFamily="2" charset="0"/>
                <a:hlinkClick r:id="rId14"/>
              </a:rPr>
              <a:t>https://japan.kantei.go.jp/104/diplomatic/202511/05ukraine.html</a:t>
            </a:r>
            <a:endParaRPr lang="en-US" altLang="ja-JP" sz="1200" dirty="0">
              <a:solidFill>
                <a:srgbClr val="0D2C69"/>
              </a:solidFill>
              <a:latin typeface="HSE Sans" panose="02000000000000000000" pitchFamily="2" charset="0"/>
            </a:endParaRPr>
          </a:p>
          <a:p>
            <a:pPr marL="285750" indent="-285750">
              <a:buFont typeface="Arial" panose="020B0604020202020204" pitchFamily="34" charset="0"/>
              <a:buChar char="•"/>
            </a:pPr>
            <a:r>
              <a:rPr lang="en-US" altLang="ja-JP" sz="1200" dirty="0">
                <a:solidFill>
                  <a:srgbClr val="0D2C69"/>
                </a:solidFill>
                <a:latin typeface="HSE Sans" panose="02000000000000000000" pitchFamily="2" charset="0"/>
              </a:rPr>
              <a:t>Reuters. 2025. Japan PM </a:t>
            </a:r>
            <a:r>
              <a:rPr lang="en-US" altLang="ja-JP" sz="1200" dirty="0" err="1">
                <a:solidFill>
                  <a:srgbClr val="0D2C69"/>
                </a:solidFill>
                <a:latin typeface="HSE Sans" panose="02000000000000000000" pitchFamily="2" charset="0"/>
              </a:rPr>
              <a:t>Takaichi</a:t>
            </a:r>
            <a:r>
              <a:rPr lang="en-US" altLang="ja-JP" sz="1200" dirty="0">
                <a:solidFill>
                  <a:srgbClr val="0D2C69"/>
                </a:solidFill>
                <a:latin typeface="HSE Sans" panose="02000000000000000000" pitchFamily="2" charset="0"/>
              </a:rPr>
              <a:t> rules out risk of British-style “Truss” shock. </a:t>
            </a:r>
            <a:r>
              <a:rPr lang="en-US" altLang="ja-JP" sz="1200" dirty="0">
                <a:solidFill>
                  <a:srgbClr val="0D2C69"/>
                </a:solidFill>
                <a:latin typeface="HSE Sans" panose="02000000000000000000" pitchFamily="2" charset="0"/>
                <a:hlinkClick r:id="rId15"/>
              </a:rPr>
              <a:t>https://</a:t>
            </a:r>
            <a:r>
              <a:rPr lang="en-US" altLang="ja-JP" sz="1000" dirty="0">
                <a:solidFill>
                  <a:srgbClr val="0D2C69"/>
                </a:solidFill>
                <a:latin typeface="HSE Sans" panose="02000000000000000000" pitchFamily="2" charset="0"/>
                <a:hlinkClick r:id="rId15"/>
              </a:rPr>
              <a:t>www.reuters.com/world/asia-pacific/japan-ready-take-necessary-action-forex-pm-takaichi-says-2025-11-26/</a:t>
            </a:r>
            <a:endParaRPr lang="ru-RU" altLang="ja-JP" sz="1000" dirty="0">
              <a:solidFill>
                <a:srgbClr val="0D2C69"/>
              </a:solidFill>
              <a:latin typeface="HSE Sans" panose="02000000000000000000" pitchFamily="2" charset="0"/>
            </a:endParaRPr>
          </a:p>
          <a:p>
            <a:pPr marL="285750" indent="-285750">
              <a:buFont typeface="Arial" panose="020B0604020202020204" pitchFamily="34" charset="0"/>
              <a:buChar char="•"/>
            </a:pPr>
            <a:r>
              <a:rPr lang="en-US" sz="1000" u="sng" dirty="0">
                <a:hlinkClick r:id="rId16"/>
              </a:rPr>
              <a:t>An era of harder security is beginning in Takaichi's Japan</a:t>
            </a:r>
            <a:endParaRPr lang="ru-RU" sz="1000" dirty="0"/>
          </a:p>
          <a:p>
            <a:pPr marL="285750" indent="-285750">
              <a:buFont typeface="Arial" panose="020B0604020202020204" pitchFamily="34" charset="0"/>
              <a:buChar char="•"/>
            </a:pPr>
            <a:r>
              <a:rPr lang="en-US" sz="1000" u="sng" dirty="0">
                <a:hlinkClick r:id="rId17"/>
              </a:rPr>
              <a:t>Takaichi's Ambitious Economic and Security Agenda for Japan</a:t>
            </a:r>
            <a:endParaRPr lang="ru-RU" sz="1000" dirty="0"/>
          </a:p>
          <a:p>
            <a:pPr marL="285750" indent="-285750">
              <a:buFont typeface="Arial" panose="020B0604020202020204" pitchFamily="34" charset="0"/>
              <a:buChar char="•"/>
            </a:pPr>
            <a:r>
              <a:rPr lang="en-US" sz="1000" dirty="0">
                <a:hlinkClick r:id="rId18"/>
              </a:rPr>
              <a:t>Takaichi's Japan enters an era of fragile coalitions - East Asia Forum</a:t>
            </a:r>
            <a:endParaRPr lang="ru-RU" sz="1000" dirty="0"/>
          </a:p>
          <a:p>
            <a:pPr marL="285750" indent="-285750">
              <a:buFont typeface="Arial" panose="020B0604020202020204" pitchFamily="34" charset="0"/>
              <a:buChar char="•"/>
            </a:pPr>
            <a:r>
              <a:rPr lang="en-US" sz="1000" u="sng" dirty="0">
                <a:hlinkClick r:id="rId19"/>
              </a:rPr>
              <a:t>Takaichi's Foreign Policy Comes into Focus in Japan</a:t>
            </a:r>
            <a:endParaRPr lang="ru-RU" sz="1000" dirty="0"/>
          </a:p>
          <a:p>
            <a:pPr marL="285750" indent="-285750">
              <a:buFont typeface="Arial" panose="020B0604020202020204" pitchFamily="34" charset="0"/>
              <a:buChar char="•"/>
            </a:pPr>
            <a:r>
              <a:rPr lang="en-US" sz="1000" u="sng" dirty="0">
                <a:hlinkClick r:id="rId20"/>
              </a:rPr>
              <a:t>With Sanae Takaichi, “Japan is back” is back | Lowy Institute</a:t>
            </a:r>
            <a:endParaRPr lang="ru-RU" sz="1000" dirty="0"/>
          </a:p>
          <a:p>
            <a:pPr marL="285750" indent="-285750">
              <a:buFont typeface="Arial" panose="020B0604020202020204" pitchFamily="34" charset="0"/>
              <a:buChar char="•"/>
            </a:pPr>
            <a:r>
              <a:rPr lang="en-US" sz="1000" u="sng" dirty="0">
                <a:hlinkClick r:id="rId21"/>
              </a:rPr>
              <a:t>Sanae Takaichi and the future of Japan's security </a:t>
            </a:r>
            <a:r>
              <a:rPr lang="en-US" sz="1000" u="sng" dirty="0" smtClean="0">
                <a:hlinkClick r:id="rId21"/>
              </a:rPr>
              <a:t>policy</a:t>
            </a:r>
            <a:endParaRPr lang="ru-RU" sz="1400" dirty="0">
              <a:solidFill>
                <a:schemeClr val="tx2"/>
              </a:solidFill>
              <a:latin typeface="HSE Sans" panose="02000000000000000000"/>
            </a:endParaRPr>
          </a:p>
        </p:txBody>
      </p:sp>
    </p:spTree>
    <p:extLst>
      <p:ext uri="{BB962C8B-B14F-4D97-AF65-F5344CB8AC3E}">
        <p14:creationId xmlns:p14="http://schemas.microsoft.com/office/powerpoint/2010/main" val="64207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C3AD880-96C8-1484-E9ED-887BB477C326}"/>
            </a:ext>
          </a:extLst>
        </p:cNvPr>
        <p:cNvGrpSpPr/>
        <p:nvPr/>
      </p:nvGrpSpPr>
      <p:grpSpPr>
        <a:xfrm>
          <a:off x="0" y="0"/>
          <a:ext cx="0" cy="0"/>
          <a:chOff x="0" y="0"/>
          <a:chExt cx="0" cy="0"/>
        </a:xfrm>
      </p:grpSpPr>
      <p:sp>
        <p:nvSpPr>
          <p:cNvPr id="2" name="Freeform 2">
            <a:extLst>
              <a:ext uri="{FF2B5EF4-FFF2-40B4-BE49-F238E27FC236}">
                <a16:creationId xmlns="" xmlns:a16="http://schemas.microsoft.com/office/drawing/2014/main" id="{FA077B9E-1236-6557-FC91-F9065C77AC9D}"/>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ja-JP" altLang="en-US"/>
          </a:p>
        </p:txBody>
      </p:sp>
      <p:grpSp>
        <p:nvGrpSpPr>
          <p:cNvPr id="3" name="Group 3">
            <a:extLst>
              <a:ext uri="{FF2B5EF4-FFF2-40B4-BE49-F238E27FC236}">
                <a16:creationId xmlns="" xmlns:a16="http://schemas.microsoft.com/office/drawing/2014/main" id="{D7579127-B0F9-A0A0-D96D-57CAFE9E57D1}"/>
              </a:ext>
            </a:extLst>
          </p:cNvPr>
          <p:cNvGrpSpPr>
            <a:grpSpLocks noChangeAspect="1"/>
          </p:cNvGrpSpPr>
          <p:nvPr/>
        </p:nvGrpSpPr>
        <p:grpSpPr>
          <a:xfrm>
            <a:off x="517199" y="464363"/>
            <a:ext cx="448276" cy="448276"/>
            <a:chOff x="0" y="0"/>
            <a:chExt cx="896552" cy="896552"/>
          </a:xfrm>
        </p:grpSpPr>
        <p:sp>
          <p:nvSpPr>
            <p:cNvPr id="4" name="Freeform 4" descr="Icon  Description automatically generated">
              <a:extLst>
                <a:ext uri="{FF2B5EF4-FFF2-40B4-BE49-F238E27FC236}">
                  <a16:creationId xmlns="" xmlns:a16="http://schemas.microsoft.com/office/drawing/2014/main" id="{8B8EBAE2-1470-C015-7F30-5B3CA4C3FD85}"/>
                </a:ext>
              </a:extLst>
            </p:cNvPr>
            <p:cNvSpPr/>
            <p:nvPr/>
          </p:nvSpPr>
          <p:spPr>
            <a:xfrm>
              <a:off x="0" y="0"/>
              <a:ext cx="896493" cy="896493"/>
            </a:xfrm>
            <a:custGeom>
              <a:avLst/>
              <a:gdLst/>
              <a:ahLst/>
              <a:cxnLst/>
              <a:rect l="l" t="t" r="r" b="b"/>
              <a:pathLst>
                <a:path w="896493" h="896493">
                  <a:moveTo>
                    <a:pt x="0" y="0"/>
                  </a:moveTo>
                  <a:lnTo>
                    <a:pt x="896493" y="0"/>
                  </a:lnTo>
                  <a:lnTo>
                    <a:pt x="896493" y="896493"/>
                  </a:lnTo>
                  <a:lnTo>
                    <a:pt x="0" y="896493"/>
                  </a:lnTo>
                  <a:lnTo>
                    <a:pt x="0" y="0"/>
                  </a:lnTo>
                  <a:close/>
                </a:path>
              </a:pathLst>
            </a:custGeom>
            <a:blipFill>
              <a:blip r:embed="rId3"/>
              <a:stretch>
                <a:fillRect r="-6" b="-6"/>
              </a:stretch>
            </a:blipFill>
          </p:spPr>
          <p:txBody>
            <a:bodyPr/>
            <a:lstStyle/>
            <a:p>
              <a:endParaRPr lang="ja-JP" altLang="en-US"/>
            </a:p>
          </p:txBody>
        </p:sp>
      </p:grpSp>
      <p:sp>
        <p:nvSpPr>
          <p:cNvPr id="5" name="AutoShape 5">
            <a:extLst>
              <a:ext uri="{FF2B5EF4-FFF2-40B4-BE49-F238E27FC236}">
                <a16:creationId xmlns="" xmlns:a16="http://schemas.microsoft.com/office/drawing/2014/main" id="{B677CA70-9DA0-3936-EA6A-083E0BAE0B61}"/>
              </a:ext>
            </a:extLst>
          </p:cNvPr>
          <p:cNvSpPr/>
          <p:nvPr/>
        </p:nvSpPr>
        <p:spPr>
          <a:xfrm>
            <a:off x="4728967" y="362270"/>
            <a:ext cx="0" cy="599095"/>
          </a:xfrm>
          <a:prstGeom prst="line">
            <a:avLst/>
          </a:prstGeom>
          <a:ln w="9525" cap="rnd">
            <a:solidFill>
              <a:srgbClr val="102D69"/>
            </a:solidFill>
            <a:prstDash val="solid"/>
            <a:headEnd type="none" w="sm" len="sm"/>
            <a:tailEnd type="none" w="sm" len="sm"/>
          </a:ln>
        </p:spPr>
        <p:txBody>
          <a:bodyPr/>
          <a:lstStyle/>
          <a:p>
            <a:endParaRPr lang="ja-JP" altLang="en-US"/>
          </a:p>
        </p:txBody>
      </p:sp>
      <p:sp>
        <p:nvSpPr>
          <p:cNvPr id="6" name="AutoShape 6">
            <a:extLst>
              <a:ext uri="{FF2B5EF4-FFF2-40B4-BE49-F238E27FC236}">
                <a16:creationId xmlns="" xmlns:a16="http://schemas.microsoft.com/office/drawing/2014/main" id="{A06B5511-D134-0A12-B529-6F503AC38C10}"/>
              </a:ext>
            </a:extLst>
          </p:cNvPr>
          <p:cNvSpPr/>
          <p:nvPr/>
        </p:nvSpPr>
        <p:spPr>
          <a:xfrm flipH="1">
            <a:off x="7529697" y="362270"/>
            <a:ext cx="0" cy="599095"/>
          </a:xfrm>
          <a:prstGeom prst="line">
            <a:avLst/>
          </a:prstGeom>
          <a:ln w="9525" cap="rnd">
            <a:solidFill>
              <a:srgbClr val="102D69"/>
            </a:solidFill>
            <a:prstDash val="solid"/>
            <a:headEnd type="none" w="sm" len="sm"/>
            <a:tailEnd type="none" w="sm" len="sm"/>
          </a:ln>
        </p:spPr>
        <p:txBody>
          <a:bodyPr/>
          <a:lstStyle/>
          <a:p>
            <a:endParaRPr lang="ja-JP" altLang="en-US"/>
          </a:p>
        </p:txBody>
      </p:sp>
      <p:sp>
        <p:nvSpPr>
          <p:cNvPr id="7" name="Freeform 7">
            <a:extLst>
              <a:ext uri="{FF2B5EF4-FFF2-40B4-BE49-F238E27FC236}">
                <a16:creationId xmlns="" xmlns:a16="http://schemas.microsoft.com/office/drawing/2014/main" id="{DD0AE4AF-20F0-0B49-9C76-8CCFC3B03756}"/>
              </a:ext>
            </a:extLst>
          </p:cNvPr>
          <p:cNvSpPr/>
          <p:nvPr/>
        </p:nvSpPr>
        <p:spPr>
          <a:xfrm>
            <a:off x="1021586" y="142889"/>
            <a:ext cx="1740186" cy="1146549"/>
          </a:xfrm>
          <a:custGeom>
            <a:avLst/>
            <a:gdLst/>
            <a:ahLst/>
            <a:cxnLst/>
            <a:rect l="l" t="t" r="r" b="b"/>
            <a:pathLst>
              <a:path w="2610279" h="1719823">
                <a:moveTo>
                  <a:pt x="0" y="0"/>
                </a:moveTo>
                <a:lnTo>
                  <a:pt x="2610279" y="0"/>
                </a:lnTo>
                <a:lnTo>
                  <a:pt x="2610279" y="1719823"/>
                </a:lnTo>
                <a:lnTo>
                  <a:pt x="0" y="1719823"/>
                </a:lnTo>
                <a:lnTo>
                  <a:pt x="0" y="0"/>
                </a:lnTo>
                <a:close/>
              </a:path>
            </a:pathLst>
          </a:custGeom>
          <a:blipFill>
            <a:blip r:embed="rId4"/>
            <a:stretch>
              <a:fillRect t="-25080" b="-26695"/>
            </a:stretch>
          </a:blipFill>
        </p:spPr>
        <p:txBody>
          <a:bodyPr/>
          <a:lstStyle/>
          <a:p>
            <a:endParaRPr lang="ja-JP" altLang="en-US"/>
          </a:p>
        </p:txBody>
      </p:sp>
      <p:sp>
        <p:nvSpPr>
          <p:cNvPr id="8" name="TextBox 8">
            <a:extLst>
              <a:ext uri="{FF2B5EF4-FFF2-40B4-BE49-F238E27FC236}">
                <a16:creationId xmlns="" xmlns:a16="http://schemas.microsoft.com/office/drawing/2014/main" id="{BBB390B8-7633-493D-4FCB-B44F342A233C}"/>
              </a:ext>
            </a:extLst>
          </p:cNvPr>
          <p:cNvSpPr txBox="1"/>
          <p:nvPr/>
        </p:nvSpPr>
        <p:spPr>
          <a:xfrm>
            <a:off x="2927414" y="451238"/>
            <a:ext cx="1842828" cy="833562"/>
          </a:xfrm>
          <a:prstGeom prst="rect">
            <a:avLst/>
          </a:prstGeom>
        </p:spPr>
        <p:txBody>
          <a:bodyPr lIns="0" tIns="0" rIns="0" bIns="0" rtlCol="0" anchor="t">
            <a:spAutoFit/>
          </a:bodyPr>
          <a:lstStyle/>
          <a:p>
            <a:pPr>
              <a:lnSpc>
                <a:spcPts val="1311"/>
              </a:lnSpc>
              <a:spcBef>
                <a:spcPct val="0"/>
              </a:spcBef>
            </a:pPr>
            <a:r>
              <a:rPr lang="en-US" sz="1092">
                <a:solidFill>
                  <a:srgbClr val="000000"/>
                </a:solidFill>
                <a:latin typeface="Times New Roman"/>
                <a:ea typeface="Times New Roman"/>
                <a:cs typeface="Times New Roman"/>
                <a:sym typeface="Times New Roman"/>
              </a:rPr>
              <a:t>Факультет Мировой Экономики </a:t>
            </a:r>
          </a:p>
          <a:p>
            <a:pPr>
              <a:lnSpc>
                <a:spcPts val="1311"/>
              </a:lnSpc>
              <a:spcBef>
                <a:spcPct val="0"/>
              </a:spcBef>
            </a:pPr>
            <a:r>
              <a:rPr lang="en-US" sz="1092">
                <a:solidFill>
                  <a:srgbClr val="000000"/>
                </a:solidFill>
                <a:latin typeface="Times New Roman"/>
                <a:ea typeface="Times New Roman"/>
                <a:cs typeface="Times New Roman"/>
                <a:sym typeface="Times New Roman"/>
              </a:rPr>
              <a:t>и Мировой Политики</a:t>
            </a:r>
          </a:p>
          <a:p>
            <a:pPr>
              <a:lnSpc>
                <a:spcPts val="1311"/>
              </a:lnSpc>
              <a:spcBef>
                <a:spcPct val="0"/>
              </a:spcBef>
            </a:pPr>
            <a:endParaRPr lang="en-US" sz="1092">
              <a:solidFill>
                <a:srgbClr val="000000"/>
              </a:solidFill>
              <a:latin typeface="Times New Roman"/>
              <a:ea typeface="Times New Roman"/>
              <a:cs typeface="Times New Roman"/>
              <a:sym typeface="Times New Roman"/>
            </a:endParaRPr>
          </a:p>
          <a:p>
            <a:pPr>
              <a:lnSpc>
                <a:spcPts val="1311"/>
              </a:lnSpc>
              <a:spcBef>
                <a:spcPct val="0"/>
              </a:spcBef>
            </a:pPr>
            <a:endParaRPr lang="en-US" sz="1092">
              <a:solidFill>
                <a:srgbClr val="000000"/>
              </a:solidFill>
              <a:latin typeface="Times New Roman"/>
              <a:ea typeface="Times New Roman"/>
              <a:cs typeface="Times New Roman"/>
              <a:sym typeface="Times New Roman"/>
            </a:endParaRPr>
          </a:p>
        </p:txBody>
      </p:sp>
      <p:sp>
        <p:nvSpPr>
          <p:cNvPr id="9" name="TextBox 9">
            <a:extLst>
              <a:ext uri="{FF2B5EF4-FFF2-40B4-BE49-F238E27FC236}">
                <a16:creationId xmlns="" xmlns:a16="http://schemas.microsoft.com/office/drawing/2014/main" id="{0D9916E2-D5F9-8E58-EFC8-5DC319CB8D77}"/>
              </a:ext>
            </a:extLst>
          </p:cNvPr>
          <p:cNvSpPr txBox="1"/>
          <p:nvPr/>
        </p:nvSpPr>
        <p:spPr>
          <a:xfrm>
            <a:off x="4878192" y="451238"/>
            <a:ext cx="2541446" cy="461665"/>
          </a:xfrm>
          <a:prstGeom prst="rect">
            <a:avLst/>
          </a:prstGeom>
        </p:spPr>
        <p:txBody>
          <a:bodyPr lIns="0" tIns="0" rIns="0" bIns="0" rtlCol="0" anchor="t">
            <a:spAutoFit/>
          </a:bodyPr>
          <a:lstStyle/>
          <a:p>
            <a:pPr>
              <a:lnSpc>
                <a:spcPts val="1157"/>
              </a:lnSpc>
              <a:spcBef>
                <a:spcPct val="0"/>
              </a:spcBef>
            </a:pPr>
            <a:r>
              <a:rPr lang="en-US" sz="963">
                <a:solidFill>
                  <a:srgbClr val="000000"/>
                </a:solidFill>
                <a:latin typeface="Times New Roman"/>
                <a:ea typeface="Times New Roman"/>
                <a:cs typeface="Times New Roman"/>
                <a:sym typeface="Times New Roman"/>
              </a:rPr>
              <a:t>Научно-учебная группа «АСЕАН+, БРИКС+, НАТО+: перспективы азиатской интеграции в новом мировом порядке»</a:t>
            </a:r>
          </a:p>
        </p:txBody>
      </p:sp>
      <p:sp>
        <p:nvSpPr>
          <p:cNvPr id="10" name="TextBox 10">
            <a:extLst>
              <a:ext uri="{FF2B5EF4-FFF2-40B4-BE49-F238E27FC236}">
                <a16:creationId xmlns="" xmlns:a16="http://schemas.microsoft.com/office/drawing/2014/main" id="{AA749652-8E93-2EB6-E602-671D8DB3DBB9}"/>
              </a:ext>
            </a:extLst>
          </p:cNvPr>
          <p:cNvSpPr txBox="1"/>
          <p:nvPr/>
        </p:nvSpPr>
        <p:spPr>
          <a:xfrm>
            <a:off x="7640822" y="518954"/>
            <a:ext cx="1842828" cy="218008"/>
          </a:xfrm>
          <a:prstGeom prst="rect">
            <a:avLst/>
          </a:prstGeom>
        </p:spPr>
        <p:txBody>
          <a:bodyPr lIns="0" tIns="0" rIns="0" bIns="0" rtlCol="0" anchor="t">
            <a:spAutoFit/>
          </a:bodyPr>
          <a:lstStyle/>
          <a:p>
            <a:pPr>
              <a:lnSpc>
                <a:spcPts val="1711"/>
              </a:lnSpc>
              <a:spcBef>
                <a:spcPct val="0"/>
              </a:spcBef>
            </a:pPr>
            <a:r>
              <a:rPr lang="en-US" sz="1425">
                <a:solidFill>
                  <a:srgbClr val="000000"/>
                </a:solidFill>
                <a:latin typeface="Times New Roman"/>
                <a:ea typeface="Times New Roman"/>
                <a:cs typeface="Times New Roman"/>
                <a:sym typeface="Times New Roman"/>
              </a:rPr>
              <a:t>Москва 2025</a:t>
            </a:r>
          </a:p>
        </p:txBody>
      </p:sp>
      <p:sp>
        <p:nvSpPr>
          <p:cNvPr id="11" name="TextBox 11">
            <a:extLst>
              <a:ext uri="{FF2B5EF4-FFF2-40B4-BE49-F238E27FC236}">
                <a16:creationId xmlns="" xmlns:a16="http://schemas.microsoft.com/office/drawing/2014/main" id="{62A1A7CC-8AD0-A1BB-981D-95BE77E42709}"/>
              </a:ext>
            </a:extLst>
          </p:cNvPr>
          <p:cNvSpPr txBox="1"/>
          <p:nvPr/>
        </p:nvSpPr>
        <p:spPr>
          <a:xfrm>
            <a:off x="601499" y="1276738"/>
            <a:ext cx="11428356" cy="692497"/>
          </a:xfrm>
          <a:prstGeom prst="rect">
            <a:avLst/>
          </a:prstGeom>
        </p:spPr>
        <p:txBody>
          <a:bodyPr lIns="0" tIns="0" rIns="0" bIns="0" rtlCol="0" anchor="t">
            <a:spAutoFit/>
          </a:bodyPr>
          <a:lstStyle/>
          <a:p>
            <a:pPr>
              <a:lnSpc>
                <a:spcPts val="2720"/>
              </a:lnSpc>
              <a:spcBef>
                <a:spcPct val="0"/>
              </a:spcBef>
            </a:pPr>
            <a:r>
              <a:rPr lang="en-US" sz="2267" b="1" dirty="0">
                <a:solidFill>
                  <a:srgbClr val="0D2C69"/>
                </a:solidFill>
                <a:latin typeface="HSE Sans" panose="02000000000000000000" pitchFamily="2" charset="0"/>
                <a:ea typeface="Times New Roman Bold"/>
                <a:cs typeface="Times New Roman Bold"/>
                <a:sym typeface="Times New Roman Bold"/>
              </a:rPr>
              <a:t>НАУЧНО-УЧЕБНАЯ ГРУППА «АСЕАН+, БРИКС+, НАТО+: </a:t>
            </a:r>
          </a:p>
          <a:p>
            <a:pPr>
              <a:lnSpc>
                <a:spcPts val="2720"/>
              </a:lnSpc>
              <a:spcBef>
                <a:spcPct val="0"/>
              </a:spcBef>
            </a:pPr>
            <a:r>
              <a:rPr lang="en-US" sz="2267" b="1" dirty="0">
                <a:solidFill>
                  <a:srgbClr val="0D2C69"/>
                </a:solidFill>
                <a:latin typeface="HSE Sans" panose="02000000000000000000" pitchFamily="2" charset="0"/>
                <a:ea typeface="Times New Roman Bold"/>
                <a:cs typeface="Times New Roman Bold"/>
                <a:sym typeface="Times New Roman Bold"/>
              </a:rPr>
              <a:t>ПЕРСПЕКТИВЫ АЗИАТСКОЙ ИНТЕГРАЦИИ </a:t>
            </a:r>
            <a:r>
              <a:rPr lang="en-US" sz="2267" b="1" dirty="0" err="1">
                <a:solidFill>
                  <a:srgbClr val="0D2C69"/>
                </a:solidFill>
                <a:latin typeface="HSE Sans" panose="02000000000000000000" pitchFamily="2" charset="0"/>
                <a:ea typeface="Times New Roman Bold"/>
                <a:cs typeface="Times New Roman Bold"/>
                <a:sym typeface="Times New Roman Bold"/>
              </a:rPr>
              <a:t>В</a:t>
            </a:r>
            <a:r>
              <a:rPr lang="en-US" sz="2267" b="1" dirty="0">
                <a:solidFill>
                  <a:srgbClr val="0D2C69"/>
                </a:solidFill>
                <a:latin typeface="HSE Sans" panose="02000000000000000000" pitchFamily="2" charset="0"/>
                <a:ea typeface="Times New Roman Bold"/>
                <a:cs typeface="Times New Roman Bold"/>
                <a:sym typeface="Times New Roman Bold"/>
              </a:rPr>
              <a:t> НОВОМ МИРОВОМ ПОРЯДКЕ»</a:t>
            </a:r>
          </a:p>
        </p:txBody>
      </p:sp>
      <p:grpSp>
        <p:nvGrpSpPr>
          <p:cNvPr id="12" name="Group 12">
            <a:extLst>
              <a:ext uri="{FF2B5EF4-FFF2-40B4-BE49-F238E27FC236}">
                <a16:creationId xmlns="" xmlns:a16="http://schemas.microsoft.com/office/drawing/2014/main" id="{64658660-DFA2-6B51-F1C9-2AB5AC0B789E}"/>
              </a:ext>
            </a:extLst>
          </p:cNvPr>
          <p:cNvGrpSpPr/>
          <p:nvPr/>
        </p:nvGrpSpPr>
        <p:grpSpPr>
          <a:xfrm>
            <a:off x="741338" y="2214418"/>
            <a:ext cx="3224327" cy="2193794"/>
            <a:chOff x="0" y="0"/>
            <a:chExt cx="1273808" cy="866684"/>
          </a:xfrm>
        </p:grpSpPr>
        <p:sp>
          <p:nvSpPr>
            <p:cNvPr id="13" name="Freeform 13">
              <a:extLst>
                <a:ext uri="{FF2B5EF4-FFF2-40B4-BE49-F238E27FC236}">
                  <a16:creationId xmlns="" xmlns:a16="http://schemas.microsoft.com/office/drawing/2014/main" id="{8DD4D9BB-79C2-CB64-345F-C22AE61CABC4}"/>
                </a:ext>
              </a:extLst>
            </p:cNvPr>
            <p:cNvSpPr/>
            <p:nvPr/>
          </p:nvSpPr>
          <p:spPr>
            <a:xfrm>
              <a:off x="0" y="0"/>
              <a:ext cx="1273808" cy="866684"/>
            </a:xfrm>
            <a:custGeom>
              <a:avLst/>
              <a:gdLst/>
              <a:ahLst/>
              <a:cxnLst/>
              <a:rect l="l" t="t" r="r" b="b"/>
              <a:pathLst>
                <a:path w="1273808" h="866684">
                  <a:moveTo>
                    <a:pt x="81637" y="0"/>
                  </a:moveTo>
                  <a:lnTo>
                    <a:pt x="1192171" y="0"/>
                  </a:lnTo>
                  <a:cubicBezTo>
                    <a:pt x="1237258" y="0"/>
                    <a:pt x="1273808" y="36550"/>
                    <a:pt x="1273808" y="81637"/>
                  </a:cubicBezTo>
                  <a:lnTo>
                    <a:pt x="1273808" y="785047"/>
                  </a:lnTo>
                  <a:cubicBezTo>
                    <a:pt x="1273808" y="806698"/>
                    <a:pt x="1265207" y="827463"/>
                    <a:pt x="1249897" y="842773"/>
                  </a:cubicBezTo>
                  <a:cubicBezTo>
                    <a:pt x="1234587" y="858083"/>
                    <a:pt x="1213823" y="866684"/>
                    <a:pt x="1192171" y="866684"/>
                  </a:cubicBezTo>
                  <a:lnTo>
                    <a:pt x="81637" y="866684"/>
                  </a:lnTo>
                  <a:cubicBezTo>
                    <a:pt x="36550" y="866684"/>
                    <a:pt x="0" y="830134"/>
                    <a:pt x="0" y="785047"/>
                  </a:cubicBezTo>
                  <a:lnTo>
                    <a:pt x="0" y="81637"/>
                  </a:lnTo>
                  <a:cubicBezTo>
                    <a:pt x="0" y="36550"/>
                    <a:pt x="36550" y="0"/>
                    <a:pt x="81637" y="0"/>
                  </a:cubicBezTo>
                  <a:close/>
                </a:path>
              </a:pathLst>
            </a:custGeom>
            <a:solidFill>
              <a:srgbClr val="102D69"/>
            </a:solidFill>
          </p:spPr>
          <p:txBody>
            <a:bodyPr/>
            <a:lstStyle/>
            <a:p>
              <a:endParaRPr lang="ja-JP" altLang="en-US"/>
            </a:p>
          </p:txBody>
        </p:sp>
        <p:sp>
          <p:nvSpPr>
            <p:cNvPr id="14" name="TextBox 14">
              <a:extLst>
                <a:ext uri="{FF2B5EF4-FFF2-40B4-BE49-F238E27FC236}">
                  <a16:creationId xmlns="" xmlns:a16="http://schemas.microsoft.com/office/drawing/2014/main" id="{DA5528B3-CACD-70B8-E9D2-112E41B01184}"/>
                </a:ext>
              </a:extLst>
            </p:cNvPr>
            <p:cNvSpPr txBox="1"/>
            <p:nvPr/>
          </p:nvSpPr>
          <p:spPr>
            <a:xfrm>
              <a:off x="0" y="-9525"/>
              <a:ext cx="1273808" cy="876209"/>
            </a:xfrm>
            <a:prstGeom prst="rect">
              <a:avLst/>
            </a:prstGeom>
          </p:spPr>
          <p:txBody>
            <a:bodyPr lIns="33867" tIns="33867" rIns="33867" bIns="33867" rtlCol="0" anchor="ctr"/>
            <a:lstStyle/>
            <a:p>
              <a:pPr algn="ctr">
                <a:lnSpc>
                  <a:spcPts val="1711"/>
                </a:lnSpc>
              </a:pPr>
              <a:endParaRPr sz="1200"/>
            </a:p>
          </p:txBody>
        </p:sp>
      </p:grpSp>
      <p:grpSp>
        <p:nvGrpSpPr>
          <p:cNvPr id="15" name="Group 15">
            <a:extLst>
              <a:ext uri="{FF2B5EF4-FFF2-40B4-BE49-F238E27FC236}">
                <a16:creationId xmlns="" xmlns:a16="http://schemas.microsoft.com/office/drawing/2014/main" id="{3D73B1A8-A782-3952-B9D1-825837EE5A24}"/>
              </a:ext>
            </a:extLst>
          </p:cNvPr>
          <p:cNvGrpSpPr/>
          <p:nvPr/>
        </p:nvGrpSpPr>
        <p:grpSpPr>
          <a:xfrm>
            <a:off x="4536752" y="2214418"/>
            <a:ext cx="3224327" cy="2193794"/>
            <a:chOff x="0" y="0"/>
            <a:chExt cx="1273808" cy="866684"/>
          </a:xfrm>
        </p:grpSpPr>
        <p:sp>
          <p:nvSpPr>
            <p:cNvPr id="16" name="Freeform 16">
              <a:extLst>
                <a:ext uri="{FF2B5EF4-FFF2-40B4-BE49-F238E27FC236}">
                  <a16:creationId xmlns="" xmlns:a16="http://schemas.microsoft.com/office/drawing/2014/main" id="{341A0629-B418-7279-8DD6-D9037BAD83D3}"/>
                </a:ext>
              </a:extLst>
            </p:cNvPr>
            <p:cNvSpPr/>
            <p:nvPr/>
          </p:nvSpPr>
          <p:spPr>
            <a:xfrm>
              <a:off x="0" y="0"/>
              <a:ext cx="1273808" cy="866684"/>
            </a:xfrm>
            <a:custGeom>
              <a:avLst/>
              <a:gdLst/>
              <a:ahLst/>
              <a:cxnLst/>
              <a:rect l="l" t="t" r="r" b="b"/>
              <a:pathLst>
                <a:path w="1273808" h="866684">
                  <a:moveTo>
                    <a:pt x="81637" y="0"/>
                  </a:moveTo>
                  <a:lnTo>
                    <a:pt x="1192171" y="0"/>
                  </a:lnTo>
                  <a:cubicBezTo>
                    <a:pt x="1237258" y="0"/>
                    <a:pt x="1273808" y="36550"/>
                    <a:pt x="1273808" y="81637"/>
                  </a:cubicBezTo>
                  <a:lnTo>
                    <a:pt x="1273808" y="785047"/>
                  </a:lnTo>
                  <a:cubicBezTo>
                    <a:pt x="1273808" y="806698"/>
                    <a:pt x="1265207" y="827463"/>
                    <a:pt x="1249897" y="842773"/>
                  </a:cubicBezTo>
                  <a:cubicBezTo>
                    <a:pt x="1234587" y="858083"/>
                    <a:pt x="1213823" y="866684"/>
                    <a:pt x="1192171" y="866684"/>
                  </a:cubicBezTo>
                  <a:lnTo>
                    <a:pt x="81637" y="866684"/>
                  </a:lnTo>
                  <a:cubicBezTo>
                    <a:pt x="36550" y="866684"/>
                    <a:pt x="0" y="830134"/>
                    <a:pt x="0" y="785047"/>
                  </a:cubicBezTo>
                  <a:lnTo>
                    <a:pt x="0" y="81637"/>
                  </a:lnTo>
                  <a:cubicBezTo>
                    <a:pt x="0" y="36550"/>
                    <a:pt x="36550" y="0"/>
                    <a:pt x="81637" y="0"/>
                  </a:cubicBezTo>
                  <a:close/>
                </a:path>
              </a:pathLst>
            </a:custGeom>
            <a:solidFill>
              <a:srgbClr val="102D69"/>
            </a:solidFill>
          </p:spPr>
          <p:txBody>
            <a:bodyPr/>
            <a:lstStyle/>
            <a:p>
              <a:endParaRPr lang="ja-JP" altLang="en-US"/>
            </a:p>
          </p:txBody>
        </p:sp>
        <p:sp>
          <p:nvSpPr>
            <p:cNvPr id="17" name="TextBox 17">
              <a:extLst>
                <a:ext uri="{FF2B5EF4-FFF2-40B4-BE49-F238E27FC236}">
                  <a16:creationId xmlns="" xmlns:a16="http://schemas.microsoft.com/office/drawing/2014/main" id="{EF6CFF85-177D-33C7-0E9D-C5E91ADAC99B}"/>
                </a:ext>
              </a:extLst>
            </p:cNvPr>
            <p:cNvSpPr txBox="1"/>
            <p:nvPr/>
          </p:nvSpPr>
          <p:spPr>
            <a:xfrm>
              <a:off x="0" y="-9525"/>
              <a:ext cx="1273808" cy="876209"/>
            </a:xfrm>
            <a:prstGeom prst="rect">
              <a:avLst/>
            </a:prstGeom>
          </p:spPr>
          <p:txBody>
            <a:bodyPr lIns="33867" tIns="33867" rIns="33867" bIns="33867" rtlCol="0" anchor="ctr"/>
            <a:lstStyle/>
            <a:p>
              <a:pPr algn="ctr">
                <a:lnSpc>
                  <a:spcPts val="1711"/>
                </a:lnSpc>
              </a:pPr>
              <a:endParaRPr sz="1200"/>
            </a:p>
          </p:txBody>
        </p:sp>
      </p:grpSp>
      <p:grpSp>
        <p:nvGrpSpPr>
          <p:cNvPr id="18" name="Group 18">
            <a:extLst>
              <a:ext uri="{FF2B5EF4-FFF2-40B4-BE49-F238E27FC236}">
                <a16:creationId xmlns="" xmlns:a16="http://schemas.microsoft.com/office/drawing/2014/main" id="{C2D1608C-DA37-E30B-F47D-3990A768C08A}"/>
              </a:ext>
            </a:extLst>
          </p:cNvPr>
          <p:cNvGrpSpPr/>
          <p:nvPr/>
        </p:nvGrpSpPr>
        <p:grpSpPr>
          <a:xfrm>
            <a:off x="8281873" y="2214418"/>
            <a:ext cx="3224327" cy="2193794"/>
            <a:chOff x="0" y="0"/>
            <a:chExt cx="1273808" cy="866684"/>
          </a:xfrm>
        </p:grpSpPr>
        <p:sp>
          <p:nvSpPr>
            <p:cNvPr id="19" name="Freeform 19">
              <a:extLst>
                <a:ext uri="{FF2B5EF4-FFF2-40B4-BE49-F238E27FC236}">
                  <a16:creationId xmlns="" xmlns:a16="http://schemas.microsoft.com/office/drawing/2014/main" id="{136D8C9E-1C0A-3E4B-C768-6ABAF0C3D43B}"/>
                </a:ext>
              </a:extLst>
            </p:cNvPr>
            <p:cNvSpPr/>
            <p:nvPr/>
          </p:nvSpPr>
          <p:spPr>
            <a:xfrm>
              <a:off x="0" y="0"/>
              <a:ext cx="1273808" cy="866684"/>
            </a:xfrm>
            <a:custGeom>
              <a:avLst/>
              <a:gdLst/>
              <a:ahLst/>
              <a:cxnLst/>
              <a:rect l="l" t="t" r="r" b="b"/>
              <a:pathLst>
                <a:path w="1273808" h="866684">
                  <a:moveTo>
                    <a:pt x="81637" y="0"/>
                  </a:moveTo>
                  <a:lnTo>
                    <a:pt x="1192171" y="0"/>
                  </a:lnTo>
                  <a:cubicBezTo>
                    <a:pt x="1237258" y="0"/>
                    <a:pt x="1273808" y="36550"/>
                    <a:pt x="1273808" y="81637"/>
                  </a:cubicBezTo>
                  <a:lnTo>
                    <a:pt x="1273808" y="785047"/>
                  </a:lnTo>
                  <a:cubicBezTo>
                    <a:pt x="1273808" y="806698"/>
                    <a:pt x="1265207" y="827463"/>
                    <a:pt x="1249897" y="842773"/>
                  </a:cubicBezTo>
                  <a:cubicBezTo>
                    <a:pt x="1234587" y="858083"/>
                    <a:pt x="1213823" y="866684"/>
                    <a:pt x="1192171" y="866684"/>
                  </a:cubicBezTo>
                  <a:lnTo>
                    <a:pt x="81637" y="866684"/>
                  </a:lnTo>
                  <a:cubicBezTo>
                    <a:pt x="36550" y="866684"/>
                    <a:pt x="0" y="830134"/>
                    <a:pt x="0" y="785047"/>
                  </a:cubicBezTo>
                  <a:lnTo>
                    <a:pt x="0" y="81637"/>
                  </a:lnTo>
                  <a:cubicBezTo>
                    <a:pt x="0" y="36550"/>
                    <a:pt x="36550" y="0"/>
                    <a:pt x="81637" y="0"/>
                  </a:cubicBezTo>
                  <a:close/>
                </a:path>
              </a:pathLst>
            </a:custGeom>
            <a:solidFill>
              <a:srgbClr val="102D69"/>
            </a:solidFill>
          </p:spPr>
          <p:txBody>
            <a:bodyPr/>
            <a:lstStyle/>
            <a:p>
              <a:endParaRPr lang="ja-JP" altLang="en-US"/>
            </a:p>
          </p:txBody>
        </p:sp>
        <p:sp>
          <p:nvSpPr>
            <p:cNvPr id="20" name="TextBox 20">
              <a:extLst>
                <a:ext uri="{FF2B5EF4-FFF2-40B4-BE49-F238E27FC236}">
                  <a16:creationId xmlns="" xmlns:a16="http://schemas.microsoft.com/office/drawing/2014/main" id="{3E2D8E42-00E3-CC05-3D29-E4EC795E8932}"/>
                </a:ext>
              </a:extLst>
            </p:cNvPr>
            <p:cNvSpPr txBox="1"/>
            <p:nvPr/>
          </p:nvSpPr>
          <p:spPr>
            <a:xfrm>
              <a:off x="0" y="-9525"/>
              <a:ext cx="1273808" cy="876209"/>
            </a:xfrm>
            <a:prstGeom prst="rect">
              <a:avLst/>
            </a:prstGeom>
          </p:spPr>
          <p:txBody>
            <a:bodyPr lIns="33867" tIns="33867" rIns="33867" bIns="33867" rtlCol="0" anchor="ctr"/>
            <a:lstStyle/>
            <a:p>
              <a:pPr algn="ctr">
                <a:lnSpc>
                  <a:spcPts val="1711"/>
                </a:lnSpc>
              </a:pPr>
              <a:endParaRPr sz="1200"/>
            </a:p>
          </p:txBody>
        </p:sp>
      </p:grpSp>
      <p:grpSp>
        <p:nvGrpSpPr>
          <p:cNvPr id="21" name="Group 21">
            <a:extLst>
              <a:ext uri="{FF2B5EF4-FFF2-40B4-BE49-F238E27FC236}">
                <a16:creationId xmlns="" xmlns:a16="http://schemas.microsoft.com/office/drawing/2014/main" id="{C4F6D8D6-F629-1C07-FC32-017CBE1AF648}"/>
              </a:ext>
            </a:extLst>
          </p:cNvPr>
          <p:cNvGrpSpPr/>
          <p:nvPr/>
        </p:nvGrpSpPr>
        <p:grpSpPr>
          <a:xfrm>
            <a:off x="1001462" y="2351144"/>
            <a:ext cx="2678085" cy="1581889"/>
            <a:chOff x="0" y="0"/>
            <a:chExt cx="1133522" cy="669548"/>
          </a:xfrm>
        </p:grpSpPr>
        <p:sp>
          <p:nvSpPr>
            <p:cNvPr id="22" name="Freeform 22">
              <a:extLst>
                <a:ext uri="{FF2B5EF4-FFF2-40B4-BE49-F238E27FC236}">
                  <a16:creationId xmlns="" xmlns:a16="http://schemas.microsoft.com/office/drawing/2014/main" id="{F3790005-27E3-3321-08AA-FB19EFB9E117}"/>
                </a:ext>
              </a:extLst>
            </p:cNvPr>
            <p:cNvSpPr/>
            <p:nvPr/>
          </p:nvSpPr>
          <p:spPr>
            <a:xfrm>
              <a:off x="0" y="0"/>
              <a:ext cx="1133522" cy="669548"/>
            </a:xfrm>
            <a:custGeom>
              <a:avLst/>
              <a:gdLst/>
              <a:ahLst/>
              <a:cxnLst/>
              <a:rect l="l" t="t" r="r" b="b"/>
              <a:pathLst>
                <a:path w="1133522" h="669548">
                  <a:moveTo>
                    <a:pt x="44326" y="0"/>
                  </a:moveTo>
                  <a:lnTo>
                    <a:pt x="1089196" y="0"/>
                  </a:lnTo>
                  <a:cubicBezTo>
                    <a:pt x="1100952" y="0"/>
                    <a:pt x="1112226" y="4670"/>
                    <a:pt x="1120539" y="12983"/>
                  </a:cubicBezTo>
                  <a:cubicBezTo>
                    <a:pt x="1128852" y="21296"/>
                    <a:pt x="1133522" y="32570"/>
                    <a:pt x="1133522" y="44326"/>
                  </a:cubicBezTo>
                  <a:lnTo>
                    <a:pt x="1133522" y="625221"/>
                  </a:lnTo>
                  <a:cubicBezTo>
                    <a:pt x="1133522" y="649702"/>
                    <a:pt x="1113676" y="669548"/>
                    <a:pt x="1089196" y="669548"/>
                  </a:cubicBezTo>
                  <a:lnTo>
                    <a:pt x="44326" y="669548"/>
                  </a:lnTo>
                  <a:cubicBezTo>
                    <a:pt x="32570" y="669548"/>
                    <a:pt x="21296" y="664878"/>
                    <a:pt x="12983" y="656565"/>
                  </a:cubicBezTo>
                  <a:cubicBezTo>
                    <a:pt x="4670" y="648252"/>
                    <a:pt x="0" y="636977"/>
                    <a:pt x="0" y="625221"/>
                  </a:cubicBezTo>
                  <a:lnTo>
                    <a:pt x="0" y="44326"/>
                  </a:lnTo>
                  <a:cubicBezTo>
                    <a:pt x="0" y="19846"/>
                    <a:pt x="19846" y="0"/>
                    <a:pt x="44326" y="0"/>
                  </a:cubicBezTo>
                  <a:close/>
                </a:path>
              </a:pathLst>
            </a:custGeom>
            <a:blipFill>
              <a:blip r:embed="rId5"/>
              <a:stretch>
                <a:fillRect l="-2388" r="-2388"/>
              </a:stretch>
            </a:blipFill>
          </p:spPr>
          <p:txBody>
            <a:bodyPr/>
            <a:lstStyle/>
            <a:p>
              <a:endParaRPr lang="ja-JP" altLang="en-US"/>
            </a:p>
          </p:txBody>
        </p:sp>
      </p:grpSp>
      <p:grpSp>
        <p:nvGrpSpPr>
          <p:cNvPr id="23" name="Group 23">
            <a:extLst>
              <a:ext uri="{FF2B5EF4-FFF2-40B4-BE49-F238E27FC236}">
                <a16:creationId xmlns="" xmlns:a16="http://schemas.microsoft.com/office/drawing/2014/main" id="{D26B1A77-D1B6-EAAD-EE89-5BA51657E112}"/>
              </a:ext>
            </a:extLst>
          </p:cNvPr>
          <p:cNvGrpSpPr/>
          <p:nvPr/>
        </p:nvGrpSpPr>
        <p:grpSpPr>
          <a:xfrm>
            <a:off x="4809872" y="2351144"/>
            <a:ext cx="2678085" cy="1581889"/>
            <a:chOff x="0" y="0"/>
            <a:chExt cx="1133522" cy="669548"/>
          </a:xfrm>
        </p:grpSpPr>
        <p:sp>
          <p:nvSpPr>
            <p:cNvPr id="24" name="Freeform 24">
              <a:extLst>
                <a:ext uri="{FF2B5EF4-FFF2-40B4-BE49-F238E27FC236}">
                  <a16:creationId xmlns="" xmlns:a16="http://schemas.microsoft.com/office/drawing/2014/main" id="{652A641D-6898-251B-8BBA-C58FF6181424}"/>
                </a:ext>
              </a:extLst>
            </p:cNvPr>
            <p:cNvSpPr/>
            <p:nvPr/>
          </p:nvSpPr>
          <p:spPr>
            <a:xfrm>
              <a:off x="0" y="0"/>
              <a:ext cx="1133522" cy="669548"/>
            </a:xfrm>
            <a:custGeom>
              <a:avLst/>
              <a:gdLst/>
              <a:ahLst/>
              <a:cxnLst/>
              <a:rect l="l" t="t" r="r" b="b"/>
              <a:pathLst>
                <a:path w="1133522" h="669548">
                  <a:moveTo>
                    <a:pt x="44326" y="0"/>
                  </a:moveTo>
                  <a:lnTo>
                    <a:pt x="1089196" y="0"/>
                  </a:lnTo>
                  <a:cubicBezTo>
                    <a:pt x="1100952" y="0"/>
                    <a:pt x="1112226" y="4670"/>
                    <a:pt x="1120539" y="12983"/>
                  </a:cubicBezTo>
                  <a:cubicBezTo>
                    <a:pt x="1128852" y="21296"/>
                    <a:pt x="1133522" y="32570"/>
                    <a:pt x="1133522" y="44326"/>
                  </a:cubicBezTo>
                  <a:lnTo>
                    <a:pt x="1133522" y="625221"/>
                  </a:lnTo>
                  <a:cubicBezTo>
                    <a:pt x="1133522" y="649702"/>
                    <a:pt x="1113676" y="669548"/>
                    <a:pt x="1089196" y="669548"/>
                  </a:cubicBezTo>
                  <a:lnTo>
                    <a:pt x="44326" y="669548"/>
                  </a:lnTo>
                  <a:cubicBezTo>
                    <a:pt x="32570" y="669548"/>
                    <a:pt x="21296" y="664878"/>
                    <a:pt x="12983" y="656565"/>
                  </a:cubicBezTo>
                  <a:cubicBezTo>
                    <a:pt x="4670" y="648252"/>
                    <a:pt x="0" y="636977"/>
                    <a:pt x="0" y="625221"/>
                  </a:cubicBezTo>
                  <a:lnTo>
                    <a:pt x="0" y="44326"/>
                  </a:lnTo>
                  <a:cubicBezTo>
                    <a:pt x="0" y="19846"/>
                    <a:pt x="19846" y="0"/>
                    <a:pt x="44326" y="0"/>
                  </a:cubicBezTo>
                  <a:close/>
                </a:path>
              </a:pathLst>
            </a:custGeom>
            <a:blipFill>
              <a:blip r:embed="rId6"/>
              <a:stretch>
                <a:fillRect t="-6396" b="-6396"/>
              </a:stretch>
            </a:blipFill>
          </p:spPr>
          <p:txBody>
            <a:bodyPr/>
            <a:lstStyle/>
            <a:p>
              <a:endParaRPr lang="ja-JP" altLang="en-US"/>
            </a:p>
          </p:txBody>
        </p:sp>
      </p:grpSp>
      <p:grpSp>
        <p:nvGrpSpPr>
          <p:cNvPr id="25" name="Group 25">
            <a:extLst>
              <a:ext uri="{FF2B5EF4-FFF2-40B4-BE49-F238E27FC236}">
                <a16:creationId xmlns="" xmlns:a16="http://schemas.microsoft.com/office/drawing/2014/main" id="{979331A5-50E6-5D37-FFBB-855693FAE91A}"/>
              </a:ext>
            </a:extLst>
          </p:cNvPr>
          <p:cNvGrpSpPr/>
          <p:nvPr/>
        </p:nvGrpSpPr>
        <p:grpSpPr>
          <a:xfrm>
            <a:off x="8567990" y="2351144"/>
            <a:ext cx="2678085" cy="1581889"/>
            <a:chOff x="0" y="0"/>
            <a:chExt cx="1133522" cy="669548"/>
          </a:xfrm>
        </p:grpSpPr>
        <p:sp>
          <p:nvSpPr>
            <p:cNvPr id="26" name="Freeform 26">
              <a:extLst>
                <a:ext uri="{FF2B5EF4-FFF2-40B4-BE49-F238E27FC236}">
                  <a16:creationId xmlns="" xmlns:a16="http://schemas.microsoft.com/office/drawing/2014/main" id="{B70A07FF-3842-29D3-5C22-1C16F00FB84A}"/>
                </a:ext>
              </a:extLst>
            </p:cNvPr>
            <p:cNvSpPr/>
            <p:nvPr/>
          </p:nvSpPr>
          <p:spPr>
            <a:xfrm>
              <a:off x="0" y="0"/>
              <a:ext cx="1133522" cy="669548"/>
            </a:xfrm>
            <a:custGeom>
              <a:avLst/>
              <a:gdLst/>
              <a:ahLst/>
              <a:cxnLst/>
              <a:rect l="l" t="t" r="r" b="b"/>
              <a:pathLst>
                <a:path w="1133522" h="669548">
                  <a:moveTo>
                    <a:pt x="44326" y="0"/>
                  </a:moveTo>
                  <a:lnTo>
                    <a:pt x="1089196" y="0"/>
                  </a:lnTo>
                  <a:cubicBezTo>
                    <a:pt x="1100952" y="0"/>
                    <a:pt x="1112226" y="4670"/>
                    <a:pt x="1120539" y="12983"/>
                  </a:cubicBezTo>
                  <a:cubicBezTo>
                    <a:pt x="1128852" y="21296"/>
                    <a:pt x="1133522" y="32570"/>
                    <a:pt x="1133522" y="44326"/>
                  </a:cubicBezTo>
                  <a:lnTo>
                    <a:pt x="1133522" y="625221"/>
                  </a:lnTo>
                  <a:cubicBezTo>
                    <a:pt x="1133522" y="649702"/>
                    <a:pt x="1113676" y="669548"/>
                    <a:pt x="1089196" y="669548"/>
                  </a:cubicBezTo>
                  <a:lnTo>
                    <a:pt x="44326" y="669548"/>
                  </a:lnTo>
                  <a:cubicBezTo>
                    <a:pt x="32570" y="669548"/>
                    <a:pt x="21296" y="664878"/>
                    <a:pt x="12983" y="656565"/>
                  </a:cubicBezTo>
                  <a:cubicBezTo>
                    <a:pt x="4670" y="648252"/>
                    <a:pt x="0" y="636977"/>
                    <a:pt x="0" y="625221"/>
                  </a:cubicBezTo>
                  <a:lnTo>
                    <a:pt x="0" y="44326"/>
                  </a:lnTo>
                  <a:cubicBezTo>
                    <a:pt x="0" y="19846"/>
                    <a:pt x="19846" y="0"/>
                    <a:pt x="44326" y="0"/>
                  </a:cubicBezTo>
                  <a:close/>
                </a:path>
              </a:pathLst>
            </a:custGeom>
            <a:blipFill>
              <a:blip r:embed="rId7"/>
              <a:stretch>
                <a:fillRect t="-6396" b="-6396"/>
              </a:stretch>
            </a:blipFill>
          </p:spPr>
          <p:txBody>
            <a:bodyPr/>
            <a:lstStyle/>
            <a:p>
              <a:endParaRPr lang="ja-JP" altLang="en-US"/>
            </a:p>
          </p:txBody>
        </p:sp>
      </p:grpSp>
      <p:sp>
        <p:nvSpPr>
          <p:cNvPr id="27" name="TextBox 27">
            <a:extLst>
              <a:ext uri="{FF2B5EF4-FFF2-40B4-BE49-F238E27FC236}">
                <a16:creationId xmlns="" xmlns:a16="http://schemas.microsoft.com/office/drawing/2014/main" id="{114612ED-C1B6-875A-5BD6-02F29294A1F7}"/>
              </a:ext>
            </a:extLst>
          </p:cNvPr>
          <p:cNvSpPr txBox="1"/>
          <p:nvPr/>
        </p:nvSpPr>
        <p:spPr>
          <a:xfrm>
            <a:off x="1079366" y="4049235"/>
            <a:ext cx="2468117" cy="218008"/>
          </a:xfrm>
          <a:prstGeom prst="rect">
            <a:avLst/>
          </a:prstGeom>
        </p:spPr>
        <p:txBody>
          <a:bodyPr wrap="square" lIns="0" tIns="0" rIns="0" bIns="0" rtlCol="0" anchor="t">
            <a:spAutoFit/>
          </a:bodyPr>
          <a:lstStyle/>
          <a:p>
            <a:pPr algn="ctr">
              <a:lnSpc>
                <a:spcPts val="1711"/>
              </a:lnSpc>
              <a:spcBef>
                <a:spcPct val="0"/>
              </a:spcBef>
            </a:pPr>
            <a:r>
              <a:rPr lang="en-US" sz="1425" b="1" dirty="0">
                <a:solidFill>
                  <a:srgbClr val="FFFFFF"/>
                </a:solidFill>
                <a:latin typeface="HSE Sans" panose="02000000000000000000" pitchFamily="2" charset="0"/>
                <a:ea typeface="Times New Roman Bold"/>
                <a:cs typeface="Times New Roman Bold"/>
                <a:sym typeface="Times New Roman Bold"/>
              </a:rPr>
              <a:t>ФОКУС ИССЛЕДОВАНИЙ</a:t>
            </a:r>
          </a:p>
        </p:txBody>
      </p:sp>
      <p:sp>
        <p:nvSpPr>
          <p:cNvPr id="28" name="TextBox 28">
            <a:extLst>
              <a:ext uri="{FF2B5EF4-FFF2-40B4-BE49-F238E27FC236}">
                <a16:creationId xmlns="" xmlns:a16="http://schemas.microsoft.com/office/drawing/2014/main" id="{26E3E7AD-C790-452A-4023-F3E356CEC3BF}"/>
              </a:ext>
            </a:extLst>
          </p:cNvPr>
          <p:cNvSpPr txBox="1"/>
          <p:nvPr/>
        </p:nvSpPr>
        <p:spPr>
          <a:xfrm>
            <a:off x="4822153" y="4049235"/>
            <a:ext cx="2547693" cy="218008"/>
          </a:xfrm>
          <a:prstGeom prst="rect">
            <a:avLst/>
          </a:prstGeom>
        </p:spPr>
        <p:txBody>
          <a:bodyPr wrap="square" lIns="0" tIns="0" rIns="0" bIns="0" rtlCol="0" anchor="t">
            <a:spAutoFit/>
          </a:bodyPr>
          <a:lstStyle/>
          <a:p>
            <a:pPr algn="ctr">
              <a:lnSpc>
                <a:spcPts val="1711"/>
              </a:lnSpc>
              <a:spcBef>
                <a:spcPct val="0"/>
              </a:spcBef>
            </a:pPr>
            <a:r>
              <a:rPr lang="en-US" sz="1425" b="1" dirty="0">
                <a:solidFill>
                  <a:srgbClr val="FFFFFF"/>
                </a:solidFill>
                <a:latin typeface="HSE Sans" panose="02000000000000000000" pitchFamily="2" charset="0"/>
                <a:ea typeface="Times New Roman Bold"/>
                <a:cs typeface="Times New Roman Bold"/>
                <a:sym typeface="Times New Roman Bold"/>
              </a:rPr>
              <a:t>ЦЕННОСТЬ ДЛЯ РОССИИ</a:t>
            </a:r>
          </a:p>
        </p:txBody>
      </p:sp>
      <p:sp>
        <p:nvSpPr>
          <p:cNvPr id="29" name="TextBox 29">
            <a:extLst>
              <a:ext uri="{FF2B5EF4-FFF2-40B4-BE49-F238E27FC236}">
                <a16:creationId xmlns="" xmlns:a16="http://schemas.microsoft.com/office/drawing/2014/main" id="{E32D55FF-F496-BBA3-66E5-6B4CD2D7E19B}"/>
              </a:ext>
            </a:extLst>
          </p:cNvPr>
          <p:cNvSpPr txBox="1"/>
          <p:nvPr/>
        </p:nvSpPr>
        <p:spPr>
          <a:xfrm>
            <a:off x="8682798" y="4049235"/>
            <a:ext cx="2563277" cy="218008"/>
          </a:xfrm>
          <a:prstGeom prst="rect">
            <a:avLst/>
          </a:prstGeom>
        </p:spPr>
        <p:txBody>
          <a:bodyPr wrap="square" lIns="0" tIns="0" rIns="0" bIns="0" rtlCol="0" anchor="t">
            <a:spAutoFit/>
          </a:bodyPr>
          <a:lstStyle/>
          <a:p>
            <a:pPr algn="ctr">
              <a:lnSpc>
                <a:spcPts val="1711"/>
              </a:lnSpc>
              <a:spcBef>
                <a:spcPct val="0"/>
              </a:spcBef>
            </a:pPr>
            <a:r>
              <a:rPr lang="en-US" sz="1425" b="1" dirty="0">
                <a:solidFill>
                  <a:srgbClr val="FFFFFF"/>
                </a:solidFill>
                <a:latin typeface="HSE Sans" panose="02000000000000000000" pitchFamily="2" charset="0"/>
                <a:ea typeface="Times New Roman Bold"/>
                <a:cs typeface="Times New Roman Bold"/>
                <a:sym typeface="Times New Roman Bold"/>
              </a:rPr>
              <a:t>ЦЕННОСТЬ ДЛЯ БИЗНЕСА</a:t>
            </a:r>
          </a:p>
        </p:txBody>
      </p:sp>
      <p:sp>
        <p:nvSpPr>
          <p:cNvPr id="30" name="TextBox 30">
            <a:extLst>
              <a:ext uri="{FF2B5EF4-FFF2-40B4-BE49-F238E27FC236}">
                <a16:creationId xmlns="" xmlns:a16="http://schemas.microsoft.com/office/drawing/2014/main" id="{EA927D70-D5CA-7343-AC33-AF472AD9FB5D}"/>
              </a:ext>
            </a:extLst>
          </p:cNvPr>
          <p:cNvSpPr txBox="1"/>
          <p:nvPr/>
        </p:nvSpPr>
        <p:spPr>
          <a:xfrm>
            <a:off x="568663" y="4522512"/>
            <a:ext cx="3601945" cy="1962076"/>
          </a:xfrm>
          <a:prstGeom prst="rect">
            <a:avLst/>
          </a:prstGeom>
        </p:spPr>
        <p:txBody>
          <a:bodyPr lIns="0" tIns="0" rIns="0" bIns="0" rtlCol="0" anchor="t">
            <a:spAutoFit/>
          </a:bodyPr>
          <a:lstStyle/>
          <a:p>
            <a:pPr marL="307796" lvl="1" indent="-153898">
              <a:lnSpc>
                <a:spcPts val="1711"/>
              </a:lnSpc>
              <a:buFont typeface="Arial"/>
              <a:buChar char="•"/>
            </a:pP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Национальные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стратегии</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кибербезопасности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стран</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Восточной</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Юго-Восточной</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Азии</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a:p>
            <a:pPr marL="307796" lvl="1" indent="-153898">
              <a:lnSpc>
                <a:spcPts val="1711"/>
              </a:lnSpc>
              <a:buFont typeface="Arial"/>
              <a:buChar char="•"/>
            </a:pP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Региональные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форматы</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АСЕАН+, БРИКС+, НАТО+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их</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конкуренция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в</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регионе</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a:p>
            <a:pPr marL="307796" lvl="1" indent="-153898">
              <a:lnSpc>
                <a:spcPts val="1711"/>
              </a:lnSpc>
              <a:buFont typeface="Arial"/>
              <a:buChar char="•"/>
            </a:pP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Институты</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стандарты</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практики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регулирования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цифровой</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среды</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интернета</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p:txBody>
      </p:sp>
      <p:sp>
        <p:nvSpPr>
          <p:cNvPr id="31" name="TextBox 31">
            <a:extLst>
              <a:ext uri="{FF2B5EF4-FFF2-40B4-BE49-F238E27FC236}">
                <a16:creationId xmlns="" xmlns:a16="http://schemas.microsoft.com/office/drawing/2014/main" id="{630C146A-0F63-FB7A-CD48-6B22B0334A58}"/>
              </a:ext>
            </a:extLst>
          </p:cNvPr>
          <p:cNvSpPr txBox="1"/>
          <p:nvPr/>
        </p:nvSpPr>
        <p:spPr>
          <a:xfrm>
            <a:off x="4347942" y="4509812"/>
            <a:ext cx="3601945" cy="1962076"/>
          </a:xfrm>
          <a:prstGeom prst="rect">
            <a:avLst/>
          </a:prstGeom>
        </p:spPr>
        <p:txBody>
          <a:bodyPr lIns="0" tIns="0" rIns="0" bIns="0" rtlCol="0" anchor="t">
            <a:spAutoFit/>
          </a:bodyPr>
          <a:lstStyle/>
          <a:p>
            <a:pPr marL="307796" lvl="1" indent="-153898">
              <a:lnSpc>
                <a:spcPts val="1711"/>
              </a:lnSpc>
              <a:buFont typeface="Arial"/>
              <a:buChar char="•"/>
            </a:pP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Аналитическая</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база</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для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формирования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собственной</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стратегии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кибербезопасности </a:t>
            </a:r>
          </a:p>
          <a:p>
            <a:pPr marL="307796" lvl="1" indent="-153898">
              <a:lnSpc>
                <a:spcPts val="1711"/>
              </a:lnSpc>
              <a:buFont typeface="Arial"/>
              <a:buChar char="•"/>
            </a:pP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Картина</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того</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как</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азиатские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страны</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перераспределяют</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влияние</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между</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блоками</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a:p>
            <a:pPr marL="307796" lvl="1" indent="-153898">
              <a:lnSpc>
                <a:spcPts val="1711"/>
              </a:lnSpc>
              <a:buFont typeface="Arial"/>
              <a:buChar char="•"/>
            </a:pP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Понимание</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через</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какие</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институты</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форматы</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России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выгоднее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выстраивать</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партнёрства</a:t>
            </a:r>
            <a:endPar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p:txBody>
      </p:sp>
      <p:sp>
        <p:nvSpPr>
          <p:cNvPr id="32" name="TextBox 32">
            <a:extLst>
              <a:ext uri="{FF2B5EF4-FFF2-40B4-BE49-F238E27FC236}">
                <a16:creationId xmlns="" xmlns:a16="http://schemas.microsoft.com/office/drawing/2014/main" id="{B6A78E64-92F5-6378-846A-F9D36A101243}"/>
              </a:ext>
            </a:extLst>
          </p:cNvPr>
          <p:cNvSpPr txBox="1"/>
          <p:nvPr/>
        </p:nvSpPr>
        <p:spPr>
          <a:xfrm>
            <a:off x="8127688" y="4509812"/>
            <a:ext cx="3462813" cy="1962076"/>
          </a:xfrm>
          <a:prstGeom prst="rect">
            <a:avLst/>
          </a:prstGeom>
        </p:spPr>
        <p:txBody>
          <a:bodyPr lIns="0" tIns="0" rIns="0" bIns="0" rtlCol="0" anchor="t">
            <a:spAutoFit/>
          </a:bodyPr>
          <a:lstStyle/>
          <a:p>
            <a:pPr marL="307796" lvl="1" indent="-153898">
              <a:lnSpc>
                <a:spcPts val="1711"/>
              </a:lnSpc>
              <a:buFont typeface="Arial"/>
              <a:buChar char="•"/>
            </a:pP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Навигация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по</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азиатским</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регуляторным</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режимам</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в</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киберсфере</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a:p>
            <a:pPr marL="307796" lvl="1" indent="-153898">
              <a:lnSpc>
                <a:spcPts val="1711"/>
              </a:lnSpc>
              <a:buFont typeface="Arial"/>
              <a:buChar char="•"/>
            </a:pP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Понимание</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какие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рынки</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и</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партнёрства</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устойчивее</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точки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зрения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киберрисков</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a:p>
            <a:pPr marL="307796" lvl="1" indent="-153898">
              <a:lnSpc>
                <a:spcPts val="1711"/>
              </a:lnSpc>
              <a:buFont typeface="Arial"/>
              <a:buChar char="•"/>
            </a:pP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Основание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для</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стратегических</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решений</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выход</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на</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рынки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локализация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выбор</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партнёров</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инфраструктуры</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318078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03D4ACC-7AD9-356A-64AB-121ED4594FAF}"/>
            </a:ext>
          </a:extLst>
        </p:cNvPr>
        <p:cNvGrpSpPr/>
        <p:nvPr/>
      </p:nvGrpSpPr>
      <p:grpSpPr>
        <a:xfrm>
          <a:off x="0" y="0"/>
          <a:ext cx="0" cy="0"/>
          <a:chOff x="0" y="0"/>
          <a:chExt cx="0" cy="0"/>
        </a:xfrm>
      </p:grpSpPr>
      <p:sp>
        <p:nvSpPr>
          <p:cNvPr id="2" name="Freeform 2">
            <a:extLst>
              <a:ext uri="{FF2B5EF4-FFF2-40B4-BE49-F238E27FC236}">
                <a16:creationId xmlns="" xmlns:a16="http://schemas.microsoft.com/office/drawing/2014/main" id="{570390A3-F676-3D2B-9C79-65B605CCDD09}"/>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ja-JP" altLang="en-US"/>
          </a:p>
        </p:txBody>
      </p:sp>
      <p:sp>
        <p:nvSpPr>
          <p:cNvPr id="3" name="Freeform 3">
            <a:extLst>
              <a:ext uri="{FF2B5EF4-FFF2-40B4-BE49-F238E27FC236}">
                <a16:creationId xmlns="" xmlns:a16="http://schemas.microsoft.com/office/drawing/2014/main" id="{9E18B7EE-AFA6-90A1-97B7-C917C75F85EF}"/>
              </a:ext>
            </a:extLst>
          </p:cNvPr>
          <p:cNvSpPr/>
          <p:nvPr/>
        </p:nvSpPr>
        <p:spPr>
          <a:xfrm>
            <a:off x="9465059" y="4053093"/>
            <a:ext cx="2118986" cy="2118986"/>
          </a:xfrm>
          <a:custGeom>
            <a:avLst/>
            <a:gdLst/>
            <a:ahLst/>
            <a:cxnLst/>
            <a:rect l="l" t="t" r="r" b="b"/>
            <a:pathLst>
              <a:path w="3178479" h="3178479">
                <a:moveTo>
                  <a:pt x="0" y="0"/>
                </a:moveTo>
                <a:lnTo>
                  <a:pt x="3178479" y="0"/>
                </a:lnTo>
                <a:lnTo>
                  <a:pt x="3178479" y="3178479"/>
                </a:lnTo>
                <a:lnTo>
                  <a:pt x="0" y="3178479"/>
                </a:lnTo>
                <a:lnTo>
                  <a:pt x="0" y="0"/>
                </a:lnTo>
                <a:close/>
              </a:path>
            </a:pathLst>
          </a:custGeom>
          <a:blipFill>
            <a:blip r:embed="rId3"/>
            <a:stretch>
              <a:fillRect/>
            </a:stretch>
          </a:blipFill>
        </p:spPr>
        <p:txBody>
          <a:bodyPr/>
          <a:lstStyle/>
          <a:p>
            <a:endParaRPr lang="ja-JP" altLang="en-US"/>
          </a:p>
        </p:txBody>
      </p:sp>
      <p:grpSp>
        <p:nvGrpSpPr>
          <p:cNvPr id="4" name="Group 4">
            <a:extLst>
              <a:ext uri="{FF2B5EF4-FFF2-40B4-BE49-F238E27FC236}">
                <a16:creationId xmlns="" xmlns:a16="http://schemas.microsoft.com/office/drawing/2014/main" id="{E56837EE-288E-A17D-E787-BA5FA23C4CF0}"/>
              </a:ext>
            </a:extLst>
          </p:cNvPr>
          <p:cNvGrpSpPr/>
          <p:nvPr/>
        </p:nvGrpSpPr>
        <p:grpSpPr>
          <a:xfrm>
            <a:off x="316867" y="683433"/>
            <a:ext cx="2848882" cy="642964"/>
            <a:chOff x="0" y="0"/>
            <a:chExt cx="1125484" cy="254010"/>
          </a:xfrm>
        </p:grpSpPr>
        <p:sp>
          <p:nvSpPr>
            <p:cNvPr id="5" name="Freeform 5">
              <a:extLst>
                <a:ext uri="{FF2B5EF4-FFF2-40B4-BE49-F238E27FC236}">
                  <a16:creationId xmlns="" xmlns:a16="http://schemas.microsoft.com/office/drawing/2014/main" id="{77736765-0964-2B5F-B284-7E7A768DDD32}"/>
                </a:ext>
              </a:extLst>
            </p:cNvPr>
            <p:cNvSpPr/>
            <p:nvPr/>
          </p:nvSpPr>
          <p:spPr>
            <a:xfrm>
              <a:off x="0" y="0"/>
              <a:ext cx="1125484" cy="254010"/>
            </a:xfrm>
            <a:custGeom>
              <a:avLst/>
              <a:gdLst/>
              <a:ahLst/>
              <a:cxnLst/>
              <a:rect l="l" t="t" r="r" b="b"/>
              <a:pathLst>
                <a:path w="1125484" h="254010">
                  <a:moveTo>
                    <a:pt x="92396" y="0"/>
                  </a:moveTo>
                  <a:lnTo>
                    <a:pt x="1033088" y="0"/>
                  </a:lnTo>
                  <a:cubicBezTo>
                    <a:pt x="1084117" y="0"/>
                    <a:pt x="1125484" y="41367"/>
                    <a:pt x="1125484" y="92396"/>
                  </a:cubicBezTo>
                  <a:lnTo>
                    <a:pt x="1125484" y="161614"/>
                  </a:lnTo>
                  <a:cubicBezTo>
                    <a:pt x="1125484" y="212643"/>
                    <a:pt x="1084117" y="254010"/>
                    <a:pt x="1033088" y="254010"/>
                  </a:cubicBezTo>
                  <a:lnTo>
                    <a:pt x="92396" y="254010"/>
                  </a:lnTo>
                  <a:cubicBezTo>
                    <a:pt x="41367" y="254010"/>
                    <a:pt x="0" y="212643"/>
                    <a:pt x="0" y="161614"/>
                  </a:cubicBezTo>
                  <a:lnTo>
                    <a:pt x="0" y="92396"/>
                  </a:lnTo>
                  <a:cubicBezTo>
                    <a:pt x="0" y="41367"/>
                    <a:pt x="41367" y="0"/>
                    <a:pt x="92396" y="0"/>
                  </a:cubicBezTo>
                  <a:close/>
                </a:path>
              </a:pathLst>
            </a:custGeom>
            <a:solidFill>
              <a:srgbClr val="102D69"/>
            </a:solidFill>
          </p:spPr>
          <p:txBody>
            <a:bodyPr/>
            <a:lstStyle/>
            <a:p>
              <a:endParaRPr lang="ja-JP" altLang="en-US"/>
            </a:p>
          </p:txBody>
        </p:sp>
        <p:sp>
          <p:nvSpPr>
            <p:cNvPr id="6" name="TextBox 6">
              <a:extLst>
                <a:ext uri="{FF2B5EF4-FFF2-40B4-BE49-F238E27FC236}">
                  <a16:creationId xmlns="" xmlns:a16="http://schemas.microsoft.com/office/drawing/2014/main" id="{F6F31016-F788-9403-8B38-AAF74E0C2E01}"/>
                </a:ext>
              </a:extLst>
            </p:cNvPr>
            <p:cNvSpPr txBox="1"/>
            <p:nvPr/>
          </p:nvSpPr>
          <p:spPr>
            <a:xfrm>
              <a:off x="0" y="-9525"/>
              <a:ext cx="1125484" cy="263535"/>
            </a:xfrm>
            <a:prstGeom prst="rect">
              <a:avLst/>
            </a:prstGeom>
          </p:spPr>
          <p:txBody>
            <a:bodyPr lIns="33867" tIns="33867" rIns="33867" bIns="33867" rtlCol="0" anchor="ctr"/>
            <a:lstStyle/>
            <a:p>
              <a:pPr algn="ctr">
                <a:lnSpc>
                  <a:spcPts val="1711"/>
                </a:lnSpc>
              </a:pPr>
              <a:endParaRPr sz="1200"/>
            </a:p>
          </p:txBody>
        </p:sp>
      </p:grpSp>
      <p:grpSp>
        <p:nvGrpSpPr>
          <p:cNvPr id="7" name="Group 7">
            <a:extLst>
              <a:ext uri="{FF2B5EF4-FFF2-40B4-BE49-F238E27FC236}">
                <a16:creationId xmlns="" xmlns:a16="http://schemas.microsoft.com/office/drawing/2014/main" id="{6E66CC98-82FF-37BD-70A6-F00CD0474C0B}"/>
              </a:ext>
            </a:extLst>
          </p:cNvPr>
          <p:cNvGrpSpPr/>
          <p:nvPr/>
        </p:nvGrpSpPr>
        <p:grpSpPr>
          <a:xfrm>
            <a:off x="3361476" y="683433"/>
            <a:ext cx="2848882" cy="642964"/>
            <a:chOff x="0" y="0"/>
            <a:chExt cx="1125484" cy="254010"/>
          </a:xfrm>
        </p:grpSpPr>
        <p:sp>
          <p:nvSpPr>
            <p:cNvPr id="8" name="Freeform 8">
              <a:extLst>
                <a:ext uri="{FF2B5EF4-FFF2-40B4-BE49-F238E27FC236}">
                  <a16:creationId xmlns="" xmlns:a16="http://schemas.microsoft.com/office/drawing/2014/main" id="{20C7C0C4-6ED9-2BE4-67BB-37C27BAB1B2B}"/>
                </a:ext>
              </a:extLst>
            </p:cNvPr>
            <p:cNvSpPr/>
            <p:nvPr/>
          </p:nvSpPr>
          <p:spPr>
            <a:xfrm>
              <a:off x="0" y="0"/>
              <a:ext cx="1125484" cy="254010"/>
            </a:xfrm>
            <a:custGeom>
              <a:avLst/>
              <a:gdLst/>
              <a:ahLst/>
              <a:cxnLst/>
              <a:rect l="l" t="t" r="r" b="b"/>
              <a:pathLst>
                <a:path w="1125484" h="254010">
                  <a:moveTo>
                    <a:pt x="92396" y="0"/>
                  </a:moveTo>
                  <a:lnTo>
                    <a:pt x="1033088" y="0"/>
                  </a:lnTo>
                  <a:cubicBezTo>
                    <a:pt x="1084117" y="0"/>
                    <a:pt x="1125484" y="41367"/>
                    <a:pt x="1125484" y="92396"/>
                  </a:cubicBezTo>
                  <a:lnTo>
                    <a:pt x="1125484" y="161614"/>
                  </a:lnTo>
                  <a:cubicBezTo>
                    <a:pt x="1125484" y="212643"/>
                    <a:pt x="1084117" y="254010"/>
                    <a:pt x="1033088" y="254010"/>
                  </a:cubicBezTo>
                  <a:lnTo>
                    <a:pt x="92396" y="254010"/>
                  </a:lnTo>
                  <a:cubicBezTo>
                    <a:pt x="41367" y="254010"/>
                    <a:pt x="0" y="212643"/>
                    <a:pt x="0" y="161614"/>
                  </a:cubicBezTo>
                  <a:lnTo>
                    <a:pt x="0" y="92396"/>
                  </a:lnTo>
                  <a:cubicBezTo>
                    <a:pt x="0" y="41367"/>
                    <a:pt x="41367" y="0"/>
                    <a:pt x="92396" y="0"/>
                  </a:cubicBezTo>
                  <a:close/>
                </a:path>
              </a:pathLst>
            </a:custGeom>
            <a:solidFill>
              <a:srgbClr val="102D69"/>
            </a:solidFill>
          </p:spPr>
          <p:txBody>
            <a:bodyPr/>
            <a:lstStyle/>
            <a:p>
              <a:endParaRPr lang="ja-JP" altLang="en-US"/>
            </a:p>
          </p:txBody>
        </p:sp>
        <p:sp>
          <p:nvSpPr>
            <p:cNvPr id="9" name="TextBox 9">
              <a:extLst>
                <a:ext uri="{FF2B5EF4-FFF2-40B4-BE49-F238E27FC236}">
                  <a16:creationId xmlns="" xmlns:a16="http://schemas.microsoft.com/office/drawing/2014/main" id="{E9D92D1A-B6CB-AA65-560B-3592D5789765}"/>
                </a:ext>
              </a:extLst>
            </p:cNvPr>
            <p:cNvSpPr txBox="1"/>
            <p:nvPr/>
          </p:nvSpPr>
          <p:spPr>
            <a:xfrm>
              <a:off x="0" y="-9525"/>
              <a:ext cx="1125484" cy="263535"/>
            </a:xfrm>
            <a:prstGeom prst="rect">
              <a:avLst/>
            </a:prstGeom>
          </p:spPr>
          <p:txBody>
            <a:bodyPr lIns="33867" tIns="33867" rIns="33867" bIns="33867" rtlCol="0" anchor="ctr"/>
            <a:lstStyle/>
            <a:p>
              <a:pPr algn="ctr">
                <a:lnSpc>
                  <a:spcPts val="1711"/>
                </a:lnSpc>
              </a:pPr>
              <a:endParaRPr sz="1200"/>
            </a:p>
          </p:txBody>
        </p:sp>
      </p:grpSp>
      <p:grpSp>
        <p:nvGrpSpPr>
          <p:cNvPr id="10" name="Group 10">
            <a:extLst>
              <a:ext uri="{FF2B5EF4-FFF2-40B4-BE49-F238E27FC236}">
                <a16:creationId xmlns="" xmlns:a16="http://schemas.microsoft.com/office/drawing/2014/main" id="{308A89D9-0587-CD40-A02C-160404808C07}"/>
              </a:ext>
            </a:extLst>
          </p:cNvPr>
          <p:cNvGrpSpPr/>
          <p:nvPr/>
        </p:nvGrpSpPr>
        <p:grpSpPr>
          <a:xfrm>
            <a:off x="6406086" y="683433"/>
            <a:ext cx="2848882" cy="642964"/>
            <a:chOff x="0" y="0"/>
            <a:chExt cx="1125484" cy="254010"/>
          </a:xfrm>
        </p:grpSpPr>
        <p:sp>
          <p:nvSpPr>
            <p:cNvPr id="11" name="Freeform 11">
              <a:extLst>
                <a:ext uri="{FF2B5EF4-FFF2-40B4-BE49-F238E27FC236}">
                  <a16:creationId xmlns="" xmlns:a16="http://schemas.microsoft.com/office/drawing/2014/main" id="{AE0C7C2B-7B68-6076-8301-0A6EE2FAE947}"/>
                </a:ext>
              </a:extLst>
            </p:cNvPr>
            <p:cNvSpPr/>
            <p:nvPr/>
          </p:nvSpPr>
          <p:spPr>
            <a:xfrm>
              <a:off x="0" y="0"/>
              <a:ext cx="1125484" cy="254010"/>
            </a:xfrm>
            <a:custGeom>
              <a:avLst/>
              <a:gdLst/>
              <a:ahLst/>
              <a:cxnLst/>
              <a:rect l="l" t="t" r="r" b="b"/>
              <a:pathLst>
                <a:path w="1125484" h="254010">
                  <a:moveTo>
                    <a:pt x="92396" y="0"/>
                  </a:moveTo>
                  <a:lnTo>
                    <a:pt x="1033088" y="0"/>
                  </a:lnTo>
                  <a:cubicBezTo>
                    <a:pt x="1084117" y="0"/>
                    <a:pt x="1125484" y="41367"/>
                    <a:pt x="1125484" y="92396"/>
                  </a:cubicBezTo>
                  <a:lnTo>
                    <a:pt x="1125484" y="161614"/>
                  </a:lnTo>
                  <a:cubicBezTo>
                    <a:pt x="1125484" y="212643"/>
                    <a:pt x="1084117" y="254010"/>
                    <a:pt x="1033088" y="254010"/>
                  </a:cubicBezTo>
                  <a:lnTo>
                    <a:pt x="92396" y="254010"/>
                  </a:lnTo>
                  <a:cubicBezTo>
                    <a:pt x="41367" y="254010"/>
                    <a:pt x="0" y="212643"/>
                    <a:pt x="0" y="161614"/>
                  </a:cubicBezTo>
                  <a:lnTo>
                    <a:pt x="0" y="92396"/>
                  </a:lnTo>
                  <a:cubicBezTo>
                    <a:pt x="0" y="41367"/>
                    <a:pt x="41367" y="0"/>
                    <a:pt x="92396" y="0"/>
                  </a:cubicBezTo>
                  <a:close/>
                </a:path>
              </a:pathLst>
            </a:custGeom>
            <a:solidFill>
              <a:srgbClr val="102D69"/>
            </a:solidFill>
          </p:spPr>
          <p:txBody>
            <a:bodyPr/>
            <a:lstStyle/>
            <a:p>
              <a:endParaRPr lang="ja-JP" altLang="en-US"/>
            </a:p>
          </p:txBody>
        </p:sp>
        <p:sp>
          <p:nvSpPr>
            <p:cNvPr id="12" name="TextBox 12">
              <a:extLst>
                <a:ext uri="{FF2B5EF4-FFF2-40B4-BE49-F238E27FC236}">
                  <a16:creationId xmlns="" xmlns:a16="http://schemas.microsoft.com/office/drawing/2014/main" id="{2AD1EF2D-8F26-1E7E-EBCB-5398DB8DE830}"/>
                </a:ext>
              </a:extLst>
            </p:cNvPr>
            <p:cNvSpPr txBox="1"/>
            <p:nvPr/>
          </p:nvSpPr>
          <p:spPr>
            <a:xfrm>
              <a:off x="0" y="-9525"/>
              <a:ext cx="1125484" cy="263535"/>
            </a:xfrm>
            <a:prstGeom prst="rect">
              <a:avLst/>
            </a:prstGeom>
          </p:spPr>
          <p:txBody>
            <a:bodyPr lIns="33867" tIns="33867" rIns="33867" bIns="33867" rtlCol="0" anchor="ctr"/>
            <a:lstStyle/>
            <a:p>
              <a:pPr algn="ctr">
                <a:lnSpc>
                  <a:spcPts val="1711"/>
                </a:lnSpc>
              </a:pPr>
              <a:endParaRPr sz="1200"/>
            </a:p>
          </p:txBody>
        </p:sp>
      </p:grpSp>
      <p:sp>
        <p:nvSpPr>
          <p:cNvPr id="13" name="Freeform 13">
            <a:extLst>
              <a:ext uri="{FF2B5EF4-FFF2-40B4-BE49-F238E27FC236}">
                <a16:creationId xmlns="" xmlns:a16="http://schemas.microsoft.com/office/drawing/2014/main" id="{278A4ABE-69E7-44BB-E41D-84AA3BC668F5}"/>
              </a:ext>
            </a:extLst>
          </p:cNvPr>
          <p:cNvSpPr/>
          <p:nvPr/>
        </p:nvSpPr>
        <p:spPr>
          <a:xfrm>
            <a:off x="9504910" y="615446"/>
            <a:ext cx="2001290" cy="2561347"/>
          </a:xfrm>
          <a:custGeom>
            <a:avLst/>
            <a:gdLst/>
            <a:ahLst/>
            <a:cxnLst/>
            <a:rect l="l" t="t" r="r" b="b"/>
            <a:pathLst>
              <a:path w="3001935" h="3842020">
                <a:moveTo>
                  <a:pt x="0" y="0"/>
                </a:moveTo>
                <a:lnTo>
                  <a:pt x="3001935" y="0"/>
                </a:lnTo>
                <a:lnTo>
                  <a:pt x="3001935" y="3842020"/>
                </a:lnTo>
                <a:lnTo>
                  <a:pt x="0" y="3842020"/>
                </a:lnTo>
                <a:lnTo>
                  <a:pt x="0" y="0"/>
                </a:lnTo>
                <a:close/>
              </a:path>
            </a:pathLst>
          </a:custGeom>
          <a:blipFill>
            <a:blip r:embed="rId4"/>
            <a:stretch>
              <a:fillRect l="-9624" t="-41754" r="-9069" b="-58946"/>
            </a:stretch>
          </a:blipFill>
        </p:spPr>
        <p:txBody>
          <a:bodyPr/>
          <a:lstStyle/>
          <a:p>
            <a:endParaRPr lang="ja-JP" altLang="en-US"/>
          </a:p>
        </p:txBody>
      </p:sp>
      <p:sp>
        <p:nvSpPr>
          <p:cNvPr id="14" name="TextBox 14">
            <a:extLst>
              <a:ext uri="{FF2B5EF4-FFF2-40B4-BE49-F238E27FC236}">
                <a16:creationId xmlns="" xmlns:a16="http://schemas.microsoft.com/office/drawing/2014/main" id="{E0E4CA55-398D-EFE7-AD46-969EFB3D57C2}"/>
              </a:ext>
            </a:extLst>
          </p:cNvPr>
          <p:cNvSpPr txBox="1"/>
          <p:nvPr/>
        </p:nvSpPr>
        <p:spPr>
          <a:xfrm>
            <a:off x="9603138" y="3291093"/>
            <a:ext cx="1842828" cy="615553"/>
          </a:xfrm>
          <a:prstGeom prst="rect">
            <a:avLst/>
          </a:prstGeom>
        </p:spPr>
        <p:txBody>
          <a:bodyPr lIns="0" tIns="0" rIns="0" bIns="0" rtlCol="0" anchor="t">
            <a:spAutoFit/>
          </a:bodyPr>
          <a:lstStyle/>
          <a:p>
            <a:pPr algn="ctr">
              <a:lnSpc>
                <a:spcPts val="2400"/>
              </a:lnSpc>
              <a:spcBef>
                <a:spcPct val="0"/>
              </a:spcBef>
            </a:pPr>
            <a:r>
              <a:rPr lang="en-US" sz="2000" b="1">
                <a:solidFill>
                  <a:srgbClr val="000000"/>
                </a:solidFill>
                <a:latin typeface="Times New Roman Bold"/>
                <a:ea typeface="Times New Roman Bold"/>
                <a:cs typeface="Times New Roman Bold"/>
                <a:sym typeface="Times New Roman Bold"/>
              </a:rPr>
              <a:t>ТЕЛЕГРАМ-КАНАЛ</a:t>
            </a:r>
          </a:p>
        </p:txBody>
      </p:sp>
      <p:sp>
        <p:nvSpPr>
          <p:cNvPr id="15" name="TextBox 15">
            <a:extLst>
              <a:ext uri="{FF2B5EF4-FFF2-40B4-BE49-F238E27FC236}">
                <a16:creationId xmlns="" xmlns:a16="http://schemas.microsoft.com/office/drawing/2014/main" id="{0217BDD4-D84A-F1A5-C9B6-EA6B0487153A}"/>
              </a:ext>
            </a:extLst>
          </p:cNvPr>
          <p:cNvSpPr txBox="1"/>
          <p:nvPr/>
        </p:nvSpPr>
        <p:spPr>
          <a:xfrm>
            <a:off x="9603138" y="6153029"/>
            <a:ext cx="1842828" cy="307777"/>
          </a:xfrm>
          <a:prstGeom prst="rect">
            <a:avLst/>
          </a:prstGeom>
        </p:spPr>
        <p:txBody>
          <a:bodyPr lIns="0" tIns="0" rIns="0" bIns="0" rtlCol="0" anchor="t">
            <a:spAutoFit/>
          </a:bodyPr>
          <a:lstStyle/>
          <a:p>
            <a:pPr algn="ctr">
              <a:lnSpc>
                <a:spcPts val="2400"/>
              </a:lnSpc>
              <a:spcBef>
                <a:spcPct val="0"/>
              </a:spcBef>
            </a:pPr>
            <a:r>
              <a:rPr lang="en-US" sz="2000" b="1">
                <a:solidFill>
                  <a:srgbClr val="000000"/>
                </a:solidFill>
                <a:latin typeface="Times New Roman Bold"/>
                <a:ea typeface="Times New Roman Bold"/>
                <a:cs typeface="Times New Roman Bold"/>
                <a:sym typeface="Times New Roman Bold"/>
              </a:rPr>
              <a:t>САЙТ</a:t>
            </a:r>
          </a:p>
        </p:txBody>
      </p:sp>
      <p:sp>
        <p:nvSpPr>
          <p:cNvPr id="16" name="TextBox 16">
            <a:extLst>
              <a:ext uri="{FF2B5EF4-FFF2-40B4-BE49-F238E27FC236}">
                <a16:creationId xmlns="" xmlns:a16="http://schemas.microsoft.com/office/drawing/2014/main" id="{4ADB8D5D-CFF8-CF32-610F-FD3552DF412F}"/>
              </a:ext>
            </a:extLst>
          </p:cNvPr>
          <p:cNvSpPr txBox="1"/>
          <p:nvPr/>
        </p:nvSpPr>
        <p:spPr>
          <a:xfrm>
            <a:off x="433654" y="768744"/>
            <a:ext cx="2615307" cy="557653"/>
          </a:xfrm>
          <a:prstGeom prst="rect">
            <a:avLst/>
          </a:prstGeom>
        </p:spPr>
        <p:txBody>
          <a:bodyPr lIns="0" tIns="0" rIns="0" bIns="0" rtlCol="0" anchor="t">
            <a:spAutoFit/>
          </a:bodyPr>
          <a:lstStyle/>
          <a:p>
            <a:pPr algn="ctr">
              <a:lnSpc>
                <a:spcPts val="2160"/>
              </a:lnSpc>
              <a:spcBef>
                <a:spcPct val="0"/>
              </a:spcBef>
            </a:pPr>
            <a:r>
              <a:rPr lang="en-US" b="1" dirty="0">
                <a:solidFill>
                  <a:srgbClr val="FFFFFF"/>
                </a:solidFill>
                <a:latin typeface="HSE Sans" panose="02000000000000000000" pitchFamily="2" charset="0"/>
                <a:ea typeface="Times New Roman Bold"/>
                <a:cs typeface="Times New Roman Bold"/>
                <a:sym typeface="Times New Roman Bold"/>
              </a:rPr>
              <a:t>ПРИКЛАДНОЙ ФОКУС</a:t>
            </a:r>
          </a:p>
        </p:txBody>
      </p:sp>
      <p:sp>
        <p:nvSpPr>
          <p:cNvPr id="17" name="TextBox 17">
            <a:extLst>
              <a:ext uri="{FF2B5EF4-FFF2-40B4-BE49-F238E27FC236}">
                <a16:creationId xmlns="" xmlns:a16="http://schemas.microsoft.com/office/drawing/2014/main" id="{E10A168A-BCB3-8E86-B209-C46BC96B5A20}"/>
              </a:ext>
            </a:extLst>
          </p:cNvPr>
          <p:cNvSpPr txBox="1"/>
          <p:nvPr/>
        </p:nvSpPr>
        <p:spPr>
          <a:xfrm>
            <a:off x="3557203" y="787811"/>
            <a:ext cx="2415913" cy="487313"/>
          </a:xfrm>
          <a:prstGeom prst="rect">
            <a:avLst/>
          </a:prstGeom>
        </p:spPr>
        <p:txBody>
          <a:bodyPr wrap="square" lIns="0" tIns="0" rIns="0" bIns="0" rtlCol="0" anchor="t">
            <a:spAutoFit/>
          </a:bodyPr>
          <a:lstStyle/>
          <a:p>
            <a:pPr algn="ctr">
              <a:lnSpc>
                <a:spcPts val="1920"/>
              </a:lnSpc>
            </a:pPr>
            <a:r>
              <a:rPr lang="en-US" sz="1600" b="1" dirty="0">
                <a:solidFill>
                  <a:srgbClr val="FFFFFF"/>
                </a:solidFill>
                <a:latin typeface="HSE Sans" panose="02000000000000000000" pitchFamily="2" charset="0"/>
                <a:ea typeface="Times New Roman Bold"/>
                <a:cs typeface="Times New Roman Bold"/>
                <a:sym typeface="Times New Roman Bold"/>
              </a:rPr>
              <a:t>МЕЖДУНАРОДНЫЙ</a:t>
            </a:r>
          </a:p>
          <a:p>
            <a:pPr algn="ctr">
              <a:lnSpc>
                <a:spcPts val="1920"/>
              </a:lnSpc>
              <a:spcBef>
                <a:spcPct val="0"/>
              </a:spcBef>
            </a:pPr>
            <a:r>
              <a:rPr lang="en-US" sz="1600" b="1" dirty="0">
                <a:solidFill>
                  <a:srgbClr val="FFFFFF"/>
                </a:solidFill>
                <a:latin typeface="HSE Sans" panose="02000000000000000000" pitchFamily="2" charset="0"/>
                <a:ea typeface="Times New Roman Bold"/>
                <a:cs typeface="Times New Roman Bold"/>
                <a:sym typeface="Times New Roman Bold"/>
              </a:rPr>
              <a:t>ХАРАКТЕР</a:t>
            </a:r>
          </a:p>
        </p:txBody>
      </p:sp>
      <p:sp>
        <p:nvSpPr>
          <p:cNvPr id="18" name="TextBox 18">
            <a:extLst>
              <a:ext uri="{FF2B5EF4-FFF2-40B4-BE49-F238E27FC236}">
                <a16:creationId xmlns="" xmlns:a16="http://schemas.microsoft.com/office/drawing/2014/main" id="{5B2B1B3C-CE92-D36A-B1A9-A999B5B091BF}"/>
              </a:ext>
            </a:extLst>
          </p:cNvPr>
          <p:cNvSpPr txBox="1"/>
          <p:nvPr/>
        </p:nvSpPr>
        <p:spPr>
          <a:xfrm>
            <a:off x="6552762" y="871565"/>
            <a:ext cx="2647854" cy="218008"/>
          </a:xfrm>
          <a:prstGeom prst="rect">
            <a:avLst/>
          </a:prstGeom>
        </p:spPr>
        <p:txBody>
          <a:bodyPr wrap="square" lIns="0" tIns="0" rIns="0" bIns="0" rtlCol="0" anchor="t">
            <a:spAutoFit/>
          </a:bodyPr>
          <a:lstStyle/>
          <a:p>
            <a:pPr algn="ctr">
              <a:lnSpc>
                <a:spcPts val="1680"/>
              </a:lnSpc>
              <a:spcBef>
                <a:spcPct val="0"/>
              </a:spcBef>
            </a:pPr>
            <a:r>
              <a:rPr lang="en-US" sz="1400" b="1" dirty="0">
                <a:solidFill>
                  <a:srgbClr val="FFFFFF"/>
                </a:solidFill>
                <a:latin typeface="HSE Sans" panose="02000000000000000000" pitchFamily="2" charset="0"/>
                <a:ea typeface="Times New Roman Bold"/>
                <a:cs typeface="Times New Roman Bold"/>
                <a:sym typeface="Times New Roman Bold"/>
              </a:rPr>
              <a:t>МЕЖДИСЦИПЛИНАРНОСТЬ</a:t>
            </a:r>
          </a:p>
        </p:txBody>
      </p:sp>
      <p:sp>
        <p:nvSpPr>
          <p:cNvPr id="19" name="TextBox 19">
            <a:extLst>
              <a:ext uri="{FF2B5EF4-FFF2-40B4-BE49-F238E27FC236}">
                <a16:creationId xmlns="" xmlns:a16="http://schemas.microsoft.com/office/drawing/2014/main" id="{E270A435-E3D6-7FCB-1BDD-28404DF38A01}"/>
              </a:ext>
            </a:extLst>
          </p:cNvPr>
          <p:cNvSpPr txBox="1"/>
          <p:nvPr/>
        </p:nvSpPr>
        <p:spPr>
          <a:xfrm>
            <a:off x="3177092" y="806392"/>
            <a:ext cx="184384" cy="474489"/>
          </a:xfrm>
          <a:prstGeom prst="rect">
            <a:avLst/>
          </a:prstGeom>
        </p:spPr>
        <p:txBody>
          <a:bodyPr lIns="0" tIns="0" rIns="0" bIns="0" rtlCol="0" anchor="t">
            <a:spAutoFit/>
          </a:bodyPr>
          <a:lstStyle/>
          <a:p>
            <a:pPr algn="ctr">
              <a:lnSpc>
                <a:spcPts val="3729"/>
              </a:lnSpc>
              <a:spcBef>
                <a:spcPct val="0"/>
              </a:spcBef>
            </a:pPr>
            <a:r>
              <a:rPr lang="en-US" sz="3107">
                <a:solidFill>
                  <a:srgbClr val="FF1E1E"/>
                </a:solidFill>
                <a:latin typeface="Baron"/>
                <a:ea typeface="Baron"/>
                <a:cs typeface="Baron"/>
                <a:sym typeface="Baron"/>
              </a:rPr>
              <a:t>+</a:t>
            </a:r>
          </a:p>
        </p:txBody>
      </p:sp>
      <p:sp>
        <p:nvSpPr>
          <p:cNvPr id="20" name="TextBox 20">
            <a:extLst>
              <a:ext uri="{FF2B5EF4-FFF2-40B4-BE49-F238E27FC236}">
                <a16:creationId xmlns="" xmlns:a16="http://schemas.microsoft.com/office/drawing/2014/main" id="{6CF98A64-C018-7693-F961-4BF2E928570C}"/>
              </a:ext>
            </a:extLst>
          </p:cNvPr>
          <p:cNvSpPr txBox="1"/>
          <p:nvPr/>
        </p:nvSpPr>
        <p:spPr>
          <a:xfrm>
            <a:off x="6223058" y="806392"/>
            <a:ext cx="184384" cy="474489"/>
          </a:xfrm>
          <a:prstGeom prst="rect">
            <a:avLst/>
          </a:prstGeom>
        </p:spPr>
        <p:txBody>
          <a:bodyPr lIns="0" tIns="0" rIns="0" bIns="0" rtlCol="0" anchor="t">
            <a:spAutoFit/>
          </a:bodyPr>
          <a:lstStyle/>
          <a:p>
            <a:pPr algn="ctr">
              <a:lnSpc>
                <a:spcPts val="3729"/>
              </a:lnSpc>
              <a:spcBef>
                <a:spcPct val="0"/>
              </a:spcBef>
            </a:pPr>
            <a:r>
              <a:rPr lang="en-US" sz="3107">
                <a:solidFill>
                  <a:srgbClr val="FF1E1E"/>
                </a:solidFill>
                <a:latin typeface="Baron"/>
                <a:ea typeface="Baron"/>
                <a:cs typeface="Baron"/>
                <a:sym typeface="Baron"/>
              </a:rPr>
              <a:t>+</a:t>
            </a:r>
          </a:p>
        </p:txBody>
      </p:sp>
      <p:sp>
        <p:nvSpPr>
          <p:cNvPr id="21" name="TextBox 21">
            <a:extLst>
              <a:ext uri="{FF2B5EF4-FFF2-40B4-BE49-F238E27FC236}">
                <a16:creationId xmlns="" xmlns:a16="http://schemas.microsoft.com/office/drawing/2014/main" id="{91DF2443-910A-88A2-50C5-50BC45A85211}"/>
              </a:ext>
            </a:extLst>
          </p:cNvPr>
          <p:cNvSpPr txBox="1"/>
          <p:nvPr/>
        </p:nvSpPr>
        <p:spPr>
          <a:xfrm>
            <a:off x="425569" y="1640093"/>
            <a:ext cx="7629927" cy="307777"/>
          </a:xfrm>
          <a:prstGeom prst="rect">
            <a:avLst/>
          </a:prstGeom>
        </p:spPr>
        <p:txBody>
          <a:bodyPr lIns="0" tIns="0" rIns="0" bIns="0" rtlCol="0" anchor="t">
            <a:spAutoFit/>
          </a:bodyPr>
          <a:lstStyle/>
          <a:p>
            <a:pPr>
              <a:lnSpc>
                <a:spcPts val="2400"/>
              </a:lnSpc>
              <a:spcBef>
                <a:spcPct val="0"/>
              </a:spcBef>
            </a:pPr>
            <a:r>
              <a:rPr lang="en-US" sz="2000" b="1" dirty="0">
                <a:solidFill>
                  <a:srgbClr val="0D2C69"/>
                </a:solidFill>
                <a:latin typeface="HSE Sans" panose="02000000000000000000" pitchFamily="2" charset="0"/>
                <a:ea typeface="Times New Roman Bold"/>
                <a:cs typeface="Times New Roman Bold"/>
                <a:sym typeface="Times New Roman Bold"/>
              </a:rPr>
              <a:t>ФОРМАТЫ ДЛЯ БИЗНЕСА </a:t>
            </a:r>
            <a:r>
              <a:rPr lang="en-US" sz="2000" b="1" dirty="0" err="1">
                <a:solidFill>
                  <a:srgbClr val="0D2C69"/>
                </a:solidFill>
                <a:latin typeface="HSE Sans" panose="02000000000000000000" pitchFamily="2" charset="0"/>
                <a:ea typeface="Times New Roman Bold"/>
                <a:cs typeface="Times New Roman Bold"/>
                <a:sym typeface="Times New Roman Bold"/>
              </a:rPr>
              <a:t>И</a:t>
            </a:r>
            <a:r>
              <a:rPr lang="en-US" sz="2000" b="1" dirty="0">
                <a:solidFill>
                  <a:srgbClr val="0D2C69"/>
                </a:solidFill>
                <a:latin typeface="HSE Sans" panose="02000000000000000000" pitchFamily="2" charset="0"/>
                <a:ea typeface="Times New Roman Bold"/>
                <a:cs typeface="Times New Roman Bold"/>
                <a:sym typeface="Times New Roman Bold"/>
              </a:rPr>
              <a:t> ПРЕДПРИНИМАТЕЛЕЙ</a:t>
            </a:r>
          </a:p>
        </p:txBody>
      </p:sp>
      <p:sp>
        <p:nvSpPr>
          <p:cNvPr id="22" name="TextBox 22">
            <a:extLst>
              <a:ext uri="{FF2B5EF4-FFF2-40B4-BE49-F238E27FC236}">
                <a16:creationId xmlns="" xmlns:a16="http://schemas.microsoft.com/office/drawing/2014/main" id="{D9D6864E-E1F5-E112-5191-0FADC3E690CE}"/>
              </a:ext>
            </a:extLst>
          </p:cNvPr>
          <p:cNvSpPr txBox="1"/>
          <p:nvPr/>
        </p:nvSpPr>
        <p:spPr>
          <a:xfrm>
            <a:off x="425568" y="2040143"/>
            <a:ext cx="8829399" cy="2077492"/>
          </a:xfrm>
          <a:prstGeom prst="rect">
            <a:avLst/>
          </a:prstGeom>
        </p:spPr>
        <p:txBody>
          <a:bodyPr lIns="0" tIns="0" rIns="0" bIns="0" rtlCol="0" anchor="t">
            <a:spAutoFit/>
          </a:bodyPr>
          <a:lstStyle/>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Индекс</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кибермощи</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стран</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Восточной</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и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Юго-Восточной</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Азии</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Даёт</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структурированную</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оценку</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цифровой</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устойчивости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регуляторных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сред</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и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институциональной</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силы</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азиатских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государств</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a:t>
            </a:r>
          </a:p>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Индекс</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готовности</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стран</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к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сотрудничеству</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с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Россией</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Отражает</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политическую</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институциональную</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и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технологическую</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совместимость</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наглядная</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карта</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потенциальных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партнёров</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и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зон</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риска</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a:t>
            </a:r>
          </a:p>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Прикладные</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брифы</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и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стратегические</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сессии</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Краткие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аналитические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обзоры</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изменений</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киберполитики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в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ключевых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странах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и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разбор</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устойчивых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форматов</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взаимодействия</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с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азиатскими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игроками</a:t>
            </a:r>
            <a:r>
              <a:rPr lang="en-US" sz="1492" dirty="0">
                <a:solidFill>
                  <a:srgbClr val="0D2C69"/>
                </a:solidFill>
                <a:latin typeface="Times New Roman" panose="02020603050405020304" pitchFamily="18" charset="0"/>
                <a:ea typeface="Times New Roman"/>
                <a:cs typeface="Times New Roman" panose="02020603050405020304" pitchFamily="18" charset="0"/>
                <a:sym typeface="Times New Roman"/>
              </a:rPr>
              <a:t>.</a:t>
            </a:r>
          </a:p>
        </p:txBody>
      </p:sp>
      <p:sp>
        <p:nvSpPr>
          <p:cNvPr id="23" name="TextBox 23">
            <a:extLst>
              <a:ext uri="{FF2B5EF4-FFF2-40B4-BE49-F238E27FC236}">
                <a16:creationId xmlns="" xmlns:a16="http://schemas.microsoft.com/office/drawing/2014/main" id="{BDF99BAE-3120-D0F2-16A0-B62AC439BF4C}"/>
              </a:ext>
            </a:extLst>
          </p:cNvPr>
          <p:cNvSpPr txBox="1"/>
          <p:nvPr/>
        </p:nvSpPr>
        <p:spPr>
          <a:xfrm>
            <a:off x="425568" y="4408693"/>
            <a:ext cx="7476870" cy="307777"/>
          </a:xfrm>
          <a:prstGeom prst="rect">
            <a:avLst/>
          </a:prstGeom>
        </p:spPr>
        <p:txBody>
          <a:bodyPr lIns="0" tIns="0" rIns="0" bIns="0" rtlCol="0" anchor="t">
            <a:spAutoFit/>
          </a:bodyPr>
          <a:lstStyle/>
          <a:p>
            <a:pPr>
              <a:lnSpc>
                <a:spcPts val="2400"/>
              </a:lnSpc>
              <a:spcBef>
                <a:spcPct val="0"/>
              </a:spcBef>
            </a:pPr>
            <a:r>
              <a:rPr lang="en-US" sz="2000" b="1" dirty="0">
                <a:solidFill>
                  <a:srgbClr val="0D2C69"/>
                </a:solidFill>
                <a:latin typeface="HSE Sans" panose="02000000000000000000" pitchFamily="2" charset="0"/>
                <a:ea typeface="Times New Roman Bold"/>
                <a:cs typeface="Times New Roman Bold"/>
                <a:sym typeface="Times New Roman Bold"/>
              </a:rPr>
              <a:t>ФОРМАТЫ ДЛЯ АКАДЕМИЧЕСКОГО СООБЩЕСТВА</a:t>
            </a:r>
          </a:p>
        </p:txBody>
      </p:sp>
      <p:sp>
        <p:nvSpPr>
          <p:cNvPr id="24" name="TextBox 24">
            <a:extLst>
              <a:ext uri="{FF2B5EF4-FFF2-40B4-BE49-F238E27FC236}">
                <a16:creationId xmlns="" xmlns:a16="http://schemas.microsoft.com/office/drawing/2014/main" id="{FF4C199C-6678-DF6C-5564-C5712A3E6CD5}"/>
              </a:ext>
            </a:extLst>
          </p:cNvPr>
          <p:cNvSpPr txBox="1"/>
          <p:nvPr/>
        </p:nvSpPr>
        <p:spPr>
          <a:xfrm>
            <a:off x="371217" y="4846843"/>
            <a:ext cx="8829399" cy="1615827"/>
          </a:xfrm>
          <a:prstGeom prst="rect">
            <a:avLst/>
          </a:prstGeom>
        </p:spPr>
        <p:txBody>
          <a:bodyPr lIns="0" tIns="0" rIns="0" bIns="0" rtlCol="0" anchor="t">
            <a:spAutoFit/>
          </a:bodyPr>
          <a:lstStyle/>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Совместная</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разработка</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двух</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индексов</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и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доступ</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к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массивам</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данных</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Методики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сравнительные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модели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страновые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профили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a:t>
            </a:r>
          </a:p>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Ко-авторство</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научных</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публикаций</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и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участие</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в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семинарах</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Киберполитика</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Азии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региональные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архитектуры</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цифровое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регулирование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a:t>
            </a:r>
          </a:p>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Интеграция</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результатов</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в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образование</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Спецкурсы</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проектные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модули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сопровождение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исследовательских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работ</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a:t>
            </a:r>
          </a:p>
          <a:p>
            <a:pPr>
              <a:lnSpc>
                <a:spcPts val="1791"/>
              </a:lnSpc>
            </a:pPr>
            <a:endParaRPr lang="en-US" sz="1492"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0543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760" y="3007360"/>
            <a:ext cx="8351520" cy="830997"/>
          </a:xfrm>
          <a:prstGeom prst="rect">
            <a:avLst/>
          </a:prstGeom>
          <a:noFill/>
        </p:spPr>
        <p:txBody>
          <a:bodyPr wrap="square" rtlCol="0">
            <a:spAutoFit/>
          </a:bodyPr>
          <a:lstStyle/>
          <a:p>
            <a:pPr algn="ctr"/>
            <a:r>
              <a:rPr lang="ru-RU" sz="4800" dirty="0">
                <a:solidFill>
                  <a:srgbClr val="0D2C69"/>
                </a:solidFill>
                <a:latin typeface="HSE Sans" panose="02000000000000000000" pitchFamily="2" charset="0"/>
              </a:rPr>
              <a:t>СПАСИБО ЗА ВНИМАНИЕ!</a:t>
            </a:r>
          </a:p>
        </p:txBody>
      </p:sp>
    </p:spTree>
    <p:extLst>
      <p:ext uri="{BB962C8B-B14F-4D97-AF65-F5344CB8AC3E}">
        <p14:creationId xmlns:p14="http://schemas.microsoft.com/office/powerpoint/2010/main" val="27392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0850A6B-44A3-E517-B60B-645F7737197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Arial" panose="020B0604020202020204" pitchFamily="34" charset="0"/>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5" name="図 4" descr="グラフィカル ユーザー インターフェイス&#10;&#10;AI 生成コンテンツは誤りを含む可能性があります。">
            <a:extLst>
              <a:ext uri="{FF2B5EF4-FFF2-40B4-BE49-F238E27FC236}">
                <a16:creationId xmlns="" xmlns:a16="http://schemas.microsoft.com/office/drawing/2014/main" id="{859B6A7F-56CD-EC87-1230-5A5D8832233F}"/>
              </a:ext>
            </a:extLst>
          </p:cNvPr>
          <p:cNvPicPr>
            <a:picLocks noChangeAspect="1"/>
          </p:cNvPicPr>
          <p:nvPr/>
        </p:nvPicPr>
        <p:blipFill>
          <a:blip r:embed="rId2"/>
          <a:stretch>
            <a:fillRect/>
          </a:stretch>
        </p:blipFill>
        <p:spPr>
          <a:xfrm>
            <a:off x="0" y="0"/>
            <a:ext cx="12234810" cy="6858000"/>
          </a:xfrm>
          <a:prstGeom prst="rect">
            <a:avLst/>
          </a:prstGeom>
        </p:spPr>
      </p:pic>
    </p:spTree>
    <p:extLst>
      <p:ext uri="{BB962C8B-B14F-4D97-AF65-F5344CB8AC3E}">
        <p14:creationId xmlns:p14="http://schemas.microsoft.com/office/powerpoint/2010/main" val="426527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940A9B9-11C1-993A-D73A-0FAACC45C0D9}"/>
            </a:ext>
          </a:extLst>
        </p:cNvPr>
        <p:cNvGrpSpPr/>
        <p:nvPr/>
      </p:nvGrpSpPr>
      <p:grpSpPr>
        <a:xfrm>
          <a:off x="0" y="0"/>
          <a:ext cx="0" cy="0"/>
          <a:chOff x="0" y="0"/>
          <a:chExt cx="0" cy="0"/>
        </a:xfrm>
      </p:grpSpPr>
      <p:sp>
        <p:nvSpPr>
          <p:cNvPr id="2" name="Freeform 2">
            <a:extLst>
              <a:ext uri="{FF2B5EF4-FFF2-40B4-BE49-F238E27FC236}">
                <a16:creationId xmlns="" xmlns:a16="http://schemas.microsoft.com/office/drawing/2014/main" id="{B1E43548-A3C2-53F8-BA67-01366CAA1638}"/>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ja-JP" altLang="en-US"/>
          </a:p>
        </p:txBody>
      </p:sp>
      <p:grpSp>
        <p:nvGrpSpPr>
          <p:cNvPr id="3" name="Group 3">
            <a:extLst>
              <a:ext uri="{FF2B5EF4-FFF2-40B4-BE49-F238E27FC236}">
                <a16:creationId xmlns="" xmlns:a16="http://schemas.microsoft.com/office/drawing/2014/main" id="{86883601-C81F-03F7-0904-4C5AB9323BE8}"/>
              </a:ext>
            </a:extLst>
          </p:cNvPr>
          <p:cNvGrpSpPr>
            <a:grpSpLocks noChangeAspect="1"/>
          </p:cNvGrpSpPr>
          <p:nvPr/>
        </p:nvGrpSpPr>
        <p:grpSpPr>
          <a:xfrm>
            <a:off x="517199" y="464363"/>
            <a:ext cx="448276" cy="448276"/>
            <a:chOff x="0" y="0"/>
            <a:chExt cx="896552" cy="896552"/>
          </a:xfrm>
        </p:grpSpPr>
        <p:sp>
          <p:nvSpPr>
            <p:cNvPr id="4" name="Freeform 4" descr="Icon  Description automatically generated">
              <a:extLst>
                <a:ext uri="{FF2B5EF4-FFF2-40B4-BE49-F238E27FC236}">
                  <a16:creationId xmlns="" xmlns:a16="http://schemas.microsoft.com/office/drawing/2014/main" id="{5951359D-814D-E981-ED1D-58347FF96DF6}"/>
                </a:ext>
              </a:extLst>
            </p:cNvPr>
            <p:cNvSpPr/>
            <p:nvPr/>
          </p:nvSpPr>
          <p:spPr>
            <a:xfrm>
              <a:off x="0" y="0"/>
              <a:ext cx="896493" cy="896493"/>
            </a:xfrm>
            <a:custGeom>
              <a:avLst/>
              <a:gdLst/>
              <a:ahLst/>
              <a:cxnLst/>
              <a:rect l="l" t="t" r="r" b="b"/>
              <a:pathLst>
                <a:path w="896493" h="896493">
                  <a:moveTo>
                    <a:pt x="0" y="0"/>
                  </a:moveTo>
                  <a:lnTo>
                    <a:pt x="896493" y="0"/>
                  </a:lnTo>
                  <a:lnTo>
                    <a:pt x="896493" y="896493"/>
                  </a:lnTo>
                  <a:lnTo>
                    <a:pt x="0" y="896493"/>
                  </a:lnTo>
                  <a:lnTo>
                    <a:pt x="0" y="0"/>
                  </a:lnTo>
                  <a:close/>
                </a:path>
              </a:pathLst>
            </a:custGeom>
            <a:blipFill>
              <a:blip r:embed="rId3"/>
              <a:stretch>
                <a:fillRect r="-6" b="-6"/>
              </a:stretch>
            </a:blipFill>
          </p:spPr>
          <p:txBody>
            <a:bodyPr/>
            <a:lstStyle/>
            <a:p>
              <a:endParaRPr lang="ja-JP" altLang="en-US"/>
            </a:p>
          </p:txBody>
        </p:sp>
      </p:grpSp>
      <p:sp>
        <p:nvSpPr>
          <p:cNvPr id="5" name="AutoShape 5">
            <a:extLst>
              <a:ext uri="{FF2B5EF4-FFF2-40B4-BE49-F238E27FC236}">
                <a16:creationId xmlns="" xmlns:a16="http://schemas.microsoft.com/office/drawing/2014/main" id="{840900B5-55E0-EFC7-591D-501C3921976E}"/>
              </a:ext>
            </a:extLst>
          </p:cNvPr>
          <p:cNvSpPr/>
          <p:nvPr/>
        </p:nvSpPr>
        <p:spPr>
          <a:xfrm>
            <a:off x="4728967" y="362270"/>
            <a:ext cx="0" cy="599095"/>
          </a:xfrm>
          <a:prstGeom prst="line">
            <a:avLst/>
          </a:prstGeom>
          <a:ln w="9525" cap="rnd">
            <a:solidFill>
              <a:srgbClr val="102D69"/>
            </a:solidFill>
            <a:prstDash val="solid"/>
            <a:headEnd type="none" w="sm" len="sm"/>
            <a:tailEnd type="none" w="sm" len="sm"/>
          </a:ln>
        </p:spPr>
        <p:txBody>
          <a:bodyPr/>
          <a:lstStyle/>
          <a:p>
            <a:endParaRPr lang="ja-JP" altLang="en-US"/>
          </a:p>
        </p:txBody>
      </p:sp>
      <p:sp>
        <p:nvSpPr>
          <p:cNvPr id="6" name="AutoShape 6">
            <a:extLst>
              <a:ext uri="{FF2B5EF4-FFF2-40B4-BE49-F238E27FC236}">
                <a16:creationId xmlns="" xmlns:a16="http://schemas.microsoft.com/office/drawing/2014/main" id="{981931E8-0923-5C30-973F-C4AFEF9C918B}"/>
              </a:ext>
            </a:extLst>
          </p:cNvPr>
          <p:cNvSpPr/>
          <p:nvPr/>
        </p:nvSpPr>
        <p:spPr>
          <a:xfrm flipH="1">
            <a:off x="7529697" y="362270"/>
            <a:ext cx="0" cy="599095"/>
          </a:xfrm>
          <a:prstGeom prst="line">
            <a:avLst/>
          </a:prstGeom>
          <a:ln w="9525" cap="rnd">
            <a:solidFill>
              <a:srgbClr val="102D69"/>
            </a:solidFill>
            <a:prstDash val="solid"/>
            <a:headEnd type="none" w="sm" len="sm"/>
            <a:tailEnd type="none" w="sm" len="sm"/>
          </a:ln>
        </p:spPr>
        <p:txBody>
          <a:bodyPr/>
          <a:lstStyle/>
          <a:p>
            <a:endParaRPr lang="ja-JP" altLang="en-US"/>
          </a:p>
        </p:txBody>
      </p:sp>
      <p:sp>
        <p:nvSpPr>
          <p:cNvPr id="7" name="Freeform 7">
            <a:extLst>
              <a:ext uri="{FF2B5EF4-FFF2-40B4-BE49-F238E27FC236}">
                <a16:creationId xmlns="" xmlns:a16="http://schemas.microsoft.com/office/drawing/2014/main" id="{D15ABC3B-4965-8E64-B281-3551BB5BC60F}"/>
              </a:ext>
            </a:extLst>
          </p:cNvPr>
          <p:cNvSpPr/>
          <p:nvPr/>
        </p:nvSpPr>
        <p:spPr>
          <a:xfrm>
            <a:off x="1021586" y="142889"/>
            <a:ext cx="1740186" cy="1146549"/>
          </a:xfrm>
          <a:custGeom>
            <a:avLst/>
            <a:gdLst/>
            <a:ahLst/>
            <a:cxnLst/>
            <a:rect l="l" t="t" r="r" b="b"/>
            <a:pathLst>
              <a:path w="2610279" h="1719823">
                <a:moveTo>
                  <a:pt x="0" y="0"/>
                </a:moveTo>
                <a:lnTo>
                  <a:pt x="2610279" y="0"/>
                </a:lnTo>
                <a:lnTo>
                  <a:pt x="2610279" y="1719823"/>
                </a:lnTo>
                <a:lnTo>
                  <a:pt x="0" y="1719823"/>
                </a:lnTo>
                <a:lnTo>
                  <a:pt x="0" y="0"/>
                </a:lnTo>
                <a:close/>
              </a:path>
            </a:pathLst>
          </a:custGeom>
          <a:blipFill>
            <a:blip r:embed="rId4"/>
            <a:stretch>
              <a:fillRect t="-25080" b="-26695"/>
            </a:stretch>
          </a:blipFill>
        </p:spPr>
        <p:txBody>
          <a:bodyPr/>
          <a:lstStyle/>
          <a:p>
            <a:endParaRPr lang="ja-JP" altLang="en-US"/>
          </a:p>
        </p:txBody>
      </p:sp>
      <p:sp>
        <p:nvSpPr>
          <p:cNvPr id="8" name="TextBox 8">
            <a:extLst>
              <a:ext uri="{FF2B5EF4-FFF2-40B4-BE49-F238E27FC236}">
                <a16:creationId xmlns="" xmlns:a16="http://schemas.microsoft.com/office/drawing/2014/main" id="{45928A15-4093-C26C-AB17-05ACA0D0AB4A}"/>
              </a:ext>
            </a:extLst>
          </p:cNvPr>
          <p:cNvSpPr txBox="1"/>
          <p:nvPr/>
        </p:nvSpPr>
        <p:spPr>
          <a:xfrm>
            <a:off x="2927414" y="451238"/>
            <a:ext cx="1842828" cy="833562"/>
          </a:xfrm>
          <a:prstGeom prst="rect">
            <a:avLst/>
          </a:prstGeom>
        </p:spPr>
        <p:txBody>
          <a:bodyPr lIns="0" tIns="0" rIns="0" bIns="0" rtlCol="0" anchor="t">
            <a:spAutoFit/>
          </a:bodyPr>
          <a:lstStyle/>
          <a:p>
            <a:pPr>
              <a:lnSpc>
                <a:spcPts val="1311"/>
              </a:lnSpc>
              <a:spcBef>
                <a:spcPct val="0"/>
              </a:spcBef>
            </a:pPr>
            <a:r>
              <a:rPr lang="en-US" sz="1092">
                <a:solidFill>
                  <a:srgbClr val="000000"/>
                </a:solidFill>
                <a:latin typeface="Times New Roman"/>
                <a:ea typeface="Times New Roman"/>
                <a:cs typeface="Times New Roman"/>
                <a:sym typeface="Times New Roman"/>
              </a:rPr>
              <a:t>Факультет Мировой Экономики </a:t>
            </a:r>
          </a:p>
          <a:p>
            <a:pPr>
              <a:lnSpc>
                <a:spcPts val="1311"/>
              </a:lnSpc>
              <a:spcBef>
                <a:spcPct val="0"/>
              </a:spcBef>
            </a:pPr>
            <a:r>
              <a:rPr lang="en-US" sz="1092">
                <a:solidFill>
                  <a:srgbClr val="000000"/>
                </a:solidFill>
                <a:latin typeface="Times New Roman"/>
                <a:ea typeface="Times New Roman"/>
                <a:cs typeface="Times New Roman"/>
                <a:sym typeface="Times New Roman"/>
              </a:rPr>
              <a:t>и Мировой Политики</a:t>
            </a:r>
          </a:p>
          <a:p>
            <a:pPr>
              <a:lnSpc>
                <a:spcPts val="1311"/>
              </a:lnSpc>
              <a:spcBef>
                <a:spcPct val="0"/>
              </a:spcBef>
            </a:pPr>
            <a:endParaRPr lang="en-US" sz="1092">
              <a:solidFill>
                <a:srgbClr val="000000"/>
              </a:solidFill>
              <a:latin typeface="Times New Roman"/>
              <a:ea typeface="Times New Roman"/>
              <a:cs typeface="Times New Roman"/>
              <a:sym typeface="Times New Roman"/>
            </a:endParaRPr>
          </a:p>
          <a:p>
            <a:pPr>
              <a:lnSpc>
                <a:spcPts val="1311"/>
              </a:lnSpc>
              <a:spcBef>
                <a:spcPct val="0"/>
              </a:spcBef>
            </a:pPr>
            <a:endParaRPr lang="en-US" sz="1092">
              <a:solidFill>
                <a:srgbClr val="000000"/>
              </a:solidFill>
              <a:latin typeface="Times New Roman"/>
              <a:ea typeface="Times New Roman"/>
              <a:cs typeface="Times New Roman"/>
              <a:sym typeface="Times New Roman"/>
            </a:endParaRPr>
          </a:p>
        </p:txBody>
      </p:sp>
      <p:sp>
        <p:nvSpPr>
          <p:cNvPr id="9" name="TextBox 9">
            <a:extLst>
              <a:ext uri="{FF2B5EF4-FFF2-40B4-BE49-F238E27FC236}">
                <a16:creationId xmlns="" xmlns:a16="http://schemas.microsoft.com/office/drawing/2014/main" id="{BD48DDD5-8711-8709-EED5-E1CBFF860308}"/>
              </a:ext>
            </a:extLst>
          </p:cNvPr>
          <p:cNvSpPr txBox="1"/>
          <p:nvPr/>
        </p:nvSpPr>
        <p:spPr>
          <a:xfrm>
            <a:off x="4878192" y="451238"/>
            <a:ext cx="2541446" cy="461665"/>
          </a:xfrm>
          <a:prstGeom prst="rect">
            <a:avLst/>
          </a:prstGeom>
        </p:spPr>
        <p:txBody>
          <a:bodyPr lIns="0" tIns="0" rIns="0" bIns="0" rtlCol="0" anchor="t">
            <a:spAutoFit/>
          </a:bodyPr>
          <a:lstStyle/>
          <a:p>
            <a:pPr>
              <a:lnSpc>
                <a:spcPts val="1157"/>
              </a:lnSpc>
              <a:spcBef>
                <a:spcPct val="0"/>
              </a:spcBef>
            </a:pPr>
            <a:r>
              <a:rPr lang="en-US" sz="963">
                <a:solidFill>
                  <a:srgbClr val="000000"/>
                </a:solidFill>
                <a:latin typeface="Times New Roman"/>
                <a:ea typeface="Times New Roman"/>
                <a:cs typeface="Times New Roman"/>
                <a:sym typeface="Times New Roman"/>
              </a:rPr>
              <a:t>Научно-учебная группа «АСЕАН+, БРИКС+, НАТО+: перспективы азиатской интеграции в новом мировом порядке»</a:t>
            </a:r>
          </a:p>
        </p:txBody>
      </p:sp>
      <p:sp>
        <p:nvSpPr>
          <p:cNvPr id="10" name="TextBox 10">
            <a:extLst>
              <a:ext uri="{FF2B5EF4-FFF2-40B4-BE49-F238E27FC236}">
                <a16:creationId xmlns="" xmlns:a16="http://schemas.microsoft.com/office/drawing/2014/main" id="{99F5E7DA-E714-14C9-9F6B-AFC05A676F26}"/>
              </a:ext>
            </a:extLst>
          </p:cNvPr>
          <p:cNvSpPr txBox="1"/>
          <p:nvPr/>
        </p:nvSpPr>
        <p:spPr>
          <a:xfrm>
            <a:off x="7640822" y="518954"/>
            <a:ext cx="1842828" cy="218008"/>
          </a:xfrm>
          <a:prstGeom prst="rect">
            <a:avLst/>
          </a:prstGeom>
        </p:spPr>
        <p:txBody>
          <a:bodyPr lIns="0" tIns="0" rIns="0" bIns="0" rtlCol="0" anchor="t">
            <a:spAutoFit/>
          </a:bodyPr>
          <a:lstStyle/>
          <a:p>
            <a:pPr>
              <a:lnSpc>
                <a:spcPts val="1711"/>
              </a:lnSpc>
              <a:spcBef>
                <a:spcPct val="0"/>
              </a:spcBef>
            </a:pPr>
            <a:r>
              <a:rPr lang="en-US" sz="1425">
                <a:solidFill>
                  <a:srgbClr val="000000"/>
                </a:solidFill>
                <a:latin typeface="Times New Roman"/>
                <a:ea typeface="Times New Roman"/>
                <a:cs typeface="Times New Roman"/>
                <a:sym typeface="Times New Roman"/>
              </a:rPr>
              <a:t>Москва 2025</a:t>
            </a:r>
          </a:p>
        </p:txBody>
      </p:sp>
      <p:sp>
        <p:nvSpPr>
          <p:cNvPr id="11" name="TextBox 11">
            <a:extLst>
              <a:ext uri="{FF2B5EF4-FFF2-40B4-BE49-F238E27FC236}">
                <a16:creationId xmlns="" xmlns:a16="http://schemas.microsoft.com/office/drawing/2014/main" id="{2E0991DD-BF1A-8FDB-7439-C29AC68BA448}"/>
              </a:ext>
            </a:extLst>
          </p:cNvPr>
          <p:cNvSpPr txBox="1"/>
          <p:nvPr/>
        </p:nvSpPr>
        <p:spPr>
          <a:xfrm>
            <a:off x="601499" y="1276738"/>
            <a:ext cx="11428356" cy="692497"/>
          </a:xfrm>
          <a:prstGeom prst="rect">
            <a:avLst/>
          </a:prstGeom>
        </p:spPr>
        <p:txBody>
          <a:bodyPr lIns="0" tIns="0" rIns="0" bIns="0" rtlCol="0" anchor="t">
            <a:spAutoFit/>
          </a:bodyPr>
          <a:lstStyle/>
          <a:p>
            <a:pPr>
              <a:lnSpc>
                <a:spcPts val="2720"/>
              </a:lnSpc>
              <a:spcBef>
                <a:spcPct val="0"/>
              </a:spcBef>
            </a:pPr>
            <a:r>
              <a:rPr lang="en-US" sz="2267" b="1" dirty="0">
                <a:solidFill>
                  <a:srgbClr val="0D2C69"/>
                </a:solidFill>
                <a:latin typeface="HSE Sans" panose="02000000000000000000" pitchFamily="2" charset="0"/>
                <a:ea typeface="Times New Roman Bold"/>
                <a:cs typeface="Times New Roman Bold"/>
                <a:sym typeface="Times New Roman Bold"/>
              </a:rPr>
              <a:t>НАУЧНО-УЧЕБНАЯ ГРУППА «АСЕАН+, БРИКС+, НАТО+: </a:t>
            </a:r>
          </a:p>
          <a:p>
            <a:pPr>
              <a:lnSpc>
                <a:spcPts val="2720"/>
              </a:lnSpc>
              <a:spcBef>
                <a:spcPct val="0"/>
              </a:spcBef>
            </a:pPr>
            <a:r>
              <a:rPr lang="en-US" sz="2267" b="1" dirty="0">
                <a:solidFill>
                  <a:srgbClr val="0D2C69"/>
                </a:solidFill>
                <a:latin typeface="HSE Sans" panose="02000000000000000000" pitchFamily="2" charset="0"/>
                <a:ea typeface="Times New Roman Bold"/>
                <a:cs typeface="Times New Roman Bold"/>
                <a:sym typeface="Times New Roman Bold"/>
              </a:rPr>
              <a:t>ПЕРСПЕКТИВЫ АЗИАТСКОЙ ИНТЕГРАЦИИ </a:t>
            </a:r>
            <a:r>
              <a:rPr lang="en-US" sz="2267" b="1" dirty="0" err="1">
                <a:solidFill>
                  <a:srgbClr val="0D2C69"/>
                </a:solidFill>
                <a:latin typeface="HSE Sans" panose="02000000000000000000" pitchFamily="2" charset="0"/>
                <a:ea typeface="Times New Roman Bold"/>
                <a:cs typeface="Times New Roman Bold"/>
                <a:sym typeface="Times New Roman Bold"/>
              </a:rPr>
              <a:t>В</a:t>
            </a:r>
            <a:r>
              <a:rPr lang="en-US" sz="2267" b="1" dirty="0">
                <a:solidFill>
                  <a:srgbClr val="0D2C69"/>
                </a:solidFill>
                <a:latin typeface="HSE Sans" panose="02000000000000000000" pitchFamily="2" charset="0"/>
                <a:ea typeface="Times New Roman Bold"/>
                <a:cs typeface="Times New Roman Bold"/>
                <a:sym typeface="Times New Roman Bold"/>
              </a:rPr>
              <a:t> НОВОМ МИРОВОМ ПОРЯДКЕ»</a:t>
            </a:r>
          </a:p>
        </p:txBody>
      </p:sp>
      <p:grpSp>
        <p:nvGrpSpPr>
          <p:cNvPr id="12" name="Group 12">
            <a:extLst>
              <a:ext uri="{FF2B5EF4-FFF2-40B4-BE49-F238E27FC236}">
                <a16:creationId xmlns="" xmlns:a16="http://schemas.microsoft.com/office/drawing/2014/main" id="{55B80055-EC0F-90E3-C3E6-6BD9670C81AF}"/>
              </a:ext>
            </a:extLst>
          </p:cNvPr>
          <p:cNvGrpSpPr/>
          <p:nvPr/>
        </p:nvGrpSpPr>
        <p:grpSpPr>
          <a:xfrm>
            <a:off x="741338" y="2214418"/>
            <a:ext cx="3224327" cy="2193794"/>
            <a:chOff x="0" y="0"/>
            <a:chExt cx="1273808" cy="866684"/>
          </a:xfrm>
        </p:grpSpPr>
        <p:sp>
          <p:nvSpPr>
            <p:cNvPr id="13" name="Freeform 13">
              <a:extLst>
                <a:ext uri="{FF2B5EF4-FFF2-40B4-BE49-F238E27FC236}">
                  <a16:creationId xmlns="" xmlns:a16="http://schemas.microsoft.com/office/drawing/2014/main" id="{473286BA-E69A-87A1-5ABD-F13D68630E21}"/>
                </a:ext>
              </a:extLst>
            </p:cNvPr>
            <p:cNvSpPr/>
            <p:nvPr/>
          </p:nvSpPr>
          <p:spPr>
            <a:xfrm>
              <a:off x="0" y="0"/>
              <a:ext cx="1273808" cy="866684"/>
            </a:xfrm>
            <a:custGeom>
              <a:avLst/>
              <a:gdLst/>
              <a:ahLst/>
              <a:cxnLst/>
              <a:rect l="l" t="t" r="r" b="b"/>
              <a:pathLst>
                <a:path w="1273808" h="866684">
                  <a:moveTo>
                    <a:pt x="81637" y="0"/>
                  </a:moveTo>
                  <a:lnTo>
                    <a:pt x="1192171" y="0"/>
                  </a:lnTo>
                  <a:cubicBezTo>
                    <a:pt x="1237258" y="0"/>
                    <a:pt x="1273808" y="36550"/>
                    <a:pt x="1273808" y="81637"/>
                  </a:cubicBezTo>
                  <a:lnTo>
                    <a:pt x="1273808" y="785047"/>
                  </a:lnTo>
                  <a:cubicBezTo>
                    <a:pt x="1273808" y="806698"/>
                    <a:pt x="1265207" y="827463"/>
                    <a:pt x="1249897" y="842773"/>
                  </a:cubicBezTo>
                  <a:cubicBezTo>
                    <a:pt x="1234587" y="858083"/>
                    <a:pt x="1213823" y="866684"/>
                    <a:pt x="1192171" y="866684"/>
                  </a:cubicBezTo>
                  <a:lnTo>
                    <a:pt x="81637" y="866684"/>
                  </a:lnTo>
                  <a:cubicBezTo>
                    <a:pt x="36550" y="866684"/>
                    <a:pt x="0" y="830134"/>
                    <a:pt x="0" y="785047"/>
                  </a:cubicBezTo>
                  <a:lnTo>
                    <a:pt x="0" y="81637"/>
                  </a:lnTo>
                  <a:cubicBezTo>
                    <a:pt x="0" y="36550"/>
                    <a:pt x="36550" y="0"/>
                    <a:pt x="81637" y="0"/>
                  </a:cubicBezTo>
                  <a:close/>
                </a:path>
              </a:pathLst>
            </a:custGeom>
            <a:solidFill>
              <a:srgbClr val="102D69"/>
            </a:solidFill>
          </p:spPr>
          <p:txBody>
            <a:bodyPr/>
            <a:lstStyle/>
            <a:p>
              <a:endParaRPr lang="ja-JP" altLang="en-US"/>
            </a:p>
          </p:txBody>
        </p:sp>
        <p:sp>
          <p:nvSpPr>
            <p:cNvPr id="14" name="TextBox 14">
              <a:extLst>
                <a:ext uri="{FF2B5EF4-FFF2-40B4-BE49-F238E27FC236}">
                  <a16:creationId xmlns="" xmlns:a16="http://schemas.microsoft.com/office/drawing/2014/main" id="{5A94BB50-A9D1-BAEE-B566-1467119750E4}"/>
                </a:ext>
              </a:extLst>
            </p:cNvPr>
            <p:cNvSpPr txBox="1"/>
            <p:nvPr/>
          </p:nvSpPr>
          <p:spPr>
            <a:xfrm>
              <a:off x="0" y="-9525"/>
              <a:ext cx="1273808" cy="876209"/>
            </a:xfrm>
            <a:prstGeom prst="rect">
              <a:avLst/>
            </a:prstGeom>
          </p:spPr>
          <p:txBody>
            <a:bodyPr lIns="33867" tIns="33867" rIns="33867" bIns="33867" rtlCol="0" anchor="ctr"/>
            <a:lstStyle/>
            <a:p>
              <a:pPr algn="ctr">
                <a:lnSpc>
                  <a:spcPts val="1711"/>
                </a:lnSpc>
              </a:pPr>
              <a:endParaRPr sz="1200"/>
            </a:p>
          </p:txBody>
        </p:sp>
      </p:grpSp>
      <p:grpSp>
        <p:nvGrpSpPr>
          <p:cNvPr id="15" name="Group 15">
            <a:extLst>
              <a:ext uri="{FF2B5EF4-FFF2-40B4-BE49-F238E27FC236}">
                <a16:creationId xmlns="" xmlns:a16="http://schemas.microsoft.com/office/drawing/2014/main" id="{1A1AFEB2-A495-101F-3E73-C844DB3209CC}"/>
              </a:ext>
            </a:extLst>
          </p:cNvPr>
          <p:cNvGrpSpPr/>
          <p:nvPr/>
        </p:nvGrpSpPr>
        <p:grpSpPr>
          <a:xfrm>
            <a:off x="4536752" y="2214418"/>
            <a:ext cx="3224327" cy="2193794"/>
            <a:chOff x="0" y="0"/>
            <a:chExt cx="1273808" cy="866684"/>
          </a:xfrm>
        </p:grpSpPr>
        <p:sp>
          <p:nvSpPr>
            <p:cNvPr id="16" name="Freeform 16">
              <a:extLst>
                <a:ext uri="{FF2B5EF4-FFF2-40B4-BE49-F238E27FC236}">
                  <a16:creationId xmlns="" xmlns:a16="http://schemas.microsoft.com/office/drawing/2014/main" id="{B4B76265-F76A-738D-31EC-F4694080B73B}"/>
                </a:ext>
              </a:extLst>
            </p:cNvPr>
            <p:cNvSpPr/>
            <p:nvPr/>
          </p:nvSpPr>
          <p:spPr>
            <a:xfrm>
              <a:off x="0" y="0"/>
              <a:ext cx="1273808" cy="866684"/>
            </a:xfrm>
            <a:custGeom>
              <a:avLst/>
              <a:gdLst/>
              <a:ahLst/>
              <a:cxnLst/>
              <a:rect l="l" t="t" r="r" b="b"/>
              <a:pathLst>
                <a:path w="1273808" h="866684">
                  <a:moveTo>
                    <a:pt x="81637" y="0"/>
                  </a:moveTo>
                  <a:lnTo>
                    <a:pt x="1192171" y="0"/>
                  </a:lnTo>
                  <a:cubicBezTo>
                    <a:pt x="1237258" y="0"/>
                    <a:pt x="1273808" y="36550"/>
                    <a:pt x="1273808" y="81637"/>
                  </a:cubicBezTo>
                  <a:lnTo>
                    <a:pt x="1273808" y="785047"/>
                  </a:lnTo>
                  <a:cubicBezTo>
                    <a:pt x="1273808" y="806698"/>
                    <a:pt x="1265207" y="827463"/>
                    <a:pt x="1249897" y="842773"/>
                  </a:cubicBezTo>
                  <a:cubicBezTo>
                    <a:pt x="1234587" y="858083"/>
                    <a:pt x="1213823" y="866684"/>
                    <a:pt x="1192171" y="866684"/>
                  </a:cubicBezTo>
                  <a:lnTo>
                    <a:pt x="81637" y="866684"/>
                  </a:lnTo>
                  <a:cubicBezTo>
                    <a:pt x="36550" y="866684"/>
                    <a:pt x="0" y="830134"/>
                    <a:pt x="0" y="785047"/>
                  </a:cubicBezTo>
                  <a:lnTo>
                    <a:pt x="0" y="81637"/>
                  </a:lnTo>
                  <a:cubicBezTo>
                    <a:pt x="0" y="36550"/>
                    <a:pt x="36550" y="0"/>
                    <a:pt x="81637" y="0"/>
                  </a:cubicBezTo>
                  <a:close/>
                </a:path>
              </a:pathLst>
            </a:custGeom>
            <a:solidFill>
              <a:srgbClr val="102D69"/>
            </a:solidFill>
          </p:spPr>
          <p:txBody>
            <a:bodyPr/>
            <a:lstStyle/>
            <a:p>
              <a:endParaRPr lang="ja-JP" altLang="en-US"/>
            </a:p>
          </p:txBody>
        </p:sp>
        <p:sp>
          <p:nvSpPr>
            <p:cNvPr id="17" name="TextBox 17">
              <a:extLst>
                <a:ext uri="{FF2B5EF4-FFF2-40B4-BE49-F238E27FC236}">
                  <a16:creationId xmlns="" xmlns:a16="http://schemas.microsoft.com/office/drawing/2014/main" id="{919DFF61-30D2-6757-7E4A-8F231589333F}"/>
                </a:ext>
              </a:extLst>
            </p:cNvPr>
            <p:cNvSpPr txBox="1"/>
            <p:nvPr/>
          </p:nvSpPr>
          <p:spPr>
            <a:xfrm>
              <a:off x="0" y="-9525"/>
              <a:ext cx="1273808" cy="876209"/>
            </a:xfrm>
            <a:prstGeom prst="rect">
              <a:avLst/>
            </a:prstGeom>
          </p:spPr>
          <p:txBody>
            <a:bodyPr lIns="33867" tIns="33867" rIns="33867" bIns="33867" rtlCol="0" anchor="ctr"/>
            <a:lstStyle/>
            <a:p>
              <a:pPr algn="ctr">
                <a:lnSpc>
                  <a:spcPts val="1711"/>
                </a:lnSpc>
              </a:pPr>
              <a:endParaRPr sz="1200"/>
            </a:p>
          </p:txBody>
        </p:sp>
      </p:grpSp>
      <p:grpSp>
        <p:nvGrpSpPr>
          <p:cNvPr id="18" name="Group 18">
            <a:extLst>
              <a:ext uri="{FF2B5EF4-FFF2-40B4-BE49-F238E27FC236}">
                <a16:creationId xmlns="" xmlns:a16="http://schemas.microsoft.com/office/drawing/2014/main" id="{7E120BC4-4440-9E95-A1E3-07E660A0FEEF}"/>
              </a:ext>
            </a:extLst>
          </p:cNvPr>
          <p:cNvGrpSpPr/>
          <p:nvPr/>
        </p:nvGrpSpPr>
        <p:grpSpPr>
          <a:xfrm>
            <a:off x="8281873" y="2214418"/>
            <a:ext cx="3224327" cy="2193794"/>
            <a:chOff x="0" y="0"/>
            <a:chExt cx="1273808" cy="866684"/>
          </a:xfrm>
        </p:grpSpPr>
        <p:sp>
          <p:nvSpPr>
            <p:cNvPr id="19" name="Freeform 19">
              <a:extLst>
                <a:ext uri="{FF2B5EF4-FFF2-40B4-BE49-F238E27FC236}">
                  <a16:creationId xmlns="" xmlns:a16="http://schemas.microsoft.com/office/drawing/2014/main" id="{0CF45EC8-AB04-BE32-3F20-4B3BE674A0EB}"/>
                </a:ext>
              </a:extLst>
            </p:cNvPr>
            <p:cNvSpPr/>
            <p:nvPr/>
          </p:nvSpPr>
          <p:spPr>
            <a:xfrm>
              <a:off x="0" y="0"/>
              <a:ext cx="1273808" cy="866684"/>
            </a:xfrm>
            <a:custGeom>
              <a:avLst/>
              <a:gdLst/>
              <a:ahLst/>
              <a:cxnLst/>
              <a:rect l="l" t="t" r="r" b="b"/>
              <a:pathLst>
                <a:path w="1273808" h="866684">
                  <a:moveTo>
                    <a:pt x="81637" y="0"/>
                  </a:moveTo>
                  <a:lnTo>
                    <a:pt x="1192171" y="0"/>
                  </a:lnTo>
                  <a:cubicBezTo>
                    <a:pt x="1237258" y="0"/>
                    <a:pt x="1273808" y="36550"/>
                    <a:pt x="1273808" y="81637"/>
                  </a:cubicBezTo>
                  <a:lnTo>
                    <a:pt x="1273808" y="785047"/>
                  </a:lnTo>
                  <a:cubicBezTo>
                    <a:pt x="1273808" y="806698"/>
                    <a:pt x="1265207" y="827463"/>
                    <a:pt x="1249897" y="842773"/>
                  </a:cubicBezTo>
                  <a:cubicBezTo>
                    <a:pt x="1234587" y="858083"/>
                    <a:pt x="1213823" y="866684"/>
                    <a:pt x="1192171" y="866684"/>
                  </a:cubicBezTo>
                  <a:lnTo>
                    <a:pt x="81637" y="866684"/>
                  </a:lnTo>
                  <a:cubicBezTo>
                    <a:pt x="36550" y="866684"/>
                    <a:pt x="0" y="830134"/>
                    <a:pt x="0" y="785047"/>
                  </a:cubicBezTo>
                  <a:lnTo>
                    <a:pt x="0" y="81637"/>
                  </a:lnTo>
                  <a:cubicBezTo>
                    <a:pt x="0" y="36550"/>
                    <a:pt x="36550" y="0"/>
                    <a:pt x="81637" y="0"/>
                  </a:cubicBezTo>
                  <a:close/>
                </a:path>
              </a:pathLst>
            </a:custGeom>
            <a:solidFill>
              <a:srgbClr val="102D69"/>
            </a:solidFill>
          </p:spPr>
          <p:txBody>
            <a:bodyPr/>
            <a:lstStyle/>
            <a:p>
              <a:endParaRPr lang="ja-JP" altLang="en-US"/>
            </a:p>
          </p:txBody>
        </p:sp>
        <p:sp>
          <p:nvSpPr>
            <p:cNvPr id="20" name="TextBox 20">
              <a:extLst>
                <a:ext uri="{FF2B5EF4-FFF2-40B4-BE49-F238E27FC236}">
                  <a16:creationId xmlns="" xmlns:a16="http://schemas.microsoft.com/office/drawing/2014/main" id="{0A2EBFA1-FB51-6C6F-8E4C-18E05B6505A9}"/>
                </a:ext>
              </a:extLst>
            </p:cNvPr>
            <p:cNvSpPr txBox="1"/>
            <p:nvPr/>
          </p:nvSpPr>
          <p:spPr>
            <a:xfrm>
              <a:off x="0" y="-9525"/>
              <a:ext cx="1273808" cy="876209"/>
            </a:xfrm>
            <a:prstGeom prst="rect">
              <a:avLst/>
            </a:prstGeom>
          </p:spPr>
          <p:txBody>
            <a:bodyPr lIns="33867" tIns="33867" rIns="33867" bIns="33867" rtlCol="0" anchor="ctr"/>
            <a:lstStyle/>
            <a:p>
              <a:pPr algn="ctr">
                <a:lnSpc>
                  <a:spcPts val="1711"/>
                </a:lnSpc>
              </a:pPr>
              <a:endParaRPr sz="1200"/>
            </a:p>
          </p:txBody>
        </p:sp>
      </p:grpSp>
      <p:grpSp>
        <p:nvGrpSpPr>
          <p:cNvPr id="21" name="Group 21">
            <a:extLst>
              <a:ext uri="{FF2B5EF4-FFF2-40B4-BE49-F238E27FC236}">
                <a16:creationId xmlns="" xmlns:a16="http://schemas.microsoft.com/office/drawing/2014/main" id="{2EE53347-B014-8D9D-E579-F90306169C95}"/>
              </a:ext>
            </a:extLst>
          </p:cNvPr>
          <p:cNvGrpSpPr/>
          <p:nvPr/>
        </p:nvGrpSpPr>
        <p:grpSpPr>
          <a:xfrm>
            <a:off x="1001462" y="2351144"/>
            <a:ext cx="2678085" cy="1581889"/>
            <a:chOff x="0" y="0"/>
            <a:chExt cx="1133522" cy="669548"/>
          </a:xfrm>
        </p:grpSpPr>
        <p:sp>
          <p:nvSpPr>
            <p:cNvPr id="22" name="Freeform 22">
              <a:extLst>
                <a:ext uri="{FF2B5EF4-FFF2-40B4-BE49-F238E27FC236}">
                  <a16:creationId xmlns="" xmlns:a16="http://schemas.microsoft.com/office/drawing/2014/main" id="{AE8D5399-4425-6941-25E2-76A0D7A01829}"/>
                </a:ext>
              </a:extLst>
            </p:cNvPr>
            <p:cNvSpPr/>
            <p:nvPr/>
          </p:nvSpPr>
          <p:spPr>
            <a:xfrm>
              <a:off x="0" y="0"/>
              <a:ext cx="1133522" cy="669548"/>
            </a:xfrm>
            <a:custGeom>
              <a:avLst/>
              <a:gdLst/>
              <a:ahLst/>
              <a:cxnLst/>
              <a:rect l="l" t="t" r="r" b="b"/>
              <a:pathLst>
                <a:path w="1133522" h="669548">
                  <a:moveTo>
                    <a:pt x="44326" y="0"/>
                  </a:moveTo>
                  <a:lnTo>
                    <a:pt x="1089196" y="0"/>
                  </a:lnTo>
                  <a:cubicBezTo>
                    <a:pt x="1100952" y="0"/>
                    <a:pt x="1112226" y="4670"/>
                    <a:pt x="1120539" y="12983"/>
                  </a:cubicBezTo>
                  <a:cubicBezTo>
                    <a:pt x="1128852" y="21296"/>
                    <a:pt x="1133522" y="32570"/>
                    <a:pt x="1133522" y="44326"/>
                  </a:cubicBezTo>
                  <a:lnTo>
                    <a:pt x="1133522" y="625221"/>
                  </a:lnTo>
                  <a:cubicBezTo>
                    <a:pt x="1133522" y="649702"/>
                    <a:pt x="1113676" y="669548"/>
                    <a:pt x="1089196" y="669548"/>
                  </a:cubicBezTo>
                  <a:lnTo>
                    <a:pt x="44326" y="669548"/>
                  </a:lnTo>
                  <a:cubicBezTo>
                    <a:pt x="32570" y="669548"/>
                    <a:pt x="21296" y="664878"/>
                    <a:pt x="12983" y="656565"/>
                  </a:cubicBezTo>
                  <a:cubicBezTo>
                    <a:pt x="4670" y="648252"/>
                    <a:pt x="0" y="636977"/>
                    <a:pt x="0" y="625221"/>
                  </a:cubicBezTo>
                  <a:lnTo>
                    <a:pt x="0" y="44326"/>
                  </a:lnTo>
                  <a:cubicBezTo>
                    <a:pt x="0" y="19846"/>
                    <a:pt x="19846" y="0"/>
                    <a:pt x="44326" y="0"/>
                  </a:cubicBezTo>
                  <a:close/>
                </a:path>
              </a:pathLst>
            </a:custGeom>
            <a:blipFill>
              <a:blip r:embed="rId5"/>
              <a:stretch>
                <a:fillRect l="-2388" r="-2388"/>
              </a:stretch>
            </a:blipFill>
          </p:spPr>
          <p:txBody>
            <a:bodyPr/>
            <a:lstStyle/>
            <a:p>
              <a:endParaRPr lang="ja-JP" altLang="en-US"/>
            </a:p>
          </p:txBody>
        </p:sp>
      </p:grpSp>
      <p:grpSp>
        <p:nvGrpSpPr>
          <p:cNvPr id="23" name="Group 23">
            <a:extLst>
              <a:ext uri="{FF2B5EF4-FFF2-40B4-BE49-F238E27FC236}">
                <a16:creationId xmlns="" xmlns:a16="http://schemas.microsoft.com/office/drawing/2014/main" id="{DDEB8F37-B435-FC9B-CFAB-4B29FFD0A6BA}"/>
              </a:ext>
            </a:extLst>
          </p:cNvPr>
          <p:cNvGrpSpPr/>
          <p:nvPr/>
        </p:nvGrpSpPr>
        <p:grpSpPr>
          <a:xfrm>
            <a:off x="4809872" y="2351144"/>
            <a:ext cx="2678085" cy="1581889"/>
            <a:chOff x="0" y="0"/>
            <a:chExt cx="1133522" cy="669548"/>
          </a:xfrm>
        </p:grpSpPr>
        <p:sp>
          <p:nvSpPr>
            <p:cNvPr id="24" name="Freeform 24">
              <a:extLst>
                <a:ext uri="{FF2B5EF4-FFF2-40B4-BE49-F238E27FC236}">
                  <a16:creationId xmlns="" xmlns:a16="http://schemas.microsoft.com/office/drawing/2014/main" id="{38BF2BF0-A371-483A-070A-84AA5CD297ED}"/>
                </a:ext>
              </a:extLst>
            </p:cNvPr>
            <p:cNvSpPr/>
            <p:nvPr/>
          </p:nvSpPr>
          <p:spPr>
            <a:xfrm>
              <a:off x="0" y="0"/>
              <a:ext cx="1133522" cy="669548"/>
            </a:xfrm>
            <a:custGeom>
              <a:avLst/>
              <a:gdLst/>
              <a:ahLst/>
              <a:cxnLst/>
              <a:rect l="l" t="t" r="r" b="b"/>
              <a:pathLst>
                <a:path w="1133522" h="669548">
                  <a:moveTo>
                    <a:pt x="44326" y="0"/>
                  </a:moveTo>
                  <a:lnTo>
                    <a:pt x="1089196" y="0"/>
                  </a:lnTo>
                  <a:cubicBezTo>
                    <a:pt x="1100952" y="0"/>
                    <a:pt x="1112226" y="4670"/>
                    <a:pt x="1120539" y="12983"/>
                  </a:cubicBezTo>
                  <a:cubicBezTo>
                    <a:pt x="1128852" y="21296"/>
                    <a:pt x="1133522" y="32570"/>
                    <a:pt x="1133522" y="44326"/>
                  </a:cubicBezTo>
                  <a:lnTo>
                    <a:pt x="1133522" y="625221"/>
                  </a:lnTo>
                  <a:cubicBezTo>
                    <a:pt x="1133522" y="649702"/>
                    <a:pt x="1113676" y="669548"/>
                    <a:pt x="1089196" y="669548"/>
                  </a:cubicBezTo>
                  <a:lnTo>
                    <a:pt x="44326" y="669548"/>
                  </a:lnTo>
                  <a:cubicBezTo>
                    <a:pt x="32570" y="669548"/>
                    <a:pt x="21296" y="664878"/>
                    <a:pt x="12983" y="656565"/>
                  </a:cubicBezTo>
                  <a:cubicBezTo>
                    <a:pt x="4670" y="648252"/>
                    <a:pt x="0" y="636977"/>
                    <a:pt x="0" y="625221"/>
                  </a:cubicBezTo>
                  <a:lnTo>
                    <a:pt x="0" y="44326"/>
                  </a:lnTo>
                  <a:cubicBezTo>
                    <a:pt x="0" y="19846"/>
                    <a:pt x="19846" y="0"/>
                    <a:pt x="44326" y="0"/>
                  </a:cubicBezTo>
                  <a:close/>
                </a:path>
              </a:pathLst>
            </a:custGeom>
            <a:blipFill>
              <a:blip r:embed="rId6"/>
              <a:stretch>
                <a:fillRect t="-6396" b="-6396"/>
              </a:stretch>
            </a:blipFill>
          </p:spPr>
          <p:txBody>
            <a:bodyPr/>
            <a:lstStyle/>
            <a:p>
              <a:endParaRPr lang="ja-JP" altLang="en-US"/>
            </a:p>
          </p:txBody>
        </p:sp>
      </p:grpSp>
      <p:grpSp>
        <p:nvGrpSpPr>
          <p:cNvPr id="25" name="Group 25">
            <a:extLst>
              <a:ext uri="{FF2B5EF4-FFF2-40B4-BE49-F238E27FC236}">
                <a16:creationId xmlns="" xmlns:a16="http://schemas.microsoft.com/office/drawing/2014/main" id="{298F6370-D64B-7B38-9747-6F08D5246509}"/>
              </a:ext>
            </a:extLst>
          </p:cNvPr>
          <p:cNvGrpSpPr/>
          <p:nvPr/>
        </p:nvGrpSpPr>
        <p:grpSpPr>
          <a:xfrm>
            <a:off x="8567990" y="2351144"/>
            <a:ext cx="2678085" cy="1581889"/>
            <a:chOff x="0" y="0"/>
            <a:chExt cx="1133522" cy="669548"/>
          </a:xfrm>
        </p:grpSpPr>
        <p:sp>
          <p:nvSpPr>
            <p:cNvPr id="26" name="Freeform 26">
              <a:extLst>
                <a:ext uri="{FF2B5EF4-FFF2-40B4-BE49-F238E27FC236}">
                  <a16:creationId xmlns="" xmlns:a16="http://schemas.microsoft.com/office/drawing/2014/main" id="{5A30C989-C630-12E5-544D-5D82DECB0C43}"/>
                </a:ext>
              </a:extLst>
            </p:cNvPr>
            <p:cNvSpPr/>
            <p:nvPr/>
          </p:nvSpPr>
          <p:spPr>
            <a:xfrm>
              <a:off x="0" y="0"/>
              <a:ext cx="1133522" cy="669548"/>
            </a:xfrm>
            <a:custGeom>
              <a:avLst/>
              <a:gdLst/>
              <a:ahLst/>
              <a:cxnLst/>
              <a:rect l="l" t="t" r="r" b="b"/>
              <a:pathLst>
                <a:path w="1133522" h="669548">
                  <a:moveTo>
                    <a:pt x="44326" y="0"/>
                  </a:moveTo>
                  <a:lnTo>
                    <a:pt x="1089196" y="0"/>
                  </a:lnTo>
                  <a:cubicBezTo>
                    <a:pt x="1100952" y="0"/>
                    <a:pt x="1112226" y="4670"/>
                    <a:pt x="1120539" y="12983"/>
                  </a:cubicBezTo>
                  <a:cubicBezTo>
                    <a:pt x="1128852" y="21296"/>
                    <a:pt x="1133522" y="32570"/>
                    <a:pt x="1133522" y="44326"/>
                  </a:cubicBezTo>
                  <a:lnTo>
                    <a:pt x="1133522" y="625221"/>
                  </a:lnTo>
                  <a:cubicBezTo>
                    <a:pt x="1133522" y="649702"/>
                    <a:pt x="1113676" y="669548"/>
                    <a:pt x="1089196" y="669548"/>
                  </a:cubicBezTo>
                  <a:lnTo>
                    <a:pt x="44326" y="669548"/>
                  </a:lnTo>
                  <a:cubicBezTo>
                    <a:pt x="32570" y="669548"/>
                    <a:pt x="21296" y="664878"/>
                    <a:pt x="12983" y="656565"/>
                  </a:cubicBezTo>
                  <a:cubicBezTo>
                    <a:pt x="4670" y="648252"/>
                    <a:pt x="0" y="636977"/>
                    <a:pt x="0" y="625221"/>
                  </a:cubicBezTo>
                  <a:lnTo>
                    <a:pt x="0" y="44326"/>
                  </a:lnTo>
                  <a:cubicBezTo>
                    <a:pt x="0" y="19846"/>
                    <a:pt x="19846" y="0"/>
                    <a:pt x="44326" y="0"/>
                  </a:cubicBezTo>
                  <a:close/>
                </a:path>
              </a:pathLst>
            </a:custGeom>
            <a:blipFill>
              <a:blip r:embed="rId7"/>
              <a:stretch>
                <a:fillRect t="-6396" b="-6396"/>
              </a:stretch>
            </a:blipFill>
          </p:spPr>
          <p:txBody>
            <a:bodyPr/>
            <a:lstStyle/>
            <a:p>
              <a:endParaRPr lang="ja-JP" altLang="en-US"/>
            </a:p>
          </p:txBody>
        </p:sp>
      </p:grpSp>
      <p:sp>
        <p:nvSpPr>
          <p:cNvPr id="27" name="TextBox 27">
            <a:extLst>
              <a:ext uri="{FF2B5EF4-FFF2-40B4-BE49-F238E27FC236}">
                <a16:creationId xmlns="" xmlns:a16="http://schemas.microsoft.com/office/drawing/2014/main" id="{8FCD4416-9E20-5A62-89D7-9A7738A5F9D4}"/>
              </a:ext>
            </a:extLst>
          </p:cNvPr>
          <p:cNvSpPr txBox="1"/>
          <p:nvPr/>
        </p:nvSpPr>
        <p:spPr>
          <a:xfrm>
            <a:off x="1079366" y="4049235"/>
            <a:ext cx="2468117" cy="218008"/>
          </a:xfrm>
          <a:prstGeom prst="rect">
            <a:avLst/>
          </a:prstGeom>
        </p:spPr>
        <p:txBody>
          <a:bodyPr wrap="square" lIns="0" tIns="0" rIns="0" bIns="0" rtlCol="0" anchor="t">
            <a:spAutoFit/>
          </a:bodyPr>
          <a:lstStyle/>
          <a:p>
            <a:pPr algn="ctr">
              <a:lnSpc>
                <a:spcPts val="1711"/>
              </a:lnSpc>
              <a:spcBef>
                <a:spcPct val="0"/>
              </a:spcBef>
            </a:pPr>
            <a:r>
              <a:rPr lang="en-US" sz="1425" b="1" dirty="0">
                <a:solidFill>
                  <a:srgbClr val="FFFFFF"/>
                </a:solidFill>
                <a:latin typeface="HSE Sans" panose="02000000000000000000" pitchFamily="2" charset="0"/>
                <a:ea typeface="Times New Roman Bold"/>
                <a:cs typeface="Times New Roman Bold"/>
                <a:sym typeface="Times New Roman Bold"/>
              </a:rPr>
              <a:t>ФОКУС ИССЛЕДОВАНИЙ</a:t>
            </a:r>
          </a:p>
        </p:txBody>
      </p:sp>
      <p:sp>
        <p:nvSpPr>
          <p:cNvPr id="28" name="TextBox 28">
            <a:extLst>
              <a:ext uri="{FF2B5EF4-FFF2-40B4-BE49-F238E27FC236}">
                <a16:creationId xmlns="" xmlns:a16="http://schemas.microsoft.com/office/drawing/2014/main" id="{E0C04B79-2092-98AD-6F5E-9AC62073BE3A}"/>
              </a:ext>
            </a:extLst>
          </p:cNvPr>
          <p:cNvSpPr txBox="1"/>
          <p:nvPr/>
        </p:nvSpPr>
        <p:spPr>
          <a:xfrm>
            <a:off x="4822153" y="4049235"/>
            <a:ext cx="2547693" cy="218008"/>
          </a:xfrm>
          <a:prstGeom prst="rect">
            <a:avLst/>
          </a:prstGeom>
        </p:spPr>
        <p:txBody>
          <a:bodyPr wrap="square" lIns="0" tIns="0" rIns="0" bIns="0" rtlCol="0" anchor="t">
            <a:spAutoFit/>
          </a:bodyPr>
          <a:lstStyle/>
          <a:p>
            <a:pPr algn="ctr">
              <a:lnSpc>
                <a:spcPts val="1711"/>
              </a:lnSpc>
              <a:spcBef>
                <a:spcPct val="0"/>
              </a:spcBef>
            </a:pPr>
            <a:r>
              <a:rPr lang="en-US" sz="1425" b="1" dirty="0">
                <a:solidFill>
                  <a:srgbClr val="FFFFFF"/>
                </a:solidFill>
                <a:latin typeface="HSE Sans" panose="02000000000000000000" pitchFamily="2" charset="0"/>
                <a:ea typeface="Times New Roman Bold"/>
                <a:cs typeface="Times New Roman Bold"/>
                <a:sym typeface="Times New Roman Bold"/>
              </a:rPr>
              <a:t>ЦЕННОСТЬ ДЛЯ РОССИИ</a:t>
            </a:r>
          </a:p>
        </p:txBody>
      </p:sp>
      <p:sp>
        <p:nvSpPr>
          <p:cNvPr id="29" name="TextBox 29">
            <a:extLst>
              <a:ext uri="{FF2B5EF4-FFF2-40B4-BE49-F238E27FC236}">
                <a16:creationId xmlns="" xmlns:a16="http://schemas.microsoft.com/office/drawing/2014/main" id="{E23A939E-D97F-D172-9140-4C4CAAA9A9E9}"/>
              </a:ext>
            </a:extLst>
          </p:cNvPr>
          <p:cNvSpPr txBox="1"/>
          <p:nvPr/>
        </p:nvSpPr>
        <p:spPr>
          <a:xfrm>
            <a:off x="8682798" y="4049235"/>
            <a:ext cx="2563277" cy="218008"/>
          </a:xfrm>
          <a:prstGeom prst="rect">
            <a:avLst/>
          </a:prstGeom>
        </p:spPr>
        <p:txBody>
          <a:bodyPr wrap="square" lIns="0" tIns="0" rIns="0" bIns="0" rtlCol="0" anchor="t">
            <a:spAutoFit/>
          </a:bodyPr>
          <a:lstStyle/>
          <a:p>
            <a:pPr algn="ctr">
              <a:lnSpc>
                <a:spcPts val="1711"/>
              </a:lnSpc>
              <a:spcBef>
                <a:spcPct val="0"/>
              </a:spcBef>
            </a:pPr>
            <a:r>
              <a:rPr lang="en-US" sz="1425" b="1" dirty="0">
                <a:solidFill>
                  <a:srgbClr val="FFFFFF"/>
                </a:solidFill>
                <a:latin typeface="HSE Sans" panose="02000000000000000000" pitchFamily="2" charset="0"/>
                <a:ea typeface="Times New Roman Bold"/>
                <a:cs typeface="Times New Roman Bold"/>
                <a:sym typeface="Times New Roman Bold"/>
              </a:rPr>
              <a:t>ЦЕННОСТЬ ДЛЯ БИЗНЕСА</a:t>
            </a:r>
          </a:p>
        </p:txBody>
      </p:sp>
      <p:sp>
        <p:nvSpPr>
          <p:cNvPr id="30" name="TextBox 30">
            <a:extLst>
              <a:ext uri="{FF2B5EF4-FFF2-40B4-BE49-F238E27FC236}">
                <a16:creationId xmlns="" xmlns:a16="http://schemas.microsoft.com/office/drawing/2014/main" id="{DC2A5326-6BAE-579A-FD28-5931629A1613}"/>
              </a:ext>
            </a:extLst>
          </p:cNvPr>
          <p:cNvSpPr txBox="1"/>
          <p:nvPr/>
        </p:nvSpPr>
        <p:spPr>
          <a:xfrm>
            <a:off x="568663" y="4522512"/>
            <a:ext cx="3601945" cy="1962076"/>
          </a:xfrm>
          <a:prstGeom prst="rect">
            <a:avLst/>
          </a:prstGeom>
        </p:spPr>
        <p:txBody>
          <a:bodyPr lIns="0" tIns="0" rIns="0" bIns="0" rtlCol="0" anchor="t">
            <a:spAutoFit/>
          </a:bodyPr>
          <a:lstStyle/>
          <a:p>
            <a:pPr marL="307796" lvl="1" indent="-153898">
              <a:lnSpc>
                <a:spcPts val="1711"/>
              </a:lnSpc>
              <a:buFont typeface="Arial"/>
              <a:buChar char="•"/>
            </a:pP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Национальные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стратегии</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кибербезопасности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стран</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Восточной</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Юго-Восточной</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Азии</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a:p>
            <a:pPr marL="307796" lvl="1" indent="-153898">
              <a:lnSpc>
                <a:spcPts val="1711"/>
              </a:lnSpc>
              <a:buFont typeface="Arial"/>
              <a:buChar char="•"/>
            </a:pP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Региональные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форматы</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АСЕАН+, БРИКС+, НАТО+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их</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конкуренция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в</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регионе</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a:p>
            <a:pPr marL="307796" lvl="1" indent="-153898">
              <a:lnSpc>
                <a:spcPts val="1711"/>
              </a:lnSpc>
              <a:buFont typeface="Arial"/>
              <a:buChar char="•"/>
            </a:pP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Институты</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стандарты</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практики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регулирования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цифровой</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среды</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интернета</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p:txBody>
      </p:sp>
      <p:sp>
        <p:nvSpPr>
          <p:cNvPr id="31" name="TextBox 31">
            <a:extLst>
              <a:ext uri="{FF2B5EF4-FFF2-40B4-BE49-F238E27FC236}">
                <a16:creationId xmlns="" xmlns:a16="http://schemas.microsoft.com/office/drawing/2014/main" id="{6E7DE43C-D56A-2E51-6EEB-2C0013446197}"/>
              </a:ext>
            </a:extLst>
          </p:cNvPr>
          <p:cNvSpPr txBox="1"/>
          <p:nvPr/>
        </p:nvSpPr>
        <p:spPr>
          <a:xfrm>
            <a:off x="4347942" y="4509812"/>
            <a:ext cx="3601945" cy="1962076"/>
          </a:xfrm>
          <a:prstGeom prst="rect">
            <a:avLst/>
          </a:prstGeom>
        </p:spPr>
        <p:txBody>
          <a:bodyPr lIns="0" tIns="0" rIns="0" bIns="0" rtlCol="0" anchor="t">
            <a:spAutoFit/>
          </a:bodyPr>
          <a:lstStyle/>
          <a:p>
            <a:pPr marL="307796" lvl="1" indent="-153898">
              <a:lnSpc>
                <a:spcPts val="1711"/>
              </a:lnSpc>
              <a:buFont typeface="Arial"/>
              <a:buChar char="•"/>
            </a:pP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Аналитическая</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база</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для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формирования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собственной</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стратегии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кибербезопасности </a:t>
            </a:r>
          </a:p>
          <a:p>
            <a:pPr marL="307796" lvl="1" indent="-153898">
              <a:lnSpc>
                <a:spcPts val="1711"/>
              </a:lnSpc>
              <a:buFont typeface="Arial"/>
              <a:buChar char="•"/>
            </a:pP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Картина</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того</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как</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азиатские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страны</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перераспределяют</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влияние</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между</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блоками</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a:p>
            <a:pPr marL="307796" lvl="1" indent="-153898">
              <a:lnSpc>
                <a:spcPts val="1711"/>
              </a:lnSpc>
              <a:buFont typeface="Arial"/>
              <a:buChar char="•"/>
            </a:pP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Понимание</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через</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какие</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институты</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форматы</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России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выгоднее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выстраивать</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партнёрства</a:t>
            </a:r>
            <a:endPar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p:txBody>
      </p:sp>
      <p:sp>
        <p:nvSpPr>
          <p:cNvPr id="32" name="TextBox 32">
            <a:extLst>
              <a:ext uri="{FF2B5EF4-FFF2-40B4-BE49-F238E27FC236}">
                <a16:creationId xmlns="" xmlns:a16="http://schemas.microsoft.com/office/drawing/2014/main" id="{0E51531E-BBF6-CA7A-50FF-8E710E7171AA}"/>
              </a:ext>
            </a:extLst>
          </p:cNvPr>
          <p:cNvSpPr txBox="1"/>
          <p:nvPr/>
        </p:nvSpPr>
        <p:spPr>
          <a:xfrm>
            <a:off x="8127688" y="4509812"/>
            <a:ext cx="3462813" cy="1962076"/>
          </a:xfrm>
          <a:prstGeom prst="rect">
            <a:avLst/>
          </a:prstGeom>
        </p:spPr>
        <p:txBody>
          <a:bodyPr lIns="0" tIns="0" rIns="0" bIns="0" rtlCol="0" anchor="t">
            <a:spAutoFit/>
          </a:bodyPr>
          <a:lstStyle/>
          <a:p>
            <a:pPr marL="307796" lvl="1" indent="-153898">
              <a:lnSpc>
                <a:spcPts val="1711"/>
              </a:lnSpc>
              <a:buFont typeface="Arial"/>
              <a:buChar char="•"/>
            </a:pP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Навигация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по</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азиатским</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регуляторным</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режимам</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в</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киберсфере</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a:p>
            <a:pPr marL="307796" lvl="1" indent="-153898">
              <a:lnSpc>
                <a:spcPts val="1711"/>
              </a:lnSpc>
              <a:buFont typeface="Arial"/>
              <a:buChar char="•"/>
            </a:pP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Понимание</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какие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рынки</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и</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партнёрства</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устойчивее</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с</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точки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зрения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киберрисков</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a:p>
            <a:pPr marL="307796" lvl="1" indent="-153898">
              <a:lnSpc>
                <a:spcPts val="1711"/>
              </a:lnSpc>
              <a:buFont typeface="Arial"/>
              <a:buChar char="•"/>
            </a:pP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Основание</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для</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стратегических</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25"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решений</a:t>
            </a:r>
            <a:r>
              <a:rPr lang="en-US" sz="1425" b="1" dirty="0">
                <a:solidFill>
                  <a:srgbClr val="0D2C69"/>
                </a:solidFill>
                <a:latin typeface="HSE Sans" panose="02000000000000000000" pitchFamily="2" charset="0"/>
                <a:ea typeface="Times New Roman Bold"/>
                <a:cs typeface="Times New Roman" panose="02020603050405020304" pitchFamily="18" charset="0"/>
                <a:sym typeface="Times New Roman Bold"/>
              </a:rPr>
              <a:t>:</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выход</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на</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рынки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локализация</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выбор</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партнёров</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a:t>
            </a:r>
            <a:r>
              <a:rPr lang="en-US" sz="1425"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25" dirty="0" err="1">
                <a:solidFill>
                  <a:srgbClr val="0D2C69"/>
                </a:solidFill>
                <a:latin typeface="HSE Sans" panose="02000000000000000000" pitchFamily="2" charset="0"/>
                <a:ea typeface="Times New Roman"/>
                <a:cs typeface="Times New Roman" panose="02020603050405020304" pitchFamily="18" charset="0"/>
                <a:sym typeface="Times New Roman"/>
              </a:rPr>
              <a:t>инфраструктуры</a:t>
            </a:r>
            <a:endParaRPr lang="en-US" sz="1425" dirty="0">
              <a:solidFill>
                <a:srgbClr val="0D2C69"/>
              </a:solidFill>
              <a:latin typeface="HSE Sans" panose="02000000000000000000" pitchFamily="2"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69165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F93E680-A832-1D8F-FA3C-1648C12AEF52}"/>
            </a:ext>
          </a:extLst>
        </p:cNvPr>
        <p:cNvGrpSpPr/>
        <p:nvPr/>
      </p:nvGrpSpPr>
      <p:grpSpPr>
        <a:xfrm>
          <a:off x="0" y="0"/>
          <a:ext cx="0" cy="0"/>
          <a:chOff x="0" y="0"/>
          <a:chExt cx="0" cy="0"/>
        </a:xfrm>
      </p:grpSpPr>
      <p:sp>
        <p:nvSpPr>
          <p:cNvPr id="2" name="Freeform 2">
            <a:extLst>
              <a:ext uri="{FF2B5EF4-FFF2-40B4-BE49-F238E27FC236}">
                <a16:creationId xmlns="" xmlns:a16="http://schemas.microsoft.com/office/drawing/2014/main" id="{B8D1710A-A513-34D6-D49F-1AC4D5116332}"/>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ja-JP" altLang="en-US"/>
          </a:p>
        </p:txBody>
      </p:sp>
      <p:sp>
        <p:nvSpPr>
          <p:cNvPr id="3" name="Freeform 3">
            <a:extLst>
              <a:ext uri="{FF2B5EF4-FFF2-40B4-BE49-F238E27FC236}">
                <a16:creationId xmlns="" xmlns:a16="http://schemas.microsoft.com/office/drawing/2014/main" id="{CBE3BDB0-64D8-BDA5-1390-7E3B79C1D386}"/>
              </a:ext>
            </a:extLst>
          </p:cNvPr>
          <p:cNvSpPr/>
          <p:nvPr/>
        </p:nvSpPr>
        <p:spPr>
          <a:xfrm>
            <a:off x="9465059" y="4053093"/>
            <a:ext cx="2118986" cy="2118986"/>
          </a:xfrm>
          <a:custGeom>
            <a:avLst/>
            <a:gdLst/>
            <a:ahLst/>
            <a:cxnLst/>
            <a:rect l="l" t="t" r="r" b="b"/>
            <a:pathLst>
              <a:path w="3178479" h="3178479">
                <a:moveTo>
                  <a:pt x="0" y="0"/>
                </a:moveTo>
                <a:lnTo>
                  <a:pt x="3178479" y="0"/>
                </a:lnTo>
                <a:lnTo>
                  <a:pt x="3178479" y="3178479"/>
                </a:lnTo>
                <a:lnTo>
                  <a:pt x="0" y="3178479"/>
                </a:lnTo>
                <a:lnTo>
                  <a:pt x="0" y="0"/>
                </a:lnTo>
                <a:close/>
              </a:path>
            </a:pathLst>
          </a:custGeom>
          <a:blipFill>
            <a:blip r:embed="rId3"/>
            <a:stretch>
              <a:fillRect/>
            </a:stretch>
          </a:blipFill>
        </p:spPr>
        <p:txBody>
          <a:bodyPr/>
          <a:lstStyle/>
          <a:p>
            <a:endParaRPr lang="ja-JP" altLang="en-US"/>
          </a:p>
        </p:txBody>
      </p:sp>
      <p:grpSp>
        <p:nvGrpSpPr>
          <p:cNvPr id="4" name="Group 4">
            <a:extLst>
              <a:ext uri="{FF2B5EF4-FFF2-40B4-BE49-F238E27FC236}">
                <a16:creationId xmlns="" xmlns:a16="http://schemas.microsoft.com/office/drawing/2014/main" id="{299B2C7A-60B2-9786-5731-46C0C8B3C05F}"/>
              </a:ext>
            </a:extLst>
          </p:cNvPr>
          <p:cNvGrpSpPr/>
          <p:nvPr/>
        </p:nvGrpSpPr>
        <p:grpSpPr>
          <a:xfrm>
            <a:off x="316867" y="683433"/>
            <a:ext cx="2848882" cy="642964"/>
            <a:chOff x="0" y="0"/>
            <a:chExt cx="1125484" cy="254010"/>
          </a:xfrm>
        </p:grpSpPr>
        <p:sp>
          <p:nvSpPr>
            <p:cNvPr id="5" name="Freeform 5">
              <a:extLst>
                <a:ext uri="{FF2B5EF4-FFF2-40B4-BE49-F238E27FC236}">
                  <a16:creationId xmlns="" xmlns:a16="http://schemas.microsoft.com/office/drawing/2014/main" id="{4F97AB17-7418-166C-20D4-18E3C8ED8D16}"/>
                </a:ext>
              </a:extLst>
            </p:cNvPr>
            <p:cNvSpPr/>
            <p:nvPr/>
          </p:nvSpPr>
          <p:spPr>
            <a:xfrm>
              <a:off x="0" y="0"/>
              <a:ext cx="1125484" cy="254010"/>
            </a:xfrm>
            <a:custGeom>
              <a:avLst/>
              <a:gdLst/>
              <a:ahLst/>
              <a:cxnLst/>
              <a:rect l="l" t="t" r="r" b="b"/>
              <a:pathLst>
                <a:path w="1125484" h="254010">
                  <a:moveTo>
                    <a:pt x="92396" y="0"/>
                  </a:moveTo>
                  <a:lnTo>
                    <a:pt x="1033088" y="0"/>
                  </a:lnTo>
                  <a:cubicBezTo>
                    <a:pt x="1084117" y="0"/>
                    <a:pt x="1125484" y="41367"/>
                    <a:pt x="1125484" y="92396"/>
                  </a:cubicBezTo>
                  <a:lnTo>
                    <a:pt x="1125484" y="161614"/>
                  </a:lnTo>
                  <a:cubicBezTo>
                    <a:pt x="1125484" y="212643"/>
                    <a:pt x="1084117" y="254010"/>
                    <a:pt x="1033088" y="254010"/>
                  </a:cubicBezTo>
                  <a:lnTo>
                    <a:pt x="92396" y="254010"/>
                  </a:lnTo>
                  <a:cubicBezTo>
                    <a:pt x="41367" y="254010"/>
                    <a:pt x="0" y="212643"/>
                    <a:pt x="0" y="161614"/>
                  </a:cubicBezTo>
                  <a:lnTo>
                    <a:pt x="0" y="92396"/>
                  </a:lnTo>
                  <a:cubicBezTo>
                    <a:pt x="0" y="41367"/>
                    <a:pt x="41367" y="0"/>
                    <a:pt x="92396" y="0"/>
                  </a:cubicBezTo>
                  <a:close/>
                </a:path>
              </a:pathLst>
            </a:custGeom>
            <a:solidFill>
              <a:srgbClr val="102D69"/>
            </a:solidFill>
          </p:spPr>
          <p:txBody>
            <a:bodyPr/>
            <a:lstStyle/>
            <a:p>
              <a:endParaRPr lang="ja-JP" altLang="en-US"/>
            </a:p>
          </p:txBody>
        </p:sp>
        <p:sp>
          <p:nvSpPr>
            <p:cNvPr id="6" name="TextBox 6">
              <a:extLst>
                <a:ext uri="{FF2B5EF4-FFF2-40B4-BE49-F238E27FC236}">
                  <a16:creationId xmlns="" xmlns:a16="http://schemas.microsoft.com/office/drawing/2014/main" id="{7D5EDFC4-EEB3-FC2D-6B12-52BBC16EED50}"/>
                </a:ext>
              </a:extLst>
            </p:cNvPr>
            <p:cNvSpPr txBox="1"/>
            <p:nvPr/>
          </p:nvSpPr>
          <p:spPr>
            <a:xfrm>
              <a:off x="0" y="-9525"/>
              <a:ext cx="1125484" cy="263535"/>
            </a:xfrm>
            <a:prstGeom prst="rect">
              <a:avLst/>
            </a:prstGeom>
          </p:spPr>
          <p:txBody>
            <a:bodyPr lIns="33867" tIns="33867" rIns="33867" bIns="33867" rtlCol="0" anchor="ctr"/>
            <a:lstStyle/>
            <a:p>
              <a:pPr algn="ctr">
                <a:lnSpc>
                  <a:spcPts val="1711"/>
                </a:lnSpc>
              </a:pPr>
              <a:endParaRPr sz="1200"/>
            </a:p>
          </p:txBody>
        </p:sp>
      </p:grpSp>
      <p:grpSp>
        <p:nvGrpSpPr>
          <p:cNvPr id="7" name="Group 7">
            <a:extLst>
              <a:ext uri="{FF2B5EF4-FFF2-40B4-BE49-F238E27FC236}">
                <a16:creationId xmlns="" xmlns:a16="http://schemas.microsoft.com/office/drawing/2014/main" id="{80AF91EB-C60C-709A-01C4-059B2E061E33}"/>
              </a:ext>
            </a:extLst>
          </p:cNvPr>
          <p:cNvGrpSpPr/>
          <p:nvPr/>
        </p:nvGrpSpPr>
        <p:grpSpPr>
          <a:xfrm>
            <a:off x="3361476" y="683433"/>
            <a:ext cx="2848882" cy="642964"/>
            <a:chOff x="0" y="0"/>
            <a:chExt cx="1125484" cy="254010"/>
          </a:xfrm>
        </p:grpSpPr>
        <p:sp>
          <p:nvSpPr>
            <p:cNvPr id="8" name="Freeform 8">
              <a:extLst>
                <a:ext uri="{FF2B5EF4-FFF2-40B4-BE49-F238E27FC236}">
                  <a16:creationId xmlns="" xmlns:a16="http://schemas.microsoft.com/office/drawing/2014/main" id="{3BC29BDF-4351-D464-A2CA-A11A810724DC}"/>
                </a:ext>
              </a:extLst>
            </p:cNvPr>
            <p:cNvSpPr/>
            <p:nvPr/>
          </p:nvSpPr>
          <p:spPr>
            <a:xfrm>
              <a:off x="0" y="0"/>
              <a:ext cx="1125484" cy="254010"/>
            </a:xfrm>
            <a:custGeom>
              <a:avLst/>
              <a:gdLst/>
              <a:ahLst/>
              <a:cxnLst/>
              <a:rect l="l" t="t" r="r" b="b"/>
              <a:pathLst>
                <a:path w="1125484" h="254010">
                  <a:moveTo>
                    <a:pt x="92396" y="0"/>
                  </a:moveTo>
                  <a:lnTo>
                    <a:pt x="1033088" y="0"/>
                  </a:lnTo>
                  <a:cubicBezTo>
                    <a:pt x="1084117" y="0"/>
                    <a:pt x="1125484" y="41367"/>
                    <a:pt x="1125484" y="92396"/>
                  </a:cubicBezTo>
                  <a:lnTo>
                    <a:pt x="1125484" y="161614"/>
                  </a:lnTo>
                  <a:cubicBezTo>
                    <a:pt x="1125484" y="212643"/>
                    <a:pt x="1084117" y="254010"/>
                    <a:pt x="1033088" y="254010"/>
                  </a:cubicBezTo>
                  <a:lnTo>
                    <a:pt x="92396" y="254010"/>
                  </a:lnTo>
                  <a:cubicBezTo>
                    <a:pt x="41367" y="254010"/>
                    <a:pt x="0" y="212643"/>
                    <a:pt x="0" y="161614"/>
                  </a:cubicBezTo>
                  <a:lnTo>
                    <a:pt x="0" y="92396"/>
                  </a:lnTo>
                  <a:cubicBezTo>
                    <a:pt x="0" y="41367"/>
                    <a:pt x="41367" y="0"/>
                    <a:pt x="92396" y="0"/>
                  </a:cubicBezTo>
                  <a:close/>
                </a:path>
              </a:pathLst>
            </a:custGeom>
            <a:solidFill>
              <a:srgbClr val="102D69"/>
            </a:solidFill>
          </p:spPr>
          <p:txBody>
            <a:bodyPr/>
            <a:lstStyle/>
            <a:p>
              <a:endParaRPr lang="ja-JP" altLang="en-US"/>
            </a:p>
          </p:txBody>
        </p:sp>
        <p:sp>
          <p:nvSpPr>
            <p:cNvPr id="9" name="TextBox 9">
              <a:extLst>
                <a:ext uri="{FF2B5EF4-FFF2-40B4-BE49-F238E27FC236}">
                  <a16:creationId xmlns="" xmlns:a16="http://schemas.microsoft.com/office/drawing/2014/main" id="{E8D5EF4E-96C6-B431-6F6F-4E917E8B7C0E}"/>
                </a:ext>
              </a:extLst>
            </p:cNvPr>
            <p:cNvSpPr txBox="1"/>
            <p:nvPr/>
          </p:nvSpPr>
          <p:spPr>
            <a:xfrm>
              <a:off x="0" y="-9525"/>
              <a:ext cx="1125484" cy="263535"/>
            </a:xfrm>
            <a:prstGeom prst="rect">
              <a:avLst/>
            </a:prstGeom>
          </p:spPr>
          <p:txBody>
            <a:bodyPr lIns="33867" tIns="33867" rIns="33867" bIns="33867" rtlCol="0" anchor="ctr"/>
            <a:lstStyle/>
            <a:p>
              <a:pPr algn="ctr">
                <a:lnSpc>
                  <a:spcPts val="1711"/>
                </a:lnSpc>
              </a:pPr>
              <a:endParaRPr sz="1200"/>
            </a:p>
          </p:txBody>
        </p:sp>
      </p:grpSp>
      <p:grpSp>
        <p:nvGrpSpPr>
          <p:cNvPr id="10" name="Group 10">
            <a:extLst>
              <a:ext uri="{FF2B5EF4-FFF2-40B4-BE49-F238E27FC236}">
                <a16:creationId xmlns="" xmlns:a16="http://schemas.microsoft.com/office/drawing/2014/main" id="{99F3CE50-86AB-4954-5E58-202DEB3331F8}"/>
              </a:ext>
            </a:extLst>
          </p:cNvPr>
          <p:cNvGrpSpPr/>
          <p:nvPr/>
        </p:nvGrpSpPr>
        <p:grpSpPr>
          <a:xfrm>
            <a:off x="6406086" y="683433"/>
            <a:ext cx="2848882" cy="642964"/>
            <a:chOff x="0" y="0"/>
            <a:chExt cx="1125484" cy="254010"/>
          </a:xfrm>
        </p:grpSpPr>
        <p:sp>
          <p:nvSpPr>
            <p:cNvPr id="11" name="Freeform 11">
              <a:extLst>
                <a:ext uri="{FF2B5EF4-FFF2-40B4-BE49-F238E27FC236}">
                  <a16:creationId xmlns="" xmlns:a16="http://schemas.microsoft.com/office/drawing/2014/main" id="{0DFD27CF-469C-73A4-9FAA-F77DF3E9D8A5}"/>
                </a:ext>
              </a:extLst>
            </p:cNvPr>
            <p:cNvSpPr/>
            <p:nvPr/>
          </p:nvSpPr>
          <p:spPr>
            <a:xfrm>
              <a:off x="0" y="0"/>
              <a:ext cx="1125484" cy="254010"/>
            </a:xfrm>
            <a:custGeom>
              <a:avLst/>
              <a:gdLst/>
              <a:ahLst/>
              <a:cxnLst/>
              <a:rect l="l" t="t" r="r" b="b"/>
              <a:pathLst>
                <a:path w="1125484" h="254010">
                  <a:moveTo>
                    <a:pt x="92396" y="0"/>
                  </a:moveTo>
                  <a:lnTo>
                    <a:pt x="1033088" y="0"/>
                  </a:lnTo>
                  <a:cubicBezTo>
                    <a:pt x="1084117" y="0"/>
                    <a:pt x="1125484" y="41367"/>
                    <a:pt x="1125484" y="92396"/>
                  </a:cubicBezTo>
                  <a:lnTo>
                    <a:pt x="1125484" y="161614"/>
                  </a:lnTo>
                  <a:cubicBezTo>
                    <a:pt x="1125484" y="212643"/>
                    <a:pt x="1084117" y="254010"/>
                    <a:pt x="1033088" y="254010"/>
                  </a:cubicBezTo>
                  <a:lnTo>
                    <a:pt x="92396" y="254010"/>
                  </a:lnTo>
                  <a:cubicBezTo>
                    <a:pt x="41367" y="254010"/>
                    <a:pt x="0" y="212643"/>
                    <a:pt x="0" y="161614"/>
                  </a:cubicBezTo>
                  <a:lnTo>
                    <a:pt x="0" y="92396"/>
                  </a:lnTo>
                  <a:cubicBezTo>
                    <a:pt x="0" y="41367"/>
                    <a:pt x="41367" y="0"/>
                    <a:pt x="92396" y="0"/>
                  </a:cubicBezTo>
                  <a:close/>
                </a:path>
              </a:pathLst>
            </a:custGeom>
            <a:solidFill>
              <a:srgbClr val="102D69"/>
            </a:solidFill>
          </p:spPr>
          <p:txBody>
            <a:bodyPr/>
            <a:lstStyle/>
            <a:p>
              <a:endParaRPr lang="ja-JP" altLang="en-US"/>
            </a:p>
          </p:txBody>
        </p:sp>
        <p:sp>
          <p:nvSpPr>
            <p:cNvPr id="12" name="TextBox 12">
              <a:extLst>
                <a:ext uri="{FF2B5EF4-FFF2-40B4-BE49-F238E27FC236}">
                  <a16:creationId xmlns="" xmlns:a16="http://schemas.microsoft.com/office/drawing/2014/main" id="{F52BD355-8704-651C-56ED-945718B6700F}"/>
                </a:ext>
              </a:extLst>
            </p:cNvPr>
            <p:cNvSpPr txBox="1"/>
            <p:nvPr/>
          </p:nvSpPr>
          <p:spPr>
            <a:xfrm>
              <a:off x="0" y="-9525"/>
              <a:ext cx="1125484" cy="263535"/>
            </a:xfrm>
            <a:prstGeom prst="rect">
              <a:avLst/>
            </a:prstGeom>
          </p:spPr>
          <p:txBody>
            <a:bodyPr lIns="33867" tIns="33867" rIns="33867" bIns="33867" rtlCol="0" anchor="ctr"/>
            <a:lstStyle/>
            <a:p>
              <a:pPr algn="ctr">
                <a:lnSpc>
                  <a:spcPts val="1711"/>
                </a:lnSpc>
              </a:pPr>
              <a:endParaRPr sz="1200"/>
            </a:p>
          </p:txBody>
        </p:sp>
      </p:grpSp>
      <p:sp>
        <p:nvSpPr>
          <p:cNvPr id="13" name="Freeform 13">
            <a:extLst>
              <a:ext uri="{FF2B5EF4-FFF2-40B4-BE49-F238E27FC236}">
                <a16:creationId xmlns="" xmlns:a16="http://schemas.microsoft.com/office/drawing/2014/main" id="{9327DED2-A471-ED44-31C9-654F146EE825}"/>
              </a:ext>
            </a:extLst>
          </p:cNvPr>
          <p:cNvSpPr/>
          <p:nvPr/>
        </p:nvSpPr>
        <p:spPr>
          <a:xfrm>
            <a:off x="9504910" y="615446"/>
            <a:ext cx="2001290" cy="2561347"/>
          </a:xfrm>
          <a:custGeom>
            <a:avLst/>
            <a:gdLst/>
            <a:ahLst/>
            <a:cxnLst/>
            <a:rect l="l" t="t" r="r" b="b"/>
            <a:pathLst>
              <a:path w="3001935" h="3842020">
                <a:moveTo>
                  <a:pt x="0" y="0"/>
                </a:moveTo>
                <a:lnTo>
                  <a:pt x="3001935" y="0"/>
                </a:lnTo>
                <a:lnTo>
                  <a:pt x="3001935" y="3842020"/>
                </a:lnTo>
                <a:lnTo>
                  <a:pt x="0" y="3842020"/>
                </a:lnTo>
                <a:lnTo>
                  <a:pt x="0" y="0"/>
                </a:lnTo>
                <a:close/>
              </a:path>
            </a:pathLst>
          </a:custGeom>
          <a:blipFill>
            <a:blip r:embed="rId4"/>
            <a:stretch>
              <a:fillRect l="-9624" t="-41754" r="-9069" b="-58946"/>
            </a:stretch>
          </a:blipFill>
        </p:spPr>
        <p:txBody>
          <a:bodyPr/>
          <a:lstStyle/>
          <a:p>
            <a:endParaRPr lang="ja-JP" altLang="en-US"/>
          </a:p>
        </p:txBody>
      </p:sp>
      <p:sp>
        <p:nvSpPr>
          <p:cNvPr id="14" name="TextBox 14">
            <a:extLst>
              <a:ext uri="{FF2B5EF4-FFF2-40B4-BE49-F238E27FC236}">
                <a16:creationId xmlns="" xmlns:a16="http://schemas.microsoft.com/office/drawing/2014/main" id="{3B246E0E-D53E-B0F8-938E-6655276E6A9C}"/>
              </a:ext>
            </a:extLst>
          </p:cNvPr>
          <p:cNvSpPr txBox="1"/>
          <p:nvPr/>
        </p:nvSpPr>
        <p:spPr>
          <a:xfrm>
            <a:off x="9603138" y="3291093"/>
            <a:ext cx="1842828" cy="615553"/>
          </a:xfrm>
          <a:prstGeom prst="rect">
            <a:avLst/>
          </a:prstGeom>
        </p:spPr>
        <p:txBody>
          <a:bodyPr lIns="0" tIns="0" rIns="0" bIns="0" rtlCol="0" anchor="t">
            <a:spAutoFit/>
          </a:bodyPr>
          <a:lstStyle/>
          <a:p>
            <a:pPr algn="ctr">
              <a:lnSpc>
                <a:spcPts val="2400"/>
              </a:lnSpc>
              <a:spcBef>
                <a:spcPct val="0"/>
              </a:spcBef>
            </a:pPr>
            <a:r>
              <a:rPr lang="en-US" sz="2000" b="1">
                <a:solidFill>
                  <a:srgbClr val="000000"/>
                </a:solidFill>
                <a:latin typeface="Times New Roman Bold"/>
                <a:ea typeface="Times New Roman Bold"/>
                <a:cs typeface="Times New Roman Bold"/>
                <a:sym typeface="Times New Roman Bold"/>
              </a:rPr>
              <a:t>ТЕЛЕГРАМ-КАНАЛ</a:t>
            </a:r>
          </a:p>
        </p:txBody>
      </p:sp>
      <p:sp>
        <p:nvSpPr>
          <p:cNvPr id="15" name="TextBox 15">
            <a:extLst>
              <a:ext uri="{FF2B5EF4-FFF2-40B4-BE49-F238E27FC236}">
                <a16:creationId xmlns="" xmlns:a16="http://schemas.microsoft.com/office/drawing/2014/main" id="{83F0CCC9-DDC6-675F-E896-1FF251B38099}"/>
              </a:ext>
            </a:extLst>
          </p:cNvPr>
          <p:cNvSpPr txBox="1"/>
          <p:nvPr/>
        </p:nvSpPr>
        <p:spPr>
          <a:xfrm>
            <a:off x="9603138" y="6153029"/>
            <a:ext cx="1842828" cy="307777"/>
          </a:xfrm>
          <a:prstGeom prst="rect">
            <a:avLst/>
          </a:prstGeom>
        </p:spPr>
        <p:txBody>
          <a:bodyPr lIns="0" tIns="0" rIns="0" bIns="0" rtlCol="0" anchor="t">
            <a:spAutoFit/>
          </a:bodyPr>
          <a:lstStyle/>
          <a:p>
            <a:pPr algn="ctr">
              <a:lnSpc>
                <a:spcPts val="2400"/>
              </a:lnSpc>
              <a:spcBef>
                <a:spcPct val="0"/>
              </a:spcBef>
            </a:pPr>
            <a:r>
              <a:rPr lang="en-US" sz="2000" b="1">
                <a:solidFill>
                  <a:srgbClr val="000000"/>
                </a:solidFill>
                <a:latin typeface="Times New Roman Bold"/>
                <a:ea typeface="Times New Roman Bold"/>
                <a:cs typeface="Times New Roman Bold"/>
                <a:sym typeface="Times New Roman Bold"/>
              </a:rPr>
              <a:t>САЙТ</a:t>
            </a:r>
          </a:p>
        </p:txBody>
      </p:sp>
      <p:sp>
        <p:nvSpPr>
          <p:cNvPr id="16" name="TextBox 16">
            <a:extLst>
              <a:ext uri="{FF2B5EF4-FFF2-40B4-BE49-F238E27FC236}">
                <a16:creationId xmlns="" xmlns:a16="http://schemas.microsoft.com/office/drawing/2014/main" id="{47816248-D6F0-8AD5-E8B0-BAD056F39C68}"/>
              </a:ext>
            </a:extLst>
          </p:cNvPr>
          <p:cNvSpPr txBox="1"/>
          <p:nvPr/>
        </p:nvSpPr>
        <p:spPr>
          <a:xfrm>
            <a:off x="433654" y="768744"/>
            <a:ext cx="2615307" cy="557653"/>
          </a:xfrm>
          <a:prstGeom prst="rect">
            <a:avLst/>
          </a:prstGeom>
        </p:spPr>
        <p:txBody>
          <a:bodyPr lIns="0" tIns="0" rIns="0" bIns="0" rtlCol="0" anchor="t">
            <a:spAutoFit/>
          </a:bodyPr>
          <a:lstStyle/>
          <a:p>
            <a:pPr algn="ctr">
              <a:lnSpc>
                <a:spcPts val="2160"/>
              </a:lnSpc>
              <a:spcBef>
                <a:spcPct val="0"/>
              </a:spcBef>
            </a:pPr>
            <a:r>
              <a:rPr lang="en-US" b="1" dirty="0">
                <a:solidFill>
                  <a:srgbClr val="FFFFFF"/>
                </a:solidFill>
                <a:latin typeface="HSE Sans" panose="02000000000000000000" pitchFamily="2" charset="0"/>
                <a:ea typeface="Times New Roman Bold"/>
                <a:cs typeface="Times New Roman Bold"/>
                <a:sym typeface="Times New Roman Bold"/>
              </a:rPr>
              <a:t>ПРИКЛАДНОЙ ФОКУС</a:t>
            </a:r>
          </a:p>
        </p:txBody>
      </p:sp>
      <p:sp>
        <p:nvSpPr>
          <p:cNvPr id="17" name="TextBox 17">
            <a:extLst>
              <a:ext uri="{FF2B5EF4-FFF2-40B4-BE49-F238E27FC236}">
                <a16:creationId xmlns="" xmlns:a16="http://schemas.microsoft.com/office/drawing/2014/main" id="{BFB99AB2-996E-6F0C-4518-EFFD33FDE96E}"/>
              </a:ext>
            </a:extLst>
          </p:cNvPr>
          <p:cNvSpPr txBox="1"/>
          <p:nvPr/>
        </p:nvSpPr>
        <p:spPr>
          <a:xfrm>
            <a:off x="3557203" y="787811"/>
            <a:ext cx="2415913" cy="487313"/>
          </a:xfrm>
          <a:prstGeom prst="rect">
            <a:avLst/>
          </a:prstGeom>
        </p:spPr>
        <p:txBody>
          <a:bodyPr wrap="square" lIns="0" tIns="0" rIns="0" bIns="0" rtlCol="0" anchor="t">
            <a:spAutoFit/>
          </a:bodyPr>
          <a:lstStyle/>
          <a:p>
            <a:pPr algn="ctr">
              <a:lnSpc>
                <a:spcPts val="1920"/>
              </a:lnSpc>
            </a:pPr>
            <a:r>
              <a:rPr lang="en-US" sz="1600" b="1" dirty="0">
                <a:solidFill>
                  <a:srgbClr val="FFFFFF"/>
                </a:solidFill>
                <a:latin typeface="HSE Sans" panose="02000000000000000000" pitchFamily="2" charset="0"/>
                <a:ea typeface="Times New Roman Bold"/>
                <a:cs typeface="Times New Roman Bold"/>
                <a:sym typeface="Times New Roman Bold"/>
              </a:rPr>
              <a:t>МЕЖДУНАРОДНЫЙ</a:t>
            </a:r>
          </a:p>
          <a:p>
            <a:pPr algn="ctr">
              <a:lnSpc>
                <a:spcPts val="1920"/>
              </a:lnSpc>
              <a:spcBef>
                <a:spcPct val="0"/>
              </a:spcBef>
            </a:pPr>
            <a:r>
              <a:rPr lang="en-US" sz="1600" b="1" dirty="0">
                <a:solidFill>
                  <a:srgbClr val="FFFFFF"/>
                </a:solidFill>
                <a:latin typeface="HSE Sans" panose="02000000000000000000" pitchFamily="2" charset="0"/>
                <a:ea typeface="Times New Roman Bold"/>
                <a:cs typeface="Times New Roman Bold"/>
                <a:sym typeface="Times New Roman Bold"/>
              </a:rPr>
              <a:t>ХАРАКТЕР</a:t>
            </a:r>
          </a:p>
        </p:txBody>
      </p:sp>
      <p:sp>
        <p:nvSpPr>
          <p:cNvPr id="18" name="TextBox 18">
            <a:extLst>
              <a:ext uri="{FF2B5EF4-FFF2-40B4-BE49-F238E27FC236}">
                <a16:creationId xmlns="" xmlns:a16="http://schemas.microsoft.com/office/drawing/2014/main" id="{DA8AC002-A1C3-F2A6-2A81-CD2CAB6DB885}"/>
              </a:ext>
            </a:extLst>
          </p:cNvPr>
          <p:cNvSpPr txBox="1"/>
          <p:nvPr/>
        </p:nvSpPr>
        <p:spPr>
          <a:xfrm>
            <a:off x="6552762" y="871565"/>
            <a:ext cx="2647854" cy="218008"/>
          </a:xfrm>
          <a:prstGeom prst="rect">
            <a:avLst/>
          </a:prstGeom>
        </p:spPr>
        <p:txBody>
          <a:bodyPr wrap="square" lIns="0" tIns="0" rIns="0" bIns="0" rtlCol="0" anchor="t">
            <a:spAutoFit/>
          </a:bodyPr>
          <a:lstStyle/>
          <a:p>
            <a:pPr algn="ctr">
              <a:lnSpc>
                <a:spcPts val="1680"/>
              </a:lnSpc>
              <a:spcBef>
                <a:spcPct val="0"/>
              </a:spcBef>
            </a:pPr>
            <a:r>
              <a:rPr lang="en-US" sz="1400" b="1" dirty="0">
                <a:solidFill>
                  <a:srgbClr val="FFFFFF"/>
                </a:solidFill>
                <a:latin typeface="HSE Sans" panose="02000000000000000000" pitchFamily="2" charset="0"/>
                <a:ea typeface="Times New Roman Bold"/>
                <a:cs typeface="Times New Roman Bold"/>
                <a:sym typeface="Times New Roman Bold"/>
              </a:rPr>
              <a:t>МЕЖДИСЦИПЛИНАРНОСТЬ</a:t>
            </a:r>
          </a:p>
        </p:txBody>
      </p:sp>
      <p:sp>
        <p:nvSpPr>
          <p:cNvPr id="19" name="TextBox 19">
            <a:extLst>
              <a:ext uri="{FF2B5EF4-FFF2-40B4-BE49-F238E27FC236}">
                <a16:creationId xmlns="" xmlns:a16="http://schemas.microsoft.com/office/drawing/2014/main" id="{1CB4268F-B995-0660-B96F-D651FBCBDF10}"/>
              </a:ext>
            </a:extLst>
          </p:cNvPr>
          <p:cNvSpPr txBox="1"/>
          <p:nvPr/>
        </p:nvSpPr>
        <p:spPr>
          <a:xfrm>
            <a:off x="3177092" y="806392"/>
            <a:ext cx="184384" cy="474489"/>
          </a:xfrm>
          <a:prstGeom prst="rect">
            <a:avLst/>
          </a:prstGeom>
        </p:spPr>
        <p:txBody>
          <a:bodyPr lIns="0" tIns="0" rIns="0" bIns="0" rtlCol="0" anchor="t">
            <a:spAutoFit/>
          </a:bodyPr>
          <a:lstStyle/>
          <a:p>
            <a:pPr algn="ctr">
              <a:lnSpc>
                <a:spcPts val="3729"/>
              </a:lnSpc>
              <a:spcBef>
                <a:spcPct val="0"/>
              </a:spcBef>
            </a:pPr>
            <a:r>
              <a:rPr lang="en-US" sz="3107">
                <a:solidFill>
                  <a:srgbClr val="FF1E1E"/>
                </a:solidFill>
                <a:latin typeface="Baron"/>
                <a:ea typeface="Baron"/>
                <a:cs typeface="Baron"/>
                <a:sym typeface="Baron"/>
              </a:rPr>
              <a:t>+</a:t>
            </a:r>
          </a:p>
        </p:txBody>
      </p:sp>
      <p:sp>
        <p:nvSpPr>
          <p:cNvPr id="20" name="TextBox 20">
            <a:extLst>
              <a:ext uri="{FF2B5EF4-FFF2-40B4-BE49-F238E27FC236}">
                <a16:creationId xmlns="" xmlns:a16="http://schemas.microsoft.com/office/drawing/2014/main" id="{1C3D1223-3EC8-FEDD-0043-D6B149C3B8FB}"/>
              </a:ext>
            </a:extLst>
          </p:cNvPr>
          <p:cNvSpPr txBox="1"/>
          <p:nvPr/>
        </p:nvSpPr>
        <p:spPr>
          <a:xfrm>
            <a:off x="6223058" y="806392"/>
            <a:ext cx="184384" cy="474489"/>
          </a:xfrm>
          <a:prstGeom prst="rect">
            <a:avLst/>
          </a:prstGeom>
        </p:spPr>
        <p:txBody>
          <a:bodyPr lIns="0" tIns="0" rIns="0" bIns="0" rtlCol="0" anchor="t">
            <a:spAutoFit/>
          </a:bodyPr>
          <a:lstStyle/>
          <a:p>
            <a:pPr algn="ctr">
              <a:lnSpc>
                <a:spcPts val="3729"/>
              </a:lnSpc>
              <a:spcBef>
                <a:spcPct val="0"/>
              </a:spcBef>
            </a:pPr>
            <a:r>
              <a:rPr lang="en-US" sz="3107">
                <a:solidFill>
                  <a:srgbClr val="FF1E1E"/>
                </a:solidFill>
                <a:latin typeface="Baron"/>
                <a:ea typeface="Baron"/>
                <a:cs typeface="Baron"/>
                <a:sym typeface="Baron"/>
              </a:rPr>
              <a:t>+</a:t>
            </a:r>
          </a:p>
        </p:txBody>
      </p:sp>
      <p:sp>
        <p:nvSpPr>
          <p:cNvPr id="21" name="TextBox 21">
            <a:extLst>
              <a:ext uri="{FF2B5EF4-FFF2-40B4-BE49-F238E27FC236}">
                <a16:creationId xmlns="" xmlns:a16="http://schemas.microsoft.com/office/drawing/2014/main" id="{6F7EEB13-08C3-B412-739A-CA8807A16E17}"/>
              </a:ext>
            </a:extLst>
          </p:cNvPr>
          <p:cNvSpPr txBox="1"/>
          <p:nvPr/>
        </p:nvSpPr>
        <p:spPr>
          <a:xfrm>
            <a:off x="425569" y="1640093"/>
            <a:ext cx="7629927" cy="307777"/>
          </a:xfrm>
          <a:prstGeom prst="rect">
            <a:avLst/>
          </a:prstGeom>
        </p:spPr>
        <p:txBody>
          <a:bodyPr lIns="0" tIns="0" rIns="0" bIns="0" rtlCol="0" anchor="t">
            <a:spAutoFit/>
          </a:bodyPr>
          <a:lstStyle/>
          <a:p>
            <a:pPr>
              <a:lnSpc>
                <a:spcPts val="2400"/>
              </a:lnSpc>
              <a:spcBef>
                <a:spcPct val="0"/>
              </a:spcBef>
            </a:pPr>
            <a:r>
              <a:rPr lang="en-US" sz="2000" b="1" dirty="0">
                <a:solidFill>
                  <a:srgbClr val="0D2C69"/>
                </a:solidFill>
                <a:latin typeface="HSE Sans" panose="02000000000000000000" pitchFamily="2" charset="0"/>
                <a:ea typeface="Times New Roman Bold"/>
                <a:cs typeface="Times New Roman Bold"/>
                <a:sym typeface="Times New Roman Bold"/>
              </a:rPr>
              <a:t>ФОРМАТЫ ДЛЯ БИЗНЕСА </a:t>
            </a:r>
            <a:r>
              <a:rPr lang="en-US" sz="2000" b="1" dirty="0" err="1">
                <a:solidFill>
                  <a:srgbClr val="0D2C69"/>
                </a:solidFill>
                <a:latin typeface="HSE Sans" panose="02000000000000000000" pitchFamily="2" charset="0"/>
                <a:ea typeface="Times New Roman Bold"/>
                <a:cs typeface="Times New Roman Bold"/>
                <a:sym typeface="Times New Roman Bold"/>
              </a:rPr>
              <a:t>И</a:t>
            </a:r>
            <a:r>
              <a:rPr lang="en-US" sz="2000" b="1" dirty="0">
                <a:solidFill>
                  <a:srgbClr val="0D2C69"/>
                </a:solidFill>
                <a:latin typeface="HSE Sans" panose="02000000000000000000" pitchFamily="2" charset="0"/>
                <a:ea typeface="Times New Roman Bold"/>
                <a:cs typeface="Times New Roman Bold"/>
                <a:sym typeface="Times New Roman Bold"/>
              </a:rPr>
              <a:t> ПРЕДПРИНИМАТЕЛЕЙ</a:t>
            </a:r>
          </a:p>
        </p:txBody>
      </p:sp>
      <p:sp>
        <p:nvSpPr>
          <p:cNvPr id="22" name="TextBox 22">
            <a:extLst>
              <a:ext uri="{FF2B5EF4-FFF2-40B4-BE49-F238E27FC236}">
                <a16:creationId xmlns="" xmlns:a16="http://schemas.microsoft.com/office/drawing/2014/main" id="{5E7B0268-A1C2-299A-8710-E40B130BCD3E}"/>
              </a:ext>
            </a:extLst>
          </p:cNvPr>
          <p:cNvSpPr txBox="1"/>
          <p:nvPr/>
        </p:nvSpPr>
        <p:spPr>
          <a:xfrm>
            <a:off x="425568" y="2040143"/>
            <a:ext cx="8829399" cy="2077492"/>
          </a:xfrm>
          <a:prstGeom prst="rect">
            <a:avLst/>
          </a:prstGeom>
        </p:spPr>
        <p:txBody>
          <a:bodyPr lIns="0" tIns="0" rIns="0" bIns="0" rtlCol="0" anchor="t">
            <a:spAutoFit/>
          </a:bodyPr>
          <a:lstStyle/>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Индекс</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кибермощи</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стран</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Восточной</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и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Юго-Восточной</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Азии</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Даёт</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структурированную</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оценку</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цифровой</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устойчивости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регуляторных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сред</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и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институциональной</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силы</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азиатских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государств</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a:t>
            </a:r>
          </a:p>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Индекс</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готовности</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стран</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к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сотрудничеству</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с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Россией</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Отражает</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политическую</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институциональную</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и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технологическую</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совместимость</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наглядная</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карта</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потенциальных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партнёров</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и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зон</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риска</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a:t>
            </a:r>
          </a:p>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Прикладные</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брифы</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и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стратегические</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сессии</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Краткие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аналитические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обзоры</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изменений</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киберполитики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в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ключевых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странах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и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разбор</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устойчивых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форматов</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взаимодействия</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с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азиатскими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игроками</a:t>
            </a:r>
            <a:r>
              <a:rPr lang="en-US" sz="1492" dirty="0">
                <a:solidFill>
                  <a:srgbClr val="0D2C69"/>
                </a:solidFill>
                <a:latin typeface="Times New Roman" panose="02020603050405020304" pitchFamily="18" charset="0"/>
                <a:ea typeface="Times New Roman"/>
                <a:cs typeface="Times New Roman" panose="02020603050405020304" pitchFamily="18" charset="0"/>
                <a:sym typeface="Times New Roman"/>
              </a:rPr>
              <a:t>.</a:t>
            </a:r>
          </a:p>
        </p:txBody>
      </p:sp>
      <p:sp>
        <p:nvSpPr>
          <p:cNvPr id="23" name="TextBox 23">
            <a:extLst>
              <a:ext uri="{FF2B5EF4-FFF2-40B4-BE49-F238E27FC236}">
                <a16:creationId xmlns="" xmlns:a16="http://schemas.microsoft.com/office/drawing/2014/main" id="{A6B163FE-0316-AB0F-E08E-AB9141DDACF5}"/>
              </a:ext>
            </a:extLst>
          </p:cNvPr>
          <p:cNvSpPr txBox="1"/>
          <p:nvPr/>
        </p:nvSpPr>
        <p:spPr>
          <a:xfrm>
            <a:off x="425568" y="4408693"/>
            <a:ext cx="7476870" cy="307777"/>
          </a:xfrm>
          <a:prstGeom prst="rect">
            <a:avLst/>
          </a:prstGeom>
        </p:spPr>
        <p:txBody>
          <a:bodyPr lIns="0" tIns="0" rIns="0" bIns="0" rtlCol="0" anchor="t">
            <a:spAutoFit/>
          </a:bodyPr>
          <a:lstStyle/>
          <a:p>
            <a:pPr>
              <a:lnSpc>
                <a:spcPts val="2400"/>
              </a:lnSpc>
              <a:spcBef>
                <a:spcPct val="0"/>
              </a:spcBef>
            </a:pPr>
            <a:r>
              <a:rPr lang="en-US" sz="2000" b="1" dirty="0">
                <a:solidFill>
                  <a:srgbClr val="0D2C69"/>
                </a:solidFill>
                <a:latin typeface="HSE Sans" panose="02000000000000000000" pitchFamily="2" charset="0"/>
                <a:ea typeface="Times New Roman Bold"/>
                <a:cs typeface="Times New Roman Bold"/>
                <a:sym typeface="Times New Roman Bold"/>
              </a:rPr>
              <a:t>ФОРМАТЫ ДЛЯ АКАДЕМИЧЕСКОГО СООБЩЕСТВА</a:t>
            </a:r>
          </a:p>
        </p:txBody>
      </p:sp>
      <p:sp>
        <p:nvSpPr>
          <p:cNvPr id="24" name="TextBox 24">
            <a:extLst>
              <a:ext uri="{FF2B5EF4-FFF2-40B4-BE49-F238E27FC236}">
                <a16:creationId xmlns="" xmlns:a16="http://schemas.microsoft.com/office/drawing/2014/main" id="{1C735989-18A5-53A4-C958-F48F969D9E64}"/>
              </a:ext>
            </a:extLst>
          </p:cNvPr>
          <p:cNvSpPr txBox="1"/>
          <p:nvPr/>
        </p:nvSpPr>
        <p:spPr>
          <a:xfrm>
            <a:off x="371217" y="4846843"/>
            <a:ext cx="8829399" cy="1615827"/>
          </a:xfrm>
          <a:prstGeom prst="rect">
            <a:avLst/>
          </a:prstGeom>
        </p:spPr>
        <p:txBody>
          <a:bodyPr lIns="0" tIns="0" rIns="0" bIns="0" rtlCol="0" anchor="t">
            <a:spAutoFit/>
          </a:bodyPr>
          <a:lstStyle/>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Совместная</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разработка</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двух</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индексов</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и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доступ</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к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массивам</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данных</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Методики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сравнительные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модели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страновые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профили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a:t>
            </a:r>
          </a:p>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Ко-авторство</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научных</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публикаций</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и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участие</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в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семинарах</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Киберполитика</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Азии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региональные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архитектуры</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цифровое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регулирование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a:t>
            </a:r>
          </a:p>
          <a:p>
            <a:pPr marL="322189" lvl="1" indent="-161095">
              <a:lnSpc>
                <a:spcPts val="1791"/>
              </a:lnSpc>
              <a:buFont typeface="Arial"/>
              <a:buChar char="•"/>
            </a:pP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Интеграция</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результатов</a:t>
            </a:r>
            <a:r>
              <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rPr>
              <a:t> в </a:t>
            </a:r>
            <a:r>
              <a:rPr lang="en-US" sz="1492" b="1" dirty="0" err="1">
                <a:solidFill>
                  <a:srgbClr val="0D2C69"/>
                </a:solidFill>
                <a:latin typeface="HSE Sans" panose="02000000000000000000" pitchFamily="2" charset="0"/>
                <a:ea typeface="Times New Roman Bold"/>
                <a:cs typeface="Times New Roman" panose="02020603050405020304" pitchFamily="18" charset="0"/>
                <a:sym typeface="Times New Roman Bold"/>
              </a:rPr>
              <a:t>образование</a:t>
            </a:r>
            <a:endParaRPr lang="en-US" sz="1492" b="1" dirty="0">
              <a:solidFill>
                <a:srgbClr val="0D2C69"/>
              </a:solidFill>
              <a:latin typeface="HSE Sans" panose="02000000000000000000" pitchFamily="2" charset="0"/>
              <a:ea typeface="Times New Roman Bold"/>
              <a:cs typeface="Times New Roman" panose="02020603050405020304" pitchFamily="18" charset="0"/>
              <a:sym typeface="Times New Roman Bold"/>
            </a:endParaRPr>
          </a:p>
          <a:p>
            <a:pPr>
              <a:lnSpc>
                <a:spcPts val="1791"/>
              </a:lnSpc>
            </a:pP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Спецкурсы</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проектные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модули</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сопровождение</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исследовательских</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 </a:t>
            </a:r>
            <a:r>
              <a:rPr lang="en-US" sz="1492" dirty="0" err="1">
                <a:solidFill>
                  <a:srgbClr val="0D2C69"/>
                </a:solidFill>
                <a:latin typeface="HSE Sans" panose="02000000000000000000" pitchFamily="2" charset="0"/>
                <a:ea typeface="Times New Roman"/>
                <a:cs typeface="Times New Roman" panose="02020603050405020304" pitchFamily="18" charset="0"/>
                <a:sym typeface="Times New Roman"/>
              </a:rPr>
              <a:t>работ</a:t>
            </a:r>
            <a:r>
              <a:rPr lang="en-US" sz="1492" dirty="0">
                <a:solidFill>
                  <a:srgbClr val="0D2C69"/>
                </a:solidFill>
                <a:latin typeface="HSE Sans" panose="02000000000000000000" pitchFamily="2" charset="0"/>
                <a:ea typeface="Times New Roman"/>
                <a:cs typeface="Times New Roman" panose="02020603050405020304" pitchFamily="18" charset="0"/>
                <a:sym typeface="Times New Roman"/>
              </a:rPr>
              <a:t>.</a:t>
            </a:r>
          </a:p>
          <a:p>
            <a:pPr>
              <a:lnSpc>
                <a:spcPts val="1791"/>
              </a:lnSpc>
            </a:pPr>
            <a:endParaRPr lang="en-US" sz="1492"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968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895" y="1115148"/>
            <a:ext cx="11057955" cy="636380"/>
          </a:xfrm>
        </p:spPr>
        <p:txBody>
          <a:bodyPr>
            <a:normAutofit/>
          </a:bodyPr>
          <a:lstStyle/>
          <a:p>
            <a:r>
              <a:rPr lang="ru-RU" b="1" dirty="0">
                <a:solidFill>
                  <a:srgbClr val="0D2C69"/>
                </a:solidFill>
                <a:latin typeface="HSE Sans" panose="02000000000000000000"/>
              </a:rPr>
              <a:t>Рейтинги </a:t>
            </a:r>
            <a:r>
              <a:rPr lang="ru-RU" b="1" dirty="0" smtClean="0">
                <a:solidFill>
                  <a:srgbClr val="0D2C69"/>
                </a:solidFill>
                <a:latin typeface="HSE Sans" panose="02000000000000000000"/>
              </a:rPr>
              <a:t>кабинета Такаити в октябре 2025</a:t>
            </a:r>
            <a:endParaRPr lang="ru-RU" dirty="0">
              <a:solidFill>
                <a:srgbClr val="0D2C69"/>
              </a:solidFill>
            </a:endParaRPr>
          </a:p>
        </p:txBody>
      </p:sp>
      <p:sp>
        <p:nvSpPr>
          <p:cNvPr id="7" name="TextBox 6"/>
          <p:cNvSpPr txBox="1"/>
          <p:nvPr/>
        </p:nvSpPr>
        <p:spPr>
          <a:xfrm>
            <a:off x="585895" y="1914088"/>
            <a:ext cx="11372426" cy="1754326"/>
          </a:xfrm>
          <a:prstGeom prst="rect">
            <a:avLst/>
          </a:prstGeom>
          <a:noFill/>
        </p:spPr>
        <p:txBody>
          <a:bodyPr wrap="square" rtlCol="0">
            <a:spAutoFit/>
          </a:bodyPr>
          <a:lstStyle/>
          <a:p>
            <a:pPr algn="just">
              <a:lnSpc>
                <a:spcPct val="150000"/>
              </a:lnSpc>
            </a:pPr>
            <a:r>
              <a:rPr lang="ru-RU" dirty="0">
                <a:solidFill>
                  <a:srgbClr val="0D2C69"/>
                </a:solidFill>
                <a:latin typeface="HSE Sans" panose="02000000000000000000"/>
              </a:rPr>
              <a:t>Рейтинг поддержки </a:t>
            </a:r>
            <a:r>
              <a:rPr lang="ru-RU" dirty="0" smtClean="0">
                <a:solidFill>
                  <a:srgbClr val="0D2C69"/>
                </a:solidFill>
                <a:latin typeface="HSE Sans" panose="02000000000000000000"/>
              </a:rPr>
              <a:t>кабинета Такаити </a:t>
            </a:r>
            <a:r>
              <a:rPr lang="ru-RU" dirty="0" err="1">
                <a:solidFill>
                  <a:srgbClr val="0D2C69"/>
                </a:solidFill>
                <a:latin typeface="HSE Sans" panose="02000000000000000000"/>
              </a:rPr>
              <a:t>Санаэ</a:t>
            </a:r>
            <a:r>
              <a:rPr lang="ru-RU" dirty="0">
                <a:solidFill>
                  <a:srgbClr val="0D2C69"/>
                </a:solidFill>
                <a:latin typeface="HSE Sans" panose="02000000000000000000"/>
              </a:rPr>
              <a:t> в октябре 2025 года:</a:t>
            </a:r>
          </a:p>
          <a:p>
            <a:pPr marL="285750" indent="-285750" algn="just">
              <a:lnSpc>
                <a:spcPct val="150000"/>
              </a:lnSpc>
              <a:buFont typeface="Arial" panose="020B0604020202020204" pitchFamily="34" charset="0"/>
              <a:buChar char="•"/>
            </a:pPr>
            <a:r>
              <a:rPr lang="ru-RU" altLang="ja-JP" dirty="0">
                <a:solidFill>
                  <a:srgbClr val="0D2C69"/>
                </a:solidFill>
                <a:latin typeface="HSE Sans" panose="02000000000000000000" pitchFamily="2" charset="0"/>
              </a:rPr>
              <a:t>64,4</a:t>
            </a:r>
            <a:r>
              <a:rPr lang="en-US" altLang="ja-JP" dirty="0">
                <a:solidFill>
                  <a:srgbClr val="0D2C69"/>
                </a:solidFill>
                <a:latin typeface="HSE Sans" panose="02000000000000000000" pitchFamily="2" charset="0"/>
              </a:rPr>
              <a:t>%</a:t>
            </a:r>
            <a:r>
              <a:rPr lang="ru-RU" altLang="ja-JP" dirty="0">
                <a:solidFill>
                  <a:srgbClr val="0D2C69"/>
                </a:solidFill>
                <a:latin typeface="HSE Sans" panose="02000000000000000000" pitchFamily="2" charset="0"/>
              </a:rPr>
              <a:t> </a:t>
            </a:r>
            <a:r>
              <a:rPr lang="en-US" altLang="ja-JP" dirty="0">
                <a:solidFill>
                  <a:srgbClr val="0D2C69"/>
                </a:solidFill>
                <a:latin typeface="HSE Sans" panose="02000000000000000000" pitchFamily="2" charset="0"/>
              </a:rPr>
              <a:t>(Kyodo News, 2025)</a:t>
            </a:r>
          </a:p>
          <a:p>
            <a:pPr marL="285750" indent="-285750" algn="just">
              <a:lnSpc>
                <a:spcPct val="150000"/>
              </a:lnSpc>
              <a:buFont typeface="Arial" panose="020B0604020202020204" pitchFamily="34" charset="0"/>
              <a:buChar char="•"/>
            </a:pPr>
            <a:r>
              <a:rPr lang="en-US" altLang="ja-JP" dirty="0">
                <a:solidFill>
                  <a:srgbClr val="0D2C69"/>
                </a:solidFill>
                <a:latin typeface="HSE Sans" panose="02000000000000000000" pitchFamily="2" charset="0"/>
              </a:rPr>
              <a:t>74% (Nikkei Asia, 2025)</a:t>
            </a:r>
          </a:p>
          <a:p>
            <a:pPr algn="just">
              <a:lnSpc>
                <a:spcPct val="150000"/>
              </a:lnSpc>
            </a:pPr>
            <a:endParaRPr lang="ru-RU" b="1" u="sng" dirty="0">
              <a:solidFill>
                <a:schemeClr val="tx2"/>
              </a:solidFill>
              <a:latin typeface="HSE Sans" panose="02000000000000000000"/>
            </a:endParaRPr>
          </a:p>
        </p:txBody>
      </p:sp>
      <p:pic>
        <p:nvPicPr>
          <p:cNvPr id="6" name="図 5" descr="グラフ, 棒グラフ&#10;&#10;AI 生成コンテンツは誤りを含む可能性があります。">
            <a:extLst>
              <a:ext uri="{FF2B5EF4-FFF2-40B4-BE49-F238E27FC236}">
                <a16:creationId xmlns="" xmlns:a16="http://schemas.microsoft.com/office/drawing/2014/main" id="{5A4D559A-F4D3-0066-6BFB-B8B037FF8BD3}"/>
              </a:ext>
            </a:extLst>
          </p:cNvPr>
          <p:cNvPicPr>
            <a:picLocks noChangeAspect="1"/>
          </p:cNvPicPr>
          <p:nvPr/>
        </p:nvPicPr>
        <p:blipFill>
          <a:blip r:embed="rId2"/>
          <a:stretch>
            <a:fillRect/>
          </a:stretch>
        </p:blipFill>
        <p:spPr>
          <a:xfrm>
            <a:off x="7241131" y="1751528"/>
            <a:ext cx="4402720" cy="4815214"/>
          </a:xfrm>
          <a:prstGeom prst="rect">
            <a:avLst/>
          </a:prstGeom>
        </p:spPr>
      </p:pic>
      <p:pic>
        <p:nvPicPr>
          <p:cNvPr id="9" name="図 8" descr="グラフ が含まれている画像&#10;&#10;AI 生成コンテンツは誤りを含む可能性があります。">
            <a:extLst>
              <a:ext uri="{FF2B5EF4-FFF2-40B4-BE49-F238E27FC236}">
                <a16:creationId xmlns="" xmlns:a16="http://schemas.microsoft.com/office/drawing/2014/main" id="{4BA6CFB6-208C-3254-1898-055238212FA6}"/>
              </a:ext>
            </a:extLst>
          </p:cNvPr>
          <p:cNvPicPr>
            <a:picLocks noChangeAspect="1"/>
          </p:cNvPicPr>
          <p:nvPr/>
        </p:nvPicPr>
        <p:blipFill>
          <a:blip r:embed="rId3"/>
          <a:stretch>
            <a:fillRect/>
          </a:stretch>
        </p:blipFill>
        <p:spPr>
          <a:xfrm>
            <a:off x="585895" y="3628468"/>
            <a:ext cx="5207238" cy="2938274"/>
          </a:xfrm>
          <a:prstGeom prst="rect">
            <a:avLst/>
          </a:prstGeom>
        </p:spPr>
      </p:pic>
    </p:spTree>
    <p:extLst>
      <p:ext uri="{BB962C8B-B14F-4D97-AF65-F5344CB8AC3E}">
        <p14:creationId xmlns:p14="http://schemas.microsoft.com/office/powerpoint/2010/main" val="332636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C3D0D5D-4C49-D71B-B6AC-07231B1E829B}"/>
            </a:ext>
          </a:extLst>
        </p:cNvPr>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CC4515F-A844-0BDF-2EED-18334FDC2E85}"/>
              </a:ext>
            </a:extLst>
          </p:cNvPr>
          <p:cNvSpPr>
            <a:spLocks noGrp="1"/>
          </p:cNvSpPr>
          <p:nvPr>
            <p:ph type="title"/>
          </p:nvPr>
        </p:nvSpPr>
        <p:spPr>
          <a:xfrm>
            <a:off x="585895" y="1115148"/>
            <a:ext cx="11057955" cy="636380"/>
          </a:xfrm>
        </p:spPr>
        <p:txBody>
          <a:bodyPr>
            <a:normAutofit/>
          </a:bodyPr>
          <a:lstStyle/>
          <a:p>
            <a:r>
              <a:rPr lang="ru-RU" b="1" dirty="0">
                <a:solidFill>
                  <a:srgbClr val="0D2C69"/>
                </a:solidFill>
                <a:latin typeface="HSE Sans" panose="02000000000000000000"/>
              </a:rPr>
              <a:t>Рейтинги </a:t>
            </a:r>
            <a:r>
              <a:rPr lang="ru-RU" b="1" dirty="0" err="1">
                <a:solidFill>
                  <a:srgbClr val="0D2C69"/>
                </a:solidFill>
                <a:latin typeface="HSE Sans" panose="02000000000000000000"/>
              </a:rPr>
              <a:t>Исиба</a:t>
            </a:r>
            <a:r>
              <a:rPr lang="ru-RU" b="1" dirty="0">
                <a:solidFill>
                  <a:srgbClr val="0D2C69"/>
                </a:solidFill>
                <a:latin typeface="HSE Sans" panose="02000000000000000000"/>
              </a:rPr>
              <a:t> </a:t>
            </a:r>
            <a:r>
              <a:rPr lang="ru-RU" b="1" dirty="0" err="1">
                <a:solidFill>
                  <a:srgbClr val="0D2C69"/>
                </a:solidFill>
                <a:latin typeface="HSE Sans" panose="02000000000000000000"/>
              </a:rPr>
              <a:t>Сигэру</a:t>
            </a:r>
            <a:r>
              <a:rPr lang="ru-RU" b="1" dirty="0">
                <a:solidFill>
                  <a:srgbClr val="0D2C69"/>
                </a:solidFill>
                <a:latin typeface="HSE Sans" panose="02000000000000000000"/>
              </a:rPr>
              <a:t> (2024)</a:t>
            </a:r>
            <a:endParaRPr lang="ru-RU" dirty="0">
              <a:solidFill>
                <a:srgbClr val="0D2C69"/>
              </a:solidFill>
            </a:endParaRPr>
          </a:p>
        </p:txBody>
      </p:sp>
      <p:sp>
        <p:nvSpPr>
          <p:cNvPr id="7" name="TextBox 6">
            <a:extLst>
              <a:ext uri="{FF2B5EF4-FFF2-40B4-BE49-F238E27FC236}">
                <a16:creationId xmlns="" xmlns:a16="http://schemas.microsoft.com/office/drawing/2014/main" id="{DD00A183-E681-EAD4-662E-22886BD36AB5}"/>
              </a:ext>
            </a:extLst>
          </p:cNvPr>
          <p:cNvSpPr txBox="1"/>
          <p:nvPr/>
        </p:nvSpPr>
        <p:spPr>
          <a:xfrm>
            <a:off x="585895" y="1914088"/>
            <a:ext cx="6655236" cy="2960875"/>
          </a:xfrm>
          <a:prstGeom prst="rect">
            <a:avLst/>
          </a:prstGeom>
          <a:noFill/>
        </p:spPr>
        <p:txBody>
          <a:bodyPr wrap="square" rtlCol="0">
            <a:spAutoFit/>
          </a:bodyPr>
          <a:lstStyle/>
          <a:p>
            <a:pPr>
              <a:lnSpc>
                <a:spcPct val="150000"/>
              </a:lnSpc>
            </a:pPr>
            <a:r>
              <a:rPr lang="ru-RU" altLang="ja-JP" dirty="0">
                <a:solidFill>
                  <a:srgbClr val="0D2C69"/>
                </a:solidFill>
                <a:latin typeface="HSE Sans" panose="02000000000000000000" pitchFamily="2" charset="0"/>
              </a:rPr>
              <a:t>Аналогичные рейтинги поддержки на момент избрания предыдущего премьер-министра Японии, </a:t>
            </a:r>
            <a:r>
              <a:rPr lang="ru-RU" altLang="ja-JP" dirty="0" err="1">
                <a:solidFill>
                  <a:srgbClr val="0D2C69"/>
                </a:solidFill>
                <a:latin typeface="HSE Sans" panose="02000000000000000000" pitchFamily="2" charset="0"/>
              </a:rPr>
              <a:t>Исиба</a:t>
            </a:r>
            <a:r>
              <a:rPr lang="ru-RU" altLang="ja-JP" dirty="0">
                <a:solidFill>
                  <a:srgbClr val="0D2C69"/>
                </a:solidFill>
                <a:latin typeface="HSE Sans" panose="02000000000000000000" pitchFamily="2" charset="0"/>
              </a:rPr>
              <a:t> </a:t>
            </a:r>
            <a:r>
              <a:rPr lang="ru-RU" altLang="ja-JP" dirty="0" err="1">
                <a:solidFill>
                  <a:srgbClr val="0D2C69"/>
                </a:solidFill>
                <a:latin typeface="HSE Sans" panose="02000000000000000000" pitchFamily="2" charset="0"/>
              </a:rPr>
              <a:t>Сигэру</a:t>
            </a:r>
            <a:r>
              <a:rPr lang="ru-RU" altLang="ja-JP" dirty="0">
                <a:solidFill>
                  <a:srgbClr val="0D2C69"/>
                </a:solidFill>
                <a:latin typeface="HSE Sans" panose="02000000000000000000" pitchFamily="2" charset="0"/>
              </a:rPr>
              <a:t> в 2024 году:</a:t>
            </a:r>
          </a:p>
          <a:p>
            <a:pPr marL="285750" indent="-285750">
              <a:lnSpc>
                <a:spcPct val="150000"/>
              </a:lnSpc>
              <a:buFont typeface="Arial" panose="020B0604020202020204" pitchFamily="34" charset="0"/>
              <a:buChar char="•"/>
            </a:pPr>
            <a:r>
              <a:rPr lang="ru-RU" altLang="ja-JP" dirty="0">
                <a:solidFill>
                  <a:srgbClr val="0D2C69"/>
                </a:solidFill>
                <a:latin typeface="HSE Sans" panose="02000000000000000000" pitchFamily="2" charset="0"/>
              </a:rPr>
              <a:t>~ 50% в октябре 2024 года (на момент избрания, </a:t>
            </a:r>
            <a:r>
              <a:rPr lang="en-US" altLang="ja-JP" dirty="0">
                <a:solidFill>
                  <a:srgbClr val="0D2C69"/>
                </a:solidFill>
                <a:latin typeface="HSE Sans" panose="02000000000000000000" pitchFamily="2" charset="0"/>
              </a:rPr>
              <a:t>Yomiuri Shinbun</a:t>
            </a:r>
            <a:r>
              <a:rPr lang="ru-RU" altLang="ja-JP" dirty="0">
                <a:solidFill>
                  <a:srgbClr val="0D2C69"/>
                </a:solidFill>
                <a:latin typeface="HSE Sans" panose="02000000000000000000" pitchFamily="2" charset="0"/>
              </a:rPr>
              <a:t>, 2024</a:t>
            </a:r>
            <a:r>
              <a:rPr lang="en-US" altLang="ja-JP" dirty="0">
                <a:solidFill>
                  <a:srgbClr val="0D2C69"/>
                </a:solidFill>
                <a:latin typeface="HSE Sans" panose="02000000000000000000" pitchFamily="2" charset="0"/>
              </a:rPr>
              <a:t>)</a:t>
            </a:r>
          </a:p>
          <a:p>
            <a:pPr marL="285750" indent="-285750">
              <a:lnSpc>
                <a:spcPct val="150000"/>
              </a:lnSpc>
              <a:buFont typeface="Arial" panose="020B0604020202020204" pitchFamily="34" charset="0"/>
              <a:buChar char="•"/>
            </a:pPr>
            <a:r>
              <a:rPr lang="en-US" altLang="ja-JP" dirty="0">
                <a:solidFill>
                  <a:srgbClr val="0D2C69"/>
                </a:solidFill>
                <a:latin typeface="HSE Sans" panose="02000000000000000000" pitchFamily="2" charset="0"/>
              </a:rPr>
              <a:t>43% </a:t>
            </a:r>
            <a:r>
              <a:rPr lang="ru-RU" altLang="ja-JP" dirty="0">
                <a:solidFill>
                  <a:srgbClr val="0D2C69"/>
                </a:solidFill>
                <a:latin typeface="HSE Sans" panose="02000000000000000000" pitchFamily="2" charset="0"/>
              </a:rPr>
              <a:t>в ноябре 2024 года (</a:t>
            </a:r>
            <a:r>
              <a:rPr lang="en-US" altLang="ja-JP" dirty="0">
                <a:solidFill>
                  <a:srgbClr val="0D2C69"/>
                </a:solidFill>
                <a:latin typeface="HSE Sans" panose="02000000000000000000" pitchFamily="2" charset="0"/>
              </a:rPr>
              <a:t>Yomiuri Shinbun</a:t>
            </a:r>
            <a:r>
              <a:rPr lang="ru-RU" altLang="ja-JP" dirty="0">
                <a:solidFill>
                  <a:srgbClr val="0D2C69"/>
                </a:solidFill>
                <a:latin typeface="HSE Sans" panose="02000000000000000000" pitchFamily="2" charset="0"/>
              </a:rPr>
              <a:t>, 2024</a:t>
            </a:r>
            <a:r>
              <a:rPr lang="en-US" altLang="ja-JP" dirty="0">
                <a:solidFill>
                  <a:srgbClr val="0D2C69"/>
                </a:solidFill>
                <a:latin typeface="HSE Sans" panose="02000000000000000000" pitchFamily="2" charset="0"/>
              </a:rPr>
              <a:t>)</a:t>
            </a:r>
          </a:p>
          <a:p>
            <a:pPr marL="285750" indent="-285750" algn="just">
              <a:lnSpc>
                <a:spcPct val="150000"/>
              </a:lnSpc>
              <a:buFont typeface="Arial" panose="020B0604020202020204" pitchFamily="34" charset="0"/>
              <a:buChar char="•"/>
            </a:pPr>
            <a:endParaRPr lang="ru-RU" b="1" u="sng" dirty="0">
              <a:solidFill>
                <a:schemeClr val="tx2"/>
              </a:solidFill>
              <a:latin typeface="HSE Sans" panose="02000000000000000000"/>
            </a:endParaRPr>
          </a:p>
        </p:txBody>
      </p:sp>
      <p:pic>
        <p:nvPicPr>
          <p:cNvPr id="10243" name="Picture 3">
            <a:extLst>
              <a:ext uri="{FF2B5EF4-FFF2-40B4-BE49-F238E27FC236}">
                <a16:creationId xmlns="" xmlns:a16="http://schemas.microsoft.com/office/drawing/2014/main" id="{11B4201D-B81B-34E2-5038-1CFC52D18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131" y="1914088"/>
            <a:ext cx="4496786" cy="345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50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C8B639A-4FDA-0986-3001-152DBE264E01}"/>
            </a:ext>
          </a:extLst>
        </p:cNvPr>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6B4929F-2B8B-AEF0-BF96-838B7BDE9C33}"/>
              </a:ext>
            </a:extLst>
          </p:cNvPr>
          <p:cNvSpPr>
            <a:spLocks noGrp="1"/>
          </p:cNvSpPr>
          <p:nvPr>
            <p:ph type="title"/>
          </p:nvPr>
        </p:nvSpPr>
        <p:spPr>
          <a:xfrm>
            <a:off x="585895" y="1115148"/>
            <a:ext cx="11057955" cy="636380"/>
          </a:xfrm>
          <a:ln>
            <a:solidFill>
              <a:schemeClr val="accent1"/>
            </a:solidFill>
          </a:ln>
        </p:spPr>
        <p:txBody>
          <a:bodyPr>
            <a:normAutofit/>
          </a:bodyPr>
          <a:lstStyle/>
          <a:p>
            <a:r>
              <a:rPr lang="ru-RU" b="1" dirty="0">
                <a:solidFill>
                  <a:srgbClr val="0D2C69"/>
                </a:solidFill>
                <a:latin typeface="HSE Sans" panose="02000000000000000000"/>
              </a:rPr>
              <a:t>«Маргарет Тэтчер</a:t>
            </a:r>
            <a:r>
              <a:rPr lang="ru-RU" b="1" dirty="0">
                <a:solidFill>
                  <a:srgbClr val="0D2C69"/>
                </a:solidFill>
                <a:latin typeface="HSE Sans" panose="02000000000000000000"/>
              </a:rPr>
              <a:t>» изменит внешнеполитический курс Японии? </a:t>
            </a:r>
            <a:endParaRPr lang="ru-RU" dirty="0">
              <a:solidFill>
                <a:srgbClr val="0D2C69"/>
              </a:solidFill>
            </a:endParaRPr>
          </a:p>
        </p:txBody>
      </p:sp>
      <p:sp>
        <p:nvSpPr>
          <p:cNvPr id="7" name="TextBox 6">
            <a:extLst>
              <a:ext uri="{FF2B5EF4-FFF2-40B4-BE49-F238E27FC236}">
                <a16:creationId xmlns="" xmlns:a16="http://schemas.microsoft.com/office/drawing/2014/main" id="{21674FC8-9667-2393-D88B-4C33D11021B1}"/>
              </a:ext>
            </a:extLst>
          </p:cNvPr>
          <p:cNvSpPr txBox="1"/>
          <p:nvPr/>
        </p:nvSpPr>
        <p:spPr>
          <a:xfrm>
            <a:off x="585895" y="1914088"/>
            <a:ext cx="11372426" cy="336656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ru-RU" altLang="ja-JP" dirty="0">
                <a:solidFill>
                  <a:srgbClr val="0D2C69"/>
                </a:solidFill>
                <a:latin typeface="HSE Sans" panose="02000000000000000000" pitchFamily="2" charset="0"/>
              </a:rPr>
              <a:t>Женщина, неординарная фигура, протеже </a:t>
            </a:r>
            <a:r>
              <a:rPr lang="ru-RU" altLang="ja-JP" dirty="0" err="1">
                <a:solidFill>
                  <a:srgbClr val="0D2C69"/>
                </a:solidFill>
                <a:latin typeface="HSE Sans" panose="02000000000000000000" pitchFamily="2" charset="0"/>
              </a:rPr>
              <a:t>Абэ</a:t>
            </a:r>
            <a:r>
              <a:rPr lang="ru-RU" altLang="ja-JP" dirty="0">
                <a:solidFill>
                  <a:srgbClr val="0D2C69"/>
                </a:solidFill>
                <a:latin typeface="HSE Sans" panose="02000000000000000000" pitchFamily="2" charset="0"/>
              </a:rPr>
              <a:t>, третья попытка </a:t>
            </a:r>
          </a:p>
          <a:p>
            <a:pPr marL="285750" indent="-285750" algn="just">
              <a:lnSpc>
                <a:spcPct val="150000"/>
              </a:lnSpc>
              <a:buFont typeface="Arial" panose="020B0604020202020204" pitchFamily="34" charset="0"/>
              <a:buChar char="•"/>
            </a:pPr>
            <a:r>
              <a:rPr lang="ru-RU" altLang="ja-JP" dirty="0">
                <a:solidFill>
                  <a:srgbClr val="0D2C69"/>
                </a:solidFill>
                <a:latin typeface="HSE Sans" panose="02000000000000000000" pitchFamily="2" charset="0"/>
              </a:rPr>
              <a:t>Консерватор (за упрочение союза с США), ультра-консерватор, ястреб, «железная леди»</a:t>
            </a:r>
          </a:p>
          <a:p>
            <a:pPr marL="285750" indent="-285750" algn="just">
              <a:lnSpc>
                <a:spcPct val="150000"/>
              </a:lnSpc>
              <a:buFont typeface="Arial" panose="020B0604020202020204" pitchFamily="34" charset="0"/>
              <a:buChar char="•"/>
            </a:pPr>
            <a:r>
              <a:rPr lang="ru-RU" dirty="0">
                <a:solidFill>
                  <a:srgbClr val="0D2C69"/>
                </a:solidFill>
                <a:latin typeface="HSE Sans" panose="02000000000000000000" pitchFamily="2" charset="0"/>
              </a:rPr>
              <a:t>Премьер-министр Такаити неоднократно упоминала о своем восхищении Маргарет Тэтчер </a:t>
            </a:r>
          </a:p>
          <a:p>
            <a:pPr algn="just">
              <a:lnSpc>
                <a:spcPct val="150000"/>
              </a:lnSpc>
            </a:pPr>
            <a:r>
              <a:rPr lang="ru-RU" dirty="0">
                <a:solidFill>
                  <a:srgbClr val="0D2C69"/>
                </a:solidFill>
                <a:latin typeface="HSE Sans" panose="02000000000000000000" pitchFamily="2" charset="0"/>
              </a:rPr>
              <a:t>(</a:t>
            </a:r>
            <a:r>
              <a:rPr lang="en-US" dirty="0">
                <a:solidFill>
                  <a:srgbClr val="0D2C69"/>
                </a:solidFill>
                <a:latin typeface="HSE Sans" panose="02000000000000000000" pitchFamily="2" charset="0"/>
              </a:rPr>
              <a:t>BBC News Japan, 2025</a:t>
            </a:r>
            <a:r>
              <a:rPr lang="ru-RU" dirty="0">
                <a:solidFill>
                  <a:srgbClr val="0D2C69"/>
                </a:solidFill>
                <a:latin typeface="HSE Sans" panose="02000000000000000000" pitchFamily="2" charset="0"/>
              </a:rPr>
              <a:t>) </a:t>
            </a:r>
          </a:p>
          <a:p>
            <a:pPr marL="285750" indent="-285750" algn="just">
              <a:lnSpc>
                <a:spcPct val="150000"/>
              </a:lnSpc>
              <a:buFont typeface="Arial" panose="020B0604020202020204" pitchFamily="34" charset="0"/>
              <a:buChar char="•"/>
            </a:pPr>
            <a:r>
              <a:rPr kumimoji="0" lang="ru-RU" altLang="ja-JP" dirty="0">
                <a:solidFill>
                  <a:srgbClr val="0D2C69"/>
                </a:solidFill>
                <a:latin typeface="HSE Sans" panose="02000000000000000000" pitchFamily="2" charset="0"/>
                <a:ea typeface="Times New Roman" panose="02020603050405020304" pitchFamily="18" charset="0"/>
              </a:rPr>
              <a:t>Познакомилась с Маргарет Тэтчер на симпозиуме </a:t>
            </a:r>
            <a:r>
              <a:rPr lang="ru-RU" altLang="ja-JP" dirty="0">
                <a:solidFill>
                  <a:srgbClr val="0D2C69"/>
                </a:solidFill>
                <a:latin typeface="HSE Sans" panose="02000000000000000000" pitchFamily="2" charset="0"/>
              </a:rPr>
              <a:t>незадолго до смерти Тэтчер в 2013 году</a:t>
            </a:r>
            <a:r>
              <a:rPr lang="en-US" altLang="ja-JP" dirty="0">
                <a:solidFill>
                  <a:srgbClr val="0D2C69"/>
                </a:solidFill>
                <a:latin typeface="HSE Sans" panose="02000000000000000000" pitchFamily="2" charset="0"/>
              </a:rPr>
              <a:t> (Reuters, 2025)</a:t>
            </a:r>
            <a:endParaRPr lang="ru-RU" altLang="ja-JP" dirty="0">
              <a:solidFill>
                <a:srgbClr val="0D2C69"/>
              </a:solidFill>
              <a:latin typeface="HSE Sans" panose="02000000000000000000" pitchFamily="2" charset="0"/>
            </a:endParaRPr>
          </a:p>
          <a:p>
            <a:pPr marL="285750" indent="-285750" algn="just">
              <a:lnSpc>
                <a:spcPct val="150000"/>
              </a:lnSpc>
              <a:buFont typeface="Arial" panose="020B0604020202020204" pitchFamily="34" charset="0"/>
              <a:buChar char="•"/>
            </a:pPr>
            <a:r>
              <a:rPr lang="ru-RU" altLang="ja-JP" dirty="0">
                <a:solidFill>
                  <a:srgbClr val="0D2C69"/>
                </a:solidFill>
                <a:latin typeface="HSE Sans" panose="02000000000000000000" pitchFamily="2" charset="0"/>
              </a:rPr>
              <a:t>Но в отличие от Тэтчер, которая была известна своей жесткой бюджетной политикой, Такаити является сторонницей увеличения государственных расходов и мягкой денежно-кредитной политики</a:t>
            </a:r>
            <a:r>
              <a:rPr lang="en-US" altLang="ja-JP" dirty="0">
                <a:solidFill>
                  <a:srgbClr val="0D2C69"/>
                </a:solidFill>
                <a:latin typeface="HSE Sans" panose="02000000000000000000" pitchFamily="2" charset="0"/>
              </a:rPr>
              <a:t> (Reuters, 2025)</a:t>
            </a:r>
            <a:endParaRPr lang="ru-RU" altLang="ja-JP" dirty="0">
              <a:solidFill>
                <a:srgbClr val="0D2C69"/>
              </a:solidFill>
              <a:latin typeface="HSE Sans" panose="02000000000000000000" pitchFamily="2" charset="0"/>
            </a:endParaRPr>
          </a:p>
          <a:p>
            <a:pPr marL="285750" indent="-285750" algn="just">
              <a:lnSpc>
                <a:spcPct val="150000"/>
              </a:lnSpc>
              <a:buFont typeface="Arial" panose="020B0604020202020204" pitchFamily="34" charset="0"/>
              <a:buChar char="•"/>
            </a:pPr>
            <a:endParaRPr lang="ru-RU" altLang="ja-JP" dirty="0" smtClean="0">
              <a:solidFill>
                <a:srgbClr val="0D2C69"/>
              </a:solidFill>
              <a:latin typeface="HSE Sans" panose="02000000000000000000" pitchFamily="2" charset="0"/>
            </a:endParaRPr>
          </a:p>
        </p:txBody>
      </p:sp>
    </p:spTree>
    <p:extLst>
      <p:ext uri="{BB962C8B-B14F-4D97-AF65-F5344CB8AC3E}">
        <p14:creationId xmlns:p14="http://schemas.microsoft.com/office/powerpoint/2010/main" val="69609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F7E56B5-AA93-2B7F-2522-1CFD3174429A}"/>
            </a:ext>
          </a:extLst>
        </p:cNvPr>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9508393-76F6-F46E-E0F2-0F756C360179}"/>
              </a:ext>
            </a:extLst>
          </p:cNvPr>
          <p:cNvSpPr>
            <a:spLocks noGrp="1"/>
          </p:cNvSpPr>
          <p:nvPr>
            <p:ph type="title"/>
          </p:nvPr>
        </p:nvSpPr>
        <p:spPr>
          <a:xfrm>
            <a:off x="585895" y="1115148"/>
            <a:ext cx="11057955" cy="636380"/>
          </a:xfrm>
        </p:spPr>
        <p:txBody>
          <a:bodyPr>
            <a:normAutofit/>
          </a:bodyPr>
          <a:lstStyle/>
          <a:p>
            <a:r>
              <a:rPr lang="ru-RU" b="1" dirty="0">
                <a:solidFill>
                  <a:srgbClr val="0D2C69"/>
                </a:solidFill>
                <a:latin typeface="HSE Sans" panose="02000000000000000000"/>
              </a:rPr>
              <a:t>«Лиз Трасс» развалит японскую экономику?</a:t>
            </a:r>
            <a:endParaRPr lang="ru-RU" dirty="0">
              <a:solidFill>
                <a:srgbClr val="0D2C69"/>
              </a:solidFill>
            </a:endParaRPr>
          </a:p>
        </p:txBody>
      </p:sp>
      <p:sp>
        <p:nvSpPr>
          <p:cNvPr id="7" name="TextBox 6">
            <a:extLst>
              <a:ext uri="{FF2B5EF4-FFF2-40B4-BE49-F238E27FC236}">
                <a16:creationId xmlns="" xmlns:a16="http://schemas.microsoft.com/office/drawing/2014/main" id="{908DFCAC-7631-7DC2-3FD2-BB91CCBEF837}"/>
              </a:ext>
            </a:extLst>
          </p:cNvPr>
          <p:cNvSpPr txBox="1"/>
          <p:nvPr/>
        </p:nvSpPr>
        <p:spPr>
          <a:xfrm>
            <a:off x="585895" y="1914088"/>
            <a:ext cx="11372426" cy="383181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ru-RU" altLang="ja-JP" dirty="0">
                <a:solidFill>
                  <a:srgbClr val="0D2C69"/>
                </a:solidFill>
                <a:latin typeface="HSE Sans" panose="02000000000000000000" pitchFamily="2" charset="0"/>
              </a:rPr>
              <a:t>Некоторые аналитики и комментаторы, описывая экономический стиль Такаити (масштабное фискальное стимулирование + риск реакции рынка), отмечают, что она может стать «японской Лиз Трасс» (т. е. рискнуть столкнуться с «шоком типа Трасс» на финансовых рынках)</a:t>
            </a:r>
            <a:r>
              <a:rPr lang="en-US" altLang="ja-JP" dirty="0">
                <a:solidFill>
                  <a:srgbClr val="0D2C69"/>
                </a:solidFill>
                <a:latin typeface="HSE Sans" panose="02000000000000000000" pitchFamily="2" charset="0"/>
              </a:rPr>
              <a:t> (The Japan Times, 2025</a:t>
            </a:r>
            <a:r>
              <a:rPr lang="en-US" altLang="ja-JP" dirty="0" smtClean="0">
                <a:solidFill>
                  <a:srgbClr val="0D2C69"/>
                </a:solidFill>
                <a:latin typeface="HSE Sans" panose="02000000000000000000" pitchFamily="2" charset="0"/>
              </a:rPr>
              <a:t>)</a:t>
            </a:r>
            <a:endParaRPr lang="ru-RU" altLang="ja-JP" dirty="0" smtClean="0">
              <a:solidFill>
                <a:srgbClr val="0D2C69"/>
              </a:solidFill>
              <a:latin typeface="HSE Sans" panose="02000000000000000000" pitchFamily="2" charset="0"/>
            </a:endParaRPr>
          </a:p>
          <a:p>
            <a:pPr marL="285750" indent="-285750" algn="just">
              <a:lnSpc>
                <a:spcPct val="150000"/>
              </a:lnSpc>
              <a:buFont typeface="Arial" panose="020B0604020202020204" pitchFamily="34" charset="0"/>
              <a:buChar char="•"/>
            </a:pPr>
            <a:r>
              <a:rPr lang="ru-RU" altLang="ja-JP" dirty="0">
                <a:solidFill>
                  <a:srgbClr val="0D2C69"/>
                </a:solidFill>
                <a:latin typeface="HSE Sans" panose="02000000000000000000" pitchFamily="2" charset="0"/>
              </a:rPr>
              <a:t>В отличие от кабинета Лиз Трасс министр финансов у Такаити не </a:t>
            </a:r>
            <a:r>
              <a:rPr lang="ru-RU" altLang="ja-JP" dirty="0" err="1" smtClean="0">
                <a:solidFill>
                  <a:srgbClr val="0D2C69"/>
                </a:solidFill>
                <a:latin typeface="HSE Sans" panose="02000000000000000000" pitchFamily="2" charset="0"/>
              </a:rPr>
              <a:t>Ква</a:t>
            </a:r>
            <a:r>
              <a:rPr lang="ru-RU" altLang="ja-JP" dirty="0" err="1">
                <a:solidFill>
                  <a:srgbClr val="0D2C69"/>
                </a:solidFill>
                <a:latin typeface="HSE Sans" panose="02000000000000000000" pitchFamily="2" charset="0"/>
              </a:rPr>
              <a:t>з</a:t>
            </a:r>
            <a:r>
              <a:rPr lang="ru-RU" altLang="ja-JP" dirty="0" err="1" smtClean="0">
                <a:solidFill>
                  <a:srgbClr val="0D2C69"/>
                </a:solidFill>
                <a:latin typeface="HSE Sans" panose="02000000000000000000" pitchFamily="2" charset="0"/>
              </a:rPr>
              <a:t>и</a:t>
            </a:r>
            <a:r>
              <a:rPr lang="ru-RU" altLang="ja-JP" dirty="0" smtClean="0">
                <a:solidFill>
                  <a:srgbClr val="0D2C69"/>
                </a:solidFill>
                <a:latin typeface="HSE Sans" panose="02000000000000000000" pitchFamily="2" charset="0"/>
              </a:rPr>
              <a:t> </a:t>
            </a:r>
            <a:r>
              <a:rPr lang="ru-RU" altLang="ja-JP" dirty="0" err="1" smtClean="0">
                <a:solidFill>
                  <a:srgbClr val="0D2C69"/>
                </a:solidFill>
                <a:latin typeface="HSE Sans" panose="02000000000000000000" pitchFamily="2" charset="0"/>
              </a:rPr>
              <a:t>Квартенг</a:t>
            </a:r>
            <a:r>
              <a:rPr lang="ru-RU" altLang="ja-JP" dirty="0" smtClean="0">
                <a:solidFill>
                  <a:srgbClr val="0D2C69"/>
                </a:solidFill>
                <a:latin typeface="HSE Sans" panose="02000000000000000000" pitchFamily="2" charset="0"/>
              </a:rPr>
              <a:t>, </a:t>
            </a:r>
            <a:r>
              <a:rPr lang="ru-RU" altLang="ja-JP" dirty="0">
                <a:solidFill>
                  <a:srgbClr val="0D2C69"/>
                </a:solidFill>
                <a:latin typeface="HSE Sans" panose="02000000000000000000" pitchFamily="2" charset="0"/>
              </a:rPr>
              <a:t>а </a:t>
            </a:r>
            <a:r>
              <a:rPr lang="ru-RU" altLang="ja-JP" dirty="0" err="1">
                <a:solidFill>
                  <a:srgbClr val="0D2C69"/>
                </a:solidFill>
                <a:latin typeface="HSE Sans" panose="02000000000000000000" pitchFamily="2" charset="0"/>
              </a:rPr>
              <a:t>Катаяма</a:t>
            </a:r>
            <a:r>
              <a:rPr lang="ru-RU" altLang="ja-JP" dirty="0">
                <a:solidFill>
                  <a:srgbClr val="0D2C69"/>
                </a:solidFill>
                <a:latin typeface="HSE Sans" panose="02000000000000000000" pitchFamily="2" charset="0"/>
              </a:rPr>
              <a:t> </a:t>
            </a:r>
            <a:r>
              <a:rPr lang="ru-RU" altLang="ja-JP" dirty="0" err="1" smtClean="0">
                <a:solidFill>
                  <a:srgbClr val="0D2C69"/>
                </a:solidFill>
                <a:latin typeface="HSE Sans" panose="02000000000000000000" pitchFamily="2" charset="0"/>
              </a:rPr>
              <a:t>Сацуки</a:t>
            </a:r>
            <a:endParaRPr lang="ru-RU" altLang="ja-JP" dirty="0" smtClean="0">
              <a:solidFill>
                <a:srgbClr val="0D2C69"/>
              </a:solidFill>
              <a:latin typeface="HSE Sans" panose="02000000000000000000" pitchFamily="2" charset="0"/>
            </a:endParaRPr>
          </a:p>
          <a:p>
            <a:pPr marL="285750" indent="-285750" algn="just">
              <a:lnSpc>
                <a:spcPct val="150000"/>
              </a:lnSpc>
              <a:buFont typeface="Arial" panose="020B0604020202020204" pitchFamily="34" charset="0"/>
              <a:buChar char="•"/>
            </a:pPr>
            <a:r>
              <a:rPr lang="ru-RU" altLang="ja-JP" dirty="0" smtClean="0">
                <a:solidFill>
                  <a:srgbClr val="0D2C69"/>
                </a:solidFill>
                <a:latin typeface="HSE Sans" panose="02000000000000000000" pitchFamily="2" charset="0"/>
              </a:rPr>
              <a:t>Предложив </a:t>
            </a:r>
            <a:r>
              <a:rPr lang="ru-RU" altLang="ja-JP" dirty="0">
                <a:solidFill>
                  <a:srgbClr val="0D2C69"/>
                </a:solidFill>
                <a:latin typeface="HSE Sans" panose="02000000000000000000" pitchFamily="2" charset="0"/>
              </a:rPr>
              <a:t>крупный пакет стимулирующих мер, </a:t>
            </a:r>
            <a:r>
              <a:rPr lang="ru-RU" altLang="ja-JP" dirty="0" smtClean="0">
                <a:solidFill>
                  <a:srgbClr val="0D2C69"/>
                </a:solidFill>
                <a:latin typeface="HSE Sans" panose="02000000000000000000" pitchFamily="2" charset="0"/>
              </a:rPr>
              <a:t>Такаити заявила </a:t>
            </a:r>
            <a:r>
              <a:rPr lang="ru-RU" altLang="ja-JP" dirty="0">
                <a:solidFill>
                  <a:srgbClr val="0D2C69"/>
                </a:solidFill>
                <a:latin typeface="HSE Sans" panose="02000000000000000000" pitchFamily="2" charset="0"/>
              </a:rPr>
              <a:t>парламенту, что «Япония не находится в ситуации, когда ей грозит нечто подобное «шоку Трасс», отвергнув предположения о том, что ее финансовые меры будут повторять кризис 2022 года в Великобритании при Трасс </a:t>
            </a:r>
            <a:r>
              <a:rPr lang="en-US" altLang="ja-JP" dirty="0">
                <a:solidFill>
                  <a:srgbClr val="0D2C69"/>
                </a:solidFill>
                <a:latin typeface="HSE Sans" panose="02000000000000000000" pitchFamily="2" charset="0"/>
              </a:rPr>
              <a:t>(Reuters, 2025</a:t>
            </a:r>
            <a:r>
              <a:rPr lang="en-US" altLang="ja-JP" dirty="0" smtClean="0">
                <a:solidFill>
                  <a:srgbClr val="0D2C69"/>
                </a:solidFill>
                <a:latin typeface="HSE Sans" panose="02000000000000000000" pitchFamily="2" charset="0"/>
              </a:rPr>
              <a:t>)</a:t>
            </a:r>
            <a:endParaRPr lang="ru-RU" altLang="ja-JP" dirty="0" smtClean="0">
              <a:solidFill>
                <a:srgbClr val="0D2C69"/>
              </a:solidFill>
              <a:latin typeface="HSE Sans" panose="02000000000000000000" pitchFamily="2" charset="0"/>
            </a:endParaRPr>
          </a:p>
          <a:p>
            <a:pPr marL="285750" indent="-285750" algn="just">
              <a:lnSpc>
                <a:spcPct val="150000"/>
              </a:lnSpc>
              <a:buFont typeface="Arial" panose="020B0604020202020204" pitchFamily="34" charset="0"/>
              <a:buChar char="•"/>
            </a:pPr>
            <a:r>
              <a:rPr lang="ru-RU" altLang="ja-JP" dirty="0" smtClean="0">
                <a:solidFill>
                  <a:srgbClr val="0D2C69"/>
                </a:solidFill>
                <a:latin typeface="HSE Sans" panose="02000000000000000000" pitchFamily="2" charset="0"/>
              </a:rPr>
              <a:t>44 дня уже продержалась</a:t>
            </a:r>
          </a:p>
          <a:p>
            <a:pPr marL="285750" indent="-285750" algn="just">
              <a:lnSpc>
                <a:spcPct val="150000"/>
              </a:lnSpc>
              <a:buFont typeface="Arial" panose="020B0604020202020204" pitchFamily="34" charset="0"/>
              <a:buChar char="•"/>
            </a:pPr>
            <a:r>
              <a:rPr lang="ru-RU" altLang="ja-JP" dirty="0" smtClean="0">
                <a:solidFill>
                  <a:srgbClr val="0D2C69"/>
                </a:solidFill>
                <a:latin typeface="HSE Sans" panose="02000000000000000000" pitchFamily="2" charset="0"/>
              </a:rPr>
              <a:t>Воронежская и Ростовская области </a:t>
            </a:r>
            <a:endParaRPr lang="ru-RU" b="1" u="sng" dirty="0">
              <a:solidFill>
                <a:schemeClr val="tx2"/>
              </a:solidFill>
              <a:latin typeface="HSE Sans" panose="02000000000000000000"/>
            </a:endParaRPr>
          </a:p>
        </p:txBody>
      </p:sp>
    </p:spTree>
    <p:extLst>
      <p:ext uri="{BB962C8B-B14F-4D97-AF65-F5344CB8AC3E}">
        <p14:creationId xmlns:p14="http://schemas.microsoft.com/office/powerpoint/2010/main" val="375968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E0DB5E4-CA51-B8A9-35E9-0CFF7ECA1258}"/>
            </a:ext>
          </a:extLst>
        </p:cNvPr>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9D4873-2E46-7B0C-348A-DAE1BB2820F0}"/>
              </a:ext>
            </a:extLst>
          </p:cNvPr>
          <p:cNvSpPr>
            <a:spLocks noGrp="1"/>
          </p:cNvSpPr>
          <p:nvPr>
            <p:ph type="title"/>
          </p:nvPr>
        </p:nvSpPr>
        <p:spPr>
          <a:xfrm>
            <a:off x="585895" y="1115148"/>
            <a:ext cx="11057955" cy="636380"/>
          </a:xfrm>
        </p:spPr>
        <p:txBody>
          <a:bodyPr>
            <a:normAutofit/>
          </a:bodyPr>
          <a:lstStyle/>
          <a:p>
            <a:r>
              <a:rPr lang="ru-RU" b="1" dirty="0">
                <a:solidFill>
                  <a:srgbClr val="0D2C69"/>
                </a:solidFill>
                <a:latin typeface="HSE Sans" panose="02000000000000000000"/>
              </a:rPr>
              <a:t>Внешняя политика и отношения с Китаем - «</a:t>
            </a:r>
            <a:r>
              <a:rPr lang="en-US" b="1" dirty="0">
                <a:solidFill>
                  <a:srgbClr val="0D2C69"/>
                </a:solidFill>
                <a:latin typeface="HSE Sans" panose="02000000000000000000"/>
              </a:rPr>
              <a:t>Survival </a:t>
            </a:r>
            <a:r>
              <a:rPr lang="en-US" b="1" dirty="0" smtClean="0">
                <a:solidFill>
                  <a:srgbClr val="0D2C69"/>
                </a:solidFill>
                <a:latin typeface="HSE Sans" panose="02000000000000000000"/>
              </a:rPr>
              <a:t>Threatening</a:t>
            </a:r>
            <a:r>
              <a:rPr lang="en-US" b="1" dirty="0" smtClean="0">
                <a:solidFill>
                  <a:srgbClr val="0D2C69"/>
                </a:solidFill>
                <a:latin typeface="HSE Sans" panose="02000000000000000000"/>
              </a:rPr>
              <a:t> </a:t>
            </a:r>
            <a:r>
              <a:rPr lang="en-US" b="1" dirty="0">
                <a:solidFill>
                  <a:srgbClr val="0D2C69"/>
                </a:solidFill>
                <a:latin typeface="HSE Sans" panose="02000000000000000000"/>
              </a:rPr>
              <a:t>Situation</a:t>
            </a:r>
            <a:r>
              <a:rPr lang="ru-RU" b="1" dirty="0">
                <a:solidFill>
                  <a:srgbClr val="0D2C69"/>
                </a:solidFill>
                <a:latin typeface="HSE Sans" panose="02000000000000000000"/>
              </a:rPr>
              <a:t>»</a:t>
            </a:r>
            <a:endParaRPr lang="ru-RU" dirty="0">
              <a:solidFill>
                <a:srgbClr val="0D2C69"/>
              </a:solidFill>
            </a:endParaRPr>
          </a:p>
        </p:txBody>
      </p:sp>
      <p:sp>
        <p:nvSpPr>
          <p:cNvPr id="7" name="TextBox 6">
            <a:extLst>
              <a:ext uri="{FF2B5EF4-FFF2-40B4-BE49-F238E27FC236}">
                <a16:creationId xmlns="" xmlns:a16="http://schemas.microsoft.com/office/drawing/2014/main" id="{32EF9815-7FB1-7515-914A-9BF30739F159}"/>
              </a:ext>
            </a:extLst>
          </p:cNvPr>
          <p:cNvSpPr txBox="1"/>
          <p:nvPr/>
        </p:nvSpPr>
        <p:spPr>
          <a:xfrm>
            <a:off x="585895" y="1914088"/>
            <a:ext cx="11372426" cy="503836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ru-RU" altLang="ja-JP" dirty="0">
                <a:solidFill>
                  <a:srgbClr val="0D2C69"/>
                </a:solidFill>
                <a:latin typeface="HSE Sans" panose="02000000000000000000" pitchFamily="2" charset="0"/>
              </a:rPr>
              <a:t>7 ноября бывший министр иностранных дел </a:t>
            </a:r>
            <a:r>
              <a:rPr lang="ru-RU" altLang="ja-JP" dirty="0" err="1">
                <a:solidFill>
                  <a:srgbClr val="0D2C69"/>
                </a:solidFill>
                <a:latin typeface="HSE Sans" panose="02000000000000000000" pitchFamily="2" charset="0"/>
              </a:rPr>
              <a:t>Кацуя</a:t>
            </a:r>
            <a:r>
              <a:rPr lang="ru-RU" altLang="ja-JP" dirty="0">
                <a:solidFill>
                  <a:srgbClr val="0D2C69"/>
                </a:solidFill>
                <a:latin typeface="HSE Sans" panose="02000000000000000000" pitchFamily="2" charset="0"/>
              </a:rPr>
              <a:t> Окада неоднократно задавал </a:t>
            </a:r>
            <a:r>
              <a:rPr lang="ru-RU" altLang="ja-JP" dirty="0" err="1">
                <a:solidFill>
                  <a:srgbClr val="0D2C69"/>
                </a:solidFill>
                <a:latin typeface="HSE Sans" panose="02000000000000000000" pitchFamily="2" charset="0"/>
              </a:rPr>
              <a:t>Такаичи</a:t>
            </a:r>
            <a:r>
              <a:rPr lang="ru-RU" altLang="ja-JP" dirty="0">
                <a:solidFill>
                  <a:srgbClr val="0D2C69"/>
                </a:solidFill>
                <a:latin typeface="HSE Sans" panose="02000000000000000000" pitchFamily="2" charset="0"/>
              </a:rPr>
              <a:t> вопросы о Тайване и о том, какой кризис можно считать «угрозой выживанию» Японии в соответствии с ее законами о безопасности (</a:t>
            </a:r>
            <a:r>
              <a:rPr lang="en-US" altLang="ja-JP" dirty="0">
                <a:solidFill>
                  <a:srgbClr val="0D2C69"/>
                </a:solidFill>
                <a:latin typeface="HSE Sans" panose="02000000000000000000" pitchFamily="2" charset="0"/>
              </a:rPr>
              <a:t>Bloomberg, 2025)</a:t>
            </a:r>
          </a:p>
          <a:p>
            <a:pPr marL="285750" indent="-285750" algn="just">
              <a:lnSpc>
                <a:spcPct val="150000"/>
              </a:lnSpc>
              <a:buFont typeface="Arial" panose="020B0604020202020204" pitchFamily="34" charset="0"/>
              <a:buChar char="•"/>
            </a:pPr>
            <a:r>
              <a:rPr lang="ru-RU" altLang="ja-JP" dirty="0">
                <a:solidFill>
                  <a:srgbClr val="0D2C69"/>
                </a:solidFill>
                <a:latin typeface="HSE Sans" panose="02000000000000000000" pitchFamily="2" charset="0"/>
              </a:rPr>
              <a:t>Рассуждая о том, как  Китай может попытаться установить контроль над Тайванем, </a:t>
            </a:r>
            <a:r>
              <a:rPr lang="ru-RU" altLang="ja-JP" dirty="0" err="1">
                <a:solidFill>
                  <a:srgbClr val="0D2C69"/>
                </a:solidFill>
                <a:latin typeface="HSE Sans" panose="02000000000000000000" pitchFamily="2" charset="0"/>
              </a:rPr>
              <a:t>Такаичи</a:t>
            </a:r>
            <a:r>
              <a:rPr lang="ru-RU" altLang="ja-JP" dirty="0">
                <a:solidFill>
                  <a:srgbClr val="0D2C69"/>
                </a:solidFill>
                <a:latin typeface="HSE Sans" panose="02000000000000000000" pitchFamily="2" charset="0"/>
              </a:rPr>
              <a:t> ответила ему: «Если они используют военные корабли и это будет сопровождаться применением силы, то, как бы вы к этому ни относились, это может стать «ситуацией, угрожающей нашему выживанию». Правительство будет принимать решение о том, как реагировать, на основе всей информации о фактической ситуации в конкретных отдельных случаях» (</a:t>
            </a:r>
            <a:r>
              <a:rPr lang="en-US" altLang="ja-JP" dirty="0">
                <a:solidFill>
                  <a:srgbClr val="0D2C69"/>
                </a:solidFill>
                <a:latin typeface="HSE Sans" panose="02000000000000000000" pitchFamily="2" charset="0"/>
              </a:rPr>
              <a:t>Bloomberg, 2025)</a:t>
            </a:r>
          </a:p>
          <a:p>
            <a:pPr algn="just">
              <a:lnSpc>
                <a:spcPct val="150000"/>
              </a:lnSpc>
            </a:pPr>
            <a:r>
              <a:rPr lang="ja-JP" altLang="en-US">
                <a:solidFill>
                  <a:srgbClr val="0D2C69"/>
                </a:solidFill>
              </a:rPr>
              <a:t>「戦艦を使って、武力の行使も伴うものであれば、これはどう考えても存立危機事態になりうるケースだと、私は考えます」</a:t>
            </a:r>
          </a:p>
          <a:p>
            <a:pPr marL="285750" indent="-285750" algn="just">
              <a:lnSpc>
                <a:spcPct val="150000"/>
              </a:lnSpc>
              <a:buFont typeface="Arial" panose="020B0604020202020204" pitchFamily="34" charset="0"/>
              <a:buChar char="•"/>
            </a:pPr>
            <a:endParaRPr lang="ru-RU" altLang="ja-JP" dirty="0">
              <a:solidFill>
                <a:schemeClr val="tx2"/>
              </a:solidFill>
              <a:latin typeface="HSE Sans" panose="02000000000000000000" pitchFamily="2" charset="0"/>
            </a:endParaRPr>
          </a:p>
          <a:p>
            <a:pPr algn="just">
              <a:lnSpc>
                <a:spcPct val="150000"/>
              </a:lnSpc>
            </a:pPr>
            <a:endParaRPr lang="ru-RU" b="1" u="sng" dirty="0">
              <a:solidFill>
                <a:schemeClr val="tx2"/>
              </a:solidFill>
              <a:latin typeface="HSE Sans" panose="02000000000000000000"/>
            </a:endParaRPr>
          </a:p>
        </p:txBody>
      </p:sp>
    </p:spTree>
    <p:extLst>
      <p:ext uri="{BB962C8B-B14F-4D97-AF65-F5344CB8AC3E}">
        <p14:creationId xmlns:p14="http://schemas.microsoft.com/office/powerpoint/2010/main" val="34250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E0DB5E4-CA51-B8A9-35E9-0CFF7ECA1258}"/>
            </a:ext>
          </a:extLst>
        </p:cNvPr>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9D4873-2E46-7B0C-348A-DAE1BB2820F0}"/>
              </a:ext>
            </a:extLst>
          </p:cNvPr>
          <p:cNvSpPr>
            <a:spLocks noGrp="1"/>
          </p:cNvSpPr>
          <p:nvPr>
            <p:ph type="title"/>
          </p:nvPr>
        </p:nvSpPr>
        <p:spPr>
          <a:xfrm>
            <a:off x="585895" y="1115148"/>
            <a:ext cx="11057955" cy="636380"/>
          </a:xfrm>
        </p:spPr>
        <p:txBody>
          <a:bodyPr>
            <a:normAutofit/>
          </a:bodyPr>
          <a:lstStyle/>
          <a:p>
            <a:r>
              <a:rPr lang="ru-RU" b="1" dirty="0">
                <a:solidFill>
                  <a:srgbClr val="0D2C69"/>
                </a:solidFill>
                <a:latin typeface="HSE Sans" panose="02000000000000000000"/>
              </a:rPr>
              <a:t>Политика в области обороны и безопасности</a:t>
            </a:r>
            <a:endParaRPr lang="ru-RU" dirty="0">
              <a:solidFill>
                <a:srgbClr val="0D2C69"/>
              </a:solidFill>
            </a:endParaRPr>
          </a:p>
        </p:txBody>
      </p:sp>
      <p:sp>
        <p:nvSpPr>
          <p:cNvPr id="7" name="TextBox 6">
            <a:extLst>
              <a:ext uri="{FF2B5EF4-FFF2-40B4-BE49-F238E27FC236}">
                <a16:creationId xmlns="" xmlns:a16="http://schemas.microsoft.com/office/drawing/2014/main" id="{32EF9815-7FB1-7515-914A-9BF30739F159}"/>
              </a:ext>
            </a:extLst>
          </p:cNvPr>
          <p:cNvSpPr txBox="1"/>
          <p:nvPr/>
        </p:nvSpPr>
        <p:spPr>
          <a:xfrm>
            <a:off x="585895" y="1914088"/>
            <a:ext cx="11372426" cy="461664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ru-RU" dirty="0">
                <a:solidFill>
                  <a:srgbClr val="0D2C69"/>
                </a:solidFill>
                <a:latin typeface="Arial" charset="0"/>
                <a:ea typeface="Arial" charset="0"/>
                <a:cs typeface="Arial" charset="0"/>
              </a:rPr>
              <a:t>Жестче в тайваньском вопросе и по отношению к Китаю. </a:t>
            </a:r>
          </a:p>
          <a:p>
            <a:pPr marL="285750" indent="-285750" algn="just">
              <a:lnSpc>
                <a:spcPct val="150000"/>
              </a:lnSpc>
              <a:buFont typeface="Arial" panose="020B0604020202020204" pitchFamily="34" charset="0"/>
              <a:buChar char="•"/>
            </a:pPr>
            <a:r>
              <a:rPr lang="ru-RU" dirty="0">
                <a:solidFill>
                  <a:srgbClr val="0D2C69"/>
                </a:solidFill>
                <a:latin typeface="Arial" charset="0"/>
                <a:ea typeface="Arial" charset="0"/>
                <a:cs typeface="Arial" charset="0"/>
              </a:rPr>
              <a:t>9 статья Конституции и нормальность Японии</a:t>
            </a:r>
          </a:p>
          <a:p>
            <a:pPr marL="285750" indent="-285750" algn="just">
              <a:lnSpc>
                <a:spcPct val="150000"/>
              </a:lnSpc>
              <a:buFont typeface="Arial" panose="020B0604020202020204" pitchFamily="34" charset="0"/>
              <a:buChar char="•"/>
            </a:pPr>
            <a:r>
              <a:rPr lang="ru-RU" dirty="0" err="1">
                <a:solidFill>
                  <a:srgbClr val="0D2C69"/>
                </a:solidFill>
                <a:latin typeface="Arial" charset="0"/>
                <a:ea typeface="Arial" charset="0"/>
                <a:cs typeface="Arial" charset="0"/>
              </a:rPr>
              <a:t>Ясукуни</a:t>
            </a:r>
            <a:endParaRPr lang="ru-RU" dirty="0">
              <a:solidFill>
                <a:srgbClr val="0D2C69"/>
              </a:solidFill>
              <a:latin typeface="Arial" charset="0"/>
              <a:ea typeface="Arial" charset="0"/>
              <a:cs typeface="Arial" charset="0"/>
            </a:endParaRPr>
          </a:p>
          <a:p>
            <a:pPr marL="285750" indent="-285750" algn="just">
              <a:lnSpc>
                <a:spcPct val="150000"/>
              </a:lnSpc>
              <a:buFont typeface="Arial" panose="020B0604020202020204" pitchFamily="34" charset="0"/>
              <a:buChar char="•"/>
            </a:pPr>
            <a:r>
              <a:rPr lang="ru-RU" dirty="0">
                <a:solidFill>
                  <a:srgbClr val="0D2C69"/>
                </a:solidFill>
                <a:latin typeface="Arial" charset="0"/>
                <a:ea typeface="Arial" charset="0"/>
                <a:cs typeface="Arial" charset="0"/>
              </a:rPr>
              <a:t>Траты на оборону могут превысить 3.5%</a:t>
            </a:r>
          </a:p>
          <a:p>
            <a:pPr marL="285750" indent="-285750" algn="just">
              <a:lnSpc>
                <a:spcPct val="150000"/>
              </a:lnSpc>
              <a:buFont typeface="Arial" panose="020B0604020202020204" pitchFamily="34" charset="0"/>
              <a:buChar char="•"/>
            </a:pPr>
            <a:r>
              <a:rPr lang="ru-RU" dirty="0">
                <a:solidFill>
                  <a:srgbClr val="0D2C69"/>
                </a:solidFill>
                <a:latin typeface="Arial" charset="0"/>
                <a:ea typeface="Arial" charset="0"/>
                <a:cs typeface="Arial" charset="0"/>
              </a:rPr>
              <a:t>К концу 2026 года мы получим три новых редакции основных документов, которые последний раз обновлялись </a:t>
            </a:r>
            <a:r>
              <a:rPr lang="ru-RU" dirty="0" err="1">
                <a:solidFill>
                  <a:srgbClr val="0D2C69"/>
                </a:solidFill>
                <a:latin typeface="Arial" charset="0"/>
                <a:ea typeface="Arial" charset="0"/>
                <a:cs typeface="Arial" charset="0"/>
              </a:rPr>
              <a:t>Фумио</a:t>
            </a:r>
            <a:r>
              <a:rPr lang="ru-RU" dirty="0">
                <a:solidFill>
                  <a:srgbClr val="0D2C69"/>
                </a:solidFill>
                <a:latin typeface="Arial" charset="0"/>
                <a:ea typeface="Arial" charset="0"/>
                <a:cs typeface="Arial" charset="0"/>
              </a:rPr>
              <a:t> </a:t>
            </a:r>
            <a:r>
              <a:rPr lang="ru-RU" dirty="0" err="1">
                <a:solidFill>
                  <a:srgbClr val="0D2C69"/>
                </a:solidFill>
                <a:latin typeface="Arial" charset="0"/>
                <a:ea typeface="Arial" charset="0"/>
                <a:cs typeface="Arial" charset="0"/>
              </a:rPr>
              <a:t>Кисида</a:t>
            </a:r>
            <a:r>
              <a:rPr lang="ru-RU" dirty="0">
                <a:solidFill>
                  <a:srgbClr val="0D2C69"/>
                </a:solidFill>
                <a:latin typeface="Arial" charset="0"/>
                <a:ea typeface="Arial" charset="0"/>
                <a:cs typeface="Arial" charset="0"/>
              </a:rPr>
              <a:t> в 2022 в декабре в свете «беспрецедентных вызовов для Японии после второй мировой войны»</a:t>
            </a:r>
          </a:p>
          <a:p>
            <a:pPr marL="285750" indent="-285750" algn="just">
              <a:lnSpc>
                <a:spcPct val="150000"/>
              </a:lnSpc>
              <a:buFont typeface="Arial" panose="020B0604020202020204" pitchFamily="34" charset="0"/>
              <a:buChar char="•"/>
            </a:pPr>
            <a:r>
              <a:rPr lang="en-GB" altLang="ja-JP" dirty="0">
                <a:solidFill>
                  <a:srgbClr val="0D2C69"/>
                </a:solidFill>
                <a:latin typeface="HSE Sans" panose="02000000000000000000" pitchFamily="2" charset="0"/>
              </a:rPr>
              <a:t>“I look forward to working with the President of the United States to make the alliance even stronger and more prosperous and advance a ‘Free and Open Indo-Pacific’”, “</a:t>
            </a:r>
            <a:r>
              <a:rPr lang="en-US" dirty="0">
                <a:solidFill>
                  <a:srgbClr val="0D2C69"/>
                </a:solidFill>
                <a:latin typeface="Arial" charset="0"/>
                <a:ea typeface="Arial" charset="0"/>
                <a:cs typeface="Arial" charset="0"/>
              </a:rPr>
              <a:t>closer security ties with the US and is moving to accelerate the country’s defense build-up” </a:t>
            </a:r>
            <a:r>
              <a:rPr lang="en-US" sz="800" dirty="0">
                <a:solidFill>
                  <a:srgbClr val="0D2C69"/>
                </a:solidFill>
                <a:latin typeface="Arial" charset="0"/>
                <a:ea typeface="Arial" charset="0"/>
                <a:cs typeface="Arial" charset="0"/>
              </a:rPr>
              <a:t>(</a:t>
            </a:r>
            <a:r>
              <a:rPr lang="en-US" sz="800" dirty="0"/>
              <a:t>https://</a:t>
            </a:r>
            <a:r>
              <a:rPr lang="en-US" sz="800" dirty="0" err="1"/>
              <a:t>www.yahoo.com</a:t>
            </a:r>
            <a:r>
              <a:rPr lang="en-US" sz="800" dirty="0"/>
              <a:t>/news/articles/real-reason-behind-china-fury-003644834.html?guccounter=1&amp;guce_referrer=aHR0cHM6Ly93d3cuZ29vZ2xlLmNvbS8&amp;guce_referrer_sig=AQAAAG23ysBT_rrX4PSpO4oHR-dAIrWnuGl_XTZvDR9v9WQYEDjYedHSAKpSJBQmYN22iQGENQMFbreHIH5Y3hrSfww03tYbUgsQY2dMpF6H-iY3Zs-jLLFM-a4BFGZvuD05RHRbfWQN1PWvL9gqvw6KnG0LDyIzc73a6xuBwRPvK9_w </a:t>
            </a:r>
            <a:r>
              <a:rPr lang="en-US" sz="800" dirty="0">
                <a:solidFill>
                  <a:srgbClr val="0D2C69"/>
                </a:solidFill>
                <a:latin typeface="Arial" charset="0"/>
                <a:ea typeface="Arial" charset="0"/>
                <a:cs typeface="Arial" charset="0"/>
              </a:rPr>
              <a:t> </a:t>
            </a:r>
            <a:endParaRPr lang="ru-RU" b="1" u="sng" dirty="0">
              <a:solidFill>
                <a:schemeClr val="tx2"/>
              </a:solidFill>
              <a:latin typeface="HSE Sans" panose="02000000000000000000"/>
            </a:endParaRPr>
          </a:p>
        </p:txBody>
      </p:sp>
    </p:spTree>
    <p:extLst>
      <p:ext uri="{BB962C8B-B14F-4D97-AF65-F5344CB8AC3E}">
        <p14:creationId xmlns:p14="http://schemas.microsoft.com/office/powerpoint/2010/main" val="1022354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481</TotalTime>
  <Words>1364</Words>
  <Application>Microsoft Macintosh PowerPoint</Application>
  <PresentationFormat>Widescreen</PresentationFormat>
  <Paragraphs>145</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Baron</vt:lpstr>
      <vt:lpstr>HSE Sans</vt:lpstr>
      <vt:lpstr>Mangal</vt:lpstr>
      <vt:lpstr>Times New Roman</vt:lpstr>
      <vt:lpstr>Times New Roman Bold</vt:lpstr>
      <vt:lpstr>游ゴシック</vt:lpstr>
      <vt:lpstr>游ゴシック Light</vt:lpstr>
      <vt:lpstr>Arial</vt:lpstr>
      <vt:lpstr>Office テーマ</vt:lpstr>
      <vt:lpstr> «Внешняя политика новой Маргарет Тэтчер и старые проблемы безопасности Японии»</vt:lpstr>
      <vt:lpstr>PowerPoint Presentation</vt:lpstr>
      <vt:lpstr>PowerPoint Presentation</vt:lpstr>
      <vt:lpstr>Рейтинги кабинета Такаити в октябре 2025</vt:lpstr>
      <vt:lpstr>Рейтинги Исиба Сигэру (2024)</vt:lpstr>
      <vt:lpstr>«Маргарет Тэтчер» изменит внешнеполитический курс Японии? </vt:lpstr>
      <vt:lpstr>«Лиз Трасс» развалит японскую экономику?</vt:lpstr>
      <vt:lpstr>Внешняя политика и отношения с Китаем - «Survival Threatening Situation»</vt:lpstr>
      <vt:lpstr>Политика в области обороны и безопасности</vt:lpstr>
      <vt:lpstr>Украина, увеличение расходов на оборону, Соединенные Штаты – без новелл?</vt:lpstr>
      <vt:lpstr>Источники</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«Внешняя политика новой Маргарет Тэтчер и старые проблемы безопасности Японии»</dc:title>
  <dc:creator>Молдаванов Иван Александрович</dc:creator>
  <cp:lastModifiedBy>nikiporetstakigawa@gmail.com</cp:lastModifiedBy>
  <cp:revision>11</cp:revision>
  <dcterms:created xsi:type="dcterms:W3CDTF">2025-12-08T12:12:16Z</dcterms:created>
  <dcterms:modified xsi:type="dcterms:W3CDTF">2025-12-08T22:05:12Z</dcterms:modified>
</cp:coreProperties>
</file>