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71" r:id="rId5"/>
    <p:sldId id="272" r:id="rId6"/>
    <p:sldId id="286" r:id="rId7"/>
    <p:sldId id="287" r:id="rId8"/>
    <p:sldId id="288" r:id="rId9"/>
    <p:sldId id="290" r:id="rId10"/>
    <p:sldId id="289" r:id="rId11"/>
    <p:sldId id="291" r:id="rId12"/>
    <p:sldId id="292" r:id="rId13"/>
    <p:sldId id="293" r:id="rId14"/>
    <p:sldId id="294" r:id="rId15"/>
    <p:sldId id="285" r:id="rId16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21501-8AC7-D24B-9BD4-4AB280FA19DE}" v="6" dt="2021-11-26T18:08:21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/>
    <p:restoredTop sz="94694"/>
  </p:normalViewPr>
  <p:slideViewPr>
    <p:cSldViewPr snapToGrid="0" snapToObjects="1">
      <p:cViewPr varScale="1">
        <p:scale>
          <a:sx n="78" d="100"/>
          <a:sy n="78" d="100"/>
        </p:scale>
        <p:origin x="1109" y="6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F60ED1-6264-40DE-BA9D-DA5AF3DBC0D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BE6F6D-A73A-4FC6-B45A-A4DCEA081C24}">
      <dgm:prSet custT="1"/>
      <dgm:spPr/>
      <dgm:t>
        <a:bodyPr/>
        <a:lstStyle/>
        <a:p>
          <a:r>
            <a:rPr lang="ru-RU" sz="2100" dirty="0"/>
            <a:t>Кибербезопасность </a:t>
          </a:r>
        </a:p>
      </dgm:t>
    </dgm:pt>
    <dgm:pt modelId="{6EB2A156-7AA2-4A72-9866-4C4B53199372}" type="parTrans" cxnId="{57B57B0C-FAC4-4FE0-B3DB-50FF0D65460F}">
      <dgm:prSet/>
      <dgm:spPr/>
      <dgm:t>
        <a:bodyPr/>
        <a:lstStyle/>
        <a:p>
          <a:endParaRPr lang="ru-RU"/>
        </a:p>
      </dgm:t>
    </dgm:pt>
    <dgm:pt modelId="{75845F63-E349-4782-BCAC-46E75A58FDD5}" type="sibTrans" cxnId="{57B57B0C-FAC4-4FE0-B3DB-50FF0D65460F}">
      <dgm:prSet/>
      <dgm:spPr/>
      <dgm:t>
        <a:bodyPr/>
        <a:lstStyle/>
        <a:p>
          <a:endParaRPr lang="ru-RU"/>
        </a:p>
      </dgm:t>
    </dgm:pt>
    <dgm:pt modelId="{558861BD-8525-450D-977D-53F104B015EC}">
      <dgm:prSet custT="1"/>
      <dgm:spPr/>
      <dgm:t>
        <a:bodyPr/>
        <a:lstStyle/>
        <a:p>
          <a:r>
            <a:rPr lang="ru-RU" sz="2100" dirty="0"/>
            <a:t>Цифровое образование </a:t>
          </a:r>
        </a:p>
      </dgm:t>
    </dgm:pt>
    <dgm:pt modelId="{24ADCA05-ECE1-458F-8383-4F608C6C7EF0}" type="parTrans" cxnId="{ACDB2255-5758-4903-A296-FFEF733F50F1}">
      <dgm:prSet/>
      <dgm:spPr/>
      <dgm:t>
        <a:bodyPr/>
        <a:lstStyle/>
        <a:p>
          <a:endParaRPr lang="ru-RU"/>
        </a:p>
      </dgm:t>
    </dgm:pt>
    <dgm:pt modelId="{5EFD680A-2739-4711-92BA-C605500289CA}" type="sibTrans" cxnId="{ACDB2255-5758-4903-A296-FFEF733F50F1}">
      <dgm:prSet/>
      <dgm:spPr/>
      <dgm:t>
        <a:bodyPr/>
        <a:lstStyle/>
        <a:p>
          <a:endParaRPr lang="ru-RU"/>
        </a:p>
      </dgm:t>
    </dgm:pt>
    <dgm:pt modelId="{9497522A-3682-41CA-934A-B91277DE94D6}">
      <dgm:prSet custT="1"/>
      <dgm:spPr/>
      <dgm:t>
        <a:bodyPr/>
        <a:lstStyle/>
        <a:p>
          <a:r>
            <a:rPr lang="ru-RU" sz="2100" dirty="0"/>
            <a:t>ИКТ-инфраструктура</a:t>
          </a:r>
        </a:p>
      </dgm:t>
    </dgm:pt>
    <dgm:pt modelId="{2D972407-DA98-4080-9084-49A5BE8B1160}" type="parTrans" cxnId="{A47B40D0-D787-43DD-A307-6C86B8E5E7D0}">
      <dgm:prSet/>
      <dgm:spPr/>
      <dgm:t>
        <a:bodyPr/>
        <a:lstStyle/>
        <a:p>
          <a:endParaRPr lang="ru-RU"/>
        </a:p>
      </dgm:t>
    </dgm:pt>
    <dgm:pt modelId="{75CAC322-4E12-4814-9CD2-2ABE64362A10}" type="sibTrans" cxnId="{A47B40D0-D787-43DD-A307-6C86B8E5E7D0}">
      <dgm:prSet/>
      <dgm:spPr/>
      <dgm:t>
        <a:bodyPr/>
        <a:lstStyle/>
        <a:p>
          <a:endParaRPr lang="ru-RU"/>
        </a:p>
      </dgm:t>
    </dgm:pt>
    <dgm:pt modelId="{4FB21582-82BB-4576-A5D1-6F482ADA07A8}" type="pres">
      <dgm:prSet presAssocID="{12F60ED1-6264-40DE-BA9D-DA5AF3DBC0DA}" presName="Name0" presStyleCnt="0">
        <dgm:presLayoutVars>
          <dgm:dir/>
          <dgm:resizeHandles val="exact"/>
        </dgm:presLayoutVars>
      </dgm:prSet>
      <dgm:spPr/>
    </dgm:pt>
    <dgm:pt modelId="{013C6255-8F9E-4ED2-BEF6-A606FFBD4500}" type="pres">
      <dgm:prSet presAssocID="{ABBE6F6D-A73A-4FC6-B45A-A4DCEA081C24}" presName="compNode" presStyleCnt="0"/>
      <dgm:spPr/>
    </dgm:pt>
    <dgm:pt modelId="{459B9710-6B7C-4A1F-8C46-C1AA7E020456}" type="pres">
      <dgm:prSet presAssocID="{ABBE6F6D-A73A-4FC6-B45A-A4DCEA081C24}" presName="pictRect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B6350C12-FAF5-43DC-93A2-7C8C5EB9D243}" type="pres">
      <dgm:prSet presAssocID="{ABBE6F6D-A73A-4FC6-B45A-A4DCEA081C24}" presName="textRect" presStyleLbl="revTx" presStyleIdx="0" presStyleCnt="3">
        <dgm:presLayoutVars>
          <dgm:bulletEnabled val="1"/>
        </dgm:presLayoutVars>
      </dgm:prSet>
      <dgm:spPr/>
    </dgm:pt>
    <dgm:pt modelId="{019EAD22-FED6-4CF9-BB4B-1EA13ADF149B}" type="pres">
      <dgm:prSet presAssocID="{75845F63-E349-4782-BCAC-46E75A58FDD5}" presName="sibTrans" presStyleLbl="sibTrans2D1" presStyleIdx="0" presStyleCnt="0"/>
      <dgm:spPr/>
    </dgm:pt>
    <dgm:pt modelId="{1AC14EDE-2CE7-4172-8567-836B887FB4FD}" type="pres">
      <dgm:prSet presAssocID="{558861BD-8525-450D-977D-53F104B015EC}" presName="compNode" presStyleCnt="0"/>
      <dgm:spPr/>
    </dgm:pt>
    <dgm:pt modelId="{4A31B322-A1DE-448C-A68E-97AB24056086}" type="pres">
      <dgm:prSet presAssocID="{558861BD-8525-450D-977D-53F104B015EC}" presName="pictRect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</dgm:spPr>
    </dgm:pt>
    <dgm:pt modelId="{B5305386-E435-40B1-9E07-FBA5BE4E09C3}" type="pres">
      <dgm:prSet presAssocID="{558861BD-8525-450D-977D-53F104B015EC}" presName="textRect" presStyleLbl="revTx" presStyleIdx="1" presStyleCnt="3">
        <dgm:presLayoutVars>
          <dgm:bulletEnabled val="1"/>
        </dgm:presLayoutVars>
      </dgm:prSet>
      <dgm:spPr/>
    </dgm:pt>
    <dgm:pt modelId="{7934AFD5-AC14-405E-9BE4-A3EA13471606}" type="pres">
      <dgm:prSet presAssocID="{5EFD680A-2739-4711-92BA-C605500289CA}" presName="sibTrans" presStyleLbl="sibTrans2D1" presStyleIdx="0" presStyleCnt="0"/>
      <dgm:spPr/>
    </dgm:pt>
    <dgm:pt modelId="{52219251-0EA0-4DCA-90B1-73F1F7B614EC}" type="pres">
      <dgm:prSet presAssocID="{9497522A-3682-41CA-934A-B91277DE94D6}" presName="compNode" presStyleCnt="0"/>
      <dgm:spPr/>
    </dgm:pt>
    <dgm:pt modelId="{D25DE2F7-9778-462C-88C2-E4B7510C695B}" type="pres">
      <dgm:prSet presAssocID="{9497522A-3682-41CA-934A-B91277DE94D6}" presName="pict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  <dgm:pt modelId="{7568FBEC-8386-48A3-B237-D53EA5176160}" type="pres">
      <dgm:prSet presAssocID="{9497522A-3682-41CA-934A-B91277DE94D6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93C74F04-D5AA-4D4A-92E5-EF830776356A}" type="presOf" srcId="{9497522A-3682-41CA-934A-B91277DE94D6}" destId="{7568FBEC-8386-48A3-B237-D53EA5176160}" srcOrd="0" destOrd="0" presId="urn:microsoft.com/office/officeart/2005/8/layout/pList1"/>
    <dgm:cxn modelId="{B7D57907-9DD4-4168-8008-3C124B5F48AF}" type="presOf" srcId="{12F60ED1-6264-40DE-BA9D-DA5AF3DBC0DA}" destId="{4FB21582-82BB-4576-A5D1-6F482ADA07A8}" srcOrd="0" destOrd="0" presId="urn:microsoft.com/office/officeart/2005/8/layout/pList1"/>
    <dgm:cxn modelId="{57B57B0C-FAC4-4FE0-B3DB-50FF0D65460F}" srcId="{12F60ED1-6264-40DE-BA9D-DA5AF3DBC0DA}" destId="{ABBE6F6D-A73A-4FC6-B45A-A4DCEA081C24}" srcOrd="0" destOrd="0" parTransId="{6EB2A156-7AA2-4A72-9866-4C4B53199372}" sibTransId="{75845F63-E349-4782-BCAC-46E75A58FDD5}"/>
    <dgm:cxn modelId="{BE649316-07DD-4C5E-86DD-18178EF651CF}" type="presOf" srcId="{558861BD-8525-450D-977D-53F104B015EC}" destId="{B5305386-E435-40B1-9E07-FBA5BE4E09C3}" srcOrd="0" destOrd="0" presId="urn:microsoft.com/office/officeart/2005/8/layout/pList1"/>
    <dgm:cxn modelId="{872F3F1D-594F-4418-B888-B77DD4B9D09F}" type="presOf" srcId="{ABBE6F6D-A73A-4FC6-B45A-A4DCEA081C24}" destId="{B6350C12-FAF5-43DC-93A2-7C8C5EB9D243}" srcOrd="0" destOrd="0" presId="urn:microsoft.com/office/officeart/2005/8/layout/pList1"/>
    <dgm:cxn modelId="{2540246B-C0FF-4EE7-99A3-5E47D2CF554B}" type="presOf" srcId="{75845F63-E349-4782-BCAC-46E75A58FDD5}" destId="{019EAD22-FED6-4CF9-BB4B-1EA13ADF149B}" srcOrd="0" destOrd="0" presId="urn:microsoft.com/office/officeart/2005/8/layout/pList1"/>
    <dgm:cxn modelId="{ACDB2255-5758-4903-A296-FFEF733F50F1}" srcId="{12F60ED1-6264-40DE-BA9D-DA5AF3DBC0DA}" destId="{558861BD-8525-450D-977D-53F104B015EC}" srcOrd="1" destOrd="0" parTransId="{24ADCA05-ECE1-458F-8383-4F608C6C7EF0}" sibTransId="{5EFD680A-2739-4711-92BA-C605500289CA}"/>
    <dgm:cxn modelId="{A47B40D0-D787-43DD-A307-6C86B8E5E7D0}" srcId="{12F60ED1-6264-40DE-BA9D-DA5AF3DBC0DA}" destId="{9497522A-3682-41CA-934A-B91277DE94D6}" srcOrd="2" destOrd="0" parTransId="{2D972407-DA98-4080-9084-49A5BE8B1160}" sibTransId="{75CAC322-4E12-4814-9CD2-2ABE64362A10}"/>
    <dgm:cxn modelId="{765CDBEE-1EC9-446F-9CBF-5EDB672A023B}" type="presOf" srcId="{5EFD680A-2739-4711-92BA-C605500289CA}" destId="{7934AFD5-AC14-405E-9BE4-A3EA13471606}" srcOrd="0" destOrd="0" presId="urn:microsoft.com/office/officeart/2005/8/layout/pList1"/>
    <dgm:cxn modelId="{02DF869B-804D-44FE-9A4E-DCCE08AE9035}" type="presParOf" srcId="{4FB21582-82BB-4576-A5D1-6F482ADA07A8}" destId="{013C6255-8F9E-4ED2-BEF6-A606FFBD4500}" srcOrd="0" destOrd="0" presId="urn:microsoft.com/office/officeart/2005/8/layout/pList1"/>
    <dgm:cxn modelId="{07E0A8BB-65BC-4475-B565-C4C2E392EAC1}" type="presParOf" srcId="{013C6255-8F9E-4ED2-BEF6-A606FFBD4500}" destId="{459B9710-6B7C-4A1F-8C46-C1AA7E020456}" srcOrd="0" destOrd="0" presId="urn:microsoft.com/office/officeart/2005/8/layout/pList1"/>
    <dgm:cxn modelId="{EA770EA7-14D7-44E0-A85D-00C4F75CEB8E}" type="presParOf" srcId="{013C6255-8F9E-4ED2-BEF6-A606FFBD4500}" destId="{B6350C12-FAF5-43DC-93A2-7C8C5EB9D243}" srcOrd="1" destOrd="0" presId="urn:microsoft.com/office/officeart/2005/8/layout/pList1"/>
    <dgm:cxn modelId="{8C222DCB-DFFB-44F8-A9ED-2C4E94991C1A}" type="presParOf" srcId="{4FB21582-82BB-4576-A5D1-6F482ADA07A8}" destId="{019EAD22-FED6-4CF9-BB4B-1EA13ADF149B}" srcOrd="1" destOrd="0" presId="urn:microsoft.com/office/officeart/2005/8/layout/pList1"/>
    <dgm:cxn modelId="{D4C9FA83-2BF2-4BF6-ACF2-93E3CB36B89D}" type="presParOf" srcId="{4FB21582-82BB-4576-A5D1-6F482ADA07A8}" destId="{1AC14EDE-2CE7-4172-8567-836B887FB4FD}" srcOrd="2" destOrd="0" presId="urn:microsoft.com/office/officeart/2005/8/layout/pList1"/>
    <dgm:cxn modelId="{0CE18842-41B2-4548-BAA9-FD3609898DAD}" type="presParOf" srcId="{1AC14EDE-2CE7-4172-8567-836B887FB4FD}" destId="{4A31B322-A1DE-448C-A68E-97AB24056086}" srcOrd="0" destOrd="0" presId="urn:microsoft.com/office/officeart/2005/8/layout/pList1"/>
    <dgm:cxn modelId="{3F64E891-76AD-4568-BCB0-FBA3140AA7E4}" type="presParOf" srcId="{1AC14EDE-2CE7-4172-8567-836B887FB4FD}" destId="{B5305386-E435-40B1-9E07-FBA5BE4E09C3}" srcOrd="1" destOrd="0" presId="urn:microsoft.com/office/officeart/2005/8/layout/pList1"/>
    <dgm:cxn modelId="{33AF261B-30BC-4145-AD98-D0867CA6F8C0}" type="presParOf" srcId="{4FB21582-82BB-4576-A5D1-6F482ADA07A8}" destId="{7934AFD5-AC14-405E-9BE4-A3EA13471606}" srcOrd="3" destOrd="0" presId="urn:microsoft.com/office/officeart/2005/8/layout/pList1"/>
    <dgm:cxn modelId="{AD87A749-0CB6-47E1-9BA8-B79AB2F429A2}" type="presParOf" srcId="{4FB21582-82BB-4576-A5D1-6F482ADA07A8}" destId="{52219251-0EA0-4DCA-90B1-73F1F7B614EC}" srcOrd="4" destOrd="0" presId="urn:microsoft.com/office/officeart/2005/8/layout/pList1"/>
    <dgm:cxn modelId="{38709CE5-73E1-40EB-B913-2D8B8F11F027}" type="presParOf" srcId="{52219251-0EA0-4DCA-90B1-73F1F7B614EC}" destId="{D25DE2F7-9778-462C-88C2-E4B7510C695B}" srcOrd="0" destOrd="0" presId="urn:microsoft.com/office/officeart/2005/8/layout/pList1"/>
    <dgm:cxn modelId="{85C22C7D-1636-406B-838F-6495E9778EF2}" type="presParOf" srcId="{52219251-0EA0-4DCA-90B1-73F1F7B614EC}" destId="{7568FBEC-8386-48A3-B237-D53EA517616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E7B428-39C5-4FC4-8D4D-A91EBC7EA8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3FC810A-3DF2-4CA4-9946-9773AA57FF8C}">
      <dgm:prSet/>
      <dgm:spPr/>
      <dgm:t>
        <a:bodyPr/>
        <a:lstStyle/>
        <a:p>
          <a:r>
            <a:rPr lang="ru-RU"/>
            <a:t>Создание фонда поддержки стартапов с фокусом на AI, IoT и квантовые вычисления</a:t>
          </a:r>
        </a:p>
      </dgm:t>
    </dgm:pt>
    <dgm:pt modelId="{D4217B13-EDD6-437E-84AF-A5D00159587C}" type="parTrans" cxnId="{BF1DF47C-C16D-487C-BAD8-40D3330D3775}">
      <dgm:prSet/>
      <dgm:spPr/>
      <dgm:t>
        <a:bodyPr/>
        <a:lstStyle/>
        <a:p>
          <a:endParaRPr lang="ru-RU"/>
        </a:p>
      </dgm:t>
    </dgm:pt>
    <dgm:pt modelId="{63033878-000D-4588-8F7C-195537267404}" type="sibTrans" cxnId="{BF1DF47C-C16D-487C-BAD8-40D3330D3775}">
      <dgm:prSet/>
      <dgm:spPr/>
      <dgm:t>
        <a:bodyPr/>
        <a:lstStyle/>
        <a:p>
          <a:endParaRPr lang="ru-RU"/>
        </a:p>
      </dgm:t>
    </dgm:pt>
    <dgm:pt modelId="{DE77D567-45E6-496B-9193-092572283E9F}">
      <dgm:prSet/>
      <dgm:spPr/>
      <dgm:t>
        <a:bodyPr/>
        <a:lstStyle/>
        <a:p>
          <a:r>
            <a:rPr lang="ru-RU"/>
            <a:t>Унификация стандартов через ЕАЭС и АСЕАН и диалог по взаимному признанию сертификатов</a:t>
          </a:r>
        </a:p>
      </dgm:t>
    </dgm:pt>
    <dgm:pt modelId="{DFFFA168-7A05-457E-8F0B-C40FE75C0551}" type="parTrans" cxnId="{33975C0C-3CDD-4AE8-A7B7-2AC69BAB5125}">
      <dgm:prSet/>
      <dgm:spPr/>
      <dgm:t>
        <a:bodyPr/>
        <a:lstStyle/>
        <a:p>
          <a:endParaRPr lang="ru-RU"/>
        </a:p>
      </dgm:t>
    </dgm:pt>
    <dgm:pt modelId="{7DF3B61C-5703-4636-9A36-CD119BA81128}" type="sibTrans" cxnId="{33975C0C-3CDD-4AE8-A7B7-2AC69BAB5125}">
      <dgm:prSet/>
      <dgm:spPr/>
      <dgm:t>
        <a:bodyPr/>
        <a:lstStyle/>
        <a:p>
          <a:endParaRPr lang="ru-RU"/>
        </a:p>
      </dgm:t>
    </dgm:pt>
    <dgm:pt modelId="{A8D54725-88D5-4D89-A4D9-0D5D0588CE68}">
      <dgm:prSet/>
      <dgm:spPr/>
      <dgm:t>
        <a:bodyPr/>
        <a:lstStyle/>
        <a:p>
          <a:r>
            <a:rPr lang="ru-RU"/>
            <a:t>Расширение программы «Цифровые послы» для обмена управленцами между Сбербанком, VNPT и другими корпорациями</a:t>
          </a:r>
        </a:p>
      </dgm:t>
    </dgm:pt>
    <dgm:pt modelId="{30280054-9146-4B1D-B000-C3A806120105}" type="parTrans" cxnId="{A0186038-3424-448D-83B6-51454BFC6D0D}">
      <dgm:prSet/>
      <dgm:spPr/>
      <dgm:t>
        <a:bodyPr/>
        <a:lstStyle/>
        <a:p>
          <a:endParaRPr lang="ru-RU"/>
        </a:p>
      </dgm:t>
    </dgm:pt>
    <dgm:pt modelId="{6BF1351B-70B2-45FC-9015-EEF935AE103F}" type="sibTrans" cxnId="{A0186038-3424-448D-83B6-51454BFC6D0D}">
      <dgm:prSet/>
      <dgm:spPr/>
      <dgm:t>
        <a:bodyPr/>
        <a:lstStyle/>
        <a:p>
          <a:endParaRPr lang="ru-RU"/>
        </a:p>
      </dgm:t>
    </dgm:pt>
    <dgm:pt modelId="{64481396-31BA-41E9-87C8-F8043C098B93}">
      <dgm:prSet/>
      <dgm:spPr/>
      <dgm:t>
        <a:bodyPr/>
        <a:lstStyle/>
        <a:p>
          <a:r>
            <a:rPr lang="ru-RU"/>
            <a:t>Создание масштабных образовательных проектов по типу «IT-Академии Samsung», но с акцентом на российские технологические стеки (1С, Postgres Pro).</a:t>
          </a:r>
        </a:p>
      </dgm:t>
    </dgm:pt>
    <dgm:pt modelId="{4764DC6C-5A33-40A0-BB15-11F46A16F5DF}" type="parTrans" cxnId="{3E6276C7-0585-41A0-9EA1-9709F22FADFA}">
      <dgm:prSet/>
      <dgm:spPr/>
      <dgm:t>
        <a:bodyPr/>
        <a:lstStyle/>
        <a:p>
          <a:endParaRPr lang="ru-RU"/>
        </a:p>
      </dgm:t>
    </dgm:pt>
    <dgm:pt modelId="{62A84795-FB87-406D-8167-80760D579BB6}" type="sibTrans" cxnId="{3E6276C7-0585-41A0-9EA1-9709F22FADFA}">
      <dgm:prSet/>
      <dgm:spPr/>
      <dgm:t>
        <a:bodyPr/>
        <a:lstStyle/>
        <a:p>
          <a:endParaRPr lang="ru-RU"/>
        </a:p>
      </dgm:t>
    </dgm:pt>
    <dgm:pt modelId="{B1EC7396-E718-4A0F-AE55-6090744346BD}">
      <dgm:prSet/>
      <dgm:spPr/>
      <dgm:t>
        <a:bodyPr/>
        <a:lstStyle/>
        <a:p>
          <a:r>
            <a:rPr lang="ru-RU"/>
            <a:t>Создание постоянной рабочей группы при межправительственной комиссии по вопросам цифровой политики</a:t>
          </a:r>
        </a:p>
      </dgm:t>
    </dgm:pt>
    <dgm:pt modelId="{496B5043-2B7C-48BF-B388-1263E856AD04}" type="parTrans" cxnId="{A04B9311-E611-4400-BFF6-D40C52F09D40}">
      <dgm:prSet/>
      <dgm:spPr/>
      <dgm:t>
        <a:bodyPr/>
        <a:lstStyle/>
        <a:p>
          <a:endParaRPr lang="ru-RU"/>
        </a:p>
      </dgm:t>
    </dgm:pt>
    <dgm:pt modelId="{9B73C3C8-4FD2-4A40-86B8-6EC4280F7DCC}" type="sibTrans" cxnId="{A04B9311-E611-4400-BFF6-D40C52F09D40}">
      <dgm:prSet/>
      <dgm:spPr/>
      <dgm:t>
        <a:bodyPr/>
        <a:lstStyle/>
        <a:p>
          <a:endParaRPr lang="ru-RU"/>
        </a:p>
      </dgm:t>
    </dgm:pt>
    <dgm:pt modelId="{2A8789F2-9223-41F8-B6B8-8BB25920DE35}" type="pres">
      <dgm:prSet presAssocID="{45E7B428-39C5-4FC4-8D4D-A91EBC7EA872}" presName="linear" presStyleCnt="0">
        <dgm:presLayoutVars>
          <dgm:animLvl val="lvl"/>
          <dgm:resizeHandles val="exact"/>
        </dgm:presLayoutVars>
      </dgm:prSet>
      <dgm:spPr/>
    </dgm:pt>
    <dgm:pt modelId="{D5F534B6-962E-4357-95A1-52D9CB9B36CB}" type="pres">
      <dgm:prSet presAssocID="{E3FC810A-3DF2-4CA4-9946-9773AA57FF8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9DEE9B6-E26C-4040-853D-EB0816BDF686}" type="pres">
      <dgm:prSet presAssocID="{63033878-000D-4588-8F7C-195537267404}" presName="spacer" presStyleCnt="0"/>
      <dgm:spPr/>
    </dgm:pt>
    <dgm:pt modelId="{3EFBD4A6-9A31-43CA-97DF-4CEE4E01B3D4}" type="pres">
      <dgm:prSet presAssocID="{DE77D567-45E6-496B-9193-092572283E9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E5FC641-8C82-4E6B-97EE-1267A7051D63}" type="pres">
      <dgm:prSet presAssocID="{7DF3B61C-5703-4636-9A36-CD119BA81128}" presName="spacer" presStyleCnt="0"/>
      <dgm:spPr/>
    </dgm:pt>
    <dgm:pt modelId="{DCA8225B-BF34-4C6C-B2C4-89477494BC49}" type="pres">
      <dgm:prSet presAssocID="{A8D54725-88D5-4D89-A4D9-0D5D0588CE6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9834756-A408-45E1-8904-0CF82721BC6B}" type="pres">
      <dgm:prSet presAssocID="{6BF1351B-70B2-45FC-9015-EEF935AE103F}" presName="spacer" presStyleCnt="0"/>
      <dgm:spPr/>
    </dgm:pt>
    <dgm:pt modelId="{246CCE20-8115-49E3-BC22-62D558CE9E0B}" type="pres">
      <dgm:prSet presAssocID="{64481396-31BA-41E9-87C8-F8043C098B9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463E659-296F-40BC-A544-B295296D9BD4}" type="pres">
      <dgm:prSet presAssocID="{62A84795-FB87-406D-8167-80760D579BB6}" presName="spacer" presStyleCnt="0"/>
      <dgm:spPr/>
    </dgm:pt>
    <dgm:pt modelId="{FE939B22-18CB-4D78-916D-5FBB13A1AF09}" type="pres">
      <dgm:prSet presAssocID="{B1EC7396-E718-4A0F-AE55-6090744346B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B15230A-2AE8-46AF-979A-0E68314EBC32}" type="presOf" srcId="{64481396-31BA-41E9-87C8-F8043C098B93}" destId="{246CCE20-8115-49E3-BC22-62D558CE9E0B}" srcOrd="0" destOrd="0" presId="urn:microsoft.com/office/officeart/2005/8/layout/vList2"/>
    <dgm:cxn modelId="{33975C0C-3CDD-4AE8-A7B7-2AC69BAB5125}" srcId="{45E7B428-39C5-4FC4-8D4D-A91EBC7EA872}" destId="{DE77D567-45E6-496B-9193-092572283E9F}" srcOrd="1" destOrd="0" parTransId="{DFFFA168-7A05-457E-8F0B-C40FE75C0551}" sibTransId="{7DF3B61C-5703-4636-9A36-CD119BA81128}"/>
    <dgm:cxn modelId="{A04B9311-E611-4400-BFF6-D40C52F09D40}" srcId="{45E7B428-39C5-4FC4-8D4D-A91EBC7EA872}" destId="{B1EC7396-E718-4A0F-AE55-6090744346BD}" srcOrd="4" destOrd="0" parTransId="{496B5043-2B7C-48BF-B388-1263E856AD04}" sibTransId="{9B73C3C8-4FD2-4A40-86B8-6EC4280F7DCC}"/>
    <dgm:cxn modelId="{69A5E41D-4607-48D3-8794-6E36A30B798D}" type="presOf" srcId="{B1EC7396-E718-4A0F-AE55-6090744346BD}" destId="{FE939B22-18CB-4D78-916D-5FBB13A1AF09}" srcOrd="0" destOrd="0" presId="urn:microsoft.com/office/officeart/2005/8/layout/vList2"/>
    <dgm:cxn modelId="{A0186038-3424-448D-83B6-51454BFC6D0D}" srcId="{45E7B428-39C5-4FC4-8D4D-A91EBC7EA872}" destId="{A8D54725-88D5-4D89-A4D9-0D5D0588CE68}" srcOrd="2" destOrd="0" parTransId="{30280054-9146-4B1D-B000-C3A806120105}" sibTransId="{6BF1351B-70B2-45FC-9015-EEF935AE103F}"/>
    <dgm:cxn modelId="{789EEE45-C61A-430F-8335-5B9DD43E634C}" type="presOf" srcId="{DE77D567-45E6-496B-9193-092572283E9F}" destId="{3EFBD4A6-9A31-43CA-97DF-4CEE4E01B3D4}" srcOrd="0" destOrd="0" presId="urn:microsoft.com/office/officeart/2005/8/layout/vList2"/>
    <dgm:cxn modelId="{9143986E-A740-45F8-8F66-A14BE5849D44}" type="presOf" srcId="{A8D54725-88D5-4D89-A4D9-0D5D0588CE68}" destId="{DCA8225B-BF34-4C6C-B2C4-89477494BC49}" srcOrd="0" destOrd="0" presId="urn:microsoft.com/office/officeart/2005/8/layout/vList2"/>
    <dgm:cxn modelId="{BF1DF47C-C16D-487C-BAD8-40D3330D3775}" srcId="{45E7B428-39C5-4FC4-8D4D-A91EBC7EA872}" destId="{E3FC810A-3DF2-4CA4-9946-9773AA57FF8C}" srcOrd="0" destOrd="0" parTransId="{D4217B13-EDD6-437E-84AF-A5D00159587C}" sibTransId="{63033878-000D-4588-8F7C-195537267404}"/>
    <dgm:cxn modelId="{A0D2F788-8F13-4744-AFA3-A8404BB3C6D2}" type="presOf" srcId="{E3FC810A-3DF2-4CA4-9946-9773AA57FF8C}" destId="{D5F534B6-962E-4357-95A1-52D9CB9B36CB}" srcOrd="0" destOrd="0" presId="urn:microsoft.com/office/officeart/2005/8/layout/vList2"/>
    <dgm:cxn modelId="{DF52EBAC-7CAD-485C-A495-981D92D6F873}" type="presOf" srcId="{45E7B428-39C5-4FC4-8D4D-A91EBC7EA872}" destId="{2A8789F2-9223-41F8-B6B8-8BB25920DE35}" srcOrd="0" destOrd="0" presId="urn:microsoft.com/office/officeart/2005/8/layout/vList2"/>
    <dgm:cxn modelId="{3E6276C7-0585-41A0-9EA1-9709F22FADFA}" srcId="{45E7B428-39C5-4FC4-8D4D-A91EBC7EA872}" destId="{64481396-31BA-41E9-87C8-F8043C098B93}" srcOrd="3" destOrd="0" parTransId="{4764DC6C-5A33-40A0-BB15-11F46A16F5DF}" sibTransId="{62A84795-FB87-406D-8167-80760D579BB6}"/>
    <dgm:cxn modelId="{4E8A32BD-E250-4CA1-9E13-6C33914C01F5}" type="presParOf" srcId="{2A8789F2-9223-41F8-B6B8-8BB25920DE35}" destId="{D5F534B6-962E-4357-95A1-52D9CB9B36CB}" srcOrd="0" destOrd="0" presId="urn:microsoft.com/office/officeart/2005/8/layout/vList2"/>
    <dgm:cxn modelId="{4F9DC1A9-B856-40B8-B82D-3D6FB311CE69}" type="presParOf" srcId="{2A8789F2-9223-41F8-B6B8-8BB25920DE35}" destId="{D9DEE9B6-E26C-4040-853D-EB0816BDF686}" srcOrd="1" destOrd="0" presId="urn:microsoft.com/office/officeart/2005/8/layout/vList2"/>
    <dgm:cxn modelId="{1801202A-71F2-4CA9-835E-B444D732E3FC}" type="presParOf" srcId="{2A8789F2-9223-41F8-B6B8-8BB25920DE35}" destId="{3EFBD4A6-9A31-43CA-97DF-4CEE4E01B3D4}" srcOrd="2" destOrd="0" presId="urn:microsoft.com/office/officeart/2005/8/layout/vList2"/>
    <dgm:cxn modelId="{7A1704DC-D3A1-4B94-9070-B60152FA023D}" type="presParOf" srcId="{2A8789F2-9223-41F8-B6B8-8BB25920DE35}" destId="{DE5FC641-8C82-4E6B-97EE-1267A7051D63}" srcOrd="3" destOrd="0" presId="urn:microsoft.com/office/officeart/2005/8/layout/vList2"/>
    <dgm:cxn modelId="{4BFF8848-42A3-458D-96AF-F3A54682D026}" type="presParOf" srcId="{2A8789F2-9223-41F8-B6B8-8BB25920DE35}" destId="{DCA8225B-BF34-4C6C-B2C4-89477494BC49}" srcOrd="4" destOrd="0" presId="urn:microsoft.com/office/officeart/2005/8/layout/vList2"/>
    <dgm:cxn modelId="{0E081AFD-E44B-40BA-A2A2-F48F28175C95}" type="presParOf" srcId="{2A8789F2-9223-41F8-B6B8-8BB25920DE35}" destId="{09834756-A408-45E1-8904-0CF82721BC6B}" srcOrd="5" destOrd="0" presId="urn:microsoft.com/office/officeart/2005/8/layout/vList2"/>
    <dgm:cxn modelId="{0319E1C6-A385-4388-AE27-0AC22170C714}" type="presParOf" srcId="{2A8789F2-9223-41F8-B6B8-8BB25920DE35}" destId="{246CCE20-8115-49E3-BC22-62D558CE9E0B}" srcOrd="6" destOrd="0" presId="urn:microsoft.com/office/officeart/2005/8/layout/vList2"/>
    <dgm:cxn modelId="{980FDA5F-F482-40CA-89B3-D563CD810BF5}" type="presParOf" srcId="{2A8789F2-9223-41F8-B6B8-8BB25920DE35}" destId="{0463E659-296F-40BC-A544-B295296D9BD4}" srcOrd="7" destOrd="0" presId="urn:microsoft.com/office/officeart/2005/8/layout/vList2"/>
    <dgm:cxn modelId="{BC5A17F1-0BFA-40D9-B8A0-F45545B16CD8}" type="presParOf" srcId="{2A8789F2-9223-41F8-B6B8-8BB25920DE35}" destId="{FE939B22-18CB-4D78-916D-5FBB13A1AF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B9710-6B7C-4A1F-8C46-C1AA7E020456}">
      <dsp:nvSpPr>
        <dsp:cNvPr id="0" name=""/>
        <dsp:cNvSpPr/>
      </dsp:nvSpPr>
      <dsp:spPr>
        <a:xfrm>
          <a:off x="1635" y="1131749"/>
          <a:ext cx="2595239" cy="1788120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350C12-FAF5-43DC-93A2-7C8C5EB9D243}">
      <dsp:nvSpPr>
        <dsp:cNvPr id="0" name=""/>
        <dsp:cNvSpPr/>
      </dsp:nvSpPr>
      <dsp:spPr>
        <a:xfrm>
          <a:off x="1635" y="2919869"/>
          <a:ext cx="2595239" cy="962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Кибербезопасность </a:t>
          </a:r>
        </a:p>
      </dsp:txBody>
      <dsp:txXfrm>
        <a:off x="1635" y="2919869"/>
        <a:ext cx="2595239" cy="962833"/>
      </dsp:txXfrm>
    </dsp:sp>
    <dsp:sp modelId="{4A31B322-A1DE-448C-A68E-97AB24056086}">
      <dsp:nvSpPr>
        <dsp:cNvPr id="0" name=""/>
        <dsp:cNvSpPr/>
      </dsp:nvSpPr>
      <dsp:spPr>
        <a:xfrm>
          <a:off x="2856508" y="1131749"/>
          <a:ext cx="2595239" cy="1788120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05386-E435-40B1-9E07-FBA5BE4E09C3}">
      <dsp:nvSpPr>
        <dsp:cNvPr id="0" name=""/>
        <dsp:cNvSpPr/>
      </dsp:nvSpPr>
      <dsp:spPr>
        <a:xfrm>
          <a:off x="2856508" y="2919869"/>
          <a:ext cx="2595239" cy="962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Цифровое образование </a:t>
          </a:r>
        </a:p>
      </dsp:txBody>
      <dsp:txXfrm>
        <a:off x="2856508" y="2919869"/>
        <a:ext cx="2595239" cy="962833"/>
      </dsp:txXfrm>
    </dsp:sp>
    <dsp:sp modelId="{D25DE2F7-9778-462C-88C2-E4B7510C695B}">
      <dsp:nvSpPr>
        <dsp:cNvPr id="0" name=""/>
        <dsp:cNvSpPr/>
      </dsp:nvSpPr>
      <dsp:spPr>
        <a:xfrm>
          <a:off x="5711381" y="1131749"/>
          <a:ext cx="2595239" cy="1788120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8FBEC-8386-48A3-B237-D53EA5176160}">
      <dsp:nvSpPr>
        <dsp:cNvPr id="0" name=""/>
        <dsp:cNvSpPr/>
      </dsp:nvSpPr>
      <dsp:spPr>
        <a:xfrm>
          <a:off x="5711381" y="2919869"/>
          <a:ext cx="2595239" cy="962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ИКТ-инфраструктура</a:t>
          </a:r>
        </a:p>
      </dsp:txBody>
      <dsp:txXfrm>
        <a:off x="5711381" y="2919869"/>
        <a:ext cx="2595239" cy="9628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534B6-962E-4357-95A1-52D9CB9B36CB}">
      <dsp:nvSpPr>
        <dsp:cNvPr id="0" name=""/>
        <dsp:cNvSpPr/>
      </dsp:nvSpPr>
      <dsp:spPr>
        <a:xfrm>
          <a:off x="0" y="32142"/>
          <a:ext cx="11046109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Создание фонда поддержки стартапов с фокусом на AI, IoT и квантовые вычисления</a:t>
          </a:r>
        </a:p>
      </dsp:txBody>
      <dsp:txXfrm>
        <a:off x="38784" y="70926"/>
        <a:ext cx="10968541" cy="716935"/>
      </dsp:txXfrm>
    </dsp:sp>
    <dsp:sp modelId="{3EFBD4A6-9A31-43CA-97DF-4CEE4E01B3D4}">
      <dsp:nvSpPr>
        <dsp:cNvPr id="0" name=""/>
        <dsp:cNvSpPr/>
      </dsp:nvSpPr>
      <dsp:spPr>
        <a:xfrm>
          <a:off x="0" y="884245"/>
          <a:ext cx="11046109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Унификация стандартов через ЕАЭС и АСЕАН и диалог по взаимному признанию сертификатов</a:t>
          </a:r>
        </a:p>
      </dsp:txBody>
      <dsp:txXfrm>
        <a:off x="38784" y="923029"/>
        <a:ext cx="10968541" cy="716935"/>
      </dsp:txXfrm>
    </dsp:sp>
    <dsp:sp modelId="{DCA8225B-BF34-4C6C-B2C4-89477494BC49}">
      <dsp:nvSpPr>
        <dsp:cNvPr id="0" name=""/>
        <dsp:cNvSpPr/>
      </dsp:nvSpPr>
      <dsp:spPr>
        <a:xfrm>
          <a:off x="0" y="1736348"/>
          <a:ext cx="11046109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Расширение программы «Цифровые послы» для обмена управленцами между Сбербанком, VNPT и другими корпорациями</a:t>
          </a:r>
        </a:p>
      </dsp:txBody>
      <dsp:txXfrm>
        <a:off x="38784" y="1775132"/>
        <a:ext cx="10968541" cy="716935"/>
      </dsp:txXfrm>
    </dsp:sp>
    <dsp:sp modelId="{246CCE20-8115-49E3-BC22-62D558CE9E0B}">
      <dsp:nvSpPr>
        <dsp:cNvPr id="0" name=""/>
        <dsp:cNvSpPr/>
      </dsp:nvSpPr>
      <dsp:spPr>
        <a:xfrm>
          <a:off x="0" y="2588451"/>
          <a:ext cx="11046109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Создание масштабных образовательных проектов по типу «IT-Академии Samsung», но с акцентом на российские технологические стеки (1С, Postgres Pro).</a:t>
          </a:r>
        </a:p>
      </dsp:txBody>
      <dsp:txXfrm>
        <a:off x="38784" y="2627235"/>
        <a:ext cx="10968541" cy="716935"/>
      </dsp:txXfrm>
    </dsp:sp>
    <dsp:sp modelId="{FE939B22-18CB-4D78-916D-5FBB13A1AF09}">
      <dsp:nvSpPr>
        <dsp:cNvPr id="0" name=""/>
        <dsp:cNvSpPr/>
      </dsp:nvSpPr>
      <dsp:spPr>
        <a:xfrm>
          <a:off x="0" y="3440554"/>
          <a:ext cx="11046109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Создание постоянной рабочей группы при межправительственной комиссии по вопросам цифровой политики</a:t>
          </a:r>
        </a:p>
      </dsp:txBody>
      <dsp:txXfrm>
        <a:off x="38784" y="3479338"/>
        <a:ext cx="10968541" cy="716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04/20/2025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04/20/2025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и перспективы сотрудничества России и Вьетнама в области цифровых технологий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Центр комплексных европейских и международных исследований НИУ ВШЭ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Факультет мировой экономики и мировой политики НИУ ВШЭ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Москва, 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968" y="4585886"/>
            <a:ext cx="5323672" cy="1084273"/>
          </a:xfrm>
        </p:spPr>
        <p:txBody>
          <a:bodyPr>
            <a:normAutofit/>
          </a:bodyPr>
          <a:lstStyle/>
          <a:p>
            <a:r>
              <a:rPr lang="ru-RU" sz="2000" dirty="0"/>
              <a:t>Александра Янькова, </a:t>
            </a:r>
            <a:br>
              <a:rPr lang="ru-RU" sz="1800" dirty="0"/>
            </a:br>
            <a:r>
              <a:rPr lang="ru-RU" sz="1400" dirty="0"/>
              <a:t>научный сотрудник Центра комплексных европейских и международных исследований (ЦКЕМИ),</a:t>
            </a:r>
          </a:p>
          <a:p>
            <a:r>
              <a:rPr lang="ru-RU" sz="1400" dirty="0"/>
              <a:t>НИУ ВШЭ</a:t>
            </a:r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03F65-DA89-1343-F8BF-98959D54B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07E484D-EEA2-7F5E-45AF-8830B4A1A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ИКТ-инфраструктура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6A44F2-0FF0-87A8-31B6-06A3B7D76D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ЦКЕМИ 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8847957-E6D9-DBF3-3DF4-A949E176EC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Сотрудничество России и Вьетнама в области цифровых технологий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CE4C324-2CE3-B3F8-3064-BEFE3358EC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Образование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780532-831A-5587-0E8A-4406C3BB889C}"/>
              </a:ext>
            </a:extLst>
          </p:cNvPr>
          <p:cNvSpPr/>
          <p:nvPr/>
        </p:nvSpPr>
        <p:spPr>
          <a:xfrm>
            <a:off x="559993" y="2133600"/>
            <a:ext cx="10845426" cy="390340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Российские компании («Ростелеком», «ВымпелКом» и др.) участвуют в проектах по модернизации сетей и внедрению решений для цифровых операторов.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Вьетнамский концерн </a:t>
            </a:r>
            <a:r>
              <a:rPr lang="ru-RU" sz="2000" dirty="0" err="1"/>
              <a:t>Viettel</a:t>
            </a:r>
            <a:r>
              <a:rPr lang="ru-RU" sz="2000" dirty="0"/>
              <a:t> проявляет интерес к совместным инициативам в сфере разработки ПО для мобильной безопасности и национальных платформ электронной идентификации.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000" dirty="0"/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i="1" dirty="0"/>
              <a:t>Российские решения могут быть востребованы в таких секторах, как системы умного города, финансовый сектор и цифровизация сельского хозяйства. </a:t>
            </a:r>
            <a:r>
              <a:rPr lang="ru-RU" sz="2000" i="1" u="sng" dirty="0"/>
              <a:t>Но конкуренция высока!</a:t>
            </a:r>
            <a:endParaRPr lang="ru-RU" sz="2000" b="0" i="1" u="sng" dirty="0"/>
          </a:p>
        </p:txBody>
      </p:sp>
    </p:spTree>
    <p:extLst>
      <p:ext uri="{BB962C8B-B14F-4D97-AF65-F5344CB8AC3E}">
        <p14:creationId xmlns:p14="http://schemas.microsoft.com/office/powerpoint/2010/main" val="1682911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42BE9-B0E7-AC00-3917-A593919B1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9675072-BF9A-53F9-F3F9-D73624968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Предлагаемые решения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0965A2-3DE5-C8A0-E067-231CBDB98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ЦКЕМИ 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84D3A8B-7C3F-6CBB-F6EE-BC07E4E43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Сотрудничество России и Вьетнама в области цифровых технологий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129F221-5AD8-54FD-B34F-AEEC8E0174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Решения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9F556C76-D417-123C-5C5D-5C60DC952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581241"/>
              </p:ext>
            </p:extLst>
          </p:nvPr>
        </p:nvGraphicFramePr>
        <p:xfrm>
          <a:off x="559992" y="2133600"/>
          <a:ext cx="11046109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79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Предпосылки сотрудничества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ЦКЕМИ 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Сотрудничество России и Вьетнама в области цифровых технологий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Предпосылки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BA6CEF-F482-2692-8CC7-EE7FDE86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990" y="1687365"/>
            <a:ext cx="3531662" cy="1986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9F4E0E-DD07-E9CB-0F93-F21995D0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799" y="3030170"/>
            <a:ext cx="3237726" cy="18376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11A5C6-E360-14DD-29D1-F808F7E3C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161" y="4404568"/>
            <a:ext cx="3531662" cy="198666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78AE0A8-49EF-C50B-DBD9-2794E01374B5}"/>
              </a:ext>
            </a:extLst>
          </p:cNvPr>
          <p:cNvSpPr/>
          <p:nvPr/>
        </p:nvSpPr>
        <p:spPr>
          <a:xfrm>
            <a:off x="559994" y="2133600"/>
            <a:ext cx="5699898" cy="3374933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Значимость цифровой повестки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Потребность в диверсификации рынков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0" i="0" dirty="0"/>
              <a:t>Исторические связи</a:t>
            </a:r>
            <a:endParaRPr lang="ru-RU" sz="2000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0" i="0" dirty="0"/>
              <a:t>Стратегическое партнерство</a:t>
            </a:r>
            <a:endParaRPr lang="ru-RU" sz="2000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0" i="0" dirty="0"/>
              <a:t>Совпадающие геополитические интересы</a:t>
            </a:r>
            <a:endParaRPr lang="ru-RU" sz="2000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0" i="0" dirty="0"/>
              <a:t>Стремление к технологическому суверенитету </a:t>
            </a:r>
            <a:endParaRPr lang="en-US" sz="2000" b="0" i="0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0" i="0" dirty="0"/>
              <a:t>Борьба с гегемонией Запада в киберпространстве</a:t>
            </a:r>
          </a:p>
        </p:txBody>
      </p:sp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A1B2F-EB5F-7C21-2555-BC7EED038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63B8B6E-56D2-8B7D-C043-DB4B2CB10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Политический фундамент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48F3D2-0E0E-D712-CE84-729F70C448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ЦКЕМИ 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A4BD586-B6CC-5D0D-8E19-F1D43F20E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Сотрудничество России и Вьетнама в области цифровых технологий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1AA94E3-CF7C-04F4-6B6F-5C3D7EA452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Политика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0164D9B-9221-E8F4-CEAA-73E6A46FDC6D}"/>
              </a:ext>
            </a:extLst>
          </p:cNvPr>
          <p:cNvSpPr/>
          <p:nvPr/>
        </p:nvSpPr>
        <p:spPr>
          <a:xfrm>
            <a:off x="559994" y="2133600"/>
            <a:ext cx="5699898" cy="3374933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0893743-8E97-7B83-CF04-415941103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591962"/>
              </p:ext>
            </p:extLst>
          </p:nvPr>
        </p:nvGraphicFramePr>
        <p:xfrm>
          <a:off x="613404" y="2403634"/>
          <a:ext cx="5699899" cy="3535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4443">
                  <a:extLst>
                    <a:ext uri="{9D8B030D-6E8A-4147-A177-3AD203B41FA5}">
                      <a16:colId xmlns:a16="http://schemas.microsoft.com/office/drawing/2014/main" val="1357692953"/>
                    </a:ext>
                  </a:extLst>
                </a:gridCol>
                <a:gridCol w="4155456">
                  <a:extLst>
                    <a:ext uri="{9D8B030D-6E8A-4147-A177-3AD203B41FA5}">
                      <a16:colId xmlns:a16="http://schemas.microsoft.com/office/drawing/2014/main" val="2422564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Россия</a:t>
                      </a:r>
                      <a:r>
                        <a:rPr lang="ru-RU" sz="2000" dirty="0"/>
                        <a:t> </a:t>
                      </a:r>
                      <a:r>
                        <a:rPr lang="ru-RU" sz="2000" dirty="0">
                          <a:sym typeface="Wingdings" panose="05000000000000000000" pitchFamily="2" charset="2"/>
                        </a:rPr>
                        <a:t></a:t>
                      </a:r>
                      <a:endParaRPr lang="en-US" sz="2000" dirty="0"/>
                    </a:p>
                    <a:p>
                      <a:pPr algn="l"/>
                      <a:endParaRPr lang="ru-RU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Один из приоритетных партнеров для Вьетнама по обмену данными и цифровым трансформациям в рамках своей Национальной программы по цифровой трансформации до 2025 г. </a:t>
                      </a:r>
                    </a:p>
                    <a:p>
                      <a:endParaRPr lang="ru-RU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339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Вьетнам</a:t>
                      </a:r>
                      <a:r>
                        <a:rPr lang="ru-RU" sz="2000" dirty="0"/>
                        <a:t> </a:t>
                      </a:r>
                      <a:r>
                        <a:rPr lang="ru-RU" sz="2000" dirty="0">
                          <a:sym typeface="Wingdings" panose="05000000000000000000" pitchFamily="2" charset="2"/>
                        </a:rPr>
                        <a:t></a:t>
                      </a:r>
                      <a:endParaRPr lang="ru-RU" sz="2000" dirty="0"/>
                    </a:p>
                    <a:p>
                      <a:pPr algn="l"/>
                      <a:endParaRPr lang="ru-RU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Элемент евразийского вектора цифровой дипломатии России</a:t>
                      </a:r>
                      <a:r>
                        <a:rPr lang="en-US" sz="2000" dirty="0"/>
                        <a:t>,</a:t>
                      </a:r>
                      <a:r>
                        <a:rPr lang="ru-RU" sz="2000" dirty="0"/>
                        <a:t> особенно в контексте сопряжения инициатив ЕАЭС и АСЕАН.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336507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3F2778-4F69-17D2-27DA-FB0B14B99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426" y="1943280"/>
            <a:ext cx="3635271" cy="20444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8044A7-1E5E-72E1-4D37-ECAB4074A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42" y="4171474"/>
            <a:ext cx="3635271" cy="20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40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A6E1E-4DCD-5A13-F789-451A7CCB8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FA4E04C-13E7-D52E-3460-2BD86C21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Препятствия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1AAB22-C788-2315-3800-161B6A09EB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ЦКЕМИ 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A578047-A1F1-478B-BC2C-2B2D360299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Сотрудничество России и Вьетнама в области цифровых технологий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BCA9657-E9FB-C253-8438-56FC292DF9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Проблемы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847C6CA-829A-C24D-A172-655892853E98}"/>
              </a:ext>
            </a:extLst>
          </p:cNvPr>
          <p:cNvSpPr/>
          <p:nvPr/>
        </p:nvSpPr>
        <p:spPr>
          <a:xfrm>
            <a:off x="559994" y="2133600"/>
            <a:ext cx="5699898" cy="3374933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b="0" i="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8F6694F-25C0-0DB5-F497-2A00A495B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309168"/>
              </p:ext>
            </p:extLst>
          </p:nvPr>
        </p:nvGraphicFramePr>
        <p:xfrm>
          <a:off x="585898" y="2082892"/>
          <a:ext cx="11072012" cy="42586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4386">
                  <a:extLst>
                    <a:ext uri="{9D8B030D-6E8A-4147-A177-3AD203B41FA5}">
                      <a16:colId xmlns:a16="http://schemas.microsoft.com/office/drawing/2014/main" val="2153263219"/>
                    </a:ext>
                  </a:extLst>
                </a:gridCol>
                <a:gridCol w="8157626">
                  <a:extLst>
                    <a:ext uri="{9D8B030D-6E8A-4147-A177-3AD203B41FA5}">
                      <a16:colId xmlns:a16="http://schemas.microsoft.com/office/drawing/2014/main" val="4019754322"/>
                    </a:ext>
                  </a:extLst>
                </a:gridCol>
              </a:tblGrid>
              <a:tr h="397785">
                <a:tc>
                  <a:txBody>
                    <a:bodyPr/>
                    <a:lstStyle/>
                    <a:p>
                      <a:r>
                        <a:rPr lang="ru-RU" sz="1600" b="1" dirty="0"/>
                        <a:t>Проблема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Ограничения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351958"/>
                  </a:ext>
                </a:extLst>
              </a:tr>
              <a:tr h="1144313">
                <a:tc>
                  <a:txBody>
                    <a:bodyPr/>
                    <a:lstStyle/>
                    <a:p>
                      <a:r>
                        <a:rPr lang="ru-RU" sz="1600" dirty="0"/>
                        <a:t>Из-за ужесточения санкционного режима Россия теряет доступ к компонентной базе и лицензиям</a:t>
                      </a:r>
                    </a:p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/>
                        <a:t>Вьетнам вынужден учитывать риски вторичных санкций и реакцию внешних игроков, в первую очередь, США.</a:t>
                      </a:r>
                    </a:p>
                    <a:p>
                      <a:r>
                        <a:rPr lang="ru-RU" sz="16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620951"/>
                  </a:ext>
                </a:extLst>
              </a:tr>
              <a:tr h="1667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Отсутствие нормативной совместимости</a:t>
                      </a:r>
                    </a:p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/>
                        <a:t>Российский подход</a:t>
                      </a:r>
                      <a:r>
                        <a:rPr lang="ru-RU" sz="1600" dirty="0"/>
                        <a:t> основан на идее </a:t>
                      </a:r>
                      <a:r>
                        <a:rPr lang="ru-RU" sz="1600" b="1" i="0" dirty="0"/>
                        <a:t>«цифрового суверенитета» </a:t>
                      </a:r>
                      <a:r>
                        <a:rPr lang="ru-RU" sz="1600" dirty="0"/>
                        <a:t>и предполагает высокий уровень государственного контроля над данными, ограничение трансграничных потоков информации и жёсткую регуляцию иностранных платформ.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/>
                        <a:t>Вьетнам</a:t>
                      </a:r>
                      <a:r>
                        <a:rPr lang="ru-RU" sz="1600" dirty="0"/>
                        <a:t> более </a:t>
                      </a:r>
                      <a:r>
                        <a:rPr lang="ru-RU" sz="1600" b="1" dirty="0"/>
                        <a:t>гибок</a:t>
                      </a:r>
                      <a:r>
                        <a:rPr lang="ru-RU" sz="1600" dirty="0"/>
                        <a:t>, ориентируется на частно-государственные партнерства и использование цифровых решений в логике экспортно-ориентированной экономики.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340371"/>
                  </a:ext>
                </a:extLst>
              </a:tr>
              <a:tr h="882755">
                <a:tc>
                  <a:txBody>
                    <a:bodyPr/>
                    <a:lstStyle/>
                    <a:p>
                      <a:r>
                        <a:rPr lang="ru-RU" sz="1600" dirty="0"/>
                        <a:t>Цифровой рынок очень конкурентный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Сильно присутствие Китая, США, Японии, Южной Кореи.</a:t>
                      </a:r>
                    </a:p>
                    <a:p>
                      <a:r>
                        <a:rPr lang="ru-RU" sz="1600" dirty="0"/>
                        <a:t>Появились мощные местные компании. </a:t>
                      </a:r>
                    </a:p>
                    <a:p>
                      <a:r>
                        <a:rPr lang="ru-RU" sz="1600" dirty="0"/>
                        <a:t>Многие известные мировые бренды перемещают производство из Китая во Вьетнам.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623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267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38E6D-EEF9-B474-910B-A195AD63E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22A3FEA-5C3D-AD91-BE51-D6FA4A06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Направления сотрудничества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69F36C-892B-16B7-D51A-B00B29ADA5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ЦКЕМИ 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29903D-5D93-8C56-77A7-7A84D74CDB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Сотрудничество России и Вьетнама в области цифровых технологий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6E84338-3943-6482-3203-D5EA83BFCF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Направления сотрудничества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263A032-8E10-45F4-80C3-74857D599D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4789641"/>
              </p:ext>
            </p:extLst>
          </p:nvPr>
        </p:nvGraphicFramePr>
        <p:xfrm>
          <a:off x="1941871" y="1592824"/>
          <a:ext cx="8308257" cy="5014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1172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2DA50-0FD1-E731-0762-ECA01D15F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A1843DF-2D91-AAAD-0F36-B4A055475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Направления сотрудничества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E6C6E8-AD61-6BE4-001F-1D94D1078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ЦКЕМИ 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B27BD53-B5E0-3A75-7AAF-68A1F236AC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Сотрудничество России и Вьетнама в области цифровых технологий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65785C9-6AF4-4E23-5D1C-8F3A2FFEB2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Направления сотрудничества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DFD303B-6A14-51F3-9CBF-5CB99FDB2E5F}"/>
              </a:ext>
            </a:extLst>
          </p:cNvPr>
          <p:cNvSpPr/>
          <p:nvPr/>
        </p:nvSpPr>
        <p:spPr>
          <a:xfrm>
            <a:off x="559993" y="2133600"/>
            <a:ext cx="10835593" cy="390340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000" b="0" i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E3D218-9C53-34F6-CD97-AADFABB9E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66" y="2150622"/>
            <a:ext cx="2880851" cy="12783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3B8F40-BE3C-81FE-F374-1A72A393F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363" y="2414580"/>
            <a:ext cx="2880851" cy="6265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E23EE7-5345-EA78-853E-D1D35CD41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465" y="1986373"/>
            <a:ext cx="2880870" cy="17445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BBE4B1-EC31-C0B5-5DF2-BA5C333A1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61" y="3513232"/>
            <a:ext cx="2479860" cy="7749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E4254D-D5F4-A409-2CAF-FCD2AB9F54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153" t="25040" r="8214" b="16382"/>
          <a:stretch/>
        </p:blipFill>
        <p:spPr>
          <a:xfrm>
            <a:off x="4292376" y="3322145"/>
            <a:ext cx="3078164" cy="114655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70A56B-BA53-9505-D237-A199A3B67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1787" y="3662074"/>
            <a:ext cx="2798408" cy="104940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3D4F6E-9201-FB3C-8581-214C31D3F6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882" b="45663"/>
          <a:stretch/>
        </p:blipFill>
        <p:spPr>
          <a:xfrm>
            <a:off x="410981" y="4633186"/>
            <a:ext cx="3382297" cy="9028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1278C8-6103-DF10-DC2D-0C1BDAD269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9815" y="4633186"/>
            <a:ext cx="3148210" cy="87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2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F028F-B660-B231-AF7A-8A20793E7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9B4B7B8-0618-2F0A-77B9-5BE4806E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Кибербезопасность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46FFCF-437A-5A53-F652-8CDE86747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ЦКЕМИ 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99A1FBB-4C74-908E-C211-C542D20B70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Сотрудничество России и Вьетнама в области цифровых технологий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35636F7-7305-A0E5-8CC4-311C3459B9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Кибербезопасность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87808E0-86E5-BB4F-1D65-80414D1FB13D}"/>
              </a:ext>
            </a:extLst>
          </p:cNvPr>
          <p:cNvSpPr/>
          <p:nvPr/>
        </p:nvSpPr>
        <p:spPr>
          <a:xfrm>
            <a:off x="559993" y="2133600"/>
            <a:ext cx="10835593" cy="390340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Консультации по вопросам регулирования цифрового суверенитета, законодательного оформления цифровых платформ и совместной борьбы с киберугрозами.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0" i="0" dirty="0"/>
              <a:t>Поддержка многосторонних инициатив в рамках ООН (и не только).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Практическая работа над проектами.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000" b="0" i="1" dirty="0"/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0" i="1" dirty="0"/>
              <a:t>Например, Kaspersky Lab участвует в создании антивируса для госорганов и объектов критической информационной инфраструктуры Вьетнама.</a:t>
            </a:r>
          </a:p>
        </p:txBody>
      </p:sp>
    </p:spTree>
    <p:extLst>
      <p:ext uri="{BB962C8B-B14F-4D97-AF65-F5344CB8AC3E}">
        <p14:creationId xmlns:p14="http://schemas.microsoft.com/office/powerpoint/2010/main" val="4188289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61C73-3B3D-19DF-543B-01D35FC50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E4680B4-031D-8500-0A06-FE35BD8A3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7407728" cy="777025"/>
          </a:xfrm>
        </p:spPr>
        <p:txBody>
          <a:bodyPr>
            <a:normAutofit/>
          </a:bodyPr>
          <a:lstStyle/>
          <a:p>
            <a:r>
              <a:rPr lang="ru-RU" sz="2800" dirty="0"/>
              <a:t>Кибербезопасность</a:t>
            </a:r>
            <a:r>
              <a:rPr lang="en-US" sz="2800" dirty="0"/>
              <a:t> – </a:t>
            </a:r>
            <a:r>
              <a:rPr lang="ru-RU" sz="2800" dirty="0"/>
              <a:t>чувствительная сфера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D3831D-DCC8-2DB8-AD48-26FAC64612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ЦКЕМИ 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38059C4-740E-3C49-5F4C-1E689FC9D5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Сотрудничество России и Вьетнама в области цифровых технологий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036C670-529C-F7A1-A33D-F04619DED6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Кибербезопасность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05BF473-7272-FB74-5603-47517D7443BD}"/>
              </a:ext>
            </a:extLst>
          </p:cNvPr>
          <p:cNvSpPr/>
          <p:nvPr/>
        </p:nvSpPr>
        <p:spPr>
          <a:xfrm>
            <a:off x="559993" y="2133600"/>
            <a:ext cx="10835593" cy="390340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000" b="0" i="1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0A58609-361C-5FB3-43DC-0F1AE157E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328721"/>
              </p:ext>
            </p:extLst>
          </p:nvPr>
        </p:nvGraphicFramePr>
        <p:xfrm>
          <a:off x="960540" y="2246391"/>
          <a:ext cx="10258066" cy="35251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73576">
                  <a:extLst>
                    <a:ext uri="{9D8B030D-6E8A-4147-A177-3AD203B41FA5}">
                      <a16:colId xmlns:a16="http://schemas.microsoft.com/office/drawing/2014/main" val="1781709036"/>
                    </a:ext>
                  </a:extLst>
                </a:gridCol>
                <a:gridCol w="6184490">
                  <a:extLst>
                    <a:ext uri="{9D8B030D-6E8A-4147-A177-3AD203B41FA5}">
                      <a16:colId xmlns:a16="http://schemas.microsoft.com/office/drawing/2014/main" val="1119200772"/>
                    </a:ext>
                  </a:extLst>
                </a:gridCol>
              </a:tblGrid>
              <a:tr h="407822">
                <a:tc>
                  <a:txBody>
                    <a:bodyPr/>
                    <a:lstStyle/>
                    <a:p>
                      <a:r>
                        <a:rPr lang="ru-RU" b="1" dirty="0"/>
                        <a:t>Плюсы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Минусы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360297"/>
                  </a:ext>
                </a:extLst>
              </a:tr>
              <a:tr h="311732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Вьетнам, являясь участником инициативы ASEAN </a:t>
                      </a:r>
                      <a:r>
                        <a:rPr lang="ru-RU" dirty="0" err="1"/>
                        <a:t>Cybersecurity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Cooperation</a:t>
                      </a:r>
                      <a:r>
                        <a:rPr lang="ru-RU" dirty="0"/>
                        <a:t> Strategy, интересуется альтернативными моделями </a:t>
                      </a:r>
                      <a:r>
                        <a:rPr lang="ru-RU" dirty="0" err="1"/>
                        <a:t>киберрегулирования</a:t>
                      </a:r>
                      <a:r>
                        <a:rPr lang="ru-RU" dirty="0"/>
                        <a:t>, отличными от западных. Это создаёт окно возможностей для диалога с Россией.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Отсутствие доверия к российским протоколам защиты данных и опасения политических последствий такого сотрудничества ограничивают его развитие в прикладной плоскости.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Сохраняются разногласия по вопросам юрисдикции данных: российская модель суверенного интернета противоречит вьетнамской практике гибридного регулирования.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714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1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6FB97-065A-BD35-EF9F-2F2AAF032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3AC2973-1A60-6739-A767-780D5AC3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Цифровое образование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FF85FE-8C6C-6558-02D3-B50AA9BE8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ЦКЕМИ НИУ ВШЭ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4892A8F-9CB9-7924-97BB-F31FED6018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Сотрудничество России и Вьетнама в области цифровых технологий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F5FA3C1-4E88-2787-5637-1AB0675AE0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Образование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548BA5E-E94C-2488-7023-94415D345AF7}"/>
              </a:ext>
            </a:extLst>
          </p:cNvPr>
          <p:cNvSpPr/>
          <p:nvPr/>
        </p:nvSpPr>
        <p:spPr>
          <a:xfrm>
            <a:off x="559993" y="2133600"/>
            <a:ext cx="6135775" cy="390340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Образовательные инициативы – драйвер долгосрочного партнёрства.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Kaspersky Lab с 2019 г. занимается подготовкой специалистов по информационной безопасности во Вьетнаме.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В 2023 г. вузы России и Вьетнама создали консорциум для подготовки кадров IT-сферы.</a:t>
            </a:r>
            <a:endParaRPr lang="ru-RU" sz="2000" b="0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77A4E1-4F7B-D06F-D7D1-0690978A5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285" y="1997323"/>
            <a:ext cx="4031226" cy="7972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DD5795-FE8E-1BF0-A419-3E5CCE245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936" y="3057375"/>
            <a:ext cx="3849329" cy="7432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9816E4-3EB4-B638-5FB9-91F2DB9F01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088" b="36638"/>
          <a:stretch/>
        </p:blipFill>
        <p:spPr>
          <a:xfrm>
            <a:off x="6351640" y="4063467"/>
            <a:ext cx="4572000" cy="8698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A6D25A-B6D4-8268-4AFD-B07012EA88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351" t="6825" b="37614"/>
          <a:stretch/>
        </p:blipFill>
        <p:spPr>
          <a:xfrm>
            <a:off x="7176331" y="5069559"/>
            <a:ext cx="4549426" cy="113265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7E4FEAA-3DCB-EB20-9FFE-DC36F8971F83}"/>
              </a:ext>
            </a:extLst>
          </p:cNvPr>
          <p:cNvSpPr/>
          <p:nvPr/>
        </p:nvSpPr>
        <p:spPr>
          <a:xfrm>
            <a:off x="8563898" y="5730492"/>
            <a:ext cx="1897626" cy="306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73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670</Words>
  <Application>Microsoft Office PowerPoint</Application>
  <PresentationFormat>Широкоэкранный</PresentationFormat>
  <Paragraphs>98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HSE Sans</vt:lpstr>
      <vt:lpstr>Arial</vt:lpstr>
      <vt:lpstr>Calibri</vt:lpstr>
      <vt:lpstr>Calibri Light</vt:lpstr>
      <vt:lpstr>Wingdings</vt:lpstr>
      <vt:lpstr>Office Theme</vt:lpstr>
      <vt:lpstr>Особенности и перспективы сотрудничества России и Вьетнама в области цифровых технологий</vt:lpstr>
      <vt:lpstr>Предпосылки сотрудничества</vt:lpstr>
      <vt:lpstr>Политический фундамент</vt:lpstr>
      <vt:lpstr>Препятствия</vt:lpstr>
      <vt:lpstr>Направления сотрудничества</vt:lpstr>
      <vt:lpstr>Направления сотрудничества</vt:lpstr>
      <vt:lpstr>Кибербезопасность</vt:lpstr>
      <vt:lpstr>Кибербезопасность – чувствительная сфера</vt:lpstr>
      <vt:lpstr>Цифровое образование</vt:lpstr>
      <vt:lpstr>ИКТ-инфраструктура</vt:lpstr>
      <vt:lpstr>Предлагаемые решения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Александра Янькова</cp:lastModifiedBy>
  <cp:revision>19</cp:revision>
  <cp:lastPrinted>2021-11-11T13:08:42Z</cp:lastPrinted>
  <dcterms:created xsi:type="dcterms:W3CDTF">2021-11-11T08:52:47Z</dcterms:created>
  <dcterms:modified xsi:type="dcterms:W3CDTF">2025-04-20T17:23:51Z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