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71" r:id="rId4"/>
    <p:sldId id="261" r:id="rId5"/>
    <p:sldId id="272" r:id="rId6"/>
    <p:sldId id="266" r:id="rId7"/>
    <p:sldId id="273" r:id="rId8"/>
    <p:sldId id="265" r:id="rId9"/>
    <p:sldId id="274" r:id="rId10"/>
    <p:sldId id="275" r:id="rId11"/>
    <p:sldId id="27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4648"/>
  </p:normalViewPr>
  <p:slideViewPr>
    <p:cSldViewPr snapToGrid="0" snapToObjects="1">
      <p:cViewPr varScale="1">
        <p:scale>
          <a:sx n="95" d="100"/>
          <a:sy n="95" d="100"/>
        </p:scale>
        <p:origin x="2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263AD-851A-3F45-9456-B754C6699730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309A-5434-3141-9B19-C78A7197A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53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0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8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=""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=""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=""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=""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=""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=""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=""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=""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=""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06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>
            <a:extLst>
              <a:ext uri="{FF2B5EF4-FFF2-40B4-BE49-F238E27FC236}">
                <a16:creationId xmlns=""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=""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=""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=""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en-US" sz="4400" dirty="0">
                <a:solidFill>
                  <a:srgbClr val="102D69"/>
                </a:solidFill>
                <a:latin typeface="HSE Sans" panose="02000000000000000000" pitchFamily="2" charset="0"/>
              </a:rPr>
              <a:t>Name of presentation can be specified in two or three lines </a:t>
            </a: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en-GB" sz="1600" dirty="0">
                <a:latin typeface="HSE Sans" panose="02000000000000000000" pitchFamily="2" charset="0"/>
              </a:rPr>
              <a:t>Name of faculty in two lines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en-GB" sz="1200" dirty="0">
                <a:latin typeface="HSE Sans" panose="02000000000000000000" pitchFamily="2" charset="0"/>
              </a:rPr>
              <a:t>Name of subdivision in two or three lines (12 </a:t>
            </a:r>
            <a:r>
              <a:rPr lang="en-GB" sz="1200" dirty="0" err="1">
                <a:latin typeface="HSE Sans" panose="02000000000000000000" pitchFamily="2" charset="0"/>
              </a:rPr>
              <a:t>pt</a:t>
            </a:r>
            <a:r>
              <a:rPr lang="en-GB" sz="1200" dirty="0">
                <a:latin typeface="HSE Sans" panose="02000000000000000000" pitchFamily="2" charset="0"/>
              </a:rPr>
              <a:t>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en-US" sz="1200" dirty="0">
                <a:latin typeface="HSE Sans" panose="02000000000000000000" pitchFamily="2" charset="0"/>
              </a:rPr>
              <a:t>Moscow</a:t>
            </a:r>
            <a:r>
              <a:rPr lang="ru-RU" sz="1200" dirty="0">
                <a:latin typeface="HSE Sans" panose="02000000000000000000" pitchFamily="2" charset="0"/>
              </a:rPr>
              <a:t/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 </a:t>
            </a:r>
            <a:r>
              <a:rPr lang="en-GB" sz="1200" dirty="0" err="1">
                <a:latin typeface="HSE Sans" panose="02000000000000000000" pitchFamily="2" charset="0"/>
              </a:rPr>
              <a:t>pt</a:t>
            </a:r>
            <a:r>
              <a:rPr lang="en-GB" sz="1200" dirty="0">
                <a:latin typeface="HSE Sans" panose="02000000000000000000" pitchFamily="2" charset="0"/>
              </a:rPr>
              <a:t>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en-US" sz="1600" dirty="0">
                <a:latin typeface="HSE Sans" panose="02000000000000000000" pitchFamily="2" charset="0"/>
              </a:rPr>
              <a:t>If you need more space, please use a subheading (16 </a:t>
            </a:r>
            <a:r>
              <a:rPr lang="en-US" sz="1600" dirty="0" err="1">
                <a:latin typeface="HSE Sans" panose="02000000000000000000" pitchFamily="2" charset="0"/>
              </a:rPr>
              <a:t>pt</a:t>
            </a:r>
            <a:r>
              <a:rPr lang="en-US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21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2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3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4BA9-44B7-F64B-931B-BC94D6FD0E4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5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757A51-BBC2-9047-B199-AE90EB17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251226"/>
            <a:ext cx="9821545" cy="149121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Японии и Тайваня в сфере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кибербезопасности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32B7800-48A3-394E-A464-7BA3AE15CE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9175" y="4260915"/>
            <a:ext cx="10208149" cy="15525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Никипорец-Такигава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Галина Юрьевна</a:t>
            </a:r>
            <a:r>
              <a:rPr lang="ru-RU" dirty="0"/>
              <a:t>, </a:t>
            </a:r>
            <a:r>
              <a:rPr lang="ru-RU" sz="1400" dirty="0" err="1"/>
              <a:t>д.полит.н</a:t>
            </a:r>
            <a:r>
              <a:rPr lang="ru-RU" sz="1400" dirty="0"/>
              <a:t>.</a:t>
            </a:r>
            <a:r>
              <a:rPr lang="en-GB" sz="1400" dirty="0"/>
              <a:t>, PhD, </a:t>
            </a:r>
            <a:r>
              <a:rPr lang="ru-RU" sz="1400" dirty="0"/>
              <a:t>к.ф.н., профессор </a:t>
            </a:r>
            <a:r>
              <a:rPr lang="ru-RU" sz="1400" dirty="0" err="1"/>
              <a:t>ФМЭиМП</a:t>
            </a:r>
            <a:r>
              <a:rPr lang="ru-RU" sz="1400" dirty="0"/>
              <a:t> НИУ ВШЭ</a:t>
            </a:r>
            <a:endParaRPr lang="en-US" sz="1400" dirty="0"/>
          </a:p>
          <a:p>
            <a:pPr>
              <a:lnSpc>
                <a:spcPct val="160000"/>
              </a:lnSpc>
            </a:pPr>
            <a:r>
              <a:rPr lang="en-US" sz="1400" dirty="0" smtClean="0"/>
              <a:t>Gnikiporets-takigawa@hse.ru</a:t>
            </a:r>
            <a:r>
              <a:rPr lang="ru-RU" sz="1400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Филатов Олег Александрович</a:t>
            </a:r>
            <a:r>
              <a:rPr lang="ru-RU" dirty="0" smtClean="0"/>
              <a:t>, </a:t>
            </a:r>
            <a:r>
              <a:rPr lang="ru-RU" sz="1400" dirty="0" smtClean="0"/>
              <a:t>стажер-исследователь НУГ «АСЕАН+, БРИКС+, НАТО+: перспективы азиатской интеграции» </a:t>
            </a:r>
            <a:r>
              <a:rPr lang="ru-RU" sz="1400" dirty="0" err="1" smtClean="0"/>
              <a:t>ФМЭиМП</a:t>
            </a:r>
            <a:r>
              <a:rPr lang="ru-RU" sz="1400" dirty="0" smtClean="0"/>
              <a:t> НИУ ВШЭ</a:t>
            </a:r>
          </a:p>
          <a:p>
            <a:pPr>
              <a:lnSpc>
                <a:spcPct val="16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Oafilatov.foa@gmail.com</a:t>
            </a:r>
            <a:endParaRPr lang="ru-RU" sz="14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53806" y="1121589"/>
            <a:ext cx="2573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НУГ «АСЕАН+, БРИКС+, НАТО+»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2720" y="1134322"/>
            <a:ext cx="1788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err="1" smtClean="0">
                <a:solidFill>
                  <a:schemeClr val="tx2"/>
                </a:solidFill>
              </a:rPr>
              <a:t>ФМЭиМП</a:t>
            </a:r>
            <a:r>
              <a:rPr lang="ru-RU" sz="1400" b="1" dirty="0" smtClean="0">
                <a:solidFill>
                  <a:schemeClr val="tx2"/>
                </a:solidFill>
              </a:rPr>
              <a:t> НИУ ВШЭ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9147" y="1090812"/>
            <a:ext cx="386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</a:rPr>
              <a:t>II Международная научная конференция «Цивилизации Востока: взгляд из XXI века»</a:t>
            </a: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9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57" y="176589"/>
            <a:ext cx="10515600" cy="10300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HSE Sans" panose="02000000000000000000"/>
              </a:rPr>
              <a:t>Платформы взаимодействия Тайваня и Японии по вопросам </a:t>
            </a:r>
            <a:r>
              <a:rPr lang="ru-RU" sz="2800" b="1" dirty="0" err="1" smtClean="0">
                <a:solidFill>
                  <a:schemeClr val="tx2"/>
                </a:solidFill>
                <a:latin typeface="HSE Sans" panose="02000000000000000000"/>
              </a:rPr>
              <a:t>кибербезопасности</a:t>
            </a:r>
            <a:endParaRPr lang="ru-RU" sz="2800" b="1" dirty="0">
              <a:solidFill>
                <a:schemeClr val="tx2"/>
              </a:solidFill>
              <a:latin typeface="HSE Sans" panose="02000000000000000000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3393651" y="-1885364"/>
            <a:ext cx="5269581" cy="11453567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tx2"/>
                </a:solidFill>
                <a:latin typeface="HSE Sans" panose="02000000000000000000"/>
              </a:rPr>
              <a:t>Форум </a:t>
            </a:r>
            <a:r>
              <a:rPr lang="ru-RU" sz="2200" dirty="0">
                <a:solidFill>
                  <a:schemeClr val="tx2"/>
                </a:solidFill>
                <a:latin typeface="HSE Sans" panose="02000000000000000000"/>
              </a:rPr>
              <a:t>ООН по управлению </a:t>
            </a:r>
            <a:r>
              <a:rPr lang="ru-RU" sz="2200" dirty="0" smtClean="0">
                <a:solidFill>
                  <a:schemeClr val="tx2"/>
                </a:solidFill>
                <a:latin typeface="HSE Sans" panose="02000000000000000000"/>
              </a:rPr>
              <a:t>Интернетом и Декларация о будущем интернета 2022 г.</a:t>
            </a:r>
          </a:p>
          <a:p>
            <a:pPr algn="just"/>
            <a:r>
              <a:rPr lang="ru-RU" sz="2200" dirty="0" smtClean="0">
                <a:solidFill>
                  <a:schemeClr val="tx2"/>
                </a:solidFill>
                <a:latin typeface="HSE Sans" panose="02000000000000000000"/>
              </a:rPr>
              <a:t>Партнёрство Министерства цифрового развития </a:t>
            </a:r>
            <a:r>
              <a:rPr lang="ru-RU" sz="2200" dirty="0">
                <a:solidFill>
                  <a:schemeClr val="tx2"/>
                </a:solidFill>
                <a:latin typeface="HSE Sans" panose="02000000000000000000"/>
              </a:rPr>
              <a:t>Тайваня, Тайваньского академического центра </a:t>
            </a:r>
            <a:r>
              <a:rPr lang="ru-RU" sz="2200" dirty="0" err="1">
                <a:solidFill>
                  <a:schemeClr val="tx2"/>
                </a:solidFill>
                <a:latin typeface="HSE Sans" panose="02000000000000000000"/>
              </a:rPr>
              <a:t>кибербезопасности</a:t>
            </a:r>
            <a:r>
              <a:rPr lang="ru-RU" sz="2200" dirty="0">
                <a:solidFill>
                  <a:schemeClr val="tx2"/>
                </a:solidFill>
                <a:latin typeface="HSE Sans" panose="02000000000000000000"/>
              </a:rPr>
              <a:t> (TACC), Тайваньской ассоциации информационной безопасности (TWISA</a:t>
            </a:r>
            <a:r>
              <a:rPr lang="ru-RU" sz="2200" dirty="0" smtClean="0">
                <a:solidFill>
                  <a:schemeClr val="tx2"/>
                </a:solidFill>
                <a:latin typeface="HSE Sans" panose="02000000000000000000"/>
              </a:rPr>
              <a:t>) с </a:t>
            </a:r>
            <a:r>
              <a:rPr lang="ru-RU" sz="2200" dirty="0">
                <a:solidFill>
                  <a:schemeClr val="tx2"/>
                </a:solidFill>
                <a:latin typeface="HSE Sans" panose="02000000000000000000"/>
              </a:rPr>
              <a:t>Национальным институтом информационных и коммуникационных технологий Японии (NICT</a:t>
            </a:r>
            <a:r>
              <a:rPr lang="ru-RU" sz="2200" dirty="0" smtClean="0">
                <a:solidFill>
                  <a:schemeClr val="tx2"/>
                </a:solidFill>
                <a:latin typeface="HSE Sans" panose="02000000000000000000"/>
              </a:rPr>
              <a:t>), Министерством </a:t>
            </a:r>
            <a:r>
              <a:rPr lang="ru-RU" sz="2200" dirty="0">
                <a:solidFill>
                  <a:schemeClr val="tx2"/>
                </a:solidFill>
                <a:latin typeface="HSE Sans" panose="02000000000000000000"/>
              </a:rPr>
              <a:t>внутренних дел и </a:t>
            </a:r>
            <a:r>
              <a:rPr lang="ru-RU" sz="2200" dirty="0" smtClean="0">
                <a:solidFill>
                  <a:schemeClr val="tx2"/>
                </a:solidFill>
                <a:latin typeface="HSE Sans" panose="02000000000000000000"/>
              </a:rPr>
              <a:t>коммуникаций Японии</a:t>
            </a:r>
          </a:p>
          <a:p>
            <a:pPr algn="just"/>
            <a:r>
              <a:rPr lang="ru-RU" sz="2200" dirty="0">
                <a:solidFill>
                  <a:schemeClr val="tx2"/>
                </a:solidFill>
                <a:latin typeface="HSE Sans" panose="02000000000000000000"/>
              </a:rPr>
              <a:t>Тайваньский академический центр </a:t>
            </a:r>
            <a:r>
              <a:rPr lang="ru-RU" sz="2200" dirty="0" err="1">
                <a:solidFill>
                  <a:schemeClr val="tx2"/>
                </a:solidFill>
                <a:latin typeface="HSE Sans" panose="02000000000000000000"/>
              </a:rPr>
              <a:t>кибербезопасности</a:t>
            </a:r>
            <a:r>
              <a:rPr lang="ru-RU" sz="2200" dirty="0">
                <a:solidFill>
                  <a:schemeClr val="tx2"/>
                </a:solidFill>
                <a:latin typeface="HSE Sans" panose="02000000000000000000"/>
              </a:rPr>
              <a:t> (TACC) и Тайваньская ассоциация информационной безопасности (TWISA</a:t>
            </a:r>
            <a:r>
              <a:rPr lang="ru-RU" sz="2200" dirty="0" smtClean="0">
                <a:solidFill>
                  <a:schemeClr val="tx2"/>
                </a:solidFill>
                <a:latin typeface="HSE Sans" panose="02000000000000000000"/>
              </a:rPr>
              <a:t>)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tx2"/>
              </a:solidFill>
              <a:latin typeface="HSE Sans" panose="02000000000000000000"/>
            </a:endParaRPr>
          </a:p>
          <a:p>
            <a:pPr marL="0" indent="0" algn="just">
              <a:buNone/>
            </a:pPr>
            <a:endParaRPr lang="ru-RU" sz="2200" dirty="0" smtClean="0">
              <a:solidFill>
                <a:schemeClr val="tx2"/>
              </a:solidFill>
              <a:latin typeface="HSE Sans" panose="02000000000000000000"/>
            </a:endParaRPr>
          </a:p>
          <a:p>
            <a:pPr marL="0" indent="0" algn="just">
              <a:buNone/>
            </a:pPr>
            <a:endParaRPr lang="ru-RU" sz="2200" dirty="0" smtClean="0">
              <a:solidFill>
                <a:schemeClr val="tx2"/>
              </a:solidFill>
              <a:latin typeface="HSE Sans" panose="02000000000000000000"/>
            </a:endParaRPr>
          </a:p>
          <a:p>
            <a:pPr marL="0" indent="0" algn="just">
              <a:buNone/>
            </a:pPr>
            <a:r>
              <a:rPr lang="ru-RU" sz="1100" dirty="0" smtClean="0">
                <a:solidFill>
                  <a:schemeClr val="tx2"/>
                </a:solidFill>
                <a:latin typeface="HSE Sans" panose="02000000000000000000"/>
              </a:rPr>
              <a:t>Источник: составлено автором на основе данных официального сайта</a:t>
            </a:r>
            <a:r>
              <a:rPr lang="en-US" sz="1100" dirty="0" smtClean="0">
                <a:solidFill>
                  <a:schemeClr val="tx2"/>
                </a:solidFill>
                <a:latin typeface="HSE Sans" panose="0200000000000000000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HSE Sans" panose="02000000000000000000"/>
              </a:rPr>
              <a:t>Тайваньского академического центра </a:t>
            </a:r>
            <a:r>
              <a:rPr lang="ru-RU" sz="1100" dirty="0" err="1">
                <a:solidFill>
                  <a:schemeClr val="tx2"/>
                </a:solidFill>
                <a:latin typeface="HSE Sans" panose="02000000000000000000"/>
              </a:rPr>
              <a:t>кибербезопасности</a:t>
            </a:r>
            <a:r>
              <a:rPr lang="ru-RU" sz="1100" dirty="0" smtClean="0">
                <a:solidFill>
                  <a:schemeClr val="tx2"/>
                </a:solidFill>
                <a:latin typeface="HSE Sans" panose="02000000000000000000"/>
              </a:rPr>
              <a:t> </a:t>
            </a:r>
            <a:endParaRPr lang="en-US" sz="1100" dirty="0" smtClean="0">
              <a:solidFill>
                <a:schemeClr val="tx2"/>
              </a:solidFill>
              <a:latin typeface="HSE Sans" panose="02000000000000000000"/>
            </a:endParaRPr>
          </a:p>
          <a:p>
            <a:pPr algn="just"/>
            <a:r>
              <a:rPr lang="en-US" sz="2200" dirty="0" smtClean="0">
                <a:solidFill>
                  <a:schemeClr val="tx2"/>
                </a:solidFill>
                <a:latin typeface="HSE Sans" panose="02000000000000000000"/>
              </a:rPr>
              <a:t>Asia </a:t>
            </a:r>
            <a:r>
              <a:rPr lang="en-US" sz="2200" dirty="0">
                <a:solidFill>
                  <a:schemeClr val="tx2"/>
                </a:solidFill>
                <a:latin typeface="HSE Sans" panose="02000000000000000000"/>
              </a:rPr>
              <a:t>Pacific Computer Emergency Response Team</a:t>
            </a:r>
            <a:r>
              <a:rPr lang="ru-RU" sz="2200" dirty="0">
                <a:solidFill>
                  <a:schemeClr val="tx2"/>
                </a:solidFill>
                <a:latin typeface="HSE Sans" panose="02000000000000000000"/>
              </a:rPr>
              <a:t> (</a:t>
            </a:r>
            <a:r>
              <a:rPr lang="en-US" sz="2200" dirty="0">
                <a:solidFill>
                  <a:schemeClr val="tx2"/>
                </a:solidFill>
                <a:latin typeface="HSE Sans" panose="02000000000000000000"/>
              </a:rPr>
              <a:t>APCERT</a:t>
            </a:r>
            <a:r>
              <a:rPr lang="ru-RU" sz="2200" dirty="0">
                <a:solidFill>
                  <a:schemeClr val="tx2"/>
                </a:solidFill>
                <a:latin typeface="HSE Sans" panose="02000000000000000000"/>
              </a:rPr>
              <a:t>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31862"/>
              </p:ext>
            </p:extLst>
          </p:nvPr>
        </p:nvGraphicFramePr>
        <p:xfrm>
          <a:off x="301658" y="4015818"/>
          <a:ext cx="11453567" cy="1279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592">
                  <a:extLst>
                    <a:ext uri="{9D8B030D-6E8A-4147-A177-3AD203B41FA5}">
                      <a16:colId xmlns="" xmlns:a16="http://schemas.microsoft.com/office/drawing/2014/main" val="2751002119"/>
                    </a:ext>
                  </a:extLst>
                </a:gridCol>
                <a:gridCol w="1402691">
                  <a:extLst>
                    <a:ext uri="{9D8B030D-6E8A-4147-A177-3AD203B41FA5}">
                      <a16:colId xmlns="" xmlns:a16="http://schemas.microsoft.com/office/drawing/2014/main" val="2248639373"/>
                    </a:ext>
                  </a:extLst>
                </a:gridCol>
                <a:gridCol w="1626804">
                  <a:extLst>
                    <a:ext uri="{9D8B030D-6E8A-4147-A177-3AD203B41FA5}">
                      <a16:colId xmlns="" xmlns:a16="http://schemas.microsoft.com/office/drawing/2014/main" val="2405831796"/>
                    </a:ext>
                  </a:extLst>
                </a:gridCol>
                <a:gridCol w="1431696">
                  <a:extLst>
                    <a:ext uri="{9D8B030D-6E8A-4147-A177-3AD203B41FA5}">
                      <a16:colId xmlns="" xmlns:a16="http://schemas.microsoft.com/office/drawing/2014/main" val="2346851911"/>
                    </a:ext>
                  </a:extLst>
                </a:gridCol>
                <a:gridCol w="1297226">
                  <a:extLst>
                    <a:ext uri="{9D8B030D-6E8A-4147-A177-3AD203B41FA5}">
                      <a16:colId xmlns="" xmlns:a16="http://schemas.microsoft.com/office/drawing/2014/main" val="2776177781"/>
                    </a:ext>
                  </a:extLst>
                </a:gridCol>
                <a:gridCol w="1566166">
                  <a:extLst>
                    <a:ext uri="{9D8B030D-6E8A-4147-A177-3AD203B41FA5}">
                      <a16:colId xmlns="" xmlns:a16="http://schemas.microsoft.com/office/drawing/2014/main" val="779504549"/>
                    </a:ext>
                  </a:extLst>
                </a:gridCol>
                <a:gridCol w="1431696">
                  <a:extLst>
                    <a:ext uri="{9D8B030D-6E8A-4147-A177-3AD203B41FA5}">
                      <a16:colId xmlns="" xmlns:a16="http://schemas.microsoft.com/office/drawing/2014/main" val="4039791308"/>
                    </a:ext>
                  </a:extLst>
                </a:gridCol>
                <a:gridCol w="1431696">
                  <a:extLst>
                    <a:ext uri="{9D8B030D-6E8A-4147-A177-3AD203B41FA5}">
                      <a16:colId xmlns="" xmlns:a16="http://schemas.microsoft.com/office/drawing/2014/main" val="3271252835"/>
                    </a:ext>
                  </a:extLst>
                </a:gridCol>
              </a:tblGrid>
              <a:tr h="285946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TACC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HSE Sans" panose="02000000000000000000"/>
                          <a:ea typeface="+mn-ea"/>
                          <a:cs typeface="+mn-cs"/>
                        </a:rPr>
                        <a:t> &amp; TWICA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4140769"/>
                  </a:ext>
                </a:extLst>
              </a:tr>
              <a:tr h="974371">
                <a:tc>
                  <a:txBody>
                    <a:bodyPr/>
                    <a:lstStyle/>
                    <a:p>
                      <a:r>
                        <a:rPr lang="en-A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SE Sans" panose="02000000000000000000"/>
                          <a:ea typeface="+mn-ea"/>
                          <a:cs typeface="+mn-cs"/>
                        </a:rPr>
                        <a:t>Academia </a:t>
                      </a:r>
                      <a:r>
                        <a:rPr lang="en-A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HSE Sans" panose="02000000000000000000"/>
                          <a:ea typeface="+mn-ea"/>
                          <a:cs typeface="+mn-cs"/>
                        </a:rPr>
                        <a:t>Sinica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Тайваньский университет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Тайваньский университет науки и технологий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университет Сунь Ятсена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университет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Чжунсин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Тайбэйский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технологический университет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университет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Чэнчи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университет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Чэнгун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9184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87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83" y="223722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Горизонты сотрудничества в условиях нарастания конфликтности в регионе и трансформации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мирового порядка </a:t>
            </a:r>
          </a:p>
        </p:txBody>
      </p:sp>
      <p:pic>
        <p:nvPicPr>
          <p:cNvPr id="1026" name="Picture 2" descr="https://www.japantimes.co.jp/japantimes/uploads/images/2024/08/14/415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15" y="1549285"/>
            <a:ext cx="7503735" cy="47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5043" y="6372520"/>
            <a:ext cx="4958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Фото: </a:t>
            </a:r>
            <a:r>
              <a:rPr lang="en-US" sz="1400" b="1" dirty="0" smtClean="0">
                <a:solidFill>
                  <a:schemeClr val="tx2"/>
                </a:solidFill>
                <a:latin typeface="HSE Sans" panose="02000000000000000000"/>
              </a:rPr>
              <a:t>VIA JIJI / THE JAPAN TIMES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7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39" y="1076632"/>
            <a:ext cx="5245560" cy="422559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1372856"/>
            <a:ext cx="11595652" cy="51324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err="1" smtClean="0">
                <a:solidFill>
                  <a:schemeClr val="tx2"/>
                </a:solidFill>
                <a:latin typeface="Arial" charset="0"/>
              </a:rPr>
              <a:t>Никипорец-Такигава</a:t>
            </a:r>
            <a:r>
              <a:rPr lang="ru-RU" sz="2400" b="1" i="1" dirty="0" smtClean="0">
                <a:solidFill>
                  <a:schemeClr val="tx2"/>
                </a:solidFill>
                <a:latin typeface="Arial" charset="0"/>
              </a:rPr>
              <a:t> Галина Юрьевна</a:t>
            </a:r>
          </a:p>
          <a:p>
            <a:pPr algn="ctr"/>
            <a:r>
              <a:rPr lang="ru-RU" sz="1800" b="1" dirty="0" err="1" smtClean="0"/>
              <a:t>Д.полит.н</a:t>
            </a:r>
            <a:r>
              <a:rPr lang="ru-RU" sz="1800" b="1" dirty="0"/>
              <a:t>.</a:t>
            </a:r>
            <a:r>
              <a:rPr lang="en-GB" sz="1800" b="1" dirty="0"/>
              <a:t>, PhD, </a:t>
            </a:r>
            <a:r>
              <a:rPr lang="ru-RU" sz="1800" b="1" dirty="0"/>
              <a:t>к.ф.н., профессор Департамента зарубежного регионоведения </a:t>
            </a:r>
            <a:r>
              <a:rPr lang="ru-RU" sz="1800" b="1" dirty="0" err="1"/>
              <a:t>ФМЭиМП</a:t>
            </a:r>
            <a:r>
              <a:rPr lang="ru-RU" sz="1800" b="1" dirty="0"/>
              <a:t> НИУ </a:t>
            </a:r>
            <a:r>
              <a:rPr lang="ru-RU" sz="1800" b="1" dirty="0" smtClean="0"/>
              <a:t>ВШЭ</a:t>
            </a:r>
          </a:p>
          <a:p>
            <a:pPr algn="ctr"/>
            <a:r>
              <a:rPr lang="ru-RU" sz="1800" b="1" dirty="0" smtClean="0"/>
              <a:t>Руководитель проекта </a:t>
            </a:r>
            <a:r>
              <a:rPr lang="ru-RU" sz="1800" b="1" dirty="0">
                <a:latin typeface="Arial" charset="0"/>
                <a:ea typeface="Arial" charset="0"/>
                <a:cs typeface="Arial" charset="0"/>
              </a:rPr>
              <a:t>«Национальные и региональные стратегии и институты кибербезопасности стран Восточной и Юго-Восточной Азии» 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НУГ «</a:t>
            </a:r>
            <a:r>
              <a:rPr lang="ru-RU" sz="1800" b="1" dirty="0" smtClean="0">
                <a:latin typeface="Arial" charset="0"/>
                <a:ea typeface="Arial" charset="0"/>
                <a:cs typeface="Arial" charset="0"/>
              </a:rPr>
              <a:t>АСЕАН</a:t>
            </a:r>
            <a:r>
              <a:rPr lang="ru-RU" sz="1800" b="1" dirty="0">
                <a:latin typeface="Arial" charset="0"/>
                <a:ea typeface="Arial" charset="0"/>
                <a:cs typeface="Arial" charset="0"/>
              </a:rPr>
              <a:t>+, БРИКС+, НАТО+: перспективы азиатской интеграции в новом мировом </a:t>
            </a:r>
            <a:r>
              <a:rPr lang="ru-RU" sz="1800" b="1" dirty="0" smtClean="0">
                <a:latin typeface="Arial" charset="0"/>
                <a:ea typeface="Arial" charset="0"/>
                <a:cs typeface="Arial" charset="0"/>
              </a:rPr>
              <a:t>порядке»</a:t>
            </a:r>
            <a:endParaRPr lang="en-US" sz="1800" b="1" dirty="0"/>
          </a:p>
          <a:p>
            <a:pPr algn="ctr"/>
            <a:r>
              <a:rPr lang="en-US" sz="2000" b="1" u="sng" dirty="0" err="1">
                <a:solidFill>
                  <a:schemeClr val="tx2"/>
                </a:solidFill>
              </a:rPr>
              <a:t>Gnikiporets-takigawa@hse.ru</a:t>
            </a:r>
            <a:endParaRPr lang="ru-RU" sz="2000" b="1" u="sng" dirty="0">
              <a:solidFill>
                <a:schemeClr val="tx2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Arial" charset="0"/>
              </a:rPr>
              <a:t>Филатов Олег Александрович</a:t>
            </a: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Стажер-исследователь научно-учебной группы «АСЕАН+, БРИКС+, НАТО+: </a:t>
            </a: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перспективы азиатской интеграции» </a:t>
            </a:r>
            <a:r>
              <a:rPr lang="ru-RU" sz="1800" b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ФМЭиМП</a:t>
            </a:r>
            <a:r>
              <a:rPr lang="ru-RU" sz="1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НИУ ВШЭ</a:t>
            </a:r>
            <a:endParaRPr lang="en-US" sz="1800" b="1" dirty="0" smtClean="0">
              <a:solidFill>
                <a:schemeClr val="tx2"/>
              </a:solidFill>
              <a:latin typeface="HSE Sans" panose="02000000000000000000"/>
              <a:ea typeface="Arial" charset="0"/>
              <a:cs typeface="Arial" charset="0"/>
            </a:endParaRPr>
          </a:p>
          <a:p>
            <a:pPr algn="ctr"/>
            <a:r>
              <a:rPr lang="en-US" sz="2000" b="1" u="sng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Oafilatov.foa@gmail.com</a:t>
            </a:r>
            <a:endParaRPr lang="ru-RU" sz="2000" b="1" u="sng" dirty="0" smtClean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6447" y="529509"/>
            <a:ext cx="2764464" cy="833514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II Международная научная конференция «Цивилизации Востока: взгляд из XXI века»</a:t>
            </a:r>
          </a:p>
        </p:txBody>
      </p:sp>
      <p:sp>
        <p:nvSpPr>
          <p:cNvPr id="14" name="Picture Placeholder 9"/>
          <p:cNvSpPr txBox="1">
            <a:spLocks/>
          </p:cNvSpPr>
          <p:nvPr/>
        </p:nvSpPr>
        <p:spPr>
          <a:xfrm>
            <a:off x="13521706" y="3047980"/>
            <a:ext cx="4325167" cy="4325107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3" name="AutoShape 10" descr="одписка на журнал «Ученые записки Российского государственного социального  университета»: купить, подписаться через интернет на журнал «Ученые записки  Российского государственного социального университета»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56" y="529509"/>
            <a:ext cx="1804572" cy="3840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49" y="516672"/>
            <a:ext cx="2261850" cy="4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0505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HSE Sans"/>
                <a:ea typeface="Arial" charset="0"/>
                <a:cs typeface="Arial" charset="0"/>
              </a:rPr>
              <a:t>В рамках проекта «Национальные и региональные стратегии и институты кибербезопасности стран Восточной и Юго-Восточной Азии» НУГ «АСЕАН+, БРИКС+, НАТО+: перспективы азиатской интеграции в новом мировом порядке»</a:t>
            </a:r>
            <a:endParaRPr lang="en-US" sz="2800" b="1" dirty="0">
              <a:solidFill>
                <a:schemeClr val="tx2"/>
              </a:solidFill>
              <a:latin typeface="HSE Sans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6" y="2305050"/>
            <a:ext cx="5909338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84" y="3332573"/>
            <a:ext cx="2535591" cy="2485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895" y="1684625"/>
            <a:ext cx="2535591" cy="2485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7484" y="6038337"/>
            <a:ext cx="253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Наш канал в </a:t>
            </a:r>
            <a:r>
              <a:rPr lang="en-US" b="1" dirty="0" smtClean="0">
                <a:solidFill>
                  <a:schemeClr val="tx2"/>
                </a:solidFill>
              </a:rPr>
              <a:t>Telegram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895" y="4053526"/>
            <a:ext cx="253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Наш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сайт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9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HSE Sans" panose="02000000000000000000"/>
              </a:rPr>
              <a:t>Международное сотрудничество в сфере </a:t>
            </a:r>
            <a:r>
              <a:rPr lang="ru-RU" sz="2800" b="1" dirty="0" err="1" smtClean="0">
                <a:solidFill>
                  <a:schemeClr val="tx2"/>
                </a:solidFill>
                <a:latin typeface="HSE Sans" panose="02000000000000000000"/>
              </a:rPr>
              <a:t>кибербезопасности</a:t>
            </a:r>
            <a:r>
              <a:rPr lang="ru-RU" sz="2800" b="1" dirty="0" smtClean="0">
                <a:solidFill>
                  <a:schemeClr val="tx2"/>
                </a:solidFill>
                <a:latin typeface="HSE Sans" panose="02000000000000000000"/>
              </a:rPr>
              <a:t> в условиях формирования нового мирового порядка</a:t>
            </a:r>
            <a:endParaRPr lang="ru-RU" sz="2800" b="1" dirty="0">
              <a:solidFill>
                <a:schemeClr val="tx2"/>
              </a:solidFill>
              <a:latin typeface="HSE Sans" panose="02000000000000000000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3772295" y="-1143002"/>
            <a:ext cx="4647415" cy="105156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000" dirty="0" err="1" smtClean="0">
                <a:solidFill>
                  <a:schemeClr val="tx2"/>
                </a:solidFill>
                <a:latin typeface="HSE Sans" panose="02000000000000000000"/>
              </a:rPr>
              <a:t>Кибербезопасность</a:t>
            </a:r>
            <a:r>
              <a:rPr lang="ru-RU" sz="2000" dirty="0" smtClean="0">
                <a:solidFill>
                  <a:schemeClr val="tx2"/>
                </a:solidFill>
                <a:latin typeface="HSE Sans" panose="0200000000000000000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HSE Sans" panose="02000000000000000000"/>
              </a:rPr>
              <a:t>сохраняет перспективы взаимодействия и сотрудничества даже между непримиримыми идеологическими </a:t>
            </a:r>
            <a:r>
              <a:rPr lang="ru-RU" sz="2000" dirty="0" smtClean="0">
                <a:solidFill>
                  <a:schemeClr val="tx2"/>
                </a:solidFill>
                <a:latin typeface="HSE Sans" panose="02000000000000000000"/>
              </a:rPr>
              <a:t>противниками</a:t>
            </a:r>
            <a:endParaRPr lang="en-US" sz="2000" dirty="0" smtClean="0">
              <a:solidFill>
                <a:schemeClr val="tx2"/>
              </a:solidFill>
              <a:latin typeface="HSE Sans" panose="0200000000000000000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  <a:latin typeface="HSE Sans" panose="02000000000000000000"/>
              </a:rPr>
              <a:t>Актуален вопрос необходимости </a:t>
            </a:r>
            <a:r>
              <a:rPr lang="ru-RU" sz="2000" dirty="0">
                <a:solidFill>
                  <a:schemeClr val="tx2"/>
                </a:solidFill>
                <a:latin typeface="HSE Sans" panose="02000000000000000000"/>
              </a:rPr>
              <a:t>международного сотрудничества в сфере </a:t>
            </a:r>
            <a:r>
              <a:rPr lang="ru-RU" sz="2000" dirty="0" err="1">
                <a:solidFill>
                  <a:schemeClr val="tx2"/>
                </a:solidFill>
                <a:latin typeface="HSE Sans" panose="02000000000000000000"/>
              </a:rPr>
              <a:t>кибербезопасности</a:t>
            </a:r>
            <a:r>
              <a:rPr lang="ru-RU" sz="2000" dirty="0">
                <a:solidFill>
                  <a:schemeClr val="tx2"/>
                </a:solidFill>
                <a:latin typeface="HSE Sans" panose="02000000000000000000"/>
              </a:rPr>
              <a:t> и </a:t>
            </a:r>
            <a:r>
              <a:rPr lang="ru-RU" sz="2000" dirty="0" err="1" smtClean="0">
                <a:solidFill>
                  <a:schemeClr val="tx2"/>
                </a:solidFill>
                <a:latin typeface="HSE Sans" panose="02000000000000000000"/>
              </a:rPr>
              <a:t>надстрановых</a:t>
            </a:r>
            <a:r>
              <a:rPr lang="ru-RU" sz="2000" dirty="0" smtClean="0">
                <a:solidFill>
                  <a:schemeClr val="tx2"/>
                </a:solidFill>
                <a:latin typeface="HSE Sans" panose="02000000000000000000"/>
              </a:rPr>
              <a:t> форматов </a:t>
            </a:r>
            <a:r>
              <a:rPr lang="ru-RU" sz="2000" dirty="0">
                <a:solidFill>
                  <a:schemeClr val="tx2"/>
                </a:solidFill>
                <a:latin typeface="HSE Sans" panose="02000000000000000000"/>
              </a:rPr>
              <a:t>международного управления </a:t>
            </a:r>
            <a:r>
              <a:rPr lang="ru-RU" sz="2000" dirty="0" smtClean="0">
                <a:solidFill>
                  <a:schemeClr val="tx2"/>
                </a:solidFill>
                <a:latin typeface="HSE Sans" panose="02000000000000000000"/>
              </a:rPr>
              <a:t>интернетом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HSE Sans" panose="02000000000000000000"/>
              </a:rPr>
              <a:t>          </a:t>
            </a:r>
            <a:r>
              <a:rPr lang="ru-RU" sz="2000" b="1" dirty="0" smtClean="0">
                <a:solidFill>
                  <a:schemeClr val="tx2"/>
                </a:solidFill>
                <a:latin typeface="HSE Sans" panose="02000000000000000000"/>
              </a:rPr>
              <a:t> Два подхода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000" b="1" i="1" dirty="0" smtClean="0">
              <a:solidFill>
                <a:schemeClr val="tx2"/>
              </a:solidFill>
              <a:latin typeface="HSE Sans" panose="0200000000000000000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HSE Sans" panose="02000000000000000000"/>
              </a:rPr>
              <a:t>«</a:t>
            </a:r>
            <a:r>
              <a:rPr lang="ru-RU" sz="2000" b="1" i="1" dirty="0" err="1" smtClean="0">
                <a:solidFill>
                  <a:schemeClr val="tx2"/>
                </a:solidFill>
                <a:latin typeface="HSE Sans" panose="02000000000000000000"/>
              </a:rPr>
              <a:t>Американоцентричный</a:t>
            </a:r>
            <a:r>
              <a:rPr lang="ru-RU" sz="2000" b="1" i="1" dirty="0" smtClean="0">
                <a:solidFill>
                  <a:schemeClr val="tx2"/>
                </a:solidFill>
                <a:latin typeface="HSE Sans" panose="02000000000000000000"/>
              </a:rPr>
              <a:t>»                   «</a:t>
            </a:r>
            <a:r>
              <a:rPr lang="ru-RU" sz="2000" b="1" i="1" dirty="0" err="1" smtClean="0">
                <a:solidFill>
                  <a:schemeClr val="tx2"/>
                </a:solidFill>
                <a:latin typeface="HSE Sans" panose="02000000000000000000"/>
              </a:rPr>
              <a:t>Киберсуверенный</a:t>
            </a:r>
            <a:r>
              <a:rPr lang="ru-RU" sz="2000" b="1" i="1" dirty="0" smtClean="0">
                <a:solidFill>
                  <a:schemeClr val="tx2"/>
                </a:solidFill>
                <a:latin typeface="HSE Sans" panose="02000000000000000000"/>
              </a:rPr>
              <a:t>» 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562573" y="4986780"/>
            <a:ext cx="1093509" cy="61274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166337" y="4958500"/>
            <a:ext cx="1082117" cy="65987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5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938" y="0"/>
            <a:ext cx="11862062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3200" b="1" dirty="0">
                <a:latin typeface="Arial" charset="0"/>
                <a:ea typeface="Arial" charset="0"/>
                <a:cs typeface="Arial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HSE Sans"/>
                <a:ea typeface="Arial" charset="0"/>
                <a:cs typeface="Arial" charset="0"/>
              </a:rPr>
              <a:t>Чем интересна стратегия </a:t>
            </a:r>
            <a:r>
              <a:rPr lang="ru-RU" sz="3100" b="1" dirty="0" err="1" smtClean="0">
                <a:solidFill>
                  <a:schemeClr val="tx2"/>
                </a:solidFill>
                <a:latin typeface="HSE Sans"/>
                <a:ea typeface="Arial" charset="0"/>
                <a:cs typeface="Arial" charset="0"/>
              </a:rPr>
              <a:t>кибербезопасности</a:t>
            </a:r>
            <a:r>
              <a:rPr lang="ru-RU" sz="3100" b="1" dirty="0" smtClean="0">
                <a:solidFill>
                  <a:schemeClr val="tx2"/>
                </a:solidFill>
                <a:latin typeface="HSE Sans"/>
                <a:ea typeface="Arial" charset="0"/>
                <a:cs typeface="Arial" charset="0"/>
              </a:rPr>
              <a:t> Японии?</a:t>
            </a:r>
            <a:r>
              <a:rPr lang="en-GB" sz="32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3200" b="1" dirty="0">
                <a:latin typeface="Arial" charset="0"/>
                <a:ea typeface="Arial" charset="0"/>
                <a:cs typeface="Arial" charset="0"/>
              </a:rPr>
            </a:b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2" y="1314450"/>
            <a:ext cx="11151910" cy="48625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  <a:latin typeface="HSE Sans" panose="02000000000000000000"/>
              </a:rPr>
              <a:t>Японский опыт: роль США в глобальной кибербезопасности + роль США в безопасности Японии = квинтэссенция проблем японского подхода к национальной безопасности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tx2"/>
                </a:solidFill>
                <a:latin typeface="HSE Sans" panose="02000000000000000000"/>
              </a:rPr>
              <a:t>О</a:t>
            </a:r>
            <a:r>
              <a:rPr lang="ru-RU" sz="2000" dirty="0" smtClean="0">
                <a:solidFill>
                  <a:schemeClr val="tx2"/>
                </a:solidFill>
                <a:latin typeface="HSE Sans" panose="02000000000000000000"/>
              </a:rPr>
              <a:t>тсутствие </a:t>
            </a:r>
            <a:r>
              <a:rPr lang="ru-RU" sz="2000" dirty="0">
                <a:solidFill>
                  <a:schemeClr val="tx2"/>
                </a:solidFill>
                <a:latin typeface="HSE Sans" panose="02000000000000000000"/>
              </a:rPr>
              <a:t>намерения политических элит самостоятельно и энергично принимать необходимые </a:t>
            </a:r>
            <a:r>
              <a:rPr lang="ru-RU" sz="2000" dirty="0" smtClean="0">
                <a:solidFill>
                  <a:schemeClr val="tx2"/>
                </a:solidFill>
                <a:latin typeface="HSE Sans" panose="02000000000000000000"/>
              </a:rPr>
              <a:t>законы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  <a:latin typeface="HSE Sans" panose="02000000000000000000"/>
              </a:rPr>
              <a:t>Нехватка законодательной основы для развития системы </a:t>
            </a:r>
            <a:r>
              <a:rPr lang="ru-RU" sz="2000" dirty="0" err="1" smtClean="0">
                <a:solidFill>
                  <a:schemeClr val="tx2"/>
                </a:solidFill>
                <a:latin typeface="HSE Sans" panose="02000000000000000000"/>
              </a:rPr>
              <a:t>кибербезопасности</a:t>
            </a:r>
            <a:r>
              <a:rPr lang="ru-RU" sz="2000" dirty="0" smtClean="0">
                <a:solidFill>
                  <a:schemeClr val="tx2"/>
                </a:solidFill>
                <a:latin typeface="HSE Sans" panose="02000000000000000000"/>
              </a:rPr>
              <a:t> Японии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0" y="160256"/>
            <a:ext cx="10882460" cy="546754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chemeClr val="tx2"/>
                </a:solidFill>
                <a:latin typeface="HSE Sans"/>
              </a:rPr>
              <a:t>Таб. 1. </a:t>
            </a:r>
            <a:r>
              <a:rPr lang="ru-RU" sz="2200" b="1" dirty="0" err="1">
                <a:solidFill>
                  <a:schemeClr val="tx2"/>
                </a:solidFill>
                <a:latin typeface="HSE Sans"/>
              </a:rPr>
              <a:t>Кибермощь</a:t>
            </a:r>
            <a:r>
              <a:rPr lang="ru-RU" sz="2200" b="1" dirty="0">
                <a:solidFill>
                  <a:schemeClr val="tx2"/>
                </a:solidFill>
                <a:latin typeface="HSE Sans"/>
              </a:rPr>
              <a:t> Японии согласно данным Национального индекса </a:t>
            </a:r>
            <a:r>
              <a:rPr lang="ru-RU" sz="2200" b="1" dirty="0" err="1" smtClean="0">
                <a:solidFill>
                  <a:schemeClr val="tx2"/>
                </a:solidFill>
                <a:latin typeface="HSE Sans"/>
              </a:rPr>
              <a:t>кибермощи</a:t>
            </a:r>
            <a:r>
              <a:rPr lang="ru-RU" sz="2200" b="1" dirty="0" smtClean="0">
                <a:solidFill>
                  <a:schemeClr val="tx2"/>
                </a:solidFill>
                <a:latin typeface="HSE Sans"/>
              </a:rPr>
              <a:t> 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5674937" y="3016575"/>
            <a:ext cx="282803" cy="68250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300" b="1" dirty="0" smtClean="0">
                <a:solidFill>
                  <a:schemeClr val="tx2"/>
                </a:solidFill>
                <a:latin typeface="HSE Sans"/>
              </a:rPr>
              <a:t>Источник: </a:t>
            </a:r>
            <a:r>
              <a:rPr lang="ru-RU" sz="4300" b="1" dirty="0">
                <a:solidFill>
                  <a:schemeClr val="tx2"/>
                </a:solidFill>
                <a:latin typeface="HSE Sans"/>
              </a:rPr>
              <a:t>составлено автором на основе данных Национального Индекса </a:t>
            </a:r>
            <a:r>
              <a:rPr lang="ru-RU" sz="4300" b="1" dirty="0" err="1">
                <a:solidFill>
                  <a:schemeClr val="tx2"/>
                </a:solidFill>
                <a:latin typeface="HSE Sans"/>
              </a:rPr>
              <a:t>Кибермощи</a:t>
            </a:r>
            <a:r>
              <a:rPr lang="ru-RU" sz="4300" b="1" dirty="0">
                <a:solidFill>
                  <a:schemeClr val="tx2"/>
                </a:solidFill>
                <a:latin typeface="HSE Sans"/>
              </a:rPr>
              <a:t> 2022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834" y="707010"/>
            <a:ext cx="6825007" cy="55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5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4565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HSE Sans"/>
                <a:ea typeface="Arial" charset="0"/>
                <a:cs typeface="Arial" charset="0"/>
              </a:rPr>
              <a:t>Углубление интегрированности Японии в </a:t>
            </a:r>
            <a:r>
              <a:rPr lang="ru-RU" sz="2800" b="1" dirty="0" err="1" smtClean="0">
                <a:solidFill>
                  <a:schemeClr val="tx2"/>
                </a:solidFill>
                <a:latin typeface="HSE Sans"/>
                <a:ea typeface="Arial" charset="0"/>
                <a:cs typeface="Arial" charset="0"/>
              </a:rPr>
              <a:t>американоцентричную</a:t>
            </a:r>
            <a:r>
              <a:rPr lang="ru-RU" sz="2800" b="1" dirty="0" smtClean="0">
                <a:solidFill>
                  <a:schemeClr val="tx2"/>
                </a:solidFill>
                <a:latin typeface="HSE Sans"/>
                <a:ea typeface="Arial" charset="0"/>
                <a:cs typeface="Arial" charset="0"/>
              </a:rPr>
              <a:t> систему сотрудничества в сфере </a:t>
            </a:r>
            <a:r>
              <a:rPr lang="ru-RU" sz="2800" b="1" dirty="0" err="1" smtClean="0">
                <a:solidFill>
                  <a:schemeClr val="tx2"/>
                </a:solidFill>
                <a:latin typeface="HSE Sans"/>
                <a:ea typeface="Arial" charset="0"/>
                <a:cs typeface="Arial" charset="0"/>
              </a:rPr>
              <a:t>кибербезопасности</a:t>
            </a:r>
            <a:r>
              <a:rPr lang="ru-RU" sz="2800" b="1" dirty="0" smtClean="0">
                <a:solidFill>
                  <a:schemeClr val="tx2"/>
                </a:solidFill>
                <a:latin typeface="HSE Sans"/>
                <a:ea typeface="Arial" charset="0"/>
                <a:cs typeface="Arial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HSE Sans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373"/>
            <a:ext cx="10515600" cy="4527273"/>
          </a:xfrm>
        </p:spPr>
        <p:txBody>
          <a:bodyPr>
            <a:normAutofit/>
          </a:bodyPr>
          <a:lstStyle/>
          <a:p>
            <a:r>
              <a:rPr lang="ru-RU" sz="2600" i="1" dirty="0" smtClean="0">
                <a:solidFill>
                  <a:schemeClr val="tx2"/>
                </a:solidFill>
                <a:latin typeface="HSE Sans" panose="02000000000000000000"/>
              </a:rPr>
              <a:t>2020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 г. </a:t>
            </a:r>
            <a:r>
              <a:rPr lang="ru-RU" sz="2600" dirty="0">
                <a:solidFill>
                  <a:schemeClr val="tx2"/>
                </a:solidFill>
                <a:latin typeface="HSE Sans" panose="02000000000000000000"/>
              </a:rPr>
              <a:t>-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 подписана Индивидуальная программа партнерства </a:t>
            </a:r>
            <a:r>
              <a:rPr lang="ru-RU" sz="2600" dirty="0">
                <a:solidFill>
                  <a:schemeClr val="tx2"/>
                </a:solidFill>
                <a:latin typeface="HSE Sans" panose="02000000000000000000"/>
              </a:rPr>
              <a:t>в области </a:t>
            </a:r>
            <a:r>
              <a:rPr lang="ru-RU" sz="2600" dirty="0" err="1">
                <a:solidFill>
                  <a:schemeClr val="tx2"/>
                </a:solidFill>
                <a:latin typeface="HSE Sans" panose="02000000000000000000"/>
              </a:rPr>
              <a:t>кибербезопасности</a:t>
            </a:r>
            <a:r>
              <a:rPr lang="ru-RU" sz="2600" dirty="0">
                <a:solidFill>
                  <a:schemeClr val="tx2"/>
                </a:solidFill>
                <a:latin typeface="HSE Sans" panose="02000000000000000000"/>
              </a:rPr>
              <a:t> с 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НАТО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HSE Sans" panose="02000000000000000000"/>
              </a:rPr>
              <a:t>2021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 г. - заявлено </a:t>
            </a:r>
            <a:r>
              <a:rPr lang="ru-RU" sz="2600" dirty="0">
                <a:solidFill>
                  <a:schemeClr val="tx2"/>
                </a:solidFill>
                <a:latin typeface="HSE Sans" panose="02000000000000000000"/>
              </a:rPr>
              <a:t>намерение укреплять сотрудничество в сфере </a:t>
            </a:r>
            <a:r>
              <a:rPr lang="ru-RU" sz="2600" dirty="0" err="1">
                <a:solidFill>
                  <a:schemeClr val="tx2"/>
                </a:solidFill>
                <a:latin typeface="HSE Sans" panose="02000000000000000000"/>
              </a:rPr>
              <a:t>кибербезопасности</a:t>
            </a:r>
            <a:r>
              <a:rPr lang="ru-RU" sz="2600" dirty="0">
                <a:solidFill>
                  <a:schemeClr val="tx2"/>
                </a:solidFill>
                <a:latin typeface="HSE Sans" panose="02000000000000000000"/>
              </a:rPr>
              <a:t> с 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AUKUS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HSE Sans" panose="02000000000000000000"/>
              </a:rPr>
              <a:t>2023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 г. - создана Рабочая группа МИД </a:t>
            </a:r>
            <a:r>
              <a:rPr lang="ru-RU" sz="2600" dirty="0">
                <a:solidFill>
                  <a:schemeClr val="tx2"/>
                </a:solidFill>
                <a:latin typeface="HSE Sans" panose="02000000000000000000"/>
              </a:rPr>
              <a:t>Республики Корея, США и Японии по сотрудничеству в связи с </a:t>
            </a:r>
            <a:r>
              <a:rPr lang="ru-RU" sz="2600" dirty="0" err="1">
                <a:solidFill>
                  <a:schemeClr val="tx2"/>
                </a:solidFill>
                <a:latin typeface="HSE Sans" panose="02000000000000000000"/>
              </a:rPr>
              <a:t>киберугрозами</a:t>
            </a:r>
            <a:r>
              <a:rPr lang="ru-RU" sz="2600" dirty="0">
                <a:solidFill>
                  <a:schemeClr val="tx2"/>
                </a:solidFill>
                <a:latin typeface="HSE Sans" panose="02000000000000000000"/>
              </a:rPr>
              <a:t> 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КНДР</a:t>
            </a:r>
          </a:p>
          <a:p>
            <a:pPr marL="0" indent="0">
              <a:buNone/>
            </a:pPr>
            <a:endParaRPr lang="ru-RU" sz="2600" dirty="0">
              <a:solidFill>
                <a:schemeClr val="tx2"/>
              </a:solidFill>
              <a:latin typeface="HSE Sans" panose="02000000000000000000"/>
            </a:endParaRPr>
          </a:p>
          <a:p>
            <a:pPr marL="0" indent="0">
              <a:buNone/>
            </a:pPr>
            <a:r>
              <a:rPr lang="ru-RU" sz="2600" u="sng" dirty="0" smtClean="0">
                <a:solidFill>
                  <a:schemeClr val="tx2"/>
                </a:solidFill>
                <a:latin typeface="HSE Sans" panose="02000000000000000000"/>
              </a:rPr>
              <a:t>Принципиально важное событие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: подписание в </a:t>
            </a:r>
            <a:r>
              <a:rPr lang="ru-RU" sz="2600" i="1" dirty="0" smtClean="0">
                <a:solidFill>
                  <a:schemeClr val="tx2"/>
                </a:solidFill>
                <a:latin typeface="HSE Sans" panose="02000000000000000000"/>
              </a:rPr>
              <a:t>2022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 г. </a:t>
            </a: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/>
              </a:rPr>
              <a:t>Декларации о будущем интернета 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– американского проекта, закрепляющего </a:t>
            </a:r>
            <a:r>
              <a:rPr lang="ru-RU" sz="2600" dirty="0">
                <a:solidFill>
                  <a:schemeClr val="tx2"/>
                </a:solidFill>
                <a:latin typeface="HSE Sans" panose="02000000000000000000"/>
              </a:rPr>
              <a:t>деление киберпространства на «своих» и «чужих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0995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01" y="261427"/>
            <a:ext cx="10825899" cy="9263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HSE Sans" panose="02000000000000000000"/>
              </a:rPr>
              <a:t>Ловушки </a:t>
            </a:r>
            <a:r>
              <a:rPr lang="ru-RU" sz="2800" b="1" dirty="0" err="1">
                <a:solidFill>
                  <a:schemeClr val="tx2"/>
                </a:solidFill>
                <a:latin typeface="HSE Sans" panose="02000000000000000000"/>
              </a:rPr>
              <a:t>американоцентричности</a:t>
            </a:r>
            <a:r>
              <a:rPr lang="ru-RU" sz="2800" b="1" dirty="0">
                <a:solidFill>
                  <a:schemeClr val="tx2"/>
                </a:solidFill>
                <a:latin typeface="HSE Sans" panose="0200000000000000000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HSE Sans" panose="02000000000000000000"/>
              </a:rPr>
              <a:t>СНКБ</a:t>
            </a:r>
            <a:endParaRPr lang="ru-RU" sz="280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3438034" y="-1722356"/>
            <a:ext cx="5005634" cy="1082589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dirty="0">
                <a:solidFill>
                  <a:schemeClr val="tx2"/>
                </a:solidFill>
                <a:latin typeface="HSE Sans"/>
              </a:rPr>
              <a:t>О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тсутствие </a:t>
            </a:r>
            <a:r>
              <a:rPr lang="ru-RU" sz="2400" dirty="0">
                <a:solidFill>
                  <a:schemeClr val="tx2"/>
                </a:solidFill>
                <a:latin typeface="HSE Sans"/>
              </a:rPr>
              <a:t>собственного прогресса развития ИКТ или даже его 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регресс. </a:t>
            </a:r>
            <a:r>
              <a:rPr lang="ru-RU" sz="2400" dirty="0">
                <a:solidFill>
                  <a:schemeClr val="tx2"/>
                </a:solidFill>
                <a:latin typeface="HSE Sans"/>
              </a:rPr>
              <a:t>Развитие ИКТ является одним из действий для наращивания </a:t>
            </a:r>
            <a:r>
              <a:rPr lang="ru-RU" sz="2400" dirty="0" err="1" smtClean="0">
                <a:solidFill>
                  <a:schemeClr val="tx2"/>
                </a:solidFill>
                <a:latin typeface="HSE Sans"/>
              </a:rPr>
              <a:t>кибермощи</a:t>
            </a:r>
            <a:endParaRPr lang="ru-RU" sz="2400" dirty="0" smtClean="0">
              <a:solidFill>
                <a:schemeClr val="tx2"/>
              </a:solidFill>
              <a:latin typeface="HSE Sans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dirty="0">
                <a:solidFill>
                  <a:schemeClr val="tx2"/>
                </a:solidFill>
                <a:latin typeface="HSE Sans"/>
              </a:rPr>
              <a:t>Н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е </a:t>
            </a:r>
            <a:r>
              <a:rPr lang="ru-RU" sz="2400" dirty="0">
                <a:solidFill>
                  <a:schemeClr val="tx2"/>
                </a:solidFill>
                <a:latin typeface="HSE Sans"/>
              </a:rPr>
              <a:t>все проблемы национальной безопасности подлежат коллективным 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решениям. ИКТ </a:t>
            </a:r>
            <a:r>
              <a:rPr lang="ru-RU" sz="2400" dirty="0">
                <a:solidFill>
                  <a:schemeClr val="tx2"/>
                </a:solidFill>
                <a:latin typeface="HSE Sans"/>
              </a:rPr>
              <a:t>-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 это очень </a:t>
            </a:r>
            <a:r>
              <a:rPr lang="ru-RU" sz="2400" dirty="0">
                <a:solidFill>
                  <a:schemeClr val="tx2"/>
                </a:solidFill>
                <a:latin typeface="HSE Sans"/>
              </a:rPr>
              <a:t>конкурентная область, в которой страны не сотрудничают друг с другом в ущерб своему 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лидерству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dirty="0">
                <a:solidFill>
                  <a:schemeClr val="tx2"/>
                </a:solidFill>
                <a:latin typeface="HSE Sans"/>
              </a:rPr>
              <a:t>«Возрастающая асимметрия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» </a:t>
            </a:r>
            <a:r>
              <a:rPr lang="ru-RU" sz="2400" dirty="0">
                <a:solidFill>
                  <a:schemeClr val="tx2"/>
                </a:solidFill>
                <a:latin typeface="HSE Sans"/>
              </a:rPr>
              <a:t>во взаимоотношениях 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с США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Сомнительный реальный эффект </a:t>
            </a:r>
            <a:r>
              <a:rPr lang="ru-RU" sz="2400" dirty="0">
                <a:solidFill>
                  <a:schemeClr val="tx2"/>
                </a:solidFill>
                <a:latin typeface="HSE Sans"/>
              </a:rPr>
              <a:t>американской помощи Японии в области </a:t>
            </a:r>
            <a:r>
              <a:rPr lang="ru-RU" sz="2400" dirty="0" err="1">
                <a:solidFill>
                  <a:schemeClr val="tx2"/>
                </a:solidFill>
                <a:latin typeface="HSE Sans"/>
              </a:rPr>
              <a:t>кибербезопасности</a:t>
            </a:r>
            <a:endParaRPr lang="ru-RU" sz="2400" dirty="0">
              <a:solidFill>
                <a:schemeClr val="tx2"/>
              </a:solidFill>
              <a:latin typeface="HSE Sans"/>
            </a:endParaRPr>
          </a:p>
        </p:txBody>
      </p:sp>
    </p:spTree>
    <p:extLst>
      <p:ext uri="{BB962C8B-B14F-4D97-AF65-F5344CB8AC3E}">
        <p14:creationId xmlns:p14="http://schemas.microsoft.com/office/powerpoint/2010/main" val="110210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01" y="0"/>
            <a:ext cx="11993217" cy="8389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Эволюция СНКБ Японии</a:t>
            </a:r>
            <a:endParaRPr lang="en-US" sz="2800" dirty="0">
              <a:solidFill>
                <a:schemeClr val="tx2"/>
              </a:solidFill>
              <a:latin typeface="HSE Sans" panose="0200000000000000000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2765" y="886120"/>
            <a:ext cx="11993217" cy="5891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i="1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2000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 г. - «План действий по созданию системы защиты информационных систем»,  «Специальный план действий по борьбе с </a:t>
            </a:r>
            <a:r>
              <a:rPr lang="ru-RU" sz="2600" dirty="0" err="1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кибертерроризмом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», «Инаугурационная национальная стратегия по информационной безопасности».</a:t>
            </a:r>
            <a:r>
              <a:rPr lang="en-GB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 </a:t>
            </a:r>
          </a:p>
          <a:p>
            <a:pPr algn="just"/>
            <a:r>
              <a:rPr lang="en-GB" sz="2600" i="1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2014</a:t>
            </a:r>
            <a:r>
              <a:rPr lang="en-GB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 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г. - «Базовый Акт по Кибербезопасности», Стратегический штаб и Совет по кибербезопасности</a:t>
            </a:r>
            <a:endParaRPr lang="en-GB" sz="2600" dirty="0" smtClean="0">
              <a:solidFill>
                <a:schemeClr val="tx2"/>
              </a:solidFill>
              <a:latin typeface="HSE Sans" panose="02000000000000000000"/>
              <a:ea typeface="Arial" charset="0"/>
              <a:cs typeface="Arial" charset="0"/>
            </a:endParaRPr>
          </a:p>
          <a:p>
            <a:pPr algn="just"/>
            <a:r>
              <a:rPr lang="en-GB" sz="2600" i="1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2015</a:t>
            </a:r>
            <a:r>
              <a:rPr lang="en-GB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 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г. - Национальный центр готовности к инцидентам и стратегии кибербезопасности, который вместе с Силами самообороны Японии (ССЯ) и полицией должен был координировать политику и командовать созданной в составе ССЯ </a:t>
            </a:r>
            <a:r>
              <a:rPr lang="ru-RU" sz="2600" dirty="0" err="1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Кибергруппой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. Национальная стратегия кибербезопасности (НСКБ</a:t>
            </a:r>
            <a:r>
              <a:rPr lang="en-GB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)</a:t>
            </a:r>
            <a:endParaRPr lang="ru-RU" sz="2600" dirty="0" smtClean="0">
              <a:solidFill>
                <a:schemeClr val="tx2"/>
              </a:solidFill>
              <a:latin typeface="HSE Sans" panose="02000000000000000000"/>
              <a:ea typeface="Arial" charset="0"/>
              <a:cs typeface="Arial" charset="0"/>
            </a:endParaRPr>
          </a:p>
          <a:p>
            <a:pPr algn="just"/>
            <a:r>
              <a:rPr lang="ru-RU" sz="2600" i="1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2017-2020 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г. - Отчеты о неудовлетворительном состоянии системы кибербезопасности и необходимости создания рабочей стратегии</a:t>
            </a:r>
            <a:r>
              <a:rPr lang="en-GB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 </a:t>
            </a:r>
            <a:endParaRPr lang="en-US" sz="2600" dirty="0" smtClean="0">
              <a:solidFill>
                <a:schemeClr val="tx2"/>
              </a:solidFill>
              <a:latin typeface="HSE Sans" panose="02000000000000000000"/>
              <a:ea typeface="Arial" charset="0"/>
              <a:cs typeface="Arial" charset="0"/>
            </a:endParaRPr>
          </a:p>
          <a:p>
            <a:pPr algn="just"/>
            <a:r>
              <a:rPr lang="en-GB" sz="2600" i="1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2022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 г. - Обновленные стратегические документы в связи с усложнившейся международной обстановкой в 2022 году. В частности СНБ с разделом по кибербезопасности с тремя задачами. </a:t>
            </a:r>
          </a:p>
          <a:p>
            <a:pPr algn="just"/>
            <a:r>
              <a:rPr lang="ru-RU" sz="2600" i="1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2024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 г. - неудовлетворительные </a:t>
            </a:r>
            <a:r>
              <a:rPr lang="ru-RU" sz="2600" dirty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результаты и темп решения </a:t>
            </a:r>
            <a:r>
              <a:rPr lang="ru-RU" sz="2600" dirty="0" smtClean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задач </a:t>
            </a:r>
            <a:r>
              <a:rPr lang="ru-RU" sz="2600" dirty="0">
                <a:solidFill>
                  <a:schemeClr val="tx2"/>
                </a:solidFill>
                <a:latin typeface="HSE Sans" panose="02000000000000000000"/>
                <a:ea typeface="Arial" charset="0"/>
                <a:cs typeface="Arial" charset="0"/>
              </a:rPr>
              <a:t>и возрастающее отставание Японии</a:t>
            </a:r>
            <a:endParaRPr lang="en-GB" sz="2600" dirty="0" smtClean="0">
              <a:solidFill>
                <a:schemeClr val="tx2"/>
              </a:solidFill>
              <a:latin typeface="HSE Sans" panose="0200000000000000000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4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523"/>
            <a:ext cx="9333322" cy="12287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HSE Sans"/>
              </a:rPr>
              <a:t>Тайвань с точки зрения стратегии </a:t>
            </a:r>
            <a:r>
              <a:rPr lang="ru-RU" sz="2800" b="1" dirty="0" err="1" smtClean="0">
                <a:solidFill>
                  <a:schemeClr val="tx2"/>
                </a:solidFill>
                <a:latin typeface="HSE Sans"/>
              </a:rPr>
              <a:t>кибербезопасности</a:t>
            </a:r>
            <a:r>
              <a:rPr lang="ru-RU" sz="2800" b="1" dirty="0" smtClean="0">
                <a:solidFill>
                  <a:schemeClr val="tx2"/>
                </a:solidFill>
                <a:latin typeface="HSE Sans"/>
              </a:rPr>
              <a:t> Японии</a:t>
            </a:r>
            <a:endParaRPr lang="ru-RU" sz="2800" b="1" dirty="0">
              <a:solidFill>
                <a:schemeClr val="tx2"/>
              </a:solidFill>
              <a:latin typeface="HSE Sans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3748727" y="-1307968"/>
            <a:ext cx="4694547" cy="1051559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2"/>
                </a:solidFill>
                <a:latin typeface="HSE Sans"/>
              </a:rPr>
              <a:t>Бывший премьер-министр Японии </a:t>
            </a:r>
            <a:r>
              <a:rPr lang="ru-RU" sz="2400" dirty="0" err="1">
                <a:solidFill>
                  <a:schemeClr val="tx2"/>
                </a:solidFill>
                <a:latin typeface="HSE Sans"/>
              </a:rPr>
              <a:t>Синдзо</a:t>
            </a:r>
            <a:r>
              <a:rPr lang="ru-RU" sz="2400" dirty="0">
                <a:solidFill>
                  <a:schemeClr val="tx2"/>
                </a:solidFill>
                <a:latin typeface="HSE San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HSE Sans"/>
              </a:rPr>
              <a:t>Абэ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: </a:t>
            </a:r>
            <a:r>
              <a:rPr lang="ru-RU" sz="2400" i="1" dirty="0">
                <a:solidFill>
                  <a:schemeClr val="tx2"/>
                </a:solidFill>
                <a:latin typeface="HSE Sans"/>
              </a:rPr>
              <a:t>«Чрезвычайная ситуация на Тайване - это чрезвычайная ситуация в Японии и, следовательно, чрезвычайная ситуация для американо-японского альянса</a:t>
            </a:r>
            <a:r>
              <a:rPr lang="ru-RU" sz="2400" i="1" dirty="0" smtClean="0">
                <a:solidFill>
                  <a:schemeClr val="tx2"/>
                </a:solidFill>
                <a:latin typeface="HSE Sans"/>
              </a:rPr>
              <a:t>»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1700" dirty="0">
              <a:solidFill>
                <a:schemeClr val="tx2"/>
              </a:solidFill>
              <a:latin typeface="HSE Sans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Риторика далеко не всегда приводит к действиям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Отсутствие законных </a:t>
            </a:r>
            <a:r>
              <a:rPr lang="ru-RU" sz="2400" dirty="0">
                <a:solidFill>
                  <a:schemeClr val="tx2"/>
                </a:solidFill>
                <a:latin typeface="HSE Sans"/>
              </a:rPr>
              <a:t>оснований для расширения взаимодействия с непризнанным 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Тайванем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Ограниченность сотрудничества в сфере </a:t>
            </a:r>
            <a:r>
              <a:rPr lang="ru-RU" sz="2400" dirty="0" err="1" smtClean="0">
                <a:solidFill>
                  <a:schemeClr val="tx2"/>
                </a:solidFill>
                <a:latin typeface="HSE Sans"/>
              </a:rPr>
              <a:t>кибербезопасности</a:t>
            </a:r>
            <a:r>
              <a:rPr lang="ru-RU" sz="2400" dirty="0" smtClean="0">
                <a:solidFill>
                  <a:schemeClr val="tx2"/>
                </a:solidFill>
                <a:latin typeface="HSE Sans"/>
              </a:rPr>
              <a:t> </a:t>
            </a:r>
            <a:endParaRPr lang="ru-RU" sz="2400" dirty="0">
              <a:solidFill>
                <a:schemeClr val="tx2"/>
              </a:solidFill>
              <a:latin typeface="HSE Sans"/>
            </a:endParaRPr>
          </a:p>
        </p:txBody>
      </p:sp>
    </p:spTree>
    <p:extLst>
      <p:ext uri="{BB962C8B-B14F-4D97-AF65-F5344CB8AC3E}">
        <p14:creationId xmlns:p14="http://schemas.microsoft.com/office/powerpoint/2010/main" val="62297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689</Words>
  <Application>Microsoft Macintosh PowerPoint</Application>
  <PresentationFormat>Widescreen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HSE Sans</vt:lpstr>
      <vt:lpstr>Office Theme</vt:lpstr>
      <vt:lpstr>Сотрудничество Японии и Тайваня в сфере кибербезопасности</vt:lpstr>
      <vt:lpstr>В рамках проекта «Национальные и региональные стратегии и институты кибербезопасности стран Восточной и Юго-Восточной Азии» НУГ «АСЕАН+, БРИКС+, НАТО+: перспективы азиатской интеграции в новом мировом порядке»</vt:lpstr>
      <vt:lpstr>Международное сотрудничество в сфере кибербезопасности в условиях формирования нового мирового порядка</vt:lpstr>
      <vt:lpstr> Чем интересна стратегия кибербезопасности Японии? </vt:lpstr>
      <vt:lpstr>Таб. 1. Кибермощь Японии согласно данным Национального индекса кибермощи </vt:lpstr>
      <vt:lpstr>Углубление интегрированности Японии в американоцентричную систему сотрудничества в сфере кибербезопасности </vt:lpstr>
      <vt:lpstr>Ловушки американоцентричности СНКБ</vt:lpstr>
      <vt:lpstr>Эволюция СНКБ Японии</vt:lpstr>
      <vt:lpstr>Тайвань с точки зрения стратегии кибербезопасности Японии</vt:lpstr>
      <vt:lpstr>Платформы взаимодействия Тайваня и Японии по вопросам кибербезопасности</vt:lpstr>
      <vt:lpstr>Горизонты сотрудничества в условиях нарастания конфликтности в регионе и трансформации мирового порядка </vt:lpstr>
      <vt:lpstr> 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nikiporetstakigawa@gmail.com</dc:creator>
  <cp:lastModifiedBy>nikiporetstakigawa@gmail.com</cp:lastModifiedBy>
  <cp:revision>43</cp:revision>
  <dcterms:created xsi:type="dcterms:W3CDTF">2024-12-19T19:15:31Z</dcterms:created>
  <dcterms:modified xsi:type="dcterms:W3CDTF">2025-12-03T19:22:06Z</dcterms:modified>
</cp:coreProperties>
</file>