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1658600" cy="6562725"/>
  <p:notesSz cx="6858000" cy="9144000"/>
  <p:embeddedFontLst>
    <p:embeddedFont>
      <p:font typeface="HSE Sans" panose="02000000000000000000" pitchFamily="2" charset="0"/>
      <p:regular r:id="rId19"/>
      <p:bold r:id="rId20"/>
      <p:italic r:id="rId21"/>
    </p:embeddedFont>
    <p:embeddedFont>
      <p:font typeface="Rethink Sans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A6C99-4F1D-B643-B7E7-FFF1614B629F}" v="3" dt="2026-04-18T16:29:23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/>
    <p:restoredTop sz="94706"/>
  </p:normalViewPr>
  <p:slideViewPr>
    <p:cSldViewPr snapToGrid="0" snapToObjects="1">
      <p:cViewPr varScale="1">
        <p:scale>
          <a:sx n="116" d="100"/>
          <a:sy n="116" d="100"/>
        </p:scale>
        <p:origin x="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akarova" userId="e4789555-acbb-4de8-8b11-8d935cfe5325" providerId="ADAL" clId="{C274565F-411A-5AE1-8402-013F58B49AD5}"/>
    <pc:docChg chg="undo custSel modSld sldOrd">
      <pc:chgData name="Eva Makarova" userId="e4789555-acbb-4de8-8b11-8d935cfe5325" providerId="ADAL" clId="{C274565F-411A-5AE1-8402-013F58B49AD5}" dt="2026-04-18T16:29:53.213" v="827" actId="1076"/>
      <pc:docMkLst>
        <pc:docMk/>
      </pc:docMkLst>
      <pc:sldChg chg="modSp mod">
        <pc:chgData name="Eva Makarova" userId="e4789555-acbb-4de8-8b11-8d935cfe5325" providerId="ADAL" clId="{C274565F-411A-5AE1-8402-013F58B49AD5}" dt="2026-04-18T16:29:53.213" v="827" actId="1076"/>
        <pc:sldMkLst>
          <pc:docMk/>
          <pc:sldMk cId="0" sldId="256"/>
        </pc:sldMkLst>
        <pc:spChg chg="mod">
          <ac:chgData name="Eva Makarova" userId="e4789555-acbb-4de8-8b11-8d935cfe5325" providerId="ADAL" clId="{C274565F-411A-5AE1-8402-013F58B49AD5}" dt="2026-04-18T16:29:48.380" v="825" actId="14100"/>
          <ac:spMkLst>
            <pc:docMk/>
            <pc:sldMk cId="0" sldId="256"/>
            <ac:spMk id="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4-18T16:28:20.923" v="816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4-18T16:29:53.213" v="827" actId="1076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mod">
        <pc:chgData name="Eva Makarova" userId="e4789555-acbb-4de8-8b11-8d935cfe5325" providerId="ADAL" clId="{C274565F-411A-5AE1-8402-013F58B49AD5}" dt="2026-03-29T15:38:27.194" v="361" actId="2710"/>
        <pc:sldMkLst>
          <pc:docMk/>
          <pc:sldMk cId="0" sldId="257"/>
        </pc:sldMkLst>
        <pc:spChg chg="mod">
          <ac:chgData name="Eva Makarova" userId="e4789555-acbb-4de8-8b11-8d935cfe5325" providerId="ADAL" clId="{C274565F-411A-5AE1-8402-013F58B49AD5}" dt="2026-03-29T15:38:10.677" v="358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38:10.677" v="358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38:10.677" v="358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38:24.112" v="360" actId="1076"/>
          <ac:spMkLst>
            <pc:docMk/>
            <pc:sldMk cId="0" sldId="257"/>
            <ac:spMk id="2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38:27.194" v="361" actId="2710"/>
          <ac:spMkLst>
            <pc:docMk/>
            <pc:sldMk cId="0" sldId="257"/>
            <ac:spMk id="3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38:10.677" v="358" actId="1076"/>
          <ac:spMkLst>
            <pc:docMk/>
            <pc:sldMk cId="0" sldId="257"/>
            <ac:spMk id="35" creationId="{00000000-0000-0000-0000-000000000000}"/>
          </ac:spMkLst>
        </pc:spChg>
      </pc:sldChg>
      <pc:sldChg chg="addSp modSp mod">
        <pc:chgData name="Eva Makarova" userId="e4789555-acbb-4de8-8b11-8d935cfe5325" providerId="ADAL" clId="{C274565F-411A-5AE1-8402-013F58B49AD5}" dt="2026-03-29T15:41:41.004" v="403" actId="20577"/>
        <pc:sldMkLst>
          <pc:docMk/>
          <pc:sldMk cId="0" sldId="258"/>
        </pc:sldMkLst>
        <pc:spChg chg="mod">
          <ac:chgData name="Eva Makarova" userId="e4789555-acbb-4de8-8b11-8d935cfe5325" providerId="ADAL" clId="{C274565F-411A-5AE1-8402-013F58B49AD5}" dt="2026-03-29T15:27:11.548" v="0" actId="2711"/>
          <ac:spMkLst>
            <pc:docMk/>
            <pc:sldMk cId="0" sldId="258"/>
            <ac:spMk id="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41.004" v="403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30.495" v="402" actId="122"/>
          <ac:spMkLst>
            <pc:docMk/>
            <pc:sldMk cId="0" sldId="258"/>
            <ac:spMk id="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16.759" v="398" actId="1076"/>
          <ac:spMkLst>
            <pc:docMk/>
            <pc:sldMk cId="0" sldId="258"/>
            <ac:spMk id="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30.495" v="402" actId="122"/>
          <ac:spMkLst>
            <pc:docMk/>
            <pc:sldMk cId="0" sldId="258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16.759" v="398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30.495" v="402" actId="122"/>
          <ac:spMkLst>
            <pc:docMk/>
            <pc:sldMk cId="0" sldId="258"/>
            <ac:spMk id="1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16.759" v="398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30.495" v="402" actId="122"/>
          <ac:spMkLst>
            <pc:docMk/>
            <pc:sldMk cId="0" sldId="258"/>
            <ac:spMk id="17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1:16.759" v="398" actId="1076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5:42:01.542" v="409" actId="2710"/>
        <pc:sldMkLst>
          <pc:docMk/>
          <pc:sldMk cId="0" sldId="259"/>
        </pc:sldMkLst>
        <pc:spChg chg="mod">
          <ac:chgData name="Eva Makarova" userId="e4789555-acbb-4de8-8b11-8d935cfe5325" providerId="ADAL" clId="{C274565F-411A-5AE1-8402-013F58B49AD5}" dt="2026-03-29T15:41:47.654" v="404" actId="113"/>
          <ac:spMkLst>
            <pc:docMk/>
            <pc:sldMk cId="0" sldId="259"/>
            <ac:spMk id="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2:01.542" v="409" actId="2710"/>
          <ac:spMkLst>
            <pc:docMk/>
            <pc:sldMk cId="0" sldId="259"/>
            <ac:spMk id="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2:01.542" v="409" actId="2710"/>
          <ac:spMkLst>
            <pc:docMk/>
            <pc:sldMk cId="0" sldId="259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2:01.542" v="409" actId="271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2:01.542" v="409" actId="2710"/>
          <ac:spMkLst>
            <pc:docMk/>
            <pc:sldMk cId="0" sldId="259"/>
            <ac:spMk id="18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5:43:12.971" v="428" actId="14100"/>
        <pc:sldMkLst>
          <pc:docMk/>
          <pc:sldMk cId="0" sldId="260"/>
        </pc:sldMkLst>
        <pc:spChg chg="mod">
          <ac:chgData name="Eva Makarova" userId="e4789555-acbb-4de8-8b11-8d935cfe5325" providerId="ADAL" clId="{C274565F-411A-5AE1-8402-013F58B49AD5}" dt="2026-03-29T15:42:27.052" v="411" actId="113"/>
          <ac:spMkLst>
            <pc:docMk/>
            <pc:sldMk cId="0" sldId="260"/>
            <ac:spMk id="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12.971" v="428" actId="14100"/>
          <ac:spMkLst>
            <pc:docMk/>
            <pc:sldMk cId="0" sldId="260"/>
            <ac:spMk id="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2:37.808" v="416" actId="14100"/>
          <ac:spMkLst>
            <pc:docMk/>
            <pc:sldMk cId="0" sldId="260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2:44.178" v="421" actId="2710"/>
          <ac:spMkLst>
            <pc:docMk/>
            <pc:sldMk cId="0" sldId="260"/>
            <ac:spMk id="1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2:55.244" v="424" actId="403"/>
          <ac:spMkLst>
            <pc:docMk/>
            <pc:sldMk cId="0" sldId="260"/>
            <ac:spMk id="2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04.126" v="426" actId="2710"/>
          <ac:spMkLst>
            <pc:docMk/>
            <pc:sldMk cId="0" sldId="260"/>
            <ac:spMk id="2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04.126" v="426" actId="2710"/>
          <ac:spMkLst>
            <pc:docMk/>
            <pc:sldMk cId="0" sldId="260"/>
            <ac:spMk id="3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04.126" v="426" actId="2710"/>
          <ac:spMkLst>
            <pc:docMk/>
            <pc:sldMk cId="0" sldId="260"/>
            <ac:spMk id="3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04.126" v="426" actId="2710"/>
          <ac:spMkLst>
            <pc:docMk/>
            <pc:sldMk cId="0" sldId="260"/>
            <ac:spMk id="4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04.126" v="426" actId="2710"/>
          <ac:spMkLst>
            <pc:docMk/>
            <pc:sldMk cId="0" sldId="260"/>
            <ac:spMk id="44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5:43:55.981" v="440" actId="403"/>
        <pc:sldMkLst>
          <pc:docMk/>
          <pc:sldMk cId="0" sldId="261"/>
        </pc:sldMkLst>
        <pc:spChg chg="mod">
          <ac:chgData name="Eva Makarova" userId="e4789555-acbb-4de8-8b11-8d935cfe5325" providerId="ADAL" clId="{C274565F-411A-5AE1-8402-013F58B49AD5}" dt="2026-03-29T15:43:33.776" v="432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55.981" v="440" actId="403"/>
          <ac:spMkLst>
            <pc:docMk/>
            <pc:sldMk cId="0" sldId="261"/>
            <ac:spMk id="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55.981" v="440" actId="403"/>
          <ac:spMkLst>
            <pc:docMk/>
            <pc:sldMk cId="0" sldId="261"/>
            <ac:spMk id="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55.981" v="440" actId="403"/>
          <ac:spMkLst>
            <pc:docMk/>
            <pc:sldMk cId="0" sldId="261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45.843" v="437" actId="403"/>
          <ac:spMkLst>
            <pc:docMk/>
            <pc:sldMk cId="0" sldId="261"/>
            <ac:spMk id="1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45.843" v="437" actId="403"/>
          <ac:spMkLst>
            <pc:docMk/>
            <pc:sldMk cId="0" sldId="261"/>
            <ac:spMk id="2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55.981" v="440" actId="403"/>
          <ac:spMkLst>
            <pc:docMk/>
            <pc:sldMk cId="0" sldId="261"/>
            <ac:spMk id="23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55.981" v="440" actId="403"/>
          <ac:spMkLst>
            <pc:docMk/>
            <pc:sldMk cId="0" sldId="261"/>
            <ac:spMk id="2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3:55.981" v="440" actId="403"/>
          <ac:spMkLst>
            <pc:docMk/>
            <pc:sldMk cId="0" sldId="261"/>
            <ac:spMk id="25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5:44:39.715" v="447" actId="113"/>
        <pc:sldMkLst>
          <pc:docMk/>
          <pc:sldMk cId="0" sldId="262"/>
        </pc:sldMkLst>
        <pc:spChg chg="mod">
          <ac:chgData name="Eva Makarova" userId="e4789555-acbb-4de8-8b11-8d935cfe5325" providerId="ADAL" clId="{C274565F-411A-5AE1-8402-013F58B49AD5}" dt="2026-03-29T15:44:15.878" v="441" actId="113"/>
          <ac:spMkLst>
            <pc:docMk/>
            <pc:sldMk cId="0" sldId="262"/>
            <ac:spMk id="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4:39.715" v="447" actId="113"/>
          <ac:spMkLst>
            <pc:docMk/>
            <pc:sldMk cId="0" sldId="262"/>
            <ac:spMk id="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4:35.391" v="446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4:39.715" v="447" actId="113"/>
          <ac:spMkLst>
            <pc:docMk/>
            <pc:sldMk cId="0" sldId="262"/>
            <ac:spMk id="1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4:35.391" v="446" actId="1076"/>
          <ac:spMkLst>
            <pc:docMk/>
            <pc:sldMk cId="0" sldId="262"/>
            <ac:spMk id="1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4:39.715" v="447" actId="113"/>
          <ac:spMkLst>
            <pc:docMk/>
            <pc:sldMk cId="0" sldId="262"/>
            <ac:spMk id="1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4:35.391" v="446" actId="1076"/>
          <ac:spMkLst>
            <pc:docMk/>
            <pc:sldMk cId="0" sldId="262"/>
            <ac:spMk id="20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6:13:58.868" v="771" actId="114"/>
        <pc:sldMkLst>
          <pc:docMk/>
          <pc:sldMk cId="0" sldId="263"/>
        </pc:sldMkLst>
        <pc:spChg chg="mod">
          <ac:chgData name="Eva Makarova" userId="e4789555-acbb-4de8-8b11-8d935cfe5325" providerId="ADAL" clId="{C274565F-411A-5AE1-8402-013F58B49AD5}" dt="2026-03-29T15:29:03.449" v="7" actId="2711"/>
          <ac:spMkLst>
            <pc:docMk/>
            <pc:sldMk cId="0" sldId="263"/>
            <ac:spMk id="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5:36.146" v="455" actId="207"/>
          <ac:spMkLst>
            <pc:docMk/>
            <pc:sldMk cId="0" sldId="263"/>
            <ac:spMk id="7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6:02.424" v="462" actId="2710"/>
          <ac:spMkLst>
            <pc:docMk/>
            <pc:sldMk cId="0" sldId="263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6:02.424" v="462" actId="2710"/>
          <ac:spMkLst>
            <pc:docMk/>
            <pc:sldMk cId="0" sldId="263"/>
            <ac:spMk id="1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6:02.424" v="462" actId="2710"/>
          <ac:spMkLst>
            <pc:docMk/>
            <pc:sldMk cId="0" sldId="263"/>
            <ac:spMk id="13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5:54.403" v="460" actId="255"/>
          <ac:spMkLst>
            <pc:docMk/>
            <pc:sldMk cId="0" sldId="263"/>
            <ac:spMk id="1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5:54.403" v="460" actId="255"/>
          <ac:spMkLst>
            <pc:docMk/>
            <pc:sldMk cId="0" sldId="263"/>
            <ac:spMk id="2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6:02.424" v="462" actId="2710"/>
          <ac:spMkLst>
            <pc:docMk/>
            <pc:sldMk cId="0" sldId="263"/>
            <ac:spMk id="2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6:02.424" v="462" actId="2710"/>
          <ac:spMkLst>
            <pc:docMk/>
            <pc:sldMk cId="0" sldId="263"/>
            <ac:spMk id="27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6:02.424" v="462" actId="2710"/>
          <ac:spMkLst>
            <pc:docMk/>
            <pc:sldMk cId="0" sldId="263"/>
            <ac:spMk id="2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3:58.868" v="771" actId="114"/>
          <ac:spMkLst>
            <pc:docMk/>
            <pc:sldMk cId="0" sldId="263"/>
            <ac:spMk id="31" creationId="{00000000-0000-0000-0000-000000000000}"/>
          </ac:spMkLst>
        </pc:spChg>
      </pc:sldChg>
      <pc:sldChg chg="addSp delSp modSp mod">
        <pc:chgData name="Eva Makarova" userId="e4789555-acbb-4de8-8b11-8d935cfe5325" providerId="ADAL" clId="{C274565F-411A-5AE1-8402-013F58B49AD5}" dt="2026-03-29T16:16:34.386" v="815" actId="20577"/>
        <pc:sldMkLst>
          <pc:docMk/>
          <pc:sldMk cId="0" sldId="264"/>
        </pc:sldMkLst>
        <pc:spChg chg="mod">
          <ac:chgData name="Eva Makarova" userId="e4789555-acbb-4de8-8b11-8d935cfe5325" providerId="ADAL" clId="{C274565F-411A-5AE1-8402-013F58B49AD5}" dt="2026-03-29T15:50:03.572" v="515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6:34.386" v="815" actId="20577"/>
          <ac:spMkLst>
            <pc:docMk/>
            <pc:sldMk cId="0" sldId="264"/>
            <ac:spMk id="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7:14.857" v="477" actId="14100"/>
          <ac:spMkLst>
            <pc:docMk/>
            <pc:sldMk cId="0" sldId="264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7:03.917" v="476" actId="403"/>
          <ac:spMkLst>
            <pc:docMk/>
            <pc:sldMk cId="0" sldId="264"/>
            <ac:spMk id="1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7:22.773" v="479" actId="14100"/>
          <ac:spMkLst>
            <pc:docMk/>
            <pc:sldMk cId="0" sldId="264"/>
            <ac:spMk id="1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7:03.917" v="476" actId="403"/>
          <ac:spMkLst>
            <pc:docMk/>
            <pc:sldMk cId="0" sldId="264"/>
            <ac:spMk id="1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7:28.257" v="480" actId="14100"/>
          <ac:spMkLst>
            <pc:docMk/>
            <pc:sldMk cId="0" sldId="264"/>
            <ac:spMk id="17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47:03.917" v="476" actId="403"/>
          <ac:spMkLst>
            <pc:docMk/>
            <pc:sldMk cId="0" sldId="264"/>
            <ac:spMk id="18" creationId="{00000000-0000-0000-0000-000000000000}"/>
          </ac:spMkLst>
        </pc:spChg>
        <pc:spChg chg="add mod">
          <ac:chgData name="Eva Makarova" userId="e4789555-acbb-4de8-8b11-8d935cfe5325" providerId="ADAL" clId="{C274565F-411A-5AE1-8402-013F58B49AD5}" dt="2026-03-29T16:13:52.422" v="769" actId="404"/>
          <ac:spMkLst>
            <pc:docMk/>
            <pc:sldMk cId="0" sldId="264"/>
            <ac:spMk id="21" creationId="{A3C2C674-D0C7-8085-951E-88C057A8D40C}"/>
          </ac:spMkLst>
        </pc:spChg>
        <pc:spChg chg="add mod">
          <ac:chgData name="Eva Makarova" userId="e4789555-acbb-4de8-8b11-8d935cfe5325" providerId="ADAL" clId="{C274565F-411A-5AE1-8402-013F58B49AD5}" dt="2026-03-29T15:50:47.952" v="533" actId="20577"/>
          <ac:spMkLst>
            <pc:docMk/>
            <pc:sldMk cId="0" sldId="264"/>
            <ac:spMk id="22" creationId="{2195819A-4B6A-2F7F-1145-91494C0E48FF}"/>
          </ac:spMkLst>
        </pc:spChg>
        <pc:graphicFrameChg chg="add mod">
          <ac:chgData name="Eva Makarova" userId="e4789555-acbb-4de8-8b11-8d935cfe5325" providerId="ADAL" clId="{C274565F-411A-5AE1-8402-013F58B49AD5}" dt="2026-03-29T15:50:11.573" v="517" actId="1076"/>
          <ac:graphicFrameMkLst>
            <pc:docMk/>
            <pc:sldMk cId="0" sldId="264"/>
            <ac:graphicFrameMk id="19" creationId="{04FAEA14-E51E-8373-B664-F6BA0F3ED99F}"/>
          </ac:graphicFrameMkLst>
        </pc:graphicFrameChg>
      </pc:sldChg>
      <pc:sldChg chg="delSp modSp mod">
        <pc:chgData name="Eva Makarova" userId="e4789555-acbb-4de8-8b11-8d935cfe5325" providerId="ADAL" clId="{C274565F-411A-5AE1-8402-013F58B49AD5}" dt="2026-03-29T15:52:38.306" v="605" actId="113"/>
        <pc:sldMkLst>
          <pc:docMk/>
          <pc:sldMk cId="0" sldId="265"/>
        </pc:sldMkLst>
        <pc:spChg chg="mod">
          <ac:chgData name="Eva Makarova" userId="e4789555-acbb-4de8-8b11-8d935cfe5325" providerId="ADAL" clId="{C274565F-411A-5AE1-8402-013F58B49AD5}" dt="2026-03-29T15:29:27.326" v="9" actId="2711"/>
          <ac:spMkLst>
            <pc:docMk/>
            <pc:sldMk cId="0" sldId="265"/>
            <ac:spMk id="7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1:56.891" v="574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2:11.299" v="580" actId="404"/>
          <ac:spMkLst>
            <pc:docMk/>
            <pc:sldMk cId="0" sldId="265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2:11.299" v="580" actId="404"/>
          <ac:spMkLst>
            <pc:docMk/>
            <pc:sldMk cId="0" sldId="265"/>
            <ac:spMk id="1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2:38.306" v="605" actId="113"/>
          <ac:spMkLst>
            <pc:docMk/>
            <pc:sldMk cId="0" sldId="265"/>
            <ac:spMk id="14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6:13:44.932" v="767" actId="114"/>
        <pc:sldMkLst>
          <pc:docMk/>
          <pc:sldMk cId="0" sldId="266"/>
        </pc:sldMkLst>
        <pc:spChg chg="mod">
          <ac:chgData name="Eva Makarova" userId="e4789555-acbb-4de8-8b11-8d935cfe5325" providerId="ADAL" clId="{C274565F-411A-5AE1-8402-013F58B49AD5}" dt="2026-03-29T15:52:51.595" v="607" actId="403"/>
          <ac:spMkLst>
            <pc:docMk/>
            <pc:sldMk cId="0" sldId="266"/>
            <ac:spMk id="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3:20.575" v="613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29:41.402" v="10" actId="2711"/>
          <ac:spMkLst>
            <pc:docMk/>
            <pc:sldMk cId="0" sldId="266"/>
            <ac:spMk id="7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3:42.523" v="620" actId="20577"/>
          <ac:spMkLst>
            <pc:docMk/>
            <pc:sldMk cId="0" sldId="266"/>
            <ac:spMk id="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3:20.575" v="613" actId="107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29:41.402" v="10" actId="2711"/>
          <ac:spMkLst>
            <pc:docMk/>
            <pc:sldMk cId="0" sldId="266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3:36.194" v="619" actId="404"/>
          <ac:spMkLst>
            <pc:docMk/>
            <pc:sldMk cId="0" sldId="266"/>
            <ac:spMk id="1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3:20.575" v="613" actId="1076"/>
          <ac:spMkLst>
            <pc:docMk/>
            <pc:sldMk cId="0" sldId="266"/>
            <ac:spMk id="1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29:41.402" v="10" actId="2711"/>
          <ac:spMkLst>
            <pc:docMk/>
            <pc:sldMk cId="0" sldId="266"/>
            <ac:spMk id="1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3:36.194" v="619" actId="404"/>
          <ac:spMkLst>
            <pc:docMk/>
            <pc:sldMk cId="0" sldId="266"/>
            <ac:spMk id="1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3:44.932" v="767" actId="114"/>
          <ac:spMkLst>
            <pc:docMk/>
            <pc:sldMk cId="0" sldId="266"/>
            <ac:spMk id="17" creationId="{00000000-0000-0000-0000-000000000000}"/>
          </ac:spMkLst>
        </pc:spChg>
      </pc:sldChg>
      <pc:sldChg chg="delSp modSp mod ord">
        <pc:chgData name="Eva Makarova" userId="e4789555-acbb-4de8-8b11-8d935cfe5325" providerId="ADAL" clId="{C274565F-411A-5AE1-8402-013F58B49AD5}" dt="2026-03-29T15:57:41.227" v="654" actId="478"/>
        <pc:sldMkLst>
          <pc:docMk/>
          <pc:sldMk cId="0" sldId="267"/>
        </pc:sldMkLst>
        <pc:spChg chg="mod">
          <ac:chgData name="Eva Makarova" userId="e4789555-acbb-4de8-8b11-8d935cfe5325" providerId="ADAL" clId="{C274565F-411A-5AE1-8402-013F58B49AD5}" dt="2026-03-29T15:54:01.725" v="623" actId="403"/>
          <ac:spMkLst>
            <pc:docMk/>
            <pc:sldMk cId="0" sldId="267"/>
            <ac:spMk id="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6:00.445" v="644" actId="2710"/>
          <ac:spMkLst>
            <pc:docMk/>
            <pc:sldMk cId="0" sldId="267"/>
            <ac:spMk id="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6:00.445" v="644" actId="2710"/>
          <ac:spMkLst>
            <pc:docMk/>
            <pc:sldMk cId="0" sldId="267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6:00.445" v="644" actId="2710"/>
          <ac:spMkLst>
            <pc:docMk/>
            <pc:sldMk cId="0" sldId="267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5:50.195" v="640" actId="2710"/>
          <ac:spMkLst>
            <pc:docMk/>
            <pc:sldMk cId="0" sldId="267"/>
            <ac:spMk id="1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5:50.195" v="640" actId="2710"/>
          <ac:spMkLst>
            <pc:docMk/>
            <pc:sldMk cId="0" sldId="267"/>
            <ac:spMk id="1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6:00.445" v="644" actId="2710"/>
          <ac:spMkLst>
            <pc:docMk/>
            <pc:sldMk cId="0" sldId="267"/>
            <ac:spMk id="2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6:00.445" v="644" actId="2710"/>
          <ac:spMkLst>
            <pc:docMk/>
            <pc:sldMk cId="0" sldId="267"/>
            <ac:spMk id="2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5:56:00.445" v="644" actId="2710"/>
          <ac:spMkLst>
            <pc:docMk/>
            <pc:sldMk cId="0" sldId="267"/>
            <ac:spMk id="22" creationId="{00000000-0000-0000-0000-000000000000}"/>
          </ac:spMkLst>
        </pc:spChg>
      </pc:sldChg>
      <pc:sldChg chg="addSp modSp mod">
        <pc:chgData name="Eva Makarova" userId="e4789555-acbb-4de8-8b11-8d935cfe5325" providerId="ADAL" clId="{C274565F-411A-5AE1-8402-013F58B49AD5}" dt="2026-03-29T16:13:42.228" v="766" actId="114"/>
        <pc:sldMkLst>
          <pc:docMk/>
          <pc:sldMk cId="0" sldId="268"/>
        </pc:sldMkLst>
        <pc:spChg chg="mod">
          <ac:chgData name="Eva Makarova" userId="e4789555-acbb-4de8-8b11-8d935cfe5325" providerId="ADAL" clId="{C274565F-411A-5AE1-8402-013F58B49AD5}" dt="2026-03-29T16:00:22.721" v="675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01:41.175" v="692" actId="1076"/>
          <ac:spMkLst>
            <pc:docMk/>
            <pc:sldMk cId="0" sldId="268"/>
            <ac:spMk id="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01:15.024" v="688" actId="14100"/>
          <ac:spMkLst>
            <pc:docMk/>
            <pc:sldMk cId="0" sldId="268"/>
            <ac:spMk id="1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01:27.771" v="691" actId="207"/>
          <ac:spMkLst>
            <pc:docMk/>
            <pc:sldMk cId="0" sldId="268"/>
            <ac:spMk id="13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01:15.024" v="688" actId="14100"/>
          <ac:spMkLst>
            <pc:docMk/>
            <pc:sldMk cId="0" sldId="268"/>
            <ac:spMk id="1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01:27.771" v="691" actId="207"/>
          <ac:spMkLst>
            <pc:docMk/>
            <pc:sldMk cId="0" sldId="268"/>
            <ac:spMk id="1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01:15.024" v="688" actId="14100"/>
          <ac:spMkLst>
            <pc:docMk/>
            <pc:sldMk cId="0" sldId="268"/>
            <ac:spMk id="1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01:27.771" v="691" actId="207"/>
          <ac:spMkLst>
            <pc:docMk/>
            <pc:sldMk cId="0" sldId="268"/>
            <ac:spMk id="19" creationId="{00000000-0000-0000-0000-000000000000}"/>
          </ac:spMkLst>
        </pc:spChg>
        <pc:spChg chg="add mod">
          <ac:chgData name="Eva Makarova" userId="e4789555-acbb-4de8-8b11-8d935cfe5325" providerId="ADAL" clId="{C274565F-411A-5AE1-8402-013F58B49AD5}" dt="2026-03-29T16:13:42.228" v="766" actId="114"/>
          <ac:spMkLst>
            <pc:docMk/>
            <pc:sldMk cId="0" sldId="268"/>
            <ac:spMk id="21" creationId="{EEA6BE37-2DCA-307D-9F0F-008A540C5AA0}"/>
          </ac:spMkLst>
        </pc:spChg>
        <pc:picChg chg="mod">
          <ac:chgData name="Eva Makarova" userId="e4789555-acbb-4de8-8b11-8d935cfe5325" providerId="ADAL" clId="{C274565F-411A-5AE1-8402-013F58B49AD5}" dt="2026-03-29T16:01:03.388" v="685" actId="1076"/>
          <ac:picMkLst>
            <pc:docMk/>
            <pc:sldMk cId="0" sldId="268"/>
            <ac:picMk id="8" creationId="{00000000-0000-0000-0000-000000000000}"/>
          </ac:picMkLst>
        </pc:picChg>
      </pc:sldChg>
      <pc:sldChg chg="addSp modSp mod">
        <pc:chgData name="Eva Makarova" userId="e4789555-acbb-4de8-8b11-8d935cfe5325" providerId="ADAL" clId="{C274565F-411A-5AE1-8402-013F58B49AD5}" dt="2026-03-29T16:13:35.583" v="764" actId="114"/>
        <pc:sldMkLst>
          <pc:docMk/>
          <pc:sldMk cId="0" sldId="269"/>
        </pc:sldMkLst>
        <pc:spChg chg="mod">
          <ac:chgData name="Eva Makarova" userId="e4789555-acbb-4de8-8b11-8d935cfe5325" providerId="ADAL" clId="{C274565F-411A-5AE1-8402-013F58B49AD5}" dt="2026-03-29T16:10:03.111" v="697" actId="404"/>
          <ac:spMkLst>
            <pc:docMk/>
            <pc:sldMk cId="0" sldId="269"/>
            <ac:spMk id="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1:20.937" v="713"/>
          <ac:spMkLst>
            <pc:docMk/>
            <pc:sldMk cId="0" sldId="269"/>
            <ac:spMk id="9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0:44.030" v="711" actId="40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0:44.030" v="711" actId="403"/>
          <ac:spMkLst>
            <pc:docMk/>
            <pc:sldMk cId="0" sldId="269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1:45.567" v="714"/>
          <ac:spMkLst>
            <pc:docMk/>
            <pc:sldMk cId="0" sldId="269"/>
            <ac:spMk id="1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0:32.290" v="708" actId="404"/>
          <ac:spMkLst>
            <pc:docMk/>
            <pc:sldMk cId="0" sldId="269"/>
            <ac:spMk id="17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0:35.802" v="709" actId="404"/>
          <ac:spMkLst>
            <pc:docMk/>
            <pc:sldMk cId="0" sldId="269"/>
            <ac:spMk id="2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2:19.727" v="721"/>
          <ac:spMkLst>
            <pc:docMk/>
            <pc:sldMk cId="0" sldId="269"/>
            <ac:spMk id="2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2:41.891" v="722"/>
          <ac:spMkLst>
            <pc:docMk/>
            <pc:sldMk cId="0" sldId="269"/>
            <ac:spMk id="23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0:44.030" v="711" actId="403"/>
          <ac:spMkLst>
            <pc:docMk/>
            <pc:sldMk cId="0" sldId="269"/>
            <ac:spMk id="2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0:44.030" v="711" actId="403"/>
          <ac:spMkLst>
            <pc:docMk/>
            <pc:sldMk cId="0" sldId="269"/>
            <ac:spMk id="25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3:35.583" v="764" actId="114"/>
          <ac:spMkLst>
            <pc:docMk/>
            <pc:sldMk cId="0" sldId="269"/>
            <ac:spMk id="29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6:16:20.939" v="806" actId="122"/>
        <pc:sldMkLst>
          <pc:docMk/>
          <pc:sldMk cId="0" sldId="270"/>
        </pc:sldMkLst>
        <pc:spChg chg="mod">
          <ac:chgData name="Eva Makarova" userId="e4789555-acbb-4de8-8b11-8d935cfe5325" providerId="ADAL" clId="{C274565F-411A-5AE1-8402-013F58B49AD5}" dt="2026-03-29T16:16:20.939" v="806" actId="122"/>
          <ac:spMkLst>
            <pc:docMk/>
            <pc:sldMk cId="0" sldId="270"/>
            <ac:spMk id="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35.988" v="782" actId="14100"/>
          <ac:spMkLst>
            <pc:docMk/>
            <pc:sldMk cId="0" sldId="270"/>
            <ac:spMk id="8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35.988" v="782" actId="14100"/>
          <ac:spMkLst>
            <pc:docMk/>
            <pc:sldMk cId="0" sldId="270"/>
            <ac:spMk id="11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51.054" v="785" actId="2710"/>
          <ac:spMkLst>
            <pc:docMk/>
            <pc:sldMk cId="0" sldId="270"/>
            <ac:spMk id="1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51.054" v="785" actId="2710"/>
          <ac:spMkLst>
            <pc:docMk/>
            <pc:sldMk cId="0" sldId="270"/>
            <ac:spMk id="2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51.054" v="785" actId="2710"/>
          <ac:spMkLst>
            <pc:docMk/>
            <pc:sldMk cId="0" sldId="270"/>
            <ac:spMk id="2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51.054" v="785" actId="2710"/>
          <ac:spMkLst>
            <pc:docMk/>
            <pc:sldMk cId="0" sldId="270"/>
            <ac:spMk id="32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51.054" v="785" actId="2710"/>
          <ac:spMkLst>
            <pc:docMk/>
            <pc:sldMk cId="0" sldId="270"/>
            <ac:spMk id="36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4:51.054" v="785" actId="2710"/>
          <ac:spMkLst>
            <pc:docMk/>
            <pc:sldMk cId="0" sldId="270"/>
            <ac:spMk id="40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5:54.628" v="798" actId="20577"/>
          <ac:spMkLst>
            <pc:docMk/>
            <pc:sldMk cId="0" sldId="270"/>
            <ac:spMk id="45" creationId="{00000000-0000-0000-0000-000000000000}"/>
          </ac:spMkLst>
        </pc:spChg>
      </pc:sldChg>
      <pc:sldChg chg="modSp mod">
        <pc:chgData name="Eva Makarova" userId="e4789555-acbb-4de8-8b11-8d935cfe5325" providerId="ADAL" clId="{C274565F-411A-5AE1-8402-013F58B49AD5}" dt="2026-03-29T16:16:23.989" v="807" actId="122"/>
        <pc:sldMkLst>
          <pc:docMk/>
          <pc:sldMk cId="0" sldId="271"/>
        </pc:sldMkLst>
        <pc:spChg chg="mod">
          <ac:chgData name="Eva Makarova" userId="e4789555-acbb-4de8-8b11-8d935cfe5325" providerId="ADAL" clId="{C274565F-411A-5AE1-8402-013F58B49AD5}" dt="2026-03-29T16:16:23.989" v="807" actId="122"/>
          <ac:spMkLst>
            <pc:docMk/>
            <pc:sldMk cId="0" sldId="271"/>
            <ac:spMk id="4" creationId="{00000000-0000-0000-0000-000000000000}"/>
          </ac:spMkLst>
        </pc:spChg>
        <pc:spChg chg="mod">
          <ac:chgData name="Eva Makarova" userId="e4789555-acbb-4de8-8b11-8d935cfe5325" providerId="ADAL" clId="{C274565F-411A-5AE1-8402-013F58B49AD5}" dt="2026-03-29T16:16:12.983" v="804" actId="404"/>
          <ac:spMkLst>
            <pc:docMk/>
            <pc:sldMk cId="0" sldId="271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Благоприятное отношение к AfD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HSE Sans" panose="02000000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0.33</c:v>
                </c:pt>
                <c:pt idx="1">
                  <c:v>0.4</c:v>
                </c:pt>
                <c:pt idx="2">
                  <c:v>0.37</c:v>
                </c:pt>
                <c:pt idx="3">
                  <c:v>0.42</c:v>
                </c:pt>
                <c:pt idx="4">
                  <c:v>0.49</c:v>
                </c:pt>
                <c:pt idx="5">
                  <c:v>0.41</c:v>
                </c:pt>
                <c:pt idx="6">
                  <c:v>0.53</c:v>
                </c:pt>
                <c:pt idx="7">
                  <c:v>0.46</c:v>
                </c:pt>
                <c:pt idx="8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AD-6B45-8B8E-AF4B5FFFA3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Неблагоприятное отношение к AfD2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HSE Sans" panose="02000000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0.54</c:v>
                </c:pt>
                <c:pt idx="1">
                  <c:v>0.74</c:v>
                </c:pt>
                <c:pt idx="2">
                  <c:v>0.7</c:v>
                </c:pt>
                <c:pt idx="3">
                  <c:v>0.76</c:v>
                </c:pt>
                <c:pt idx="4">
                  <c:v>0.78</c:v>
                </c:pt>
                <c:pt idx="5">
                  <c:v>0.68</c:v>
                </c:pt>
                <c:pt idx="6">
                  <c:v>0.82</c:v>
                </c:pt>
                <c:pt idx="7">
                  <c:v>0.77</c:v>
                </c:pt>
                <c:pt idx="8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AD-6B45-8B8E-AF4B5FFFA3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2968319"/>
        <c:axId val="852979071"/>
      </c:lineChart>
      <c:catAx>
        <c:axId val="852968319"/>
        <c:scaling>
          <c:orientation val="minMax"/>
        </c:scaling>
        <c:delete val="0"/>
        <c:axPos val="b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Times New Roman" panose="02020603050405020304" pitchFamily="18" charset="0"/>
              </a:defRPr>
            </a:pPr>
            <a:endParaRPr lang="en-LV"/>
          </a:p>
        </c:txPr>
        <c:crossAx val="852979071"/>
        <c:crosses val="autoZero"/>
        <c:auto val="1"/>
        <c:lblAlgn val="ctr"/>
        <c:lblOffset val="100"/>
        <c:noMultiLvlLbl val="0"/>
      </c:catAx>
      <c:valAx>
        <c:axId val="8529790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2968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SE Sans" panose="02000000000000000000" pitchFamily="2" charset="0"/>
              <a:ea typeface="+mn-ea"/>
              <a:cs typeface="Times New Roman" panose="02020603050405020304" pitchFamily="18" charset="0"/>
            </a:defRPr>
          </a:pPr>
          <a:endParaRPr lang="en-LV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HSE Sans" panose="02000000000000000000" pitchFamily="2" charset="0"/>
          <a:cs typeface="Times New Roman" panose="02020603050405020304" pitchFamily="18" charset="0"/>
        </a:defRPr>
      </a:pPr>
      <a:endParaRPr lang="en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71B5-3BF5-6F40-B252-6E0A273EE3E7}" type="datetimeFigureOut">
              <a:rPr lang="en-US" smtClean="0"/>
              <a:t>4/18/26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95B70-C283-F24A-88D8-F3018926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7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95B70-C283-F24A-88D8-F30189267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95B70-C283-F24A-88D8-F301892670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86"/>
            <a:ext cx="11658600" cy="62055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8481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48100" cy="6562725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rcRect l="33509" r="33509"/>
          <a:stretch>
            <a:fillRect/>
          </a:stretch>
        </p:blipFill>
        <p:spPr>
          <a:xfrm>
            <a:off x="0" y="0"/>
            <a:ext cx="3848100" cy="6562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8100" y="357186"/>
            <a:ext cx="8171302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305300" y="457200"/>
            <a:ext cx="119062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4071383" y="2305049"/>
            <a:ext cx="6905625" cy="714375"/>
          </a:xfrm>
          <a:prstGeom prst="roundRect">
            <a:avLst>
              <a:gd name="adj" fmla="val 10666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r>
              <a:rPr lang="ru-RU" sz="2800" b="1" dirty="0">
                <a:solidFill>
                  <a:schemeClr val="tx1"/>
                </a:solidFill>
                <a:latin typeface="HSE Sans" panose="02000000000000000000" pitchFamily="2" charset="0"/>
              </a:rPr>
              <a:t>Внутриполитическая поляризация как фактор внешнеполитической динамики Германии и Франции</a:t>
            </a:r>
            <a:endParaRPr lang="en-LV" sz="28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1383" y="3667126"/>
            <a:ext cx="6905625" cy="514350"/>
          </a:xfrm>
          <a:prstGeom prst="roundRect">
            <a:avLst>
              <a:gd name="adj" fmla="val 14814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r>
              <a:rPr lang="ru-RU" sz="1200" b="1" dirty="0">
                <a:solidFill>
                  <a:schemeClr val="tx1"/>
                </a:solidFill>
                <a:latin typeface="HSE Sans" panose="02000000000000000000" pitchFamily="2" charset="0"/>
              </a:rPr>
              <a:t>Макарова Ева Алексеевна</a:t>
            </a:r>
            <a:endParaRPr lang="en-LV" sz="1200" b="1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ФГАОУ ВО «Национальный исследовательский университет “Высшая школа экономики”»</a:t>
            </a:r>
            <a:endParaRPr lang="en-LV" sz="12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1 курс магистратуры</a:t>
            </a:r>
            <a:endParaRPr lang="en-LV" sz="12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Факультет социальных наук, программа «Политика. Экономика</a:t>
            </a:r>
            <a:r>
              <a:rPr lang="en-US" sz="1200" dirty="0">
                <a:solidFill>
                  <a:schemeClr val="tx1"/>
                </a:solidFill>
                <a:latin typeface="HSE Sans" panose="02000000000000000000" pitchFamily="2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Философия</a:t>
            </a:r>
            <a:r>
              <a:rPr lang="en-US" sz="1200" dirty="0">
                <a:solidFill>
                  <a:schemeClr val="tx1"/>
                </a:solidFill>
                <a:latin typeface="HSE Sans" panose="02000000000000000000" pitchFamily="2" charset="0"/>
              </a:rPr>
              <a:t> / Politics. Economics. Philosophy»</a:t>
            </a:r>
            <a:endParaRPr lang="en-LV" sz="12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r>
              <a:rPr lang="en-US" sz="1200" dirty="0" err="1">
                <a:solidFill>
                  <a:schemeClr val="tx1"/>
                </a:solidFill>
                <a:latin typeface="HSE Sans" panose="02000000000000000000" pitchFamily="2" charset="0"/>
              </a:rPr>
              <a:t>evalmakarova</a:t>
            </a:r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@</a:t>
            </a:r>
            <a:r>
              <a:rPr lang="en-US" sz="1200" dirty="0" err="1">
                <a:solidFill>
                  <a:schemeClr val="tx1"/>
                </a:solidFill>
                <a:latin typeface="HSE Sans" panose="02000000000000000000" pitchFamily="2" charset="0"/>
              </a:rPr>
              <a:t>edu</a:t>
            </a:r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.</a:t>
            </a:r>
            <a:r>
              <a:rPr lang="en-US" sz="1200" dirty="0" err="1">
                <a:solidFill>
                  <a:schemeClr val="tx1"/>
                </a:solidFill>
                <a:latin typeface="HSE Sans" panose="02000000000000000000" pitchFamily="2" charset="0"/>
              </a:rPr>
              <a:t>hse</a:t>
            </a:r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.</a:t>
            </a:r>
            <a:r>
              <a:rPr lang="en-US" sz="1200" dirty="0" err="1">
                <a:solidFill>
                  <a:schemeClr val="tx1"/>
                </a:solidFill>
                <a:latin typeface="HSE Sans" panose="02000000000000000000" pitchFamily="2" charset="0"/>
              </a:rPr>
              <a:t>ru</a:t>
            </a:r>
            <a:endParaRPr lang="en-LV" sz="12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Научный руководитель </a:t>
            </a:r>
            <a:r>
              <a:rPr lang="ru-RU" sz="12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Сокольщик</a:t>
            </a:r>
            <a:r>
              <a:rPr lang="ru-RU" sz="1200" b="1" dirty="0">
                <a:solidFill>
                  <a:schemeClr val="tx1"/>
                </a:solidFill>
                <a:latin typeface="HSE Sans" panose="02000000000000000000" pitchFamily="2" charset="0"/>
              </a:rPr>
              <a:t> Л.М.</a:t>
            </a:r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HSE Sans" panose="02000000000000000000" pitchFamily="2" charset="0"/>
              </a:rPr>
              <a:t>к.и.н</a:t>
            </a:r>
            <a:r>
              <a:rPr lang="ru-RU" sz="1200" dirty="0">
                <a:solidFill>
                  <a:schemeClr val="tx1"/>
                </a:solidFill>
                <a:latin typeface="HSE Sans" panose="02000000000000000000" pitchFamily="2" charset="0"/>
              </a:rPr>
              <a:t>., доцент Факультета мировой экономики и мировой политики, департамент зарубежного регионоведения, ведущий научный сотрудник Центра комплексных европейских и международных исследований (ЦКЕМИ)</a:t>
            </a:r>
            <a:endParaRPr lang="en-US" sz="12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endParaRPr lang="en-US" sz="12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HSE Sans" panose="02000000000000000000" pitchFamily="2" charset="0"/>
              </a:rPr>
              <a:t>Доклад подготовлен по результатам исследования (</a:t>
            </a:r>
            <a:r>
              <a:rPr lang="en-PH" sz="1200" i="1" dirty="0">
                <a:solidFill>
                  <a:srgbClr val="000000"/>
                </a:solidFill>
                <a:latin typeface="HSE Sans" panose="02000000000000000000" pitchFamily="2" charset="0"/>
              </a:rPr>
              <a:t>N26-00-089 «</a:t>
            </a:r>
            <a:r>
              <a:rPr lang="ru-RU" sz="1200" i="1" dirty="0">
                <a:solidFill>
                  <a:srgbClr val="000000"/>
                </a:solidFill>
                <a:latin typeface="HSE Sans" panose="02000000000000000000" pitchFamily="2" charset="0"/>
              </a:rPr>
              <a:t>Оценка влияния внутриполитической поляризации на внешнюю политику государств и объединений коллективного Запада в средне- и долгосрочной перспективе: вызовы и возможности для России и Китая») в рамках Программы «Научный фонд Национального исследовательского университета «Высшая школа экономики» (НИУ ВШЭ)»</a:t>
            </a:r>
            <a:endParaRPr lang="en-US" sz="1200" i="1" dirty="0">
              <a:solidFill>
                <a:srgbClr val="000000"/>
              </a:solidFill>
              <a:latin typeface="HSE Sans" panose="02000000000000000000" pitchFamily="2" charset="0"/>
            </a:endParaRPr>
          </a:p>
          <a:p>
            <a:endParaRPr lang="en-LV" sz="12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05300" y="5848350"/>
            <a:ext cx="6905625" cy="257175"/>
          </a:xfrm>
          <a:prstGeom prst="roundRect">
            <a:avLst>
              <a:gd name="adj" fmla="val 29629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>
              <a:lnSpc>
                <a:spcPts val="2025"/>
              </a:lnSpc>
            </a:pPr>
            <a:endParaRPr sz="1350" dirty="0">
              <a:solidFill>
                <a:srgbClr val="60646C"/>
              </a:solidFill>
              <a:latin typeface="Rethin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10744200" cy="5648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5257800" cy="5648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57200" y="457200"/>
            <a:ext cx="2333625" cy="304800"/>
          </a:xfrm>
          <a:prstGeom prst="roundRect">
            <a:avLst>
              <a:gd name="adj" fmla="val 25000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>
              <a:lnSpc>
                <a:spcPts val="1206"/>
              </a:lnSpc>
            </a:pPr>
            <a:r>
              <a:rPr sz="900" dirty="0">
                <a:solidFill>
                  <a:srgbClr val="0D839F"/>
                </a:solidFill>
                <a:latin typeface="HSE Sans" panose="02000000000000000000" pitchFamily="2" charset="0"/>
              </a:rPr>
              <a:t>ИНСТИТУЦИОНАЛЬНЫЙ АНАЛИЗ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1084185"/>
            <a:ext cx="5257800" cy="1057275"/>
          </a:xfrm>
          <a:prstGeom prst="roundRect">
            <a:avLst>
              <a:gd name="adj" fmla="val 720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ru-RU" sz="3200" b="1" dirty="0">
                <a:solidFill>
                  <a:srgbClr val="1C2024"/>
                </a:solidFill>
                <a:latin typeface="HSE Sans" panose="02000000000000000000" pitchFamily="2" charset="0"/>
              </a:rPr>
              <a:t>М</a:t>
            </a:r>
            <a:r>
              <a:rPr sz="32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еханизмы</a:t>
            </a:r>
            <a:r>
              <a:rPr sz="32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32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влияния</a:t>
            </a:r>
            <a:r>
              <a:rPr sz="32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32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на</a:t>
            </a:r>
            <a:r>
              <a:rPr sz="32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32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внешнюю</a:t>
            </a:r>
            <a:r>
              <a:rPr sz="32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32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политику</a:t>
            </a:r>
            <a:endParaRPr sz="32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390" y="2582465"/>
            <a:ext cx="5257800" cy="1276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58390" y="2582465"/>
            <a:ext cx="525780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dirty="0" err="1">
                <a:latin typeface="HSE Sans" panose="02000000000000000000" pitchFamily="2" charset="0"/>
              </a:rPr>
              <a:t>Парламентско-коалиционный</a:t>
            </a:r>
            <a:r>
              <a:rPr sz="1600" b="1" dirty="0">
                <a:latin typeface="HSE Sans" panose="02000000000000000000" pitchFamily="2" charset="0"/>
              </a:rPr>
              <a:t> </a:t>
            </a:r>
            <a:r>
              <a:rPr sz="1600" b="1" dirty="0" err="1">
                <a:latin typeface="HSE Sans" panose="02000000000000000000" pitchFamily="2" charset="0"/>
              </a:rPr>
              <a:t>фильтр</a:t>
            </a:r>
            <a:r>
              <a:rPr sz="1600" b="1" dirty="0">
                <a:latin typeface="HSE Sans" panose="02000000000000000000" pitchFamily="2" charset="0"/>
              </a:rPr>
              <a:t>: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институциональная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архитектура</a:t>
            </a:r>
            <a:r>
              <a:rPr sz="1600" dirty="0">
                <a:latin typeface="HSE Sans" panose="02000000000000000000" pitchFamily="2" charset="0"/>
              </a:rPr>
              <a:t> ФРГ </a:t>
            </a:r>
            <a:r>
              <a:rPr sz="1600" dirty="0" err="1">
                <a:latin typeface="HSE Sans" panose="02000000000000000000" pitchFamily="2" charset="0"/>
              </a:rPr>
              <a:t>создает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барьеры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для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прямого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участия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AfD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формировании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внешней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политики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390" y="4087415"/>
            <a:ext cx="5257800" cy="10191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8390" y="4087415"/>
            <a:ext cx="52578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>
                <a:latin typeface="HSE Sans" panose="02000000000000000000" pitchFamily="2" charset="0"/>
              </a:rPr>
              <a:t>Опосредованное влияние:</a:t>
            </a:r>
            <a:r>
              <a:rPr sz="1600">
                <a:latin typeface="HSE Sans" panose="02000000000000000000" pitchFamily="2" charset="0"/>
              </a:rPr>
              <a:t> трансформация повестки, повышение издержек для правящих коалиций, альтернативная риторика и давление на правительство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8390" y="5335190"/>
            <a:ext cx="5257800" cy="771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8390" y="5335190"/>
            <a:ext cx="52578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600" dirty="0">
                <a:latin typeface="HSE Sans" panose="02000000000000000000" pitchFamily="2" charset="0"/>
              </a:rPr>
              <a:t>П</a:t>
            </a:r>
            <a:r>
              <a:rPr sz="1600" dirty="0" err="1">
                <a:latin typeface="HSE Sans" panose="02000000000000000000" pitchFamily="2" charset="0"/>
              </a:rPr>
              <a:t>равый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популизм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не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определяет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стратегический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курс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напрямую</a:t>
            </a:r>
            <a:r>
              <a:rPr sz="1600" dirty="0">
                <a:latin typeface="HSE Sans" panose="02000000000000000000" pitchFamily="2" charset="0"/>
              </a:rPr>
              <a:t>, </a:t>
            </a:r>
            <a:r>
              <a:rPr sz="1600" dirty="0" err="1">
                <a:latin typeface="HSE Sans" panose="02000000000000000000" pitchFamily="2" charset="0"/>
              </a:rPr>
              <a:t>но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усиливает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осторожность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стремление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к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компромиссам</a:t>
            </a:r>
            <a:endParaRPr sz="1600" dirty="0">
              <a:latin typeface="HSE Sans" panose="02000000000000000000" pitchFamily="2" charset="0"/>
            </a:endParaRPr>
          </a:p>
        </p:txBody>
      </p:sp>
      <p:cxnSp>
        <p:nvCxnSpPr>
          <p:cNvPr id="15" name="Connector 14"/>
          <p:cNvCxnSpPr/>
          <p:nvPr/>
        </p:nvCxnSpPr>
        <p:spPr>
          <a:xfrm>
            <a:off x="458390" y="3858815"/>
            <a:ext cx="525780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458390" y="5106590"/>
            <a:ext cx="525780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3600" y="457200"/>
            <a:ext cx="5257800" cy="5648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3600" y="1779133"/>
            <a:ext cx="5257800" cy="30044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9151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9151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658600" cy="69151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457200" y="457200"/>
            <a:ext cx="10744200" cy="714375"/>
          </a:xfrm>
          <a:prstGeom prst="roundRect">
            <a:avLst>
              <a:gd name="adj" fmla="val 10666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2700"/>
              </a:lnSpc>
            </a:pPr>
            <a:r>
              <a:rPr sz="28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Институциональная</a:t>
            </a:r>
            <a:r>
              <a:rPr sz="28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специфика</a:t>
            </a:r>
            <a:endParaRPr sz="28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62075"/>
            <a:ext cx="10744200" cy="4391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362075"/>
            <a:ext cx="10744200" cy="4391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1943100"/>
            <a:ext cx="2752725" cy="3238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1924333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600">
                <a:latin typeface="HSE Sans" panose="02000000000000000000" pitchFamily="2" charset="0"/>
              </a:rPr>
              <a:t>Парламентская система создаёт институциональные барьеры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010183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600">
                <a:latin typeface="HSE Sans" panose="02000000000000000000" pitchFamily="2" charset="0"/>
              </a:rPr>
              <a:t>Влияние правого популизма (AfD) опосредовано коалиционными механизмами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086508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600">
                <a:latin typeface="HSE Sans" panose="02000000000000000000" pitchFamily="2" charset="0"/>
              </a:rPr>
              <a:t>Идеологические позиции трансформируются через согласование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457200" y="302895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457200" y="411480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38525" y="2133600"/>
            <a:ext cx="1838325" cy="2857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3438525" y="2133600"/>
            <a:ext cx="1838325" cy="2857500"/>
          </a:xfrm>
          <a:prstGeom prst="roundRect">
            <a:avLst>
              <a:gd name="adj" fmla="val 414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b="1" dirty="0" err="1">
                <a:solidFill>
                  <a:schemeClr val="tx1"/>
                </a:solidFill>
                <a:latin typeface="HSE Sans" panose="02000000000000000000" pitchFamily="2" charset="0"/>
              </a:rPr>
              <a:t>Германия</a:t>
            </a:r>
            <a:endParaRPr lang="en-US" b="1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парламентско-коалиционный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фильтр</a:t>
            </a:r>
            <a:endParaRPr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1362075"/>
            <a:ext cx="647700" cy="43910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81750" y="2133600"/>
            <a:ext cx="1838325" cy="2857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6381750" y="2133600"/>
            <a:ext cx="1838325" cy="2857500"/>
          </a:xfrm>
          <a:prstGeom prst="roundRect">
            <a:avLst>
              <a:gd name="adj" fmla="val 414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b="1" dirty="0">
                <a:solidFill>
                  <a:schemeClr val="tx1"/>
                </a:solidFill>
                <a:latin typeface="HSE Sans" panose="02000000000000000000" pitchFamily="2" charset="0"/>
              </a:rPr>
              <a:t>Франция</a:t>
            </a:r>
            <a:endParaRPr lang="en-US" b="1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endParaRPr lang="en-PH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прямой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президентский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канал</a:t>
            </a:r>
            <a:endParaRPr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48675" y="1943100"/>
            <a:ext cx="2752725" cy="3238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448675" y="1924333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600" dirty="0" err="1">
                <a:latin typeface="HSE Sans" panose="02000000000000000000" pitchFamily="2" charset="0"/>
              </a:rPr>
              <a:t>Концентрация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полномочий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Елисейском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дворце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снижает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барьеры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8675" y="3010183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Суверенистская позиция RN может напрямую влиять на внешнюю политику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48675" y="4209619"/>
            <a:ext cx="2762250" cy="877163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«Прямой канал» от идеологии к международной стратегии</a:t>
            </a:r>
          </a:p>
        </p:txBody>
      </p:sp>
      <p:cxnSp>
        <p:nvCxnSpPr>
          <p:cNvPr id="23" name="Connector 22"/>
          <p:cNvCxnSpPr/>
          <p:nvPr/>
        </p:nvCxnSpPr>
        <p:spPr>
          <a:xfrm>
            <a:off x="8448675" y="302895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8448675" y="411480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57200" y="1552575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700"/>
              </a:lnSpc>
            </a:pPr>
            <a:r>
              <a:rPr sz="2800" b="1" dirty="0">
                <a:solidFill>
                  <a:srgbClr val="1C2024"/>
                </a:solidFill>
                <a:latin typeface="HSE Sans" panose="02000000000000000000" pitchFamily="2" charset="0"/>
              </a:rPr>
              <a:t>RN: </a:t>
            </a:r>
            <a:r>
              <a:rPr sz="28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электоральная</a:t>
            </a:r>
            <a:r>
              <a:rPr sz="28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динамика</a:t>
            </a:r>
            <a:r>
              <a:rPr sz="28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и</a:t>
            </a:r>
            <a:r>
              <a:rPr sz="28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программные</a:t>
            </a:r>
            <a:r>
              <a:rPr sz="28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позиции</a:t>
            </a:r>
            <a:endParaRPr sz="28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8390" y="2115740"/>
            <a:ext cx="3530500" cy="2210544"/>
          </a:xfrm>
          <a:prstGeom prst="roundRect">
            <a:avLst>
              <a:gd name="adj" fmla="val 34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307441" y="2457822"/>
            <a:ext cx="1855308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1206"/>
              </a:lnSpc>
            </a:pPr>
            <a:r>
              <a:rPr sz="1200" dirty="0">
                <a:solidFill>
                  <a:srgbClr val="0D839F"/>
                </a:solidFill>
                <a:latin typeface="HSE Sans" panose="02000000000000000000" pitchFamily="2" charset="0"/>
              </a:rPr>
              <a:t>ЕВРОПАРЛАМЕНТ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190" y="2726084"/>
            <a:ext cx="2920900" cy="4741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600"/>
              </a:lnSpc>
            </a:pPr>
            <a:r>
              <a:rPr sz="3600">
                <a:solidFill>
                  <a:srgbClr val="1C2024"/>
                </a:solidFill>
                <a:latin typeface="HSE Sans" panose="02000000000000000000" pitchFamily="2" charset="0"/>
              </a:rPr>
              <a:t>31,37%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190" y="3335684"/>
            <a:ext cx="29209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dirty="0" err="1">
                <a:latin typeface="HSE Sans" panose="02000000000000000000" pitchFamily="2" charset="0"/>
              </a:rPr>
              <a:t>Рост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</a:t>
            </a:r>
            <a:r>
              <a:rPr sz="1600" dirty="0">
                <a:latin typeface="HSE Sans" panose="02000000000000000000" pitchFamily="2" charset="0"/>
              </a:rPr>
              <a:t> 24,86% (2014) </a:t>
            </a:r>
            <a:endParaRPr lang="ru-RU" sz="1600" dirty="0">
              <a:latin typeface="HSE Sans" panose="02000000000000000000" pitchFamily="2" charset="0"/>
            </a:endParaRPr>
          </a:p>
          <a:p>
            <a:pPr algn="ctr"/>
            <a:r>
              <a:rPr sz="1600" dirty="0" err="1">
                <a:latin typeface="HSE Sans" panose="02000000000000000000" pitchFamily="2" charset="0"/>
              </a:rPr>
              <a:t>через</a:t>
            </a:r>
            <a:r>
              <a:rPr sz="1600" dirty="0">
                <a:latin typeface="HSE Sans" panose="02000000000000000000" pitchFamily="2" charset="0"/>
              </a:rPr>
              <a:t> 23,34% (2019)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5091" y="2115740"/>
            <a:ext cx="3530500" cy="2210544"/>
          </a:xfrm>
          <a:prstGeom prst="roundRect">
            <a:avLst>
              <a:gd name="adj" fmla="val 34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4593269" y="2457822"/>
            <a:ext cx="2638661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1206"/>
              </a:lnSpc>
            </a:pPr>
            <a:r>
              <a:rPr sz="1200">
                <a:solidFill>
                  <a:srgbClr val="0D839F"/>
                </a:solidFill>
                <a:latin typeface="HSE Sans" panose="02000000000000000000" pitchFamily="2" charset="0"/>
              </a:rPr>
              <a:t>ПАРЛАМЕНТСКИЕ ВЫБОРЫ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9891" y="2726084"/>
            <a:ext cx="2920900" cy="4741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600"/>
              </a:lnSpc>
            </a:pPr>
            <a:r>
              <a:rPr sz="3600">
                <a:solidFill>
                  <a:srgbClr val="1C2024"/>
                </a:solidFill>
                <a:latin typeface="HSE Sans" panose="02000000000000000000" pitchFamily="2" charset="0"/>
              </a:rPr>
              <a:t>18,68%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9891" y="3335684"/>
            <a:ext cx="29209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sz="1600">
                <a:latin typeface="HSE Sans" panose="02000000000000000000" pitchFamily="2" charset="0"/>
              </a:rPr>
              <a:t>Крупнейшая оппозиционная сила (с 13,20% в 2017)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71792" y="2115740"/>
            <a:ext cx="3530500" cy="2210544"/>
          </a:xfrm>
          <a:prstGeom prst="roundRect">
            <a:avLst>
              <a:gd name="adj" fmla="val 34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8317097" y="2457822"/>
            <a:ext cx="2352781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1206"/>
              </a:lnSpc>
            </a:pPr>
            <a:r>
              <a:rPr sz="1200">
                <a:solidFill>
                  <a:srgbClr val="0D839F"/>
                </a:solidFill>
                <a:latin typeface="HSE Sans" panose="02000000000000000000" pitchFamily="2" charset="0"/>
              </a:rPr>
              <a:t>СУВЕРЕНИСТСКАЯ ПОЗИЦИЯ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6592" y="2726084"/>
            <a:ext cx="2920900" cy="4741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600"/>
              </a:lnSpc>
            </a:pPr>
            <a:r>
              <a:rPr sz="3600">
                <a:solidFill>
                  <a:srgbClr val="1C2024"/>
                </a:solidFill>
                <a:latin typeface="HSE Sans" panose="02000000000000000000" pitchFamily="2" charset="0"/>
              </a:rPr>
              <a:t>ЕС и НАТО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76592" y="3335684"/>
            <a:ext cx="29209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sz="1600">
                <a:latin typeface="HSE Sans" panose="02000000000000000000" pitchFamily="2" charset="0"/>
              </a:rPr>
              <a:t>Приоритет национального контроля, скептицизм к санкциям против РФ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4514850"/>
            <a:ext cx="10744200" cy="485775"/>
          </a:xfrm>
          <a:prstGeom prst="roundRect">
            <a:avLst>
              <a:gd name="adj" fmla="val 1568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4300" tIns="114300" rIns="114300" bIns="114300" rtlCol="0" anchor="ctr"/>
          <a:lstStyle/>
          <a:p>
            <a:pPr algn="ctr"/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Нормализация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правопопулистской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повестки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при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сохранении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суверенистской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рамки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во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внешней</a:t>
            </a:r>
            <a:r>
              <a:rPr sz="16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16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политике</a:t>
            </a:r>
            <a:endParaRPr sz="1600" i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705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705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658600" cy="6705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457200" y="623604"/>
            <a:ext cx="10744200" cy="1057275"/>
          </a:xfrm>
          <a:prstGeom prst="roundRect">
            <a:avLst>
              <a:gd name="adj" fmla="val 720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700"/>
              </a:lnSpc>
            </a:pPr>
            <a:r>
              <a:rPr lang="ru-RU" sz="3600" b="1" dirty="0">
                <a:solidFill>
                  <a:schemeClr val="tx1"/>
                </a:solidFill>
                <a:latin typeface="HSE Sans" panose="02000000000000000000" pitchFamily="2" charset="0"/>
              </a:rPr>
              <a:t>Франция</a:t>
            </a:r>
            <a:endParaRPr sz="3600" b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04975"/>
            <a:ext cx="10744200" cy="4543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704975"/>
            <a:ext cx="5257800" cy="4543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11" y="1587258"/>
            <a:ext cx="5257800" cy="381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43600" y="1704975"/>
            <a:ext cx="5257800" cy="4543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5944790" y="1706165"/>
            <a:ext cx="5257800" cy="4543425"/>
          </a:xfrm>
          <a:prstGeom prst="roundRect">
            <a:avLst>
              <a:gd name="adj" fmla="val 167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249590" y="2010965"/>
            <a:ext cx="4648200" cy="10953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6249590" y="2253406"/>
            <a:ext cx="1202176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dirty="0">
                <a:solidFill>
                  <a:srgbClr val="0D839F"/>
                </a:solidFill>
                <a:latin typeface="HSE Sans" panose="02000000000000000000" pitchFamily="2" charset="0"/>
              </a:rPr>
              <a:t>РОСТ 2024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590" y="2482750"/>
            <a:ext cx="46482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dirty="0">
                <a:latin typeface="HSE Sans" panose="02000000000000000000" pitchFamily="2" charset="0"/>
              </a:rPr>
              <a:t>+6,1%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до</a:t>
            </a:r>
            <a:r>
              <a:rPr sz="1600" dirty="0">
                <a:latin typeface="HSE Sans" panose="02000000000000000000" pitchFamily="2" charset="0"/>
              </a:rPr>
              <a:t> 64,7 </a:t>
            </a:r>
            <a:r>
              <a:rPr sz="1600" dirty="0" err="1">
                <a:latin typeface="HSE Sans" panose="02000000000000000000" pitchFamily="2" charset="0"/>
              </a:rPr>
              <a:t>млрд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долл</a:t>
            </a:r>
            <a:r>
              <a:rPr sz="1600" dirty="0">
                <a:latin typeface="HSE Sans" panose="02000000000000000000" pitchFamily="2" charset="0"/>
              </a:rPr>
              <a:t>. (2,1% ВВП) — </a:t>
            </a:r>
            <a:r>
              <a:rPr sz="1600" dirty="0" err="1">
                <a:latin typeface="HSE Sans" panose="02000000000000000000" pitchFamily="2" charset="0"/>
              </a:rPr>
              <a:t>реализация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закона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о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военном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программировании</a:t>
            </a:r>
            <a:r>
              <a:rPr sz="1600" dirty="0">
                <a:latin typeface="HSE Sans" panose="02000000000000000000" pitchFamily="2" charset="0"/>
              </a:rPr>
              <a:t> 2024–2030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9590" y="3334940"/>
            <a:ext cx="4648200" cy="1285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6249590" y="3577381"/>
            <a:ext cx="1452930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>
                <a:solidFill>
                  <a:srgbClr val="0D839F"/>
                </a:solidFill>
                <a:latin typeface="HSE Sans" panose="02000000000000000000" pitchFamily="2" charset="0"/>
              </a:rPr>
              <a:t>«РАЗВЯЗКА»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9590" y="3806725"/>
            <a:ext cx="46482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Одни и те же данные совместимы с </a:t>
            </a:r>
            <a:r>
              <a:rPr sz="1600" b="1">
                <a:latin typeface="HSE Sans" panose="02000000000000000000" pitchFamily="2" charset="0"/>
              </a:rPr>
              <a:t>двумя</a:t>
            </a:r>
            <a:r>
              <a:rPr sz="1600">
                <a:latin typeface="HSE Sans" panose="02000000000000000000" pitchFamily="2" charset="0"/>
              </a:rPr>
              <a:t> интерпретациями EU-SA: европейская кооперация </a:t>
            </a:r>
            <a:r>
              <a:rPr sz="1600" i="1">
                <a:latin typeface="HSE Sans" panose="02000000000000000000" pitchFamily="2" charset="0"/>
              </a:rPr>
              <a:t>или</a:t>
            </a:r>
            <a:r>
              <a:rPr sz="1600">
                <a:latin typeface="HSE Sans" panose="02000000000000000000" pitchFamily="2" charset="0"/>
              </a:rPr>
              <a:t> национальный суверенитет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49590" y="4849415"/>
            <a:ext cx="4648200" cy="10953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6249589" y="5091856"/>
            <a:ext cx="1687431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>
                <a:solidFill>
                  <a:srgbClr val="0D839F"/>
                </a:solidFill>
                <a:latin typeface="HSE Sans" panose="02000000000000000000" pitchFamily="2" charset="0"/>
              </a:rPr>
              <a:t>ВЫБОР РАМКИ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9590" y="5321200"/>
            <a:ext cx="46482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Интерпретация зависит от </a:t>
            </a:r>
            <a:r>
              <a:rPr sz="1600" b="1">
                <a:latin typeface="HSE Sans" panose="02000000000000000000" pitchFamily="2" charset="0"/>
              </a:rPr>
              <a:t>внутриполитической конфигурации</a:t>
            </a:r>
            <a:r>
              <a:rPr sz="1600">
                <a:latin typeface="HSE Sans" panose="02000000000000000000" pitchFamily="2" charset="0"/>
              </a:rPr>
              <a:t> и институционального канала решений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A6BE37-2DCA-307D-9F0F-008A540C5AA0}"/>
              </a:ext>
            </a:extLst>
          </p:cNvPr>
          <p:cNvSpPr txBox="1"/>
          <p:nvPr/>
        </p:nvSpPr>
        <p:spPr>
          <a:xfrm>
            <a:off x="147231" y="5474917"/>
            <a:ext cx="5875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200" i="1" dirty="0">
                <a:latin typeface="HSE Sans" panose="02000000000000000000" pitchFamily="2" charset="0"/>
              </a:rPr>
              <a:t>Stockholm International Peace Research Institute (SIPRI). Trends in World Military Expenditure, 2024 [</a:t>
            </a:r>
            <a:r>
              <a:rPr lang="ru-RU" sz="1200" i="1" dirty="0">
                <a:latin typeface="HSE Sans" panose="02000000000000000000" pitchFamily="2" charset="0"/>
              </a:rPr>
              <a:t>Электронный ресурс]. – </a:t>
            </a:r>
            <a:r>
              <a:rPr lang="en-PH" sz="1200" i="1" dirty="0">
                <a:latin typeface="HSE Sans" panose="02000000000000000000" pitchFamily="2" charset="0"/>
              </a:rPr>
              <a:t>Stockholm: SIPRI, 2025. – URL:</a:t>
            </a:r>
            <a:r>
              <a:rPr lang="ru-RU" sz="1200" i="1" dirty="0">
                <a:latin typeface="HSE Sans" panose="02000000000000000000" pitchFamily="2" charset="0"/>
              </a:rPr>
              <a:t> </a:t>
            </a:r>
            <a:r>
              <a:rPr lang="en-PH" sz="1200" i="1" dirty="0">
                <a:latin typeface="HSE Sans" panose="02000000000000000000" pitchFamily="2" charset="0"/>
              </a:rPr>
              <a:t>https://</a:t>
            </a:r>
            <a:r>
              <a:rPr lang="en-PH" sz="1200" i="1" dirty="0" err="1">
                <a:latin typeface="HSE Sans" panose="02000000000000000000" pitchFamily="2" charset="0"/>
              </a:rPr>
              <a:t>www.sipri.org</a:t>
            </a:r>
            <a:r>
              <a:rPr lang="en-PH" sz="1200" i="1" dirty="0">
                <a:latin typeface="HSE Sans" panose="02000000000000000000" pitchFamily="2" charset="0"/>
              </a:rPr>
              <a:t>/sites/default/files/2025-04/2504_fs_milex_2024.pdf</a:t>
            </a:r>
            <a:endParaRPr lang="en-US" sz="1200" i="1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96277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96277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658600" cy="6962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457200" y="457200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2700"/>
              </a:lnSpc>
            </a:pPr>
            <a:r>
              <a:rPr sz="28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Германская</a:t>
            </a:r>
            <a:r>
              <a:rPr sz="28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и</a:t>
            </a:r>
            <a:r>
              <a:rPr sz="28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французская</a:t>
            </a:r>
            <a:r>
              <a:rPr sz="28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модели</a:t>
            </a:r>
            <a:r>
              <a:rPr sz="28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влияния</a:t>
            </a:r>
            <a:r>
              <a:rPr sz="28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популизма</a:t>
            </a:r>
            <a:r>
              <a:rPr sz="28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на</a:t>
            </a:r>
            <a:r>
              <a:rPr sz="2800" b="1" dirty="0">
                <a:solidFill>
                  <a:schemeClr val="tx1"/>
                </a:solidFill>
                <a:latin typeface="HSE Sans" panose="02000000000000000000" pitchFamily="2" charset="0"/>
              </a:rPr>
              <a:t> EU-SA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19175"/>
            <a:ext cx="10744200" cy="4781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019175"/>
            <a:ext cx="10744200" cy="4781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1019175"/>
            <a:ext cx="2752725" cy="4781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1123518"/>
            <a:ext cx="2762250" cy="877163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lang="ru-RU" sz="1600" dirty="0">
                <a:latin typeface="HSE Sans" panose="02000000000000000000" pitchFamily="2" charset="0"/>
              </a:rPr>
              <a:t>Изоляция </a:t>
            </a:r>
            <a:r>
              <a:rPr lang="en-PH" sz="1600" dirty="0" err="1">
                <a:latin typeface="HSE Sans" panose="02000000000000000000" pitchFamily="2" charset="0"/>
              </a:rPr>
              <a:t>AfD</a:t>
            </a:r>
            <a:r>
              <a:rPr lang="en-PH" sz="1600" dirty="0">
                <a:latin typeface="HSE Sans" panose="02000000000000000000" pitchFamily="2" charset="0"/>
              </a:rPr>
              <a:t> </a:t>
            </a:r>
            <a:r>
              <a:rPr lang="ru-RU" sz="1600" dirty="0">
                <a:latin typeface="HSE Sans" panose="02000000000000000000" pitchFamily="2" charset="0"/>
              </a:rPr>
              <a:t>ограничивает влияние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00558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600" dirty="0" err="1">
                <a:latin typeface="HSE Sans" panose="02000000000000000000" pitchFamily="2" charset="0"/>
              </a:rPr>
              <a:t>Рост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осторожности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стремление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к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компромиссным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решениям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523819"/>
            <a:ext cx="2762250" cy="877163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600">
                <a:latin typeface="HSE Sans" panose="02000000000000000000" pitchFamily="2" charset="0"/>
              </a:rPr>
              <a:t>Повышение издержек для интеграционных инициатив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714443"/>
            <a:ext cx="2762250" cy="877163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lang="ru-RU" sz="1600" dirty="0">
                <a:latin typeface="HSE Sans" panose="02000000000000000000" pitchFamily="2" charset="0"/>
              </a:rPr>
              <a:t>Курс на </a:t>
            </a:r>
            <a:r>
              <a:rPr lang="ru-RU" sz="1600" dirty="0" err="1">
                <a:latin typeface="HSE Sans" panose="02000000000000000000" pitchFamily="2" charset="0"/>
              </a:rPr>
              <a:t>трансатлантизм</a:t>
            </a:r>
            <a:r>
              <a:rPr lang="ru-RU" sz="1600" dirty="0">
                <a:latin typeface="HSE Sans" panose="02000000000000000000" pitchFamily="2" charset="0"/>
              </a:rPr>
              <a:t> и европейскую оборону</a:t>
            </a:r>
            <a:endParaRPr sz="1600" dirty="0">
              <a:latin typeface="HSE Sans" panose="02000000000000000000" pitchFamily="2" charset="0"/>
            </a:endParaRPr>
          </a:p>
        </p:txBody>
      </p:sp>
      <p:cxnSp>
        <p:nvCxnSpPr>
          <p:cNvPr id="13" name="Connector 12"/>
          <p:cNvCxnSpPr/>
          <p:nvPr/>
        </p:nvCxnSpPr>
        <p:spPr>
          <a:xfrm>
            <a:off x="457200" y="2105025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457200" y="3419475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457200" y="4505325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38525" y="1981200"/>
            <a:ext cx="1838325" cy="2857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3438525" y="1981200"/>
            <a:ext cx="1838325" cy="2857500"/>
          </a:xfrm>
          <a:prstGeom prst="roundRect">
            <a:avLst>
              <a:gd name="adj" fmla="val 414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0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Германская</a:t>
            </a:r>
            <a:r>
              <a:rPr sz="20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модель</a:t>
            </a:r>
            <a:r>
              <a:rPr sz="20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(«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парламентско-коалиционный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фильтр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»)</a:t>
            </a:r>
            <a:endParaRPr sz="20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219200"/>
            <a:ext cx="647700" cy="43910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81750" y="1981200"/>
            <a:ext cx="1838325" cy="2857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6381750" y="1981200"/>
            <a:ext cx="1838325" cy="2857500"/>
          </a:xfrm>
          <a:prstGeom prst="roundRect">
            <a:avLst>
              <a:gd name="adj" fmla="val 414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0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Французская</a:t>
            </a:r>
            <a:r>
              <a:rPr sz="20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модель</a:t>
            </a:r>
            <a:r>
              <a:rPr sz="20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(«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прямой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президентский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HSE Sans" panose="02000000000000000000" pitchFamily="2" charset="0"/>
              </a:rPr>
              <a:t>канал</a:t>
            </a:r>
            <a:r>
              <a:rPr dirty="0">
                <a:solidFill>
                  <a:schemeClr val="tx1"/>
                </a:solidFill>
                <a:latin typeface="HSE Sans" panose="02000000000000000000" pitchFamily="2" charset="0"/>
              </a:rPr>
              <a:t>»)</a:t>
            </a:r>
            <a:endParaRPr sz="20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48675" y="1019175"/>
            <a:ext cx="2752725" cy="4781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448675" y="1000408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Концентрация полномочий снижает институциональные барьеры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8675" y="2323668"/>
            <a:ext cx="2762250" cy="877163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Автономия как приоритет национального суверенитета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8675" y="3400708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Возможность непосредственного влияния на внешнеполитический курс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675" y="4591333"/>
            <a:ext cx="2762250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Зависимость от электоральных условий и политической конъюнктуры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448675" y="2105025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448675" y="3419475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8448675" y="4505325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57200" y="5824396"/>
            <a:ext cx="10744200" cy="514350"/>
          </a:xfrm>
          <a:prstGeom prst="roundRect">
            <a:avLst>
              <a:gd name="adj" fmla="val 14814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2000" b="1" i="1" dirty="0" err="1">
                <a:solidFill>
                  <a:schemeClr val="tx1"/>
                </a:solidFill>
                <a:latin typeface="HSE Sans" panose="02000000000000000000" pitchFamily="2" charset="0"/>
              </a:rPr>
              <a:t>Общее</a:t>
            </a:r>
            <a:r>
              <a:rPr sz="2000" b="1" i="1" dirty="0">
                <a:solidFill>
                  <a:schemeClr val="tx1"/>
                </a:solidFill>
                <a:latin typeface="HSE Sans" panose="02000000000000000000" pitchFamily="2" charset="0"/>
              </a:rPr>
              <a:t>:</a:t>
            </a:r>
            <a:r>
              <a:rPr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0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правопопулистские</a:t>
            </a:r>
            <a:r>
              <a:rPr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0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акторы</a:t>
            </a:r>
            <a:r>
              <a:rPr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0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используют</a:t>
            </a:r>
            <a:r>
              <a:rPr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EU-SA </a:t>
            </a:r>
            <a:r>
              <a:rPr sz="20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как</a:t>
            </a:r>
            <a:r>
              <a:rPr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0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элемент</a:t>
            </a:r>
            <a:r>
              <a:rPr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0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риторики</a:t>
            </a:r>
            <a:r>
              <a:rPr lang="ru-RU"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для защиты национальных интересов</a:t>
            </a:r>
            <a:endParaRPr sz="2000" i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700"/>
              </a:lnSpc>
            </a:pPr>
            <a:r>
              <a:rPr sz="36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Выводы</a:t>
            </a:r>
            <a:endParaRPr sz="3600" b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19175"/>
            <a:ext cx="107442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457199" y="1019175"/>
            <a:ext cx="1363649" cy="304800"/>
          </a:xfrm>
          <a:prstGeom prst="roundRect">
            <a:avLst>
              <a:gd name="adj" fmla="val 25000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>
              <a:lnSpc>
                <a:spcPts val="1206"/>
              </a:lnSpc>
            </a:pPr>
            <a:r>
              <a:rPr sz="1400">
                <a:solidFill>
                  <a:srgbClr val="0D839F"/>
                </a:solidFill>
                <a:latin typeface="HSE Sans" panose="02000000000000000000" pitchFamily="2" charset="0"/>
              </a:rPr>
              <a:t>ГЕРМАНИЯ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9436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943599" y="1019175"/>
            <a:ext cx="1245071" cy="304800"/>
          </a:xfrm>
          <a:prstGeom prst="roundRect">
            <a:avLst>
              <a:gd name="adj" fmla="val 25000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>
              <a:lnSpc>
                <a:spcPts val="1206"/>
              </a:lnSpc>
            </a:pPr>
            <a:r>
              <a:rPr sz="1400">
                <a:solidFill>
                  <a:srgbClr val="0D839F"/>
                </a:solidFill>
                <a:latin typeface="HSE Sans" panose="02000000000000000000" pitchFamily="2" charset="0"/>
              </a:rPr>
              <a:t>ФРАНЦИЯ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1400175"/>
            <a:ext cx="10744200" cy="3162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57200" y="1400175"/>
            <a:ext cx="5257800" cy="3162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458390" y="1401365"/>
            <a:ext cx="5257800" cy="3162300"/>
          </a:xfrm>
          <a:prstGeom prst="roundRect">
            <a:avLst>
              <a:gd name="adj" fmla="val 24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63190" y="1706165"/>
            <a:ext cx="4648200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525190" y="1877615"/>
            <a:ext cx="3886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dirty="0" err="1">
                <a:latin typeface="HSE Sans" panose="02000000000000000000" pitchFamily="2" charset="0"/>
              </a:rPr>
              <a:t>Рост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осторожности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политике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3190" y="17061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0" y="1706165"/>
            <a:ext cx="533400" cy="533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3190" y="2715815"/>
            <a:ext cx="4648200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525190" y="2887265"/>
            <a:ext cx="3886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Компромиссные решения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190" y="271581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0" y="2715815"/>
            <a:ext cx="533400" cy="533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3190" y="3725465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525190" y="3801665"/>
            <a:ext cx="38862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Интеграционные инициативы с высокими издержками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3190" y="37254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90" y="3725465"/>
            <a:ext cx="533400" cy="533400"/>
          </a:xfrm>
          <a:prstGeom prst="rect">
            <a:avLst/>
          </a:prstGeom>
        </p:spPr>
      </p:pic>
      <p:cxnSp>
        <p:nvCxnSpPr>
          <p:cNvPr id="27" name="Connector 26"/>
          <p:cNvCxnSpPr/>
          <p:nvPr/>
        </p:nvCxnSpPr>
        <p:spPr>
          <a:xfrm>
            <a:off x="763190" y="2487215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763190" y="3496865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43600" y="1400175"/>
            <a:ext cx="5257800" cy="3162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5944790" y="1401365"/>
            <a:ext cx="5257800" cy="3162300"/>
          </a:xfrm>
          <a:prstGeom prst="roundRect">
            <a:avLst>
              <a:gd name="adj" fmla="val 24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6249590" y="1706165"/>
            <a:ext cx="4648200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7011590" y="1782365"/>
            <a:ext cx="38862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Автономия как приоритет национального суверенитета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49590" y="17061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90" y="1706165"/>
            <a:ext cx="533400" cy="533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249590" y="2715815"/>
            <a:ext cx="4648200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7011590" y="2792015"/>
            <a:ext cx="38862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Самостоятельность государства в сфере безопасности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249590" y="271581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590" y="2715815"/>
            <a:ext cx="533400" cy="533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249590" y="3725465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7011590" y="3896915"/>
            <a:ext cx="3886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Суверенистская интерпретация EU-SA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249590" y="37254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590" y="3725465"/>
            <a:ext cx="533400" cy="533400"/>
          </a:xfrm>
          <a:prstGeom prst="rect">
            <a:avLst/>
          </a:prstGeom>
        </p:spPr>
      </p:pic>
      <p:cxnSp>
        <p:nvCxnSpPr>
          <p:cNvPr id="43" name="Connector 42"/>
          <p:cNvCxnSpPr/>
          <p:nvPr/>
        </p:nvCxnSpPr>
        <p:spPr>
          <a:xfrm>
            <a:off x="6249590" y="2487215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>
            <a:off x="6249590" y="3496865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57200" y="4752975"/>
            <a:ext cx="10744200" cy="1028700"/>
          </a:xfrm>
          <a:prstGeom prst="roundRect">
            <a:avLst>
              <a:gd name="adj" fmla="val 740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025"/>
              </a:lnSpc>
            </a:pPr>
            <a:r>
              <a:rPr lang="ru-RU" sz="2000" i="1" dirty="0">
                <a:solidFill>
                  <a:schemeClr val="tx1"/>
                </a:solidFill>
                <a:latin typeface="HSE Sans" panose="02000000000000000000" pitchFamily="2" charset="0"/>
              </a:rPr>
              <a:t>Правый популизм переосмысливает </a:t>
            </a:r>
            <a:r>
              <a:rPr lang="en-PH" sz="2000" i="1" dirty="0">
                <a:solidFill>
                  <a:schemeClr val="tx1"/>
                </a:solidFill>
                <a:latin typeface="HSE Sans" panose="02000000000000000000" pitchFamily="2" charset="0"/>
              </a:rPr>
              <a:t>EU‑SA </a:t>
            </a:r>
            <a:r>
              <a:rPr lang="ru-RU" sz="2000" i="1" dirty="0">
                <a:solidFill>
                  <a:schemeClr val="tx1"/>
                </a:solidFill>
                <a:latin typeface="HSE Sans" panose="02000000000000000000" pitchFamily="2" charset="0"/>
              </a:rPr>
              <a:t>в </a:t>
            </a:r>
            <a:r>
              <a:rPr lang="ru-RU" sz="2000" i="1" dirty="0" err="1">
                <a:solidFill>
                  <a:schemeClr val="tx1"/>
                </a:solidFill>
                <a:latin typeface="HSE Sans" panose="02000000000000000000" pitchFamily="2" charset="0"/>
              </a:rPr>
              <a:t>суверенистском</a:t>
            </a:r>
            <a:r>
              <a:rPr lang="ru-RU" sz="2000" i="1" dirty="0">
                <a:solidFill>
                  <a:schemeClr val="tx1"/>
                </a:solidFill>
                <a:latin typeface="HSE Sans" panose="02000000000000000000" pitchFamily="2" charset="0"/>
              </a:rPr>
              <a:t> ключе, а институциональная архитектура задаёт разные модели влияния</a:t>
            </a:r>
            <a:endParaRPr sz="2000" i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HSE Sans" panose="02000000000000000000" pitchFamily="2" charset="0"/>
              </a:rPr>
              <a:t>Список литературы</a:t>
            </a:r>
            <a:endParaRPr lang="en-PH" sz="32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019175"/>
            <a:ext cx="10744200" cy="2819400"/>
          </a:xfrm>
          <a:prstGeom prst="roundRect">
            <a:avLst>
              <a:gd name="adj" fmla="val 270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1. Аникеев С.А., Котов А.В.,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Годованюк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 К.А. Европейская стратегическая автономия: оценки и вызовы [European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strategic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autonomy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assessments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and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challenges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]: монография / С.А. Аникеев [и др.]. – М.: Ин-т Европы РАН, 2025. – 190 с. – (Доклады Института Европы / Федеральное гос. бюджетное учреждение науки Ин-т Европы Российской акад. наук; № 420). –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Паралл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тит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. л. англ. – ISBN 978-5-98163-232-7. – DOI: 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http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://</a:t>
            </a:r>
            <a:r>
              <a:rPr lang="ru-RU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dx.doi.org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/10.15211/report32025_420</a:t>
            </a:r>
            <a:endParaRPr lang="en-PH" sz="16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2. Кортунов А. Этот безумно, безумно, безумно сложный Старый Свет / А. Кортунов // Российский совет по международным делам. Аналитика и комментарии. 17.01.2024. ‒ Режим доступа: 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https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://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russiancouncil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.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ru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/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analytics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and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comments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/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analytics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etot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bezumno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bezumno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bezumno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slozhnyy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staryy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svet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 (дата обращения: 25.02.2026).</a:t>
            </a:r>
            <a:endParaRPr lang="en-PH" sz="16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3. Сигачев М. И., Слепцов Э. С., Фадеев Э. В. Новый правый популизм: тенденции и перспективы на примере ряда европейских государств (Италии, Франции, Германии, Австрии) //Вестник Российского университета дружбы народов. Серия: Политология. – 2020. – Т. 22. – №. 3. – С. 458-474.</a:t>
            </a:r>
            <a:endParaRPr lang="en-PH" sz="16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4. Тимофеев П. П., Хорольская М. В. Дилеммы европейской безопасности: сравнение подходов Германии и Франции к соотношению роли ЕС и НАТО в Европе после 2022 г. Сравнительная политика, 2024, т. 15, № 4, сс. 132-154.</a:t>
            </a:r>
            <a:endParaRPr lang="en-PH" sz="16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5. Assemblée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nationale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. Les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enjeux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rôle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et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stratégie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d’influence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de la France dans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l’OTAN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[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Проблемы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роль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и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стратегия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влияния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Франции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в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НАТО]: Rapport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d’information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n° 2651 // Assemblée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nationale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– Commission de la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défense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nationale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 et des forces 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armées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. 22 May 2024. Available at: https://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www.assemblee-nationale.fr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dyn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/16/rapports/</a:t>
            </a:r>
            <a:r>
              <a:rPr lang="en-US" sz="1600" dirty="0" err="1">
                <a:solidFill>
                  <a:schemeClr val="tx1"/>
                </a:solidFill>
                <a:latin typeface="HSE Sans" panose="02000000000000000000" pitchFamily="2" charset="0"/>
              </a:rPr>
              <a:t>cion_def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/l16b2651_rapport-information  (accessed: Feb. 25, 2026).</a:t>
            </a:r>
            <a:endParaRPr lang="en-PH" sz="16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6. McCoy J., Rahman T., Somer M. Polarization and the global crisis of democracy: Common patterns, dynamics, and pernicious consequences for democratic polities //American behavioral scientist. – 2018. – 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Т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. 62. – №. 1. – </a:t>
            </a:r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</a:rPr>
              <a:t>С</a:t>
            </a:r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. 16-42.</a:t>
            </a:r>
            <a:endParaRPr lang="en-PH" sz="1600" dirty="0">
              <a:solidFill>
                <a:schemeClr val="tx1"/>
              </a:solidFill>
              <a:latin typeface="HSE Sans" panose="02000000000000000000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SE Sans" panose="02000000000000000000" pitchFamily="2" charset="0"/>
              </a:rPr>
              <a:t>7. Mudde C., Kaltwasser C. R. Populism: A very short introduction. – oxford university Press, 2017.</a:t>
            </a:r>
            <a:endParaRPr lang="en-PH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10744200" cy="5648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5257800" cy="5648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457200" y="457200"/>
            <a:ext cx="5257800" cy="523875"/>
          </a:xfrm>
          <a:prstGeom prst="roundRect">
            <a:avLst>
              <a:gd name="adj" fmla="val 14545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</a:pPr>
            <a:r>
              <a:rPr lang="ru-RU" sz="3600" b="1" dirty="0">
                <a:solidFill>
                  <a:srgbClr val="1C2024"/>
                </a:solidFill>
                <a:latin typeface="HSE Sans" panose="02000000000000000000" pitchFamily="2" charset="0"/>
              </a:rPr>
              <a:t>План доклада</a:t>
            </a:r>
            <a:endParaRPr sz="36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457200"/>
            <a:ext cx="5257800" cy="5648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5944790" y="458390"/>
            <a:ext cx="5257800" cy="839688"/>
          </a:xfrm>
          <a:prstGeom prst="roundRect">
            <a:avLst>
              <a:gd name="adj" fmla="val 907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725840" y="715800"/>
            <a:ext cx="4362450" cy="208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ru-RU" dirty="0">
                <a:latin typeface="HSE Sans" panose="02000000000000000000" pitchFamily="2" charset="0"/>
              </a:rPr>
              <a:t>Введение и проблема</a:t>
            </a:r>
            <a:endParaRPr dirty="0">
              <a:latin typeface="HSE Sans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7190" y="640109"/>
            <a:ext cx="476250" cy="476250"/>
          </a:xfrm>
          <a:prstGeom prst="roundRect">
            <a:avLst>
              <a:gd name="adj" fmla="val 16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190" y="640109"/>
            <a:ext cx="476250" cy="4762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44790" y="1374278"/>
            <a:ext cx="5257800" cy="839688"/>
          </a:xfrm>
          <a:prstGeom prst="roundRect">
            <a:avLst>
              <a:gd name="adj" fmla="val 907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725840" y="1631689"/>
            <a:ext cx="4362450" cy="208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ru-RU" dirty="0">
                <a:latin typeface="HSE Sans" panose="02000000000000000000" pitchFamily="2" charset="0"/>
              </a:rPr>
              <a:t>Концепция стратегической автономии ЕС</a:t>
            </a:r>
            <a:endParaRPr dirty="0">
              <a:latin typeface="HSE Sans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7190" y="1555998"/>
            <a:ext cx="476250" cy="476250"/>
          </a:xfrm>
          <a:prstGeom prst="roundRect">
            <a:avLst>
              <a:gd name="adj" fmla="val 16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90" y="1555998"/>
            <a:ext cx="476250" cy="47625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944790" y="2290167"/>
            <a:ext cx="5257800" cy="839688"/>
          </a:xfrm>
          <a:prstGeom prst="roundRect">
            <a:avLst>
              <a:gd name="adj" fmla="val 907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25840" y="2547577"/>
            <a:ext cx="4362450" cy="208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ru-RU" dirty="0">
                <a:latin typeface="HSE Sans" panose="02000000000000000000" pitchFamily="2" charset="0"/>
              </a:rPr>
              <a:t>Методология и исследовательская рамка</a:t>
            </a:r>
            <a:endParaRPr dirty="0">
              <a:latin typeface="HSE Sans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97190" y="2471886"/>
            <a:ext cx="476250" cy="476250"/>
          </a:xfrm>
          <a:prstGeom prst="roundRect">
            <a:avLst>
              <a:gd name="adj" fmla="val 16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190" y="2471886"/>
            <a:ext cx="476250" cy="47625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944790" y="3206055"/>
            <a:ext cx="5257800" cy="839688"/>
          </a:xfrm>
          <a:prstGeom prst="roundRect">
            <a:avLst>
              <a:gd name="adj" fmla="val 907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725840" y="3390937"/>
            <a:ext cx="436245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Германия</a:t>
            </a:r>
            <a:r>
              <a:rPr lang="en-US" dirty="0">
                <a:latin typeface="HSE Sans" panose="02000000000000000000" pitchFamily="2" charset="0"/>
              </a:rPr>
              <a:t>: </a:t>
            </a:r>
            <a:r>
              <a:rPr lang="en-US" dirty="0" err="1">
                <a:latin typeface="HSE Sans" panose="02000000000000000000" pitchFamily="2" charset="0"/>
              </a:rPr>
              <a:t>AfD</a:t>
            </a:r>
            <a:r>
              <a:rPr lang="en-US" dirty="0">
                <a:latin typeface="HSE Sans" panose="02000000000000000000" pitchFamily="2" charset="0"/>
              </a:rPr>
              <a:t> </a:t>
            </a:r>
            <a:r>
              <a:rPr lang="ru-RU" dirty="0">
                <a:latin typeface="HSE Sans" panose="02000000000000000000" pitchFamily="2" charset="0"/>
              </a:rPr>
              <a:t>и </a:t>
            </a:r>
            <a:r>
              <a:rPr lang="en-US" dirty="0">
                <a:latin typeface="HSE Sans" panose="02000000000000000000" pitchFamily="2" charset="0"/>
              </a:rPr>
              <a:t>”</a:t>
            </a:r>
            <a:r>
              <a:rPr lang="ru-RU" dirty="0">
                <a:latin typeface="HSE Sans" panose="02000000000000000000" pitchFamily="2" charset="0"/>
              </a:rPr>
              <a:t>парламентско-коалиционный фильтр</a:t>
            </a:r>
            <a:r>
              <a:rPr lang="en-US" dirty="0">
                <a:latin typeface="HSE Sans" panose="02000000000000000000" pitchFamily="2" charset="0"/>
              </a:rPr>
              <a:t>”</a:t>
            </a:r>
            <a:endParaRPr dirty="0">
              <a:latin typeface="HSE Sans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7190" y="3387774"/>
            <a:ext cx="476250" cy="476250"/>
          </a:xfrm>
          <a:prstGeom prst="roundRect">
            <a:avLst>
              <a:gd name="adj" fmla="val 16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190" y="3387774"/>
            <a:ext cx="476250" cy="47625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944790" y="4121943"/>
            <a:ext cx="5257800" cy="1068288"/>
          </a:xfrm>
          <a:prstGeom prst="roundRect">
            <a:avLst>
              <a:gd name="adj" fmla="val 713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725840" y="4379353"/>
            <a:ext cx="436245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Франция</a:t>
            </a:r>
            <a:r>
              <a:rPr lang="en-US" dirty="0">
                <a:latin typeface="HSE Sans" panose="02000000000000000000" pitchFamily="2" charset="0"/>
              </a:rPr>
              <a:t>: RN </a:t>
            </a:r>
            <a:r>
              <a:rPr lang="ru-RU" dirty="0">
                <a:latin typeface="HSE Sans" panose="02000000000000000000" pitchFamily="2" charset="0"/>
              </a:rPr>
              <a:t>и </a:t>
            </a:r>
            <a:r>
              <a:rPr lang="en-US" dirty="0">
                <a:latin typeface="HSE Sans" panose="02000000000000000000" pitchFamily="2" charset="0"/>
              </a:rPr>
              <a:t>“</a:t>
            </a:r>
            <a:r>
              <a:rPr lang="ru-RU" dirty="0">
                <a:latin typeface="HSE Sans" panose="02000000000000000000" pitchFamily="2" charset="0"/>
              </a:rPr>
              <a:t>прямой президентский канал</a:t>
            </a:r>
            <a:r>
              <a:rPr lang="en-US" dirty="0">
                <a:latin typeface="HSE Sans" panose="02000000000000000000" pitchFamily="2" charset="0"/>
              </a:rPr>
              <a:t>”</a:t>
            </a:r>
            <a:endParaRPr dirty="0">
              <a:latin typeface="HSE Sans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97190" y="4417962"/>
            <a:ext cx="476250" cy="476250"/>
          </a:xfrm>
          <a:prstGeom prst="roundRect">
            <a:avLst>
              <a:gd name="adj" fmla="val 16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190" y="4417962"/>
            <a:ext cx="476250" cy="47625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944790" y="5266432"/>
            <a:ext cx="5257800" cy="839688"/>
          </a:xfrm>
          <a:prstGeom prst="roundRect">
            <a:avLst>
              <a:gd name="adj" fmla="val 907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725840" y="5523842"/>
            <a:ext cx="4362450" cy="208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ru-RU" dirty="0">
                <a:latin typeface="HSE Sans" panose="02000000000000000000" pitchFamily="2" charset="0"/>
              </a:rPr>
              <a:t>Сравнительный анализ и выводы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097190" y="5448151"/>
            <a:ext cx="476250" cy="476250"/>
          </a:xfrm>
          <a:prstGeom prst="roundRect">
            <a:avLst>
              <a:gd name="adj" fmla="val 16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190" y="5448151"/>
            <a:ext cx="4762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57200" y="857250"/>
            <a:ext cx="107442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457200" y="857250"/>
            <a:ext cx="885825" cy="304800"/>
          </a:xfrm>
          <a:prstGeom prst="roundRect">
            <a:avLst>
              <a:gd name="adj" fmla="val 25000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>
              <a:lnSpc>
                <a:spcPts val="1206"/>
              </a:lnSpc>
            </a:pPr>
            <a:r>
              <a:rPr sz="900" dirty="0">
                <a:solidFill>
                  <a:srgbClr val="0D839F"/>
                </a:solidFill>
                <a:latin typeface="HSE Sans" panose="02000000000000000000" pitchFamily="2" charset="0"/>
              </a:rPr>
              <a:t>ВВЕДЕНИЕ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1228725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sz="24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Актуальность</a:t>
            </a:r>
            <a:endParaRPr sz="2400" b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8390" y="1791890"/>
            <a:ext cx="2628900" cy="3916560"/>
          </a:xfrm>
          <a:prstGeom prst="roundRect">
            <a:avLst>
              <a:gd name="adj" fmla="val 289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63190" y="2096690"/>
            <a:ext cx="20193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b="1" dirty="0" err="1">
                <a:latin typeface="HSE Sans" panose="02000000000000000000" pitchFamily="2" charset="0"/>
              </a:rPr>
              <a:t>Контекст</a:t>
            </a:r>
            <a:r>
              <a:rPr b="1" dirty="0">
                <a:latin typeface="HSE Sans" panose="02000000000000000000" pitchFamily="2" charset="0"/>
              </a:rPr>
              <a:t> </a:t>
            </a:r>
            <a:r>
              <a:rPr b="1" dirty="0" err="1">
                <a:latin typeface="HSE Sans" panose="02000000000000000000" pitchFamily="2" charset="0"/>
              </a:rPr>
              <a:t>трансформации</a:t>
            </a:r>
            <a:endParaRPr b="1" dirty="0">
              <a:latin typeface="HSE San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190" y="2953940"/>
            <a:ext cx="201930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latin typeface="HSE Sans" panose="02000000000000000000" pitchFamily="2" charset="0"/>
              </a:rPr>
              <a:t>внутренняя поляризация в ключевых странах ЕС влияет на европейскую внешнюю политику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3490" y="1791890"/>
            <a:ext cx="2628900" cy="3916560"/>
          </a:xfrm>
          <a:prstGeom prst="roundRect">
            <a:avLst>
              <a:gd name="adj" fmla="val 289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468290" y="2096690"/>
            <a:ext cx="20193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b="1" dirty="0" err="1">
                <a:latin typeface="HSE Sans" panose="02000000000000000000" pitchFamily="2" charset="0"/>
              </a:rPr>
              <a:t>Пересмотр</a:t>
            </a:r>
            <a:r>
              <a:rPr b="1" dirty="0">
                <a:latin typeface="HSE Sans" panose="02000000000000000000" pitchFamily="2" charset="0"/>
              </a:rPr>
              <a:t> </a:t>
            </a:r>
            <a:r>
              <a:rPr b="1" dirty="0" err="1">
                <a:latin typeface="HSE Sans" panose="02000000000000000000" pitchFamily="2" charset="0"/>
              </a:rPr>
              <a:t>базовых</a:t>
            </a:r>
            <a:r>
              <a:rPr b="1" dirty="0">
                <a:latin typeface="HSE Sans" panose="02000000000000000000" pitchFamily="2" charset="0"/>
              </a:rPr>
              <a:t> </a:t>
            </a:r>
            <a:r>
              <a:rPr b="1" dirty="0" err="1">
                <a:latin typeface="HSE Sans" panose="02000000000000000000" pitchFamily="2" charset="0"/>
              </a:rPr>
              <a:t>установок</a:t>
            </a:r>
            <a:endParaRPr b="1" dirty="0">
              <a:latin typeface="HSE Sa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290" y="2953940"/>
            <a:ext cx="201930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latin typeface="HSE Sans" panose="02000000000000000000" pitchFamily="2" charset="0"/>
              </a:rPr>
              <a:t>рост </a:t>
            </a:r>
            <a:r>
              <a:rPr lang="ru-RU" sz="1600" dirty="0" err="1">
                <a:latin typeface="HSE Sans" panose="02000000000000000000" pitchFamily="2" charset="0"/>
              </a:rPr>
              <a:t>правопопулизма</a:t>
            </a:r>
            <a:r>
              <a:rPr lang="ru-RU" sz="1600" dirty="0">
                <a:latin typeface="HSE Sans" panose="02000000000000000000" pitchFamily="2" charset="0"/>
              </a:rPr>
              <a:t> в Германии и Франции ведёт к пересмотру подходов к ЕС, НАТО и обороне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8590" y="1791890"/>
            <a:ext cx="2628900" cy="3916560"/>
          </a:xfrm>
          <a:prstGeom prst="roundRect">
            <a:avLst>
              <a:gd name="adj" fmla="val 289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173390" y="2096690"/>
            <a:ext cx="20193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latin typeface="HSE Sans" panose="02000000000000000000" pitchFamily="2" charset="0"/>
              </a:rPr>
              <a:t>Фактор безопасности</a:t>
            </a:r>
            <a:endParaRPr b="1" dirty="0">
              <a:latin typeface="HSE Sans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3390" y="2953940"/>
            <a:ext cx="2019300" cy="1154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latin typeface="HSE Sans" panose="02000000000000000000" pitchFamily="2" charset="0"/>
              </a:rPr>
              <a:t>кризис после 2022 г. усилил дискуссии о роли ЕС и США в обеспечении безопасности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3690" y="1791890"/>
            <a:ext cx="2628900" cy="3916560"/>
          </a:xfrm>
          <a:prstGeom prst="roundRect">
            <a:avLst>
              <a:gd name="adj" fmla="val 289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878490" y="2096690"/>
            <a:ext cx="20193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b="1" dirty="0" err="1">
                <a:latin typeface="HSE Sans" panose="02000000000000000000" pitchFamily="2" charset="0"/>
              </a:rPr>
              <a:t>Предмет</a:t>
            </a:r>
            <a:r>
              <a:rPr b="1" dirty="0">
                <a:latin typeface="HSE Sans" panose="02000000000000000000" pitchFamily="2" charset="0"/>
              </a:rPr>
              <a:t> </a:t>
            </a:r>
            <a:r>
              <a:rPr b="1" dirty="0" err="1">
                <a:latin typeface="HSE Sans" panose="02000000000000000000" pitchFamily="2" charset="0"/>
              </a:rPr>
              <a:t>конкуренции</a:t>
            </a:r>
            <a:endParaRPr b="1" dirty="0">
              <a:latin typeface="HSE San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8490" y="2909006"/>
            <a:ext cx="201930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latin typeface="HSE Sans" panose="02000000000000000000" pitchFamily="2" charset="0"/>
              </a:rPr>
              <a:t>стратегическая автономия ЕС интерпретируется по‑разному в рамках внутриполитической борьбы</a:t>
            </a:r>
            <a:endParaRPr sz="1600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78105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6905625" cy="714375"/>
          </a:xfrm>
          <a:prstGeom prst="roundRect">
            <a:avLst>
              <a:gd name="adj" fmla="val 10666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Объект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,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предмет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,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цель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и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задачи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исследования</a:t>
            </a:r>
            <a:endParaRPr sz="24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390" y="1363265"/>
            <a:ext cx="6905625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220390" y="1610915"/>
            <a:ext cx="614362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dirty="0" err="1">
                <a:latin typeface="HSE Sans" panose="02000000000000000000" pitchFamily="2" charset="0"/>
              </a:rPr>
              <a:t>Объект</a:t>
            </a:r>
            <a:r>
              <a:rPr sz="1600" b="1" dirty="0">
                <a:latin typeface="HSE Sans" panose="02000000000000000000" pitchFamily="2" charset="0"/>
              </a:rPr>
              <a:t>: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внешнеполитические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стратегии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Германии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Франции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8390" y="161091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0" y="1610915"/>
            <a:ext cx="533400" cy="533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8390" y="2372915"/>
            <a:ext cx="6905625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220390" y="2620565"/>
            <a:ext cx="6143625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>
                <a:latin typeface="HSE Sans" panose="02000000000000000000" pitchFamily="2" charset="0"/>
              </a:rPr>
              <a:t>Предмет:</a:t>
            </a:r>
            <a:r>
              <a:rPr sz="1600">
                <a:latin typeface="HSE Sans" panose="02000000000000000000" pitchFamily="2" charset="0"/>
              </a:rPr>
              <a:t> влияние внутриполитической поляризации на внешнеполитические приоритеты в контексте EU-SA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8390" y="26205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0" y="2620565"/>
            <a:ext cx="533400" cy="533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8390" y="3382565"/>
            <a:ext cx="6905625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220390" y="3630215"/>
            <a:ext cx="6143625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>
                <a:latin typeface="HSE Sans" panose="02000000000000000000" pitchFamily="2" charset="0"/>
              </a:rPr>
              <a:t>Цель:</a:t>
            </a:r>
            <a:r>
              <a:rPr sz="1600">
                <a:latin typeface="HSE Sans" panose="02000000000000000000" pitchFamily="2" charset="0"/>
              </a:rPr>
              <a:t> показать механизм трансформации понимания EU-SA через поляризацию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8390" y="363021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0" y="3630215"/>
            <a:ext cx="533400" cy="533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8390" y="4392215"/>
            <a:ext cx="6905625" cy="933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220390" y="4639865"/>
            <a:ext cx="614362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>
                <a:latin typeface="HSE Sans" panose="02000000000000000000" pitchFamily="2" charset="0"/>
              </a:rPr>
              <a:t>Задачи:</a:t>
            </a:r>
            <a:r>
              <a:rPr sz="1600">
                <a:latin typeface="HSE Sans" panose="02000000000000000000" pitchFamily="2" charset="0"/>
              </a:rPr>
              <a:t> определение EU-SA; анализ AfD и RN; выявление институциональных путей влияния; сопоставление механизмов в ФРГ и Франции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8390" y="46398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90" y="4639865"/>
            <a:ext cx="533400" cy="533400"/>
          </a:xfrm>
          <a:prstGeom prst="rect">
            <a:avLst/>
          </a:prstGeom>
        </p:spPr>
      </p:pic>
      <p:cxnSp>
        <p:nvCxnSpPr>
          <p:cNvPr id="21" name="Connector 20"/>
          <p:cNvCxnSpPr/>
          <p:nvPr/>
        </p:nvCxnSpPr>
        <p:spPr>
          <a:xfrm>
            <a:off x="458390" y="1363265"/>
            <a:ext cx="6905625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458390" y="2372915"/>
            <a:ext cx="6905625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458390" y="3382565"/>
            <a:ext cx="6905625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458390" y="4392215"/>
            <a:ext cx="6905625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10500" y="0"/>
            <a:ext cx="38481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0" y="0"/>
            <a:ext cx="3848100" cy="6562725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/>
          <a:srcRect t="1273" b="1273"/>
          <a:stretch>
            <a:fillRect/>
          </a:stretch>
        </p:blipFill>
        <p:spPr>
          <a:xfrm>
            <a:off x="7810500" y="0"/>
            <a:ext cx="3848100" cy="6562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sz="24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Методология</a:t>
            </a:r>
            <a:r>
              <a:rPr sz="24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и</a:t>
            </a:r>
            <a:r>
              <a:rPr sz="24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источниковая</a:t>
            </a:r>
            <a:r>
              <a:rPr sz="2400" b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HSE Sans" panose="02000000000000000000" pitchFamily="2" charset="0"/>
              </a:rPr>
              <a:t>база</a:t>
            </a:r>
            <a:endParaRPr sz="2400" b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19175"/>
            <a:ext cx="107442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457200" y="1019175"/>
            <a:ext cx="1885950" cy="304800"/>
          </a:xfrm>
          <a:prstGeom prst="roundRect">
            <a:avLst>
              <a:gd name="adj" fmla="val 25000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>
              <a:lnSpc>
                <a:spcPts val="1206"/>
              </a:lnSpc>
            </a:pPr>
            <a:r>
              <a:rPr sz="1000" dirty="0">
                <a:solidFill>
                  <a:srgbClr val="0D839F"/>
                </a:solidFill>
                <a:latin typeface="HSE Sans" panose="02000000000000000000" pitchFamily="2" charset="0"/>
              </a:rPr>
              <a:t>МЕТОДЫ ИССЛЕДОВАНИЯ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943600" y="1019175"/>
            <a:ext cx="52578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943600" y="1019175"/>
            <a:ext cx="990600" cy="304800"/>
          </a:xfrm>
          <a:prstGeom prst="roundRect">
            <a:avLst>
              <a:gd name="adj" fmla="val 25000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>
              <a:lnSpc>
                <a:spcPts val="1206"/>
              </a:lnSpc>
            </a:pPr>
            <a:r>
              <a:rPr sz="900" dirty="0">
                <a:solidFill>
                  <a:srgbClr val="0D839F"/>
                </a:solidFill>
                <a:latin typeface="HSE Sans" panose="02000000000000000000" pitchFamily="2" charset="0"/>
              </a:rPr>
              <a:t>ИСТОЧНИКИ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1400175"/>
            <a:ext cx="10744200" cy="417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57200" y="1400175"/>
            <a:ext cx="5257800" cy="417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458390" y="1401365"/>
            <a:ext cx="5257800" cy="4171950"/>
          </a:xfrm>
          <a:prstGeom prst="roundRect">
            <a:avLst>
              <a:gd name="adj" fmla="val 182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63190" y="1706165"/>
            <a:ext cx="4648200" cy="1117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525190" y="1950541"/>
            <a:ext cx="38862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dirty="0" err="1">
                <a:latin typeface="HSE Sans" panose="02000000000000000000" pitchFamily="2" charset="0"/>
              </a:rPr>
              <a:t>Сравнительный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анализ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институциональных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моделей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политических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нарративов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3190" y="1874341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0" y="1874341"/>
            <a:ext cx="533400" cy="533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3190" y="3052316"/>
            <a:ext cx="4648200" cy="1117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525190" y="3296691"/>
            <a:ext cx="38862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dirty="0" err="1">
                <a:latin typeface="HSE Sans" panose="02000000000000000000" pitchFamily="2" charset="0"/>
              </a:rPr>
              <a:t>Дискурс-анализ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программ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высказываний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AfD</a:t>
            </a:r>
            <a:r>
              <a:rPr sz="1600" dirty="0">
                <a:latin typeface="HSE Sans" panose="02000000000000000000" pitchFamily="2" charset="0"/>
              </a:rPr>
              <a:t>/RN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190" y="3220491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0" y="3220491"/>
            <a:ext cx="533400" cy="533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3190" y="4398466"/>
            <a:ext cx="4648200" cy="869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525190" y="4642842"/>
            <a:ext cx="38862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Институциональный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анализ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роли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коалиций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в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ФРГ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и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президентских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полномочий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во</a:t>
            </a:r>
            <a:r>
              <a:rPr sz="1600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1600" dirty="0" err="1">
                <a:solidFill>
                  <a:srgbClr val="1C2024"/>
                </a:solidFill>
                <a:latin typeface="HSE Sans" panose="02000000000000000000" pitchFamily="2" charset="0"/>
              </a:rPr>
              <a:t>Франции</a:t>
            </a:r>
            <a:endParaRPr sz="1600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3190" y="4566642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90" y="4566642"/>
            <a:ext cx="533400" cy="533400"/>
          </a:xfrm>
          <a:prstGeom prst="rect">
            <a:avLst/>
          </a:prstGeom>
        </p:spPr>
      </p:pic>
      <p:cxnSp>
        <p:nvCxnSpPr>
          <p:cNvPr id="27" name="Connector 26"/>
          <p:cNvCxnSpPr/>
          <p:nvPr/>
        </p:nvCxnSpPr>
        <p:spPr>
          <a:xfrm>
            <a:off x="763190" y="2823716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763190" y="4169866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43600" y="1400175"/>
            <a:ext cx="5257800" cy="417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5944790" y="1401365"/>
            <a:ext cx="5257800" cy="4171950"/>
          </a:xfrm>
          <a:prstGeom prst="roundRect">
            <a:avLst>
              <a:gd name="adj" fmla="val 182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6249590" y="1706165"/>
            <a:ext cx="4648200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7011590" y="1782365"/>
            <a:ext cx="38862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solidFill>
                  <a:srgbClr val="1C2024"/>
                </a:solidFill>
                <a:latin typeface="HSE Sans" panose="02000000000000000000" pitchFamily="2" charset="0"/>
              </a:rPr>
              <a:t>Академические публикации (монография Института Европы РАН)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49590" y="17061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90" y="1706165"/>
            <a:ext cx="533400" cy="533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249590" y="2715815"/>
            <a:ext cx="4648200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7011590" y="2887265"/>
            <a:ext cx="38862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solidFill>
                  <a:srgbClr val="1C2024"/>
                </a:solidFill>
                <a:latin typeface="HSE Sans" panose="02000000000000000000" pitchFamily="2" charset="0"/>
              </a:rPr>
              <a:t>Официальные данные Eurobarometer и Pew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249590" y="271581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590" y="2715815"/>
            <a:ext cx="533400" cy="533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249590" y="3725465"/>
            <a:ext cx="4648200" cy="781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7011590" y="3801665"/>
            <a:ext cx="38862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solidFill>
                  <a:srgbClr val="1C2024"/>
                </a:solidFill>
                <a:latin typeface="HSE Sans" panose="02000000000000000000" pitchFamily="2" charset="0"/>
              </a:rPr>
              <a:t>Статистика Бундесвальцлейтера и французских избирательных комиссий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249590" y="372546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590" y="3725465"/>
            <a:ext cx="533400" cy="5334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249590" y="4735115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7011590" y="4906565"/>
            <a:ext cx="3886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solidFill>
                  <a:srgbClr val="1C2024"/>
                </a:solidFill>
                <a:latin typeface="HSE Sans" panose="02000000000000000000" pitchFamily="2" charset="0"/>
              </a:rPr>
              <a:t>Аналитические отчёты SIPRI, IISS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249590" y="4735115"/>
            <a:ext cx="533400" cy="533400"/>
          </a:xfrm>
          <a:prstGeom prst="roundRect">
            <a:avLst>
              <a:gd name="adj" fmla="val 14285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590" y="4735115"/>
            <a:ext cx="533400" cy="533400"/>
          </a:xfrm>
          <a:prstGeom prst="rect">
            <a:avLst/>
          </a:prstGeom>
        </p:spPr>
      </p:pic>
      <p:cxnSp>
        <p:nvCxnSpPr>
          <p:cNvPr id="47" name="Connector 46"/>
          <p:cNvCxnSpPr/>
          <p:nvPr/>
        </p:nvCxnSpPr>
        <p:spPr>
          <a:xfrm>
            <a:off x="6249590" y="2487215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47"/>
          <p:cNvCxnSpPr/>
          <p:nvPr/>
        </p:nvCxnSpPr>
        <p:spPr>
          <a:xfrm>
            <a:off x="6249590" y="3496865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>
            <a:off x="6249590" y="4506515"/>
            <a:ext cx="4648200" cy="0"/>
          </a:xfrm>
          <a:prstGeom prst="line">
            <a:avLst/>
          </a:prstGeom>
          <a:ln w="25400">
            <a:solidFill>
              <a:srgbClr val="DFE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10744200" cy="714375"/>
          </a:xfrm>
          <a:prstGeom prst="roundRect">
            <a:avLst>
              <a:gd name="adj" fmla="val 10666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2700"/>
              </a:lnSpc>
            </a:pP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Стратегическая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автономия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Е</a:t>
            </a:r>
            <a:r>
              <a:rPr lang="en-US"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C</a:t>
            </a:r>
            <a:endParaRPr sz="24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362075"/>
            <a:ext cx="10744200" cy="4543425"/>
          </a:xfrm>
          <a:prstGeom prst="roundRect">
            <a:avLst>
              <a:gd name="adj" fmla="val 167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1362075"/>
            <a:ext cx="10744200" cy="4543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09600" y="1790700"/>
            <a:ext cx="2667000" cy="3695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09600" y="1818099"/>
            <a:ext cx="2667000" cy="1031051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400" dirty="0" err="1">
                <a:latin typeface="HSE Sans" panose="02000000000000000000" pitchFamily="2" charset="0"/>
              </a:rPr>
              <a:t>Автономия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как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b="1" dirty="0" err="1">
                <a:latin typeface="HSE Sans" panose="02000000000000000000" pitchFamily="2" charset="0"/>
              </a:rPr>
              <a:t>дополнение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к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евроатлантическому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партнёрству</a:t>
            </a:r>
            <a:endParaRPr sz="1400" dirty="0">
              <a:latin typeface="HSE San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903949"/>
            <a:ext cx="2667000" cy="1031051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400">
                <a:latin typeface="HSE Sans" panose="02000000000000000000" pitchFamily="2" charset="0"/>
              </a:rPr>
              <a:t>НАТО остаётся основным механизмом коллективной обороны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993430"/>
            <a:ext cx="2667000" cy="1461939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400">
                <a:latin typeface="HSE Sans" panose="02000000000000000000" pitchFamily="2" charset="0"/>
              </a:rPr>
              <a:t>Развитие собственных инструментов: быстрое развёртывание, координация инвестиций, расширение партнёрств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609600" y="2876550"/>
            <a:ext cx="266700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>
            <a:off x="609600" y="3962400"/>
            <a:ext cx="266700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05200" y="2457450"/>
            <a:ext cx="1771650" cy="2352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3505200" y="2457450"/>
            <a:ext cx="1771650" cy="1781175"/>
          </a:xfrm>
          <a:prstGeom prst="roundRect">
            <a:avLst>
              <a:gd name="adj" fmla="val 50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3124200"/>
            <a:ext cx="447675" cy="4476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5200" y="4381500"/>
            <a:ext cx="1781175" cy="419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b="1" dirty="0" err="1">
                <a:solidFill>
                  <a:srgbClr val="1C2024"/>
                </a:solidFill>
                <a:latin typeface="HSE Sans" panose="02000000000000000000" pitchFamily="2" charset="0"/>
              </a:rPr>
              <a:t>Официальная</a:t>
            </a:r>
            <a:r>
              <a:rPr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b="1" dirty="0" err="1">
                <a:solidFill>
                  <a:srgbClr val="1C2024"/>
                </a:solidFill>
                <a:latin typeface="HSE Sans" panose="02000000000000000000" pitchFamily="2" charset="0"/>
              </a:rPr>
              <a:t>позиция</a:t>
            </a:r>
            <a:r>
              <a:rPr b="1" dirty="0">
                <a:solidFill>
                  <a:srgbClr val="1C2024"/>
                </a:solidFill>
                <a:latin typeface="HSE Sans" panose="02000000000000000000" pitchFamily="2" charset="0"/>
              </a:rPr>
              <a:t> ЕС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438275"/>
            <a:ext cx="647700" cy="43910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81750" y="2457450"/>
            <a:ext cx="1771650" cy="2352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6381750" y="2457450"/>
            <a:ext cx="1771650" cy="1781175"/>
          </a:xfrm>
          <a:prstGeom prst="roundRect">
            <a:avLst>
              <a:gd name="adj" fmla="val 50000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3124200"/>
            <a:ext cx="447675" cy="447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1750" y="4381500"/>
            <a:ext cx="1781175" cy="419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b="1">
                <a:solidFill>
                  <a:srgbClr val="1C2024"/>
                </a:solidFill>
                <a:latin typeface="HSE Sans" panose="02000000000000000000" pitchFamily="2" charset="0"/>
              </a:rPr>
              <a:t>Суверенистская трактовка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000" y="1790700"/>
            <a:ext cx="2667000" cy="3695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8382000" y="1925821"/>
            <a:ext cx="2667000" cy="815608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400">
                <a:latin typeface="HSE Sans" panose="02000000000000000000" pitchFamily="2" charset="0"/>
              </a:rPr>
              <a:t>Автономия как </a:t>
            </a:r>
            <a:r>
              <a:rPr sz="1400" b="1">
                <a:latin typeface="HSE Sans" panose="02000000000000000000" pitchFamily="2" charset="0"/>
              </a:rPr>
              <a:t>замена</a:t>
            </a:r>
            <a:r>
              <a:rPr sz="1400">
                <a:latin typeface="HSE Sans" panose="02000000000000000000" pitchFamily="2" charset="0"/>
              </a:rPr>
              <a:t> зависимости от НАТО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0" y="2903949"/>
            <a:ext cx="2667000" cy="1031051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400">
                <a:latin typeface="HSE Sans" panose="02000000000000000000" pitchFamily="2" charset="0"/>
              </a:rPr>
              <a:t>Стремление к полной стратегической независимости Европы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0" y="4208874"/>
            <a:ext cx="2667000" cy="1031051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400">
                <a:latin typeface="HSE Sans" panose="02000000000000000000" pitchFamily="2" charset="0"/>
              </a:rPr>
              <a:t>Риск ослабления трансатлантических связей и дублирования структур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382000" y="2876550"/>
            <a:ext cx="266700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82000" y="3962400"/>
            <a:ext cx="266700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7048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7048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658600" cy="7048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457200" y="457200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Оборонно-промышленное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измерение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стратегической</a:t>
            </a:r>
            <a:r>
              <a:rPr sz="2400" b="1"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sz="2400" b="1" dirty="0" err="1">
                <a:solidFill>
                  <a:srgbClr val="1C2024"/>
                </a:solidFill>
                <a:latin typeface="HSE Sans" panose="02000000000000000000" pitchFamily="2" charset="0"/>
              </a:rPr>
              <a:t>автономии</a:t>
            </a:r>
            <a:endParaRPr sz="24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19175"/>
            <a:ext cx="10744200" cy="5572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019175"/>
            <a:ext cx="5257800" cy="5572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458390" y="1020365"/>
            <a:ext cx="5257800" cy="1882675"/>
          </a:xfrm>
          <a:prstGeom prst="roundRect">
            <a:avLst>
              <a:gd name="adj" fmla="val 40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447800" y="1202054"/>
            <a:ext cx="39624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dirty="0">
                <a:latin typeface="HSE Sans" panose="02000000000000000000" pitchFamily="2" charset="0"/>
              </a:rPr>
              <a:t>EDIS 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1560135"/>
            <a:ext cx="3962400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European Defence Industrial Strategy связывает EU-SA с повышением оборонной готовности и укреплением EDTIB (Европейской оборонно-технологической и промышленной базы)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190" y="1325165"/>
            <a:ext cx="457200" cy="457200"/>
          </a:xfrm>
          <a:prstGeom prst="roundRect">
            <a:avLst>
              <a:gd name="adj" fmla="val 16666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0" y="1325165"/>
            <a:ext cx="457200" cy="457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58390" y="2979241"/>
            <a:ext cx="5257800" cy="1654075"/>
          </a:xfrm>
          <a:prstGeom prst="roundRect">
            <a:avLst>
              <a:gd name="adj" fmla="val 460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447800" y="3160930"/>
            <a:ext cx="39624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>
                <a:latin typeface="HSE Sans" panose="02000000000000000000" pitchFamily="2" charset="0"/>
              </a:rPr>
              <a:t>Ключевые задачи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7800" y="3519010"/>
            <a:ext cx="396240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>
                <a:latin typeface="HSE Sans" panose="02000000000000000000" pitchFamily="2" charset="0"/>
              </a:rPr>
              <a:t>Расширение производственных мощностей, совместные закупки, координация оборонных инвестиций между государствами-членами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3190" y="3284041"/>
            <a:ext cx="457200" cy="457200"/>
          </a:xfrm>
          <a:prstGeom prst="roundRect">
            <a:avLst>
              <a:gd name="adj" fmla="val 16666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0" y="3284041"/>
            <a:ext cx="457200" cy="4572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8390" y="4709517"/>
            <a:ext cx="5257800" cy="1882675"/>
          </a:xfrm>
          <a:prstGeom prst="roundRect">
            <a:avLst>
              <a:gd name="adj" fmla="val 40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447800" y="4891206"/>
            <a:ext cx="39624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dirty="0">
                <a:latin typeface="HSE Sans" panose="02000000000000000000" pitchFamily="2" charset="0"/>
              </a:rPr>
              <a:t>EDIP 2025–2027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5249286"/>
            <a:ext cx="3962400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sz="1600" dirty="0" err="1">
                <a:latin typeface="HSE Sans" panose="02000000000000000000" pitchFamily="2" charset="0"/>
              </a:rPr>
              <a:t>Финансирование</a:t>
            </a:r>
            <a:r>
              <a:rPr sz="1600" dirty="0">
                <a:latin typeface="HSE Sans" panose="02000000000000000000" pitchFamily="2" charset="0"/>
              </a:rPr>
              <a:t> ~1,5 </a:t>
            </a:r>
            <a:r>
              <a:rPr sz="1600" dirty="0" err="1">
                <a:latin typeface="HSE Sans" panose="02000000000000000000" pitchFamily="2" charset="0"/>
              </a:rPr>
              <a:t>млрд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евро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на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поддержку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совместных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оборонных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проектов</a:t>
            </a:r>
            <a:r>
              <a:rPr sz="1600" dirty="0">
                <a:latin typeface="HSE Sans" panose="02000000000000000000" pitchFamily="2" charset="0"/>
              </a:rPr>
              <a:t>, </a:t>
            </a:r>
            <a:r>
              <a:rPr sz="1600" dirty="0" err="1">
                <a:latin typeface="HSE Sans" panose="02000000000000000000" pitchFamily="2" charset="0"/>
              </a:rPr>
              <a:t>укрепление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устойчивости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цепочек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поставок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и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взаимодействие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с</a:t>
            </a:r>
            <a:r>
              <a:rPr sz="1600" dirty="0">
                <a:latin typeface="HSE Sans" panose="02000000000000000000" pitchFamily="2" charset="0"/>
              </a:rPr>
              <a:t> </a:t>
            </a:r>
            <a:r>
              <a:rPr sz="1600" dirty="0" err="1">
                <a:latin typeface="HSE Sans" panose="02000000000000000000" pitchFamily="2" charset="0"/>
              </a:rPr>
              <a:t>Украиной</a:t>
            </a:r>
            <a:endParaRPr sz="1600" dirty="0">
              <a:latin typeface="HSE Sans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3190" y="5014317"/>
            <a:ext cx="457200" cy="457200"/>
          </a:xfrm>
          <a:prstGeom prst="roundRect">
            <a:avLst>
              <a:gd name="adj" fmla="val 16666"/>
            </a:avLst>
          </a:prstGeom>
          <a:solidFill>
            <a:srgbClr val="E7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90" y="5014317"/>
            <a:ext cx="457200" cy="457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43600" y="1019175"/>
            <a:ext cx="5257800" cy="5572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019175"/>
            <a:ext cx="5257800" cy="5572125"/>
          </a:xfrm>
          <a:prstGeom prst="rect">
            <a:avLst/>
          </a:prstGeom>
        </p:spPr>
      </p:pic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/>
          <a:srcRect l="2821" r="2821"/>
          <a:stretch>
            <a:fillRect/>
          </a:stretch>
        </p:blipFill>
        <p:spPr>
          <a:xfrm>
            <a:off x="5943600" y="1019175"/>
            <a:ext cx="525780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58600" cy="69532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9532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658600" cy="6953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107442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5324475" y="457200"/>
            <a:ext cx="1009650" cy="304800"/>
          </a:xfrm>
          <a:prstGeom prst="roundRect">
            <a:avLst>
              <a:gd name="adj" fmla="val 25000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>
              <a:lnSpc>
                <a:spcPts val="1206"/>
              </a:lnSpc>
            </a:pPr>
            <a:r>
              <a:rPr sz="900" dirty="0">
                <a:solidFill>
                  <a:srgbClr val="0D839F"/>
                </a:solidFill>
                <a:latin typeface="HSE Sans" panose="02000000000000000000" pitchFamily="2" charset="0"/>
              </a:rPr>
              <a:t>КОНЦЕПЦИЯ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838200"/>
            <a:ext cx="10744200" cy="371475"/>
          </a:xfrm>
          <a:prstGeom prst="roundRect">
            <a:avLst>
              <a:gd name="adj" fmla="val 2051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2700"/>
              </a:lnSpc>
            </a:pPr>
            <a:r>
              <a:rPr sz="2400" b="1" dirty="0">
                <a:solidFill>
                  <a:schemeClr val="tx1"/>
                </a:solidFill>
                <a:latin typeface="HSE Sans" panose="02000000000000000000" pitchFamily="2" charset="0"/>
              </a:rPr>
              <a:t>EU-SA</a:t>
            </a:r>
            <a:r>
              <a:rPr lang="ru-RU" sz="2400" b="1" dirty="0">
                <a:solidFill>
                  <a:schemeClr val="tx1"/>
                </a:solidFill>
                <a:latin typeface="HSE Sans" panose="02000000000000000000" pitchFamily="2" charset="0"/>
              </a:rPr>
              <a:t> и роль национальных факторов</a:t>
            </a:r>
            <a:endParaRPr sz="2400" b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00175"/>
            <a:ext cx="10744200" cy="4391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1400175"/>
            <a:ext cx="10744200" cy="4391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752600"/>
            <a:ext cx="2752725" cy="3695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57200" y="1786577"/>
            <a:ext cx="2762250" cy="1246495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400" b="1" dirty="0" err="1">
                <a:latin typeface="HSE Sans" panose="02000000000000000000" pitchFamily="2" charset="0"/>
              </a:rPr>
              <a:t>Политико-стратегическое</a:t>
            </a:r>
            <a:r>
              <a:rPr sz="1400" b="1" dirty="0">
                <a:latin typeface="HSE Sans" panose="02000000000000000000" pitchFamily="2" charset="0"/>
              </a:rPr>
              <a:t> </a:t>
            </a:r>
            <a:r>
              <a:rPr sz="1400" b="1" dirty="0" err="1">
                <a:latin typeface="HSE Sans" panose="02000000000000000000" pitchFamily="2" charset="0"/>
              </a:rPr>
              <a:t>измерение</a:t>
            </a:r>
            <a:r>
              <a:rPr sz="1400" dirty="0">
                <a:latin typeface="HSE Sans" panose="02000000000000000000" pitchFamily="2" charset="0"/>
              </a:rPr>
              <a:t>: </a:t>
            </a:r>
            <a:r>
              <a:rPr sz="1400" dirty="0" err="1">
                <a:latin typeface="HSE Sans" panose="02000000000000000000" pitchFamily="2" charset="0"/>
              </a:rPr>
              <a:t>самостоятельное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обеспечение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безопасности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при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сохранении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связи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с</a:t>
            </a:r>
            <a:r>
              <a:rPr sz="1400" dirty="0">
                <a:latin typeface="HSE Sans" panose="02000000000000000000" pitchFamily="2" charset="0"/>
              </a:rPr>
              <a:t> НАТО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101027"/>
            <a:ext cx="2762250" cy="1246495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400" b="1">
                <a:latin typeface="HSE Sans" panose="02000000000000000000" pitchFamily="2" charset="0"/>
              </a:rPr>
              <a:t>Индустриально-технологическое измерение</a:t>
            </a:r>
            <a:r>
              <a:rPr sz="1400">
                <a:latin typeface="HSE Sans" panose="02000000000000000000" pitchFamily="2" charset="0"/>
              </a:rPr>
              <a:t>: развитие оборонной базы и технологическая независимость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499273"/>
            <a:ext cx="2762250" cy="831253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r"/>
            <a:r>
              <a:rPr sz="1400">
                <a:latin typeface="HSE Sans" panose="02000000000000000000" pitchFamily="2" charset="0"/>
              </a:rPr>
              <a:t>Наднациональная координация и коллективный подход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457200" y="306705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457200" y="438150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38525" y="2390775"/>
            <a:ext cx="1838325" cy="2409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3438525" y="2390775"/>
            <a:ext cx="1838325" cy="1838325"/>
          </a:xfrm>
          <a:prstGeom prst="roundRect">
            <a:avLst>
              <a:gd name="adj" fmla="val 49999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3076575"/>
            <a:ext cx="466725" cy="466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38525" y="4371975"/>
            <a:ext cx="1838325" cy="419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b="1" dirty="0" err="1">
                <a:latin typeface="HSE Sans" panose="02000000000000000000" pitchFamily="2" charset="0"/>
              </a:rPr>
              <a:t>Официальная</a:t>
            </a:r>
            <a:r>
              <a:rPr b="1" dirty="0">
                <a:latin typeface="HSE Sans" panose="02000000000000000000" pitchFamily="2" charset="0"/>
              </a:rPr>
              <a:t> </a:t>
            </a:r>
            <a:r>
              <a:rPr b="1" dirty="0" err="1">
                <a:latin typeface="HSE Sans" panose="02000000000000000000" pitchFamily="2" charset="0"/>
              </a:rPr>
              <a:t>политика</a:t>
            </a:r>
            <a:r>
              <a:rPr b="1" dirty="0">
                <a:latin typeface="HSE Sans" panose="02000000000000000000" pitchFamily="2" charset="0"/>
              </a:rPr>
              <a:t> ЕС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400175"/>
            <a:ext cx="647700" cy="43910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381750" y="2390775"/>
            <a:ext cx="1838325" cy="2409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6381750" y="2390775"/>
            <a:ext cx="1838325" cy="1838325"/>
          </a:xfrm>
          <a:prstGeom prst="roundRect">
            <a:avLst>
              <a:gd name="adj" fmla="val 49999"/>
            </a:avLst>
          </a:prstGeom>
          <a:solidFill>
            <a:srgbClr val="E0EE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550" y="3076575"/>
            <a:ext cx="466725" cy="4667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81750" y="4371975"/>
            <a:ext cx="1838325" cy="419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b="1">
                <a:latin typeface="HSE Sans" panose="02000000000000000000" pitchFamily="2" charset="0"/>
              </a:rPr>
              <a:t>Национальная реальность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448675" y="1752600"/>
            <a:ext cx="2752725" cy="3695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8448675" y="1878782"/>
            <a:ext cx="2762250" cy="1062086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400" dirty="0">
                <a:latin typeface="HSE Sans" panose="02000000000000000000" pitchFamily="2" charset="0"/>
              </a:rPr>
              <a:t>Содержание EU-SA </a:t>
            </a:r>
            <a:r>
              <a:rPr sz="1400" dirty="0" err="1">
                <a:latin typeface="HSE Sans" panose="02000000000000000000" pitchFamily="2" charset="0"/>
              </a:rPr>
              <a:t>определяется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национальными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интересами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ведущих</a:t>
            </a:r>
            <a:r>
              <a:rPr sz="1400" dirty="0">
                <a:latin typeface="HSE Sans" panose="02000000000000000000" pitchFamily="2" charset="0"/>
              </a:rPr>
              <a:t> </a:t>
            </a:r>
            <a:r>
              <a:rPr sz="1400" dirty="0" err="1">
                <a:latin typeface="HSE Sans" panose="02000000000000000000" pitchFamily="2" charset="0"/>
              </a:rPr>
              <a:t>государств-членов</a:t>
            </a:r>
            <a:endParaRPr sz="1400" dirty="0">
              <a:latin typeface="HSE Sans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48675" y="3193232"/>
            <a:ext cx="2762250" cy="1062086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400">
                <a:latin typeface="HSE Sans" panose="02000000000000000000" pitchFamily="2" charset="0"/>
              </a:rPr>
              <a:t>Реализация зависит от позиций отдельных стран и внутреннего баланса политических сил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48675" y="4381500"/>
            <a:ext cx="276225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190500" rIns="0" bIns="190500" anchor="ctr">
            <a:spAutoFit/>
          </a:bodyPr>
          <a:lstStyle/>
          <a:p>
            <a:pPr algn="l"/>
            <a:r>
              <a:rPr sz="1400">
                <a:latin typeface="HSE Sans" panose="02000000000000000000" pitchFamily="2" charset="0"/>
              </a:rPr>
              <a:t>Усиление правопопулистских партий смещает приоритет к национальному суверенитету</a:t>
            </a:r>
          </a:p>
        </p:txBody>
      </p:sp>
      <p:cxnSp>
        <p:nvCxnSpPr>
          <p:cNvPr id="29" name="Connector 28"/>
          <p:cNvCxnSpPr/>
          <p:nvPr/>
        </p:nvCxnSpPr>
        <p:spPr>
          <a:xfrm>
            <a:off x="8448675" y="306705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8448675" y="4381500"/>
            <a:ext cx="2762250" cy="0"/>
          </a:xfrm>
          <a:prstGeom prst="line">
            <a:avLst/>
          </a:prstGeom>
          <a:ln w="25400">
            <a:solidFill>
              <a:srgbClr val="D9DA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57200" y="5834702"/>
            <a:ext cx="10744200" cy="514350"/>
          </a:xfrm>
          <a:prstGeom prst="roundRect">
            <a:avLst>
              <a:gd name="adj" fmla="val 14814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025"/>
              </a:lnSpc>
            </a:pPr>
            <a:r>
              <a:rPr b="1" i="1" dirty="0" err="1">
                <a:solidFill>
                  <a:schemeClr val="tx1"/>
                </a:solidFill>
                <a:latin typeface="HSE Sans" panose="02000000000000000000" pitchFamily="2" charset="0"/>
              </a:rPr>
              <a:t>Ключевое</a:t>
            </a:r>
            <a:r>
              <a:rPr b="1"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b="1" i="1" dirty="0" err="1">
                <a:solidFill>
                  <a:schemeClr val="tx1"/>
                </a:solidFill>
                <a:latin typeface="HSE Sans" panose="02000000000000000000" pitchFamily="2" charset="0"/>
              </a:rPr>
              <a:t>противоречие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: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коллективная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EU-SA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сталкивается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с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национально-суверенистскими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интерпретациями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,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что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определяет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динамику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всего</a:t>
            </a:r>
            <a:r>
              <a:rPr i="1" dirty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r>
              <a:rPr i="1" dirty="0" err="1">
                <a:solidFill>
                  <a:schemeClr val="tx1"/>
                </a:solidFill>
                <a:latin typeface="HSE Sans" panose="02000000000000000000" pitchFamily="2" charset="0"/>
              </a:rPr>
              <a:t>процесса</a:t>
            </a:r>
            <a:endParaRPr i="1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489" y="0"/>
            <a:ext cx="11658600" cy="65627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8600" cy="6562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56010" y="733574"/>
            <a:ext cx="10744200" cy="714375"/>
          </a:xfrm>
          <a:prstGeom prst="roundRect">
            <a:avLst>
              <a:gd name="adj" fmla="val 10666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700"/>
              </a:lnSpc>
            </a:pPr>
            <a:r>
              <a:rPr lang="ru-RU" sz="3600" b="1" dirty="0">
                <a:solidFill>
                  <a:srgbClr val="1C2024"/>
                </a:solidFill>
                <a:latin typeface="HSE Sans" panose="02000000000000000000" pitchFamily="2" charset="0"/>
              </a:rPr>
              <a:t>Германия</a:t>
            </a:r>
            <a:endParaRPr sz="3600" b="1" dirty="0">
              <a:solidFill>
                <a:srgbClr val="1C2024"/>
              </a:solidFill>
              <a:latin typeface="HSE Sans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62075"/>
            <a:ext cx="10744200" cy="4543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1362075"/>
            <a:ext cx="5257800" cy="4543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943600" y="1362075"/>
            <a:ext cx="5257800" cy="4543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5944790" y="1363265"/>
            <a:ext cx="5257800" cy="4543425"/>
          </a:xfrm>
          <a:prstGeom prst="roundRect">
            <a:avLst>
              <a:gd name="adj" fmla="val 167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249590" y="1668065"/>
            <a:ext cx="4648200" cy="1158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6249590" y="1942207"/>
            <a:ext cx="1452236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dirty="0">
                <a:solidFill>
                  <a:srgbClr val="0D839F"/>
                </a:solidFill>
                <a:latin typeface="HSE Sans" panose="02000000000000000000" pitchFamily="2" charset="0"/>
              </a:rPr>
              <a:t>ЕВРОСКЕПТИЦИЗМ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90" y="2171551"/>
            <a:ext cx="46482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Лишь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 ~⅓ </a:t>
            </a:r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сторонников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AfD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позитивно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оценивают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 ЕС (vs. 70%+ </a:t>
            </a:r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у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других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 </a:t>
            </a:r>
            <a:r>
              <a:rPr dirty="0" err="1">
                <a:solidFill>
                  <a:srgbClr val="1C2024"/>
                </a:solidFill>
                <a:latin typeface="HSE Sans" panose="02000000000000000000" pitchFamily="2" charset="0"/>
              </a:rPr>
              <a:t>партий</a:t>
            </a:r>
            <a:r>
              <a:rPr dirty="0">
                <a:solidFill>
                  <a:srgbClr val="1C2024"/>
                </a:solidFill>
                <a:latin typeface="HSE Sans" panose="02000000000000000000" pitchFamily="2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9590" y="3055441"/>
            <a:ext cx="4648200" cy="1158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6249589" y="3329582"/>
            <a:ext cx="1691576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dirty="0">
                <a:solidFill>
                  <a:srgbClr val="0D839F"/>
                </a:solidFill>
                <a:latin typeface="HSE Sans" panose="02000000000000000000" pitchFamily="2" charset="0"/>
              </a:rPr>
              <a:t>ОРИЕНТАЦИЯ НА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9590" y="3558926"/>
            <a:ext cx="46482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>
                <a:solidFill>
                  <a:srgbClr val="1C2024"/>
                </a:solidFill>
                <a:latin typeface="HSE Sans" panose="02000000000000000000" pitchFamily="2" charset="0"/>
              </a:rPr>
              <a:t>Доверие российскому руководству и критика НАТО выше среднего по стране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9590" y="4442817"/>
            <a:ext cx="4648200" cy="1158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6249589" y="4716958"/>
            <a:ext cx="1028789" cy="153144"/>
          </a:xfrm>
          <a:prstGeom prst="roundRect">
            <a:avLst>
              <a:gd name="adj" fmla="val 4975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dirty="0">
                <a:solidFill>
                  <a:srgbClr val="0D839F"/>
                </a:solidFill>
                <a:latin typeface="HSE Sans" panose="02000000000000000000" pitchFamily="2" charset="0"/>
              </a:rPr>
              <a:t>ПРОГРАММА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9590" y="4946302"/>
            <a:ext cx="464820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>
                <a:solidFill>
                  <a:srgbClr val="1C2024"/>
                </a:solidFill>
                <a:latin typeface="HSE Sans" panose="02000000000000000000" pitchFamily="2" charset="0"/>
              </a:rPr>
              <a:t>Критика санкций, скептицизм по поддержке Украины, призывы к пересмотру отношений с РФ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4FAEA14-E51E-8373-B664-F6BA0F3E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088468"/>
              </p:ext>
            </p:extLst>
          </p:nvPr>
        </p:nvGraphicFramePr>
        <p:xfrm>
          <a:off x="341711" y="2409101"/>
          <a:ext cx="5330826" cy="302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3C2C674-D0C7-8085-951E-88C057A8D40C}"/>
              </a:ext>
            </a:extLst>
          </p:cNvPr>
          <p:cNvSpPr txBox="1"/>
          <p:nvPr/>
        </p:nvSpPr>
        <p:spPr>
          <a:xfrm>
            <a:off x="-115489" y="5601592"/>
            <a:ext cx="5829300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i="1" dirty="0">
                <a:effectLst/>
                <a:latin typeface="HSE Sans" panose="02000000000000000000" pitchFamily="2" charset="0"/>
                <a:ea typeface="Times New Roman" panose="02020603050405020304" pitchFamily="18" charset="0"/>
              </a:rPr>
              <a:t>Источник: составлено автором по данным исследовательского центра </a:t>
            </a:r>
            <a:r>
              <a:rPr lang="ru-RU" sz="1100" i="1" dirty="0" err="1">
                <a:effectLst/>
                <a:latin typeface="HSE Sans" panose="02000000000000000000" pitchFamily="2" charset="0"/>
                <a:ea typeface="Times New Roman" panose="02020603050405020304" pitchFamily="18" charset="0"/>
              </a:rPr>
              <a:t>Pew</a:t>
            </a:r>
            <a:endParaRPr lang="en-PH" sz="1100" i="1" dirty="0">
              <a:effectLst/>
              <a:latin typeface="HSE Sans" panose="020000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5819A-4B6A-2F7F-1145-91494C0E48FF}"/>
              </a:ext>
            </a:extLst>
          </p:cNvPr>
          <p:cNvSpPr txBox="1"/>
          <p:nvPr/>
        </p:nvSpPr>
        <p:spPr>
          <a:xfrm>
            <a:off x="-115489" y="1668065"/>
            <a:ext cx="5829300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  <a:buNone/>
            </a:pPr>
            <a:r>
              <a:rPr lang="ru-RU" sz="1600" b="1" dirty="0">
                <a:effectLst/>
                <a:latin typeface="HSE Sans" panose="02000000000000000000" pitchFamily="2" charset="0"/>
                <a:ea typeface="Times New Roman" panose="02020603050405020304" pitchFamily="18" charset="0"/>
              </a:rPr>
              <a:t>Процент взрослых жителей Германии, имеющих</a:t>
            </a:r>
            <a:endParaRPr lang="en-US" sz="1600" b="1" dirty="0">
              <a:latin typeface="HSE Sans" panose="02000000000000000000" pitchFamily="2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  <a:buNone/>
            </a:pPr>
            <a:r>
              <a:rPr lang="ru-RU" sz="1600" b="1" dirty="0">
                <a:effectLst/>
                <a:latin typeface="HSE Sans" panose="02000000000000000000" pitchFamily="2" charset="0"/>
                <a:ea typeface="Times New Roman" panose="02020603050405020304" pitchFamily="18" charset="0"/>
              </a:rPr>
              <a:t>положительное мнение о Европейском союзе</a:t>
            </a:r>
            <a:endParaRPr lang="en-PH" sz="1600" dirty="0">
              <a:effectLst/>
              <a:latin typeface="HSE Sans" panose="02000000000000000000" pitchFamily="2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1464</Words>
  <Application>Microsoft Macintosh PowerPoint</Application>
  <PresentationFormat>Custom</PresentationFormat>
  <Paragraphs>148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Rethink Sans</vt:lpstr>
      <vt:lpstr>Arial</vt:lpstr>
      <vt:lpstr>Calibri</vt:lpstr>
      <vt:lpstr>Aptos</vt:lpstr>
      <vt:lpstr>HSE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Eva Makarova</cp:lastModifiedBy>
  <cp:revision>3</cp:revision>
  <dcterms:created xsi:type="dcterms:W3CDTF">2013-01-27T09:14:16Z</dcterms:created>
  <dcterms:modified xsi:type="dcterms:W3CDTF">2026-04-18T16:30:01Z</dcterms:modified>
  <cp:category/>
</cp:coreProperties>
</file>