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9" r:id="rId7"/>
    <p:sldId id="270" r:id="rId8"/>
  </p:sldIdLst>
  <p:sldSz cx="12192000" cy="6858000"/>
  <p:notesSz cx="6858000" cy="9144000"/>
  <p:embeddedFontLst>
    <p:embeddedFont>
      <p:font typeface="Calibri" panose="020F0502020204030204"/>
      <p:regular r:id="rId12"/>
      <p:bold r:id="rId13"/>
      <p:italic r:id="rId14"/>
      <p:boldItalic r:id="rId15"/>
    </p:embeddedFont>
    <p:embeddedFont>
      <p:font typeface="Montserrat" panose="0000050000000000000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pos="1209" userDrawn="1">
          <p15:clr>
            <a:srgbClr val="A4A3A4"/>
          </p15:clr>
        </p15:guide>
        <p15:guide id="3" pos="2955" userDrawn="1">
          <p15:clr>
            <a:srgbClr val="A4A3A4"/>
          </p15:clr>
        </p15:guide>
        <p15:guide id="4" pos="207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4702" userDrawn="1">
          <p15:clr>
            <a:srgbClr val="A4A3A4"/>
          </p15:clr>
        </p15:guide>
        <p15:guide id="7" pos="5586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orient="horz" pos="3952" userDrawn="1">
          <p15:clr>
            <a:srgbClr val="A4A3A4"/>
          </p15:clr>
        </p15:guide>
        <p15:guide id="10" pos="6471" userDrawn="1">
          <p15:clr>
            <a:srgbClr val="A4A3A4"/>
          </p15:clr>
        </p15:guide>
        <p15:guide id="11" orient="horz" pos="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 showGuides="1">
      <p:cViewPr varScale="1">
        <p:scale>
          <a:sx n="113" d="100"/>
          <a:sy n="113" d="100"/>
        </p:scale>
        <p:origin x="544" y="17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4" name="Google Shape;3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0" name="Google Shape;3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 panose="020B0604020202020204"/>
              <a:buNone/>
              <a:defRPr sz="4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39" name="Google Shape;139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11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2" name="Google Shape;142;p11"/>
          <p:cNvSpPr txBox="1">
            <a:spLocks noGrp="1"/>
          </p:cNvSpPr>
          <p:nvPr>
            <p:ph type="body" idx="2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3" name="Google Shape;143;p11"/>
          <p:cNvSpPr txBox="1">
            <a:spLocks noGrp="1"/>
          </p:cNvSpPr>
          <p:nvPr>
            <p:ph type="body" idx="3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4" name="Google Shape;144;p11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2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51" name="Google Shape;151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3" name="Google Shape;153;p12"/>
          <p:cNvSpPr txBox="1">
            <a:spLocks noGrp="1"/>
          </p:cNvSpPr>
          <p:nvPr>
            <p:ph type="body" idx="2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4" name="Google Shape;154;p12"/>
          <p:cNvSpPr txBox="1">
            <a:spLocks noGrp="1"/>
          </p:cNvSpPr>
          <p:nvPr>
            <p:ph type="body" idx="3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12"/>
          <p:cNvSpPr txBox="1">
            <a:spLocks noGrp="1"/>
          </p:cNvSpPr>
          <p:nvPr>
            <p:ph type="body" idx="4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7" name="Google Shape;157;p12"/>
          <p:cNvSpPr txBox="1">
            <a:spLocks noGrp="1"/>
          </p:cNvSpPr>
          <p:nvPr>
            <p:ph type="body" idx="5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8" name="Google Shape;158;p12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3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2" name="Google Shape;162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5" name="Google Shape;165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13"/>
          <p:cNvSpPr txBox="1">
            <a:spLocks noGrp="1"/>
          </p:cNvSpPr>
          <p:nvPr>
            <p:ph type="body" idx="1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68" name="Google Shape;168;p13"/>
          <p:cNvSpPr txBox="1">
            <a:spLocks noGrp="1"/>
          </p:cNvSpPr>
          <p:nvPr>
            <p:ph type="body" idx="2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69" name="Google Shape;169;p13"/>
          <p:cNvSpPr txBox="1">
            <a:spLocks noGrp="1"/>
          </p:cNvSpPr>
          <p:nvPr>
            <p:ph type="body" idx="3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0" name="Google Shape;170;p13"/>
          <p:cNvSpPr txBox="1">
            <a:spLocks noGrp="1"/>
          </p:cNvSpPr>
          <p:nvPr>
            <p:ph type="body" idx="4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None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1" name="Google Shape;171;p13"/>
          <p:cNvSpPr txBox="1">
            <a:spLocks noGrp="1"/>
          </p:cNvSpPr>
          <p:nvPr>
            <p:ph type="body" idx="5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None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2" name="Google Shape;172;p13"/>
          <p:cNvSpPr txBox="1">
            <a:spLocks noGrp="1"/>
          </p:cNvSpPr>
          <p:nvPr>
            <p:ph type="body" idx="6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None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 panose="020B0604020202020204"/>
              <a:buChar char="•"/>
              <a:defRPr sz="9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3" name="Google Shape;173;p13"/>
          <p:cNvSpPr txBox="1">
            <a:spLocks noGrp="1"/>
          </p:cNvSpPr>
          <p:nvPr>
            <p:ph type="body" idx="7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4" name="Google Shape;174;p13"/>
          <p:cNvSpPr txBox="1">
            <a:spLocks noGrp="1"/>
          </p:cNvSpPr>
          <p:nvPr>
            <p:ph type="body" idx="8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5" name="Google Shape;175;p13"/>
          <p:cNvSpPr txBox="1">
            <a:spLocks noGrp="1"/>
          </p:cNvSpPr>
          <p:nvPr>
            <p:ph type="body" idx="9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3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0" name="Google Shape;30;p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1" name="Google Shape;31;p3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2" name="Google Shape;32;p3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36;p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7;p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38;p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9" name="Google Shape;39;p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2" name="Google Shape;42;p4"/>
          <p:cNvSpPr txBox="1">
            <a:spLocks noGrp="1"/>
          </p:cNvSpPr>
          <p:nvPr>
            <p:ph type="body" idx="2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3" name="Google Shape;43;p4"/>
          <p:cNvSpPr>
            <a:spLocks noGrp="1"/>
          </p:cNvSpPr>
          <p:nvPr>
            <p:ph type="chart" idx="3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4" name="Google Shape;44;p4"/>
          <p:cNvSpPr txBox="1">
            <a:spLocks noGrp="1"/>
          </p:cNvSpPr>
          <p:nvPr>
            <p:ph type="body" idx="4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5" name="Google Shape;45;p4"/>
          <p:cNvSpPr txBox="1">
            <a:spLocks noGrp="1"/>
          </p:cNvSpPr>
          <p:nvPr>
            <p:ph type="body" idx="5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6" name="Google Shape;46;p4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" name="Google Shape;50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3" name="Google Shape;53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5" name="Google Shape;55;p5"/>
          <p:cNvSpPr>
            <a:spLocks noGrp="1"/>
          </p:cNvSpPr>
          <p:nvPr>
            <p:ph type="chart" idx="2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6" name="Google Shape;56;p5"/>
          <p:cNvSpPr txBox="1">
            <a:spLocks noGrp="1"/>
          </p:cNvSpPr>
          <p:nvPr>
            <p:ph type="body" idx="3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7" name="Google Shape;57;p5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8" name="Google Shape;58;p5"/>
          <p:cNvSpPr txBox="1">
            <a:spLocks noGrp="1"/>
          </p:cNvSpPr>
          <p:nvPr>
            <p:ph type="body" idx="5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9" name="Google Shape;59;p5"/>
          <p:cNvSpPr txBox="1">
            <a:spLocks noGrp="1"/>
          </p:cNvSpPr>
          <p:nvPr>
            <p:ph type="body" idx="6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0" name="Google Shape;60;p5"/>
          <p:cNvSpPr txBox="1">
            <a:spLocks noGrp="1"/>
          </p:cNvSpPr>
          <p:nvPr>
            <p:ph type="body" idx="7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6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65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7" name="Google Shape;67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9" name="Google Shape;69;p6"/>
          <p:cNvSpPr txBox="1">
            <a:spLocks noGrp="1"/>
          </p:cNvSpPr>
          <p:nvPr>
            <p:ph type="body" idx="2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Char char="•"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Char char="•"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Char char="•"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Char char="•"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0" name="Google Shape;70;p6"/>
          <p:cNvSpPr>
            <a:spLocks noGrp="1"/>
          </p:cNvSpPr>
          <p:nvPr>
            <p:ph type="tbl" idx="3"/>
          </p:nvPr>
        </p:nvSpPr>
        <p:spPr>
          <a:xfrm>
            <a:off x="585787" y="1984076"/>
            <a:ext cx="11058527" cy="351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1" name="Google Shape;71;p6"/>
          <p:cNvSpPr txBox="1">
            <a:spLocks noGrp="1"/>
          </p:cNvSpPr>
          <p:nvPr>
            <p:ph type="body" idx="4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2" name="Google Shape;72;p6"/>
          <p:cNvSpPr txBox="1">
            <a:spLocks noGrp="1"/>
          </p:cNvSpPr>
          <p:nvPr>
            <p:ph type="body" idx="5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3" name="Google Shape;73;p6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7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" name="Google Shape;77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80" name="Google Shape;80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2" name="Google Shape;82;p7"/>
          <p:cNvSpPr txBox="1">
            <a:spLocks noGrp="1"/>
          </p:cNvSpPr>
          <p:nvPr>
            <p:ph type="body" idx="2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Char char="•"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Char char="•"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Char char="•"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Char char="•"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3" name="Google Shape;83;p7"/>
          <p:cNvSpPr>
            <a:spLocks noGrp="1"/>
          </p:cNvSpPr>
          <p:nvPr>
            <p:ph type="tbl" idx="3"/>
          </p:nvPr>
        </p:nvSpPr>
        <p:spPr>
          <a:xfrm>
            <a:off x="585787" y="2208362"/>
            <a:ext cx="7617895" cy="329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4" name="Google Shape;84;p7"/>
          <p:cNvSpPr txBox="1">
            <a:spLocks noGrp="1"/>
          </p:cNvSpPr>
          <p:nvPr>
            <p:ph type="body" idx="4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5" name="Google Shape;85;p7"/>
          <p:cNvSpPr txBox="1">
            <a:spLocks noGrp="1"/>
          </p:cNvSpPr>
          <p:nvPr>
            <p:ph type="body" idx="5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6" name="Google Shape;86;p7"/>
          <p:cNvSpPr txBox="1">
            <a:spLocks noGrp="1"/>
          </p:cNvSpPr>
          <p:nvPr>
            <p:ph type="body" idx="6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7" name="Google Shape;87;p7"/>
          <p:cNvSpPr txBox="1">
            <a:spLocks noGrp="1"/>
          </p:cNvSpPr>
          <p:nvPr>
            <p:ph type="body" idx="7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8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4" name="Google Shape;94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7" name="Google Shape;97;p8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2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8" name="Google Shape;118;p8"/>
          <p:cNvSpPr txBox="1">
            <a:spLocks noGrp="1"/>
          </p:cNvSpPr>
          <p:nvPr>
            <p:ph type="body" idx="3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9" name="Google Shape;119;p8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9" descr="Icon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2000">
              <a:solidFill>
                <a:srgbClr val="102D6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26" name="Google Shape;126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8" name="Google Shape;128;p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9" name="Google Shape;129;p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rgbClr val="0E2D6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2" name="Google Shape;132;p10" descr="A blue circle with white text&#10;&#10;Description automatically generated with low confidence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1181577" y="2519450"/>
            <a:ext cx="98511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Shaping Consolidation: </a:t>
            </a:r>
            <a:r>
              <a:rPr lang="ru-RU" sz="2500" b="1" i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Influence of Political Polarization on Voting in the United Nations</a:t>
            </a:r>
            <a:endParaRPr sz="2500" b="1" i="1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 panose="020B0604020202020204"/>
              <a:buNone/>
            </a:pPr>
            <a:endParaRPr sz="2500" b="1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181" name="Google Shape;181;p14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   APSA Virtual Research Meeting</a:t>
            </a:r>
            <a:endParaRPr sz="1500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500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4"/>
          </p:nvPr>
        </p:nvSpPr>
        <p:spPr>
          <a:xfrm>
            <a:off x="1181578" y="4255425"/>
            <a:ext cx="100647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None/>
            </a:pPr>
            <a:r>
              <a:rPr lang="ru-RU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Daniil Goncharenko, Lev Sokolshchik, Vadim Ustyuzhanin </a:t>
            </a:r>
            <a:endParaRPr b="1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 panose="020B0604020202020204"/>
              <a:buNone/>
            </a:pPr>
            <a:r>
              <a:rPr lang="ru-RU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HSE University </a:t>
            </a:r>
            <a:endParaRPr b="1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1108375" y="4812125"/>
            <a:ext cx="97317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The publication was prepared within the framework of the Academic Fund Program at HSE University (grant №26-00-089 “Assessing the impact of domestic political polarization on the foreign policy of states and associations of the collective West in the medium and long term: challenges andopportunities for Russia and China”).</a:t>
            </a:r>
            <a:endParaRPr sz="13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5987150" y="920375"/>
            <a:ext cx="5408700" cy="12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7567175" y="1732350"/>
            <a:ext cx="42765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</a:pPr>
            <a:r>
              <a:rPr lang="ru-RU" sz="1800" b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Political (affective) polarization</a:t>
            </a:r>
            <a:r>
              <a:rPr lang="ru-RU"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is a state of society, in which </a:t>
            </a:r>
            <a:r>
              <a:rPr lang="ru-RU" sz="1800" i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bipolar political groups </a:t>
            </a:r>
            <a:r>
              <a:rPr lang="ru-RU"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have a </a:t>
            </a:r>
            <a:r>
              <a:rPr lang="ru-RU" sz="1800" i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negative perception and distrust towards each other</a:t>
            </a:r>
            <a:r>
              <a:rPr lang="ru-RU"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, leading to animosity, </a:t>
            </a:r>
            <a:r>
              <a:rPr lang="ru-RU" sz="1800" i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extending beyond policy disagreement</a:t>
            </a:r>
            <a:r>
              <a:rPr lang="ru-RU"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and affecting social relations (Iyengar, et al. 2012). </a:t>
            </a:r>
            <a:endParaRPr sz="18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</a:p>
        </p:txBody>
      </p:sp>
      <p:sp>
        <p:nvSpPr>
          <p:cNvPr id="191" name="Google Shape;191;p1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</a:p>
        </p:txBody>
      </p:sp>
      <p:sp>
        <p:nvSpPr>
          <p:cNvPr id="193" name="Google Shape;193;p15"/>
          <p:cNvSpPr/>
          <p:nvPr/>
        </p:nvSpPr>
        <p:spPr>
          <a:xfrm>
            <a:off x="451175" y="338400"/>
            <a:ext cx="11392500" cy="7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312198" y="540903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r>
              <a:rPr lang="ru-RU" sz="26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Conceptualization</a:t>
            </a:r>
            <a:endParaRPr sz="2600" b="1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195" name="Google Shape;195;p15" title="political-polarization-3.pn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12200" y="1560700"/>
            <a:ext cx="7041450" cy="42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body" idx="1"/>
          </p:nvPr>
        </p:nvSpPr>
        <p:spPr>
          <a:xfrm>
            <a:off x="653675" y="1449400"/>
            <a:ext cx="10300200" cy="4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</a:pPr>
            <a:r>
              <a:rPr lang="ru-RU" sz="19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Although there is a growing number of works suggesting that political polarization in the US undermines allies’ assessment of US credibility and assurance (Perrings, Hechter, and Mamada 2021; Dodge 2024), the evaluation of this effect has been made mainly through theoretical (Friedrichs and Tama 2022) or survey assessment (Myrick 2022). </a:t>
            </a:r>
            <a:endParaRPr sz="19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</a:pPr>
            <a:endParaRPr sz="19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</a:pPr>
            <a:r>
              <a:rPr lang="ru-RU" sz="19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At the same time, research has been conducted on the links of political polarization and decreased international cooperation and coordination, and general stability of the world order (Frieden 2021; Hefeker and Neugart 2023). </a:t>
            </a:r>
            <a:endParaRPr sz="19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</a:pPr>
            <a:endParaRPr sz="19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 panose="020B0604020202020204"/>
              <a:buNone/>
            </a:pPr>
            <a:r>
              <a:rPr lang="ru-RU" sz="1900" b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But these two frameworks were not yet tested on the voting patterns in the United Nations General Assembly – one of the key markers of international cooperation. </a:t>
            </a:r>
            <a:endParaRPr sz="1900" b="1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4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5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</a:p>
        </p:txBody>
      </p:sp>
      <p:sp>
        <p:nvSpPr>
          <p:cNvPr id="204" name="Google Shape;204;p16"/>
          <p:cNvSpPr/>
          <p:nvPr/>
        </p:nvSpPr>
        <p:spPr>
          <a:xfrm>
            <a:off x="451175" y="338400"/>
            <a:ext cx="11392500" cy="7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653674" y="548715"/>
            <a:ext cx="43224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r>
              <a:rPr lang="ru-RU" sz="26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Relevance</a:t>
            </a:r>
            <a:endParaRPr sz="2600" b="1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"/>
          <p:cNvSpPr txBox="1">
            <a:spLocks noGrp="1"/>
          </p:cNvSpPr>
          <p:nvPr>
            <p:ph type="body" idx="2"/>
          </p:nvPr>
        </p:nvSpPr>
        <p:spPr>
          <a:xfrm>
            <a:off x="5299647" y="2835950"/>
            <a:ext cx="15927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5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Q&amp;A</a:t>
            </a:r>
            <a:endParaRPr sz="5000" b="1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451175" y="338400"/>
            <a:ext cx="11392500" cy="7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WPS Presentation</Application>
  <PresentationFormat>Widescreen</PresentationFormat>
  <Paragraphs>27</Paragraphs>
  <Slides>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Arial</vt:lpstr>
      <vt:lpstr>Calibri</vt:lpstr>
      <vt:lpstr>Montserrat</vt:lpstr>
      <vt:lpstr>Microsoft YaHei</vt:lpstr>
      <vt:lpstr>Arial Unicode MS</vt:lpstr>
      <vt:lpstr>Office Theme</vt:lpstr>
      <vt:lpstr>Shaping Consolidation: Influence of Political Polarization on Voting in the United Nations</vt:lpstr>
      <vt:lpstr>Conceptualization</vt:lpstr>
      <vt:lpstr>Relevance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Эдуард Галимулл�</cp:lastModifiedBy>
  <cp:revision>2</cp:revision>
  <dcterms:created xsi:type="dcterms:W3CDTF">2026-04-22T20:20:57Z</dcterms:created>
  <dcterms:modified xsi:type="dcterms:W3CDTF">2026-04-22T20:22:13Z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3AF1E0B1E4EC4B8C90B5254C9A58CDC7_12</vt:lpwstr>
  </property>
  <property fmtid="{D5CDD505-2E9C-101B-9397-08002B2CF9AE}" pid="3" name="KSOProductBuildVer">
    <vt:lpwstr>1049-12.2.0.23196</vt:lpwstr>
  </property>
</Properties>
</file>