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500" u="none" kumimoji="0" normalizeH="0">
        <a:ln>
          <a:noFill/>
        </a:ln>
        <a:solidFill>
          <a:srgbClr val="172C65"/>
        </a:solidFill>
        <a:effectLst/>
        <a:uFillTx/>
        <a:latin typeface="+mn-lt"/>
        <a:ea typeface="+mn-ea"/>
        <a:cs typeface="+mn-cs"/>
        <a:sym typeface="HSE Sans Regular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500" u="none" kumimoji="0" normalizeH="0">
        <a:ln>
          <a:noFill/>
        </a:ln>
        <a:solidFill>
          <a:srgbClr val="172C65"/>
        </a:solidFill>
        <a:effectLst/>
        <a:uFillTx/>
        <a:latin typeface="+mn-lt"/>
        <a:ea typeface="+mn-ea"/>
        <a:cs typeface="+mn-cs"/>
        <a:sym typeface="HSE Sans Regular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500" u="none" kumimoji="0" normalizeH="0">
        <a:ln>
          <a:noFill/>
        </a:ln>
        <a:solidFill>
          <a:srgbClr val="172C65"/>
        </a:solidFill>
        <a:effectLst/>
        <a:uFillTx/>
        <a:latin typeface="+mn-lt"/>
        <a:ea typeface="+mn-ea"/>
        <a:cs typeface="+mn-cs"/>
        <a:sym typeface="HSE Sans Regular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500" u="none" kumimoji="0" normalizeH="0">
        <a:ln>
          <a:noFill/>
        </a:ln>
        <a:solidFill>
          <a:srgbClr val="172C65"/>
        </a:solidFill>
        <a:effectLst/>
        <a:uFillTx/>
        <a:latin typeface="+mn-lt"/>
        <a:ea typeface="+mn-ea"/>
        <a:cs typeface="+mn-cs"/>
        <a:sym typeface="HSE Sans Regular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500" u="none" kumimoji="0" normalizeH="0">
        <a:ln>
          <a:noFill/>
        </a:ln>
        <a:solidFill>
          <a:srgbClr val="172C65"/>
        </a:solidFill>
        <a:effectLst/>
        <a:uFillTx/>
        <a:latin typeface="+mn-lt"/>
        <a:ea typeface="+mn-ea"/>
        <a:cs typeface="+mn-cs"/>
        <a:sym typeface="HSE Sans Regular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500" u="none" kumimoji="0" normalizeH="0">
        <a:ln>
          <a:noFill/>
        </a:ln>
        <a:solidFill>
          <a:srgbClr val="172C65"/>
        </a:solidFill>
        <a:effectLst/>
        <a:uFillTx/>
        <a:latin typeface="+mn-lt"/>
        <a:ea typeface="+mn-ea"/>
        <a:cs typeface="+mn-cs"/>
        <a:sym typeface="HSE Sans Regular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500" u="none" kumimoji="0" normalizeH="0">
        <a:ln>
          <a:noFill/>
        </a:ln>
        <a:solidFill>
          <a:srgbClr val="172C65"/>
        </a:solidFill>
        <a:effectLst/>
        <a:uFillTx/>
        <a:latin typeface="+mn-lt"/>
        <a:ea typeface="+mn-ea"/>
        <a:cs typeface="+mn-cs"/>
        <a:sym typeface="HSE Sans Regular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500" u="none" kumimoji="0" normalizeH="0">
        <a:ln>
          <a:noFill/>
        </a:ln>
        <a:solidFill>
          <a:srgbClr val="172C65"/>
        </a:solidFill>
        <a:effectLst/>
        <a:uFillTx/>
        <a:latin typeface="+mn-lt"/>
        <a:ea typeface="+mn-ea"/>
        <a:cs typeface="+mn-cs"/>
        <a:sym typeface="HSE Sans Regular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500" u="none" kumimoji="0" normalizeH="0">
        <a:ln>
          <a:noFill/>
        </a:ln>
        <a:solidFill>
          <a:srgbClr val="172C65"/>
        </a:solidFill>
        <a:effectLst/>
        <a:uFillTx/>
        <a:latin typeface="+mn-lt"/>
        <a:ea typeface="+mn-ea"/>
        <a:cs typeface="+mn-cs"/>
        <a:sym typeface="HSE Sans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172C65"/>
        </a:fontRef>
        <a:srgbClr val="172C6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HSE Sans Bold"/>
          <a:ea typeface="HSE Sans Bold"/>
          <a:cs typeface="HSE Sans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HSE Sans Bold"/>
          <a:ea typeface="HSE Sans Bold"/>
          <a:cs typeface="HSE Sans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SE Sans Bold"/>
          <a:ea typeface="HSE Sans Bold"/>
          <a:cs typeface="HSE Sans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172C65"/>
        </a:fontRef>
        <a:srgbClr val="172C6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HSE Sans Bold"/>
          <a:ea typeface="HSE Sans Bold"/>
          <a:cs typeface="HSE Sans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Ref idx="minor">
          <a:srgbClr val="172C65"/>
        </a:fontRef>
        <a:srgbClr val="172C6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SE Sans Bold"/>
          <a:ea typeface="HSE Sans Bold"/>
          <a:cs typeface="HSE Sans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72C65"/>
        </a:fontRef>
        <a:srgbClr val="172C6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HSE Sans Bold"/>
          <a:ea typeface="HSE Sans Bold"/>
          <a:cs typeface="HSE Sans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Ref idx="minor">
          <a:srgbClr val="172C65"/>
        </a:fontRef>
        <a:srgbClr val="172C6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SE Sans Bold"/>
          <a:ea typeface="HSE Sans Bold"/>
          <a:cs typeface="HSE Sans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72C65"/>
        </a:fontRef>
        <a:srgbClr val="172C6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HSE Sans Bold"/>
          <a:ea typeface="HSE Sans Bold"/>
          <a:cs typeface="HSE Sans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HSE Sans Bold"/>
          <a:ea typeface="HSE Sans Bold"/>
          <a:cs typeface="HSE Sans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HSE Sans Bold"/>
          <a:ea typeface="HSE Sans Bold"/>
          <a:cs typeface="HSE Sans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72C65"/>
        </a:fontRef>
        <a:srgbClr val="172C6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HSE Sans Bold"/>
          <a:ea typeface="HSE Sans Bold"/>
          <a:cs typeface="HSE Sans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72C65"/>
        </a:fontRef>
        <a:srgbClr val="172C6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SE Sans Bold"/>
          <a:ea typeface="HSE Sans Bold"/>
          <a:cs typeface="HSE Sans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HSE Sans Bold"/>
          <a:ea typeface="HSE Sans Bold"/>
          <a:cs typeface="HSE Sans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SE Sans Bold"/>
          <a:ea typeface="HSE Sans Bold"/>
          <a:cs typeface="HSE Sans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/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solidFill>
                  <a:schemeClr val="accent1">
                    <a:satOff val="-9155"/>
                    <a:lumOff val="-32673"/>
                  </a:schemeClr>
                </a:solidFill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12" name="本文レベル1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/>
            </a:lvl1pPr>
            <a:lvl2pPr marL="0" indent="457200" defTabSz="825500">
              <a:spcBef>
                <a:spcPts val="0"/>
              </a:spcBef>
              <a:buSzTx/>
              <a:buNone/>
              <a:defRPr sz="5500"/>
            </a:lvl2pPr>
            <a:lvl3pPr marL="0" indent="914400" defTabSz="825500">
              <a:spcBef>
                <a:spcPts val="0"/>
              </a:spcBef>
              <a:buSzTx/>
              <a:buNone/>
              <a:defRPr sz="5500"/>
            </a:lvl3pPr>
            <a:lvl4pPr marL="0" indent="1371600" defTabSz="825500">
              <a:spcBef>
                <a:spcPts val="0"/>
              </a:spcBef>
              <a:buSzTx/>
              <a:buNone/>
              <a:defRPr sz="5500"/>
            </a:lvl4pPr>
            <a:lvl5pPr marL="0" indent="1828800" defTabSz="825500">
              <a:spcBef>
                <a:spcPts val="0"/>
              </a:spcBef>
              <a:buSzTx/>
              <a:buNone/>
              <a:defRPr sz="5500"/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プレゼンテーションのタイトル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1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/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100" name="スライド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10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議題のサブタイトル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/>
            </a:lvl1pPr>
          </a:lstStyle>
          <a:p>
            <a:pPr/>
            <a:r>
              <a:t>議題のサブタイトル</a:t>
            </a:r>
          </a:p>
        </p:txBody>
      </p:sp>
      <p:sp>
        <p:nvSpPr>
          <p:cNvPr id="109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>
                <a:solidFill>
                  <a:schemeClr val="accent1">
                    <a:satOff val="-9155"/>
                    <a:lumOff val="-32673"/>
                  </a:schemeClr>
                </a:solidFill>
                <a:latin typeface="Graphik Light"/>
                <a:ea typeface="Graphik Light"/>
                <a:cs typeface="Graphik Light"/>
                <a:sym typeface="Graphik Light"/>
              </a:defRPr>
            </a:lvl1pPr>
            <a:lvl2pPr marL="0" indent="457200">
              <a:spcBef>
                <a:spcPts val="6000"/>
              </a:spcBef>
              <a:buSzTx/>
              <a:buNone/>
              <a:defRPr sz="5000">
                <a:solidFill>
                  <a:schemeClr val="accent1">
                    <a:satOff val="-9155"/>
                    <a:lumOff val="-32673"/>
                  </a:schemeClr>
                </a:solidFill>
                <a:latin typeface="Graphik Light"/>
                <a:ea typeface="Graphik Light"/>
                <a:cs typeface="Graphik Light"/>
                <a:sym typeface="Graphik Light"/>
              </a:defRPr>
            </a:lvl2pPr>
            <a:lvl3pPr marL="0" indent="914400">
              <a:spcBef>
                <a:spcPts val="6000"/>
              </a:spcBef>
              <a:buSzTx/>
              <a:buNone/>
              <a:defRPr sz="5000">
                <a:solidFill>
                  <a:schemeClr val="accent1">
                    <a:satOff val="-9155"/>
                    <a:lumOff val="-32673"/>
                  </a:schemeClr>
                </a:solidFill>
                <a:latin typeface="Graphik Light"/>
                <a:ea typeface="Graphik Light"/>
                <a:cs typeface="Graphik Light"/>
                <a:sym typeface="Graphik Light"/>
              </a:defRPr>
            </a:lvl3pPr>
            <a:lvl4pPr marL="0" indent="1371600">
              <a:spcBef>
                <a:spcPts val="6000"/>
              </a:spcBef>
              <a:buSzTx/>
              <a:buNone/>
              <a:defRPr sz="5000">
                <a:solidFill>
                  <a:schemeClr val="accent1">
                    <a:satOff val="-9155"/>
                    <a:lumOff val="-32673"/>
                  </a:schemeClr>
                </a:solidFill>
                <a:latin typeface="Graphik Light"/>
                <a:ea typeface="Graphik Light"/>
                <a:cs typeface="Graphik Light"/>
                <a:sym typeface="Graphik Light"/>
              </a:defRPr>
            </a:lvl4pPr>
            <a:lvl5pPr marL="0" indent="1828800">
              <a:spcBef>
                <a:spcPts val="6000"/>
              </a:spcBef>
              <a:buSzTx/>
              <a:buNone/>
              <a:defRPr sz="5000">
                <a:solidFill>
                  <a:schemeClr val="accent1">
                    <a:satOff val="-9155"/>
                    <a:lumOff val="-32673"/>
                  </a:schemeClr>
                </a:solidFill>
                <a:latin typeface="Graphik Light"/>
                <a:ea typeface="Graphik Light"/>
                <a:cs typeface="Graphik Light"/>
                <a:sym typeface="Graphik Light"/>
              </a:defRPr>
            </a:lvl5pPr>
          </a:lstStyle>
          <a:p>
            <a:pPr/>
            <a:r>
              <a:t>議題のトピック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議題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議題のタイトル</a:t>
            </a:r>
          </a:p>
        </p:txBody>
      </p:sp>
      <p:sp>
        <p:nvSpPr>
          <p:cNvPr id="11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本文レベル1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5pPr>
          </a:lstStyle>
          <a:p>
            <a:pPr/>
            <a:r>
              <a:t>ステートメント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本文レベル1…"/>
          <p:cNvSpPr txBox="1"/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ファクト情報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1pPr>
          </a:lstStyle>
          <a:p>
            <a:pPr/>
            <a:r>
              <a:t>ファクト情報</a:t>
            </a:r>
          </a:p>
        </p:txBody>
      </p:sp>
      <p:sp>
        <p:nvSpPr>
          <p:cNvPr id="12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属性"/>
          <p:cNvSpPr txBox="1"/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solidFill>
                  <a:schemeClr val="accent1">
                    <a:satOff val="-9155"/>
                    <a:lumOff val="-32673"/>
                  </a:schemeClr>
                </a:solidFill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属性</a:t>
            </a:r>
          </a:p>
        </p:txBody>
      </p:sp>
      <p:sp>
        <p:nvSpPr>
          <p:cNvPr id="136" name="本文レベル1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5pPr>
          </a:lstStyle>
          <a:p>
            <a:pPr/>
            <a:r>
              <a:t>“重要な引用”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何層にも重なって湾曲した白い模様のクローズアップ"/>
          <p:cNvSpPr/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何層にも重なった灰色の石の模様のクローズアップ"/>
          <p:cNvSpPr/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白いうね模様のクローズアップ"/>
          <p:cNvSpPr/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影のある、角度が付いた斬新な白い廊下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グループ"/>
          <p:cNvGrpSpPr/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pic>
          <p:nvPicPr>
            <p:cNvPr id="169" name="Picture 9" descr="Pictur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" name="Rectangle 24"/>
            <p:cNvSpPr/>
            <p:nvPr/>
          </p:nvSpPr>
          <p:spPr>
            <a:xfrm>
              <a:off x="1533525" y="1506351"/>
              <a:ext cx="21316950" cy="10679300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pic>
        <p:nvPicPr>
          <p:cNvPr id="172" name="Picture 28" descr="Picture 2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7718" y="1924345"/>
            <a:ext cx="1772999" cy="1772999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traight Connector 48"/>
          <p:cNvSpPr/>
          <p:nvPr/>
        </p:nvSpPr>
        <p:spPr>
          <a:xfrm>
            <a:off x="12180424" y="1924345"/>
            <a:ext cx="1" cy="1680347"/>
          </a:xfrm>
          <a:prstGeom prst="line">
            <a:avLst/>
          </a:prstGeom>
          <a:ln w="25400">
            <a:solidFill>
              <a:srgbClr val="102D69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Straight Connector 50"/>
          <p:cNvSpPr/>
          <p:nvPr/>
        </p:nvSpPr>
        <p:spPr>
          <a:xfrm>
            <a:off x="17285161" y="1924345"/>
            <a:ext cx="1" cy="1680347"/>
          </a:xfrm>
          <a:prstGeom prst="line">
            <a:avLst/>
          </a:prstGeom>
          <a:ln w="25400">
            <a:solidFill>
              <a:srgbClr val="102D69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Straight Connector 51"/>
          <p:cNvSpPr/>
          <p:nvPr/>
        </p:nvSpPr>
        <p:spPr>
          <a:xfrm>
            <a:off x="22358093" y="1924345"/>
            <a:ext cx="1" cy="1680347"/>
          </a:xfrm>
          <a:prstGeom prst="line">
            <a:avLst/>
          </a:prstGeom>
          <a:ln w="25400">
            <a:solidFill>
              <a:srgbClr val="102D69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Название факультета в две строки (16 pt)"/>
          <p:cNvSpPr txBox="1"/>
          <p:nvPr>
            <p:ph type="body" sz="quarter" idx="21"/>
          </p:nvPr>
        </p:nvSpPr>
        <p:spPr>
          <a:xfrm>
            <a:off x="4261479" y="2224144"/>
            <a:ext cx="7162818" cy="1408564"/>
          </a:xfrm>
          <a:prstGeom prst="rect">
            <a:avLst/>
          </a:prstGeom>
        </p:spPr>
        <p:txBody>
          <a:bodyPr lIns="91439" tIns="91439" rIns="91439" bIns="91439">
            <a:noAutofit/>
          </a:bodyPr>
          <a:lstStyle/>
          <a:p>
            <a:pPr marL="0" indent="0" defTabSz="914400">
              <a:lnSpc>
                <a:spcPct val="9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</a:defRPr>
            </a:pPr>
            <a:r>
              <a:t>Название факультета</a:t>
            </a:r>
            <a:br/>
            <a:r>
              <a:t>в две строки (16 pt)</a:t>
            </a:r>
          </a:p>
        </p:txBody>
      </p:sp>
      <p:sp>
        <p:nvSpPr>
          <p:cNvPr id="177" name="Название подразделения в две или три строки (12pt)"/>
          <p:cNvSpPr txBox="1"/>
          <p:nvPr>
            <p:ph type="body" sz="quarter" idx="22"/>
          </p:nvPr>
        </p:nvSpPr>
        <p:spPr>
          <a:xfrm>
            <a:off x="12479958" y="2224145"/>
            <a:ext cx="4505670" cy="1080748"/>
          </a:xfrm>
          <a:prstGeom prst="rect">
            <a:avLst/>
          </a:prstGeom>
        </p:spPr>
        <p:txBody>
          <a:bodyPr lIns="91439" tIns="91439" rIns="91439" bIns="91439">
            <a:noAutofit/>
          </a:bodyPr>
          <a:lstStyle/>
          <a:p>
            <a:pPr marL="0" indent="0" defTabSz="914400">
              <a:lnSpc>
                <a:spcPct val="9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</a:defRPr>
            </a:pPr>
            <a:r>
              <a:t>Название подразделения</a:t>
            </a:r>
            <a:br/>
            <a:r>
              <a:t>в две или три строки (12pt)</a:t>
            </a:r>
          </a:p>
        </p:txBody>
      </p:sp>
      <p:sp>
        <p:nvSpPr>
          <p:cNvPr id="178" name="Москва 2022 (12pt)"/>
          <p:cNvSpPr txBox="1"/>
          <p:nvPr>
            <p:ph type="body" sz="quarter" idx="23"/>
          </p:nvPr>
        </p:nvSpPr>
        <p:spPr>
          <a:xfrm>
            <a:off x="17592002" y="2224145"/>
            <a:ext cx="4505669" cy="1080748"/>
          </a:xfrm>
          <a:prstGeom prst="rect">
            <a:avLst/>
          </a:prstGeom>
        </p:spPr>
        <p:txBody>
          <a:bodyPr lIns="91439" tIns="91439" rIns="91439" bIns="91439">
            <a:noAutofit/>
          </a:bodyPr>
          <a:lstStyle/>
          <a:p>
            <a:pPr marL="0" indent="0" defTabSz="914400">
              <a:lnSpc>
                <a:spcPct val="8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</a:defRPr>
            </a:pPr>
            <a:r>
              <a:t>Москва</a:t>
            </a:r>
            <a:br/>
            <a:r>
              <a:t>2022 (12pt)</a:t>
            </a:r>
          </a:p>
        </p:txBody>
      </p:sp>
      <p:sp>
        <p:nvSpPr>
          <p:cNvPr id="179" name="Название презентации может быть набрано в две  или три строки (43 pt)"/>
          <p:cNvSpPr txBox="1"/>
          <p:nvPr>
            <p:ph type="body" sz="half" idx="24"/>
          </p:nvPr>
        </p:nvSpPr>
        <p:spPr>
          <a:xfrm>
            <a:off x="2029011" y="4568039"/>
            <a:ext cx="20325978" cy="3962990"/>
          </a:xfrm>
          <a:prstGeom prst="rect">
            <a:avLst/>
          </a:prstGeom>
        </p:spPr>
        <p:txBody>
          <a:bodyPr lIns="91439" tIns="91439" rIns="91439" bIns="91439">
            <a:noAutofit/>
          </a:bodyPr>
          <a:lstStyle/>
          <a:p>
            <a:pPr marL="0" indent="0" defTabSz="914400">
              <a:lnSpc>
                <a:spcPct val="80000"/>
              </a:lnSpc>
              <a:spcBef>
                <a:spcPts val="0"/>
              </a:spcBef>
              <a:buSzTx/>
              <a:buNone/>
              <a:defRPr sz="8600"/>
            </a:pPr>
            <a:r>
              <a:t>Название презентации</a:t>
            </a:r>
            <a:br/>
            <a:r>
              <a:t>может быть набрано в две </a:t>
            </a:r>
            <a:br/>
            <a:r>
              <a:t>или три строки (43 pt)</a:t>
            </a:r>
          </a:p>
        </p:txBody>
      </p:sp>
      <p:sp>
        <p:nvSpPr>
          <p:cNvPr id="180" name="Если нужно больше места,  то используйте подзаголовок (16 pt)"/>
          <p:cNvSpPr txBox="1"/>
          <p:nvPr>
            <p:ph type="body" sz="quarter" idx="25"/>
          </p:nvPr>
        </p:nvSpPr>
        <p:spPr>
          <a:xfrm>
            <a:off x="2029011" y="9494375"/>
            <a:ext cx="9995707" cy="1772999"/>
          </a:xfrm>
          <a:prstGeom prst="rect">
            <a:avLst/>
          </a:prstGeom>
        </p:spPr>
        <p:txBody>
          <a:bodyPr lIns="91439" tIns="91439" rIns="91439" bIns="91439">
            <a:noAutofit/>
          </a:bodyPr>
          <a:lstStyle/>
          <a:p>
            <a:pPr marL="0" indent="0" defTabSz="914400">
              <a:lnSpc>
                <a:spcPct val="9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</a:defRPr>
            </a:pPr>
            <a:r>
              <a:t>Если нужно больше места, </a:t>
            </a:r>
            <a:br/>
            <a:r>
              <a:t>то используйте подзаголовок (16 pt)</a:t>
            </a:r>
          </a:p>
        </p:txBody>
      </p:sp>
      <p:sp>
        <p:nvSpPr>
          <p:cNvPr id="181" name="スライド番号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аблица_2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四角形"/>
          <p:cNvSpPr/>
          <p:nvPr/>
        </p:nvSpPr>
        <p:spPr>
          <a:xfrm>
            <a:off x="-702308" y="-21722"/>
            <a:ext cx="26167030" cy="13759444"/>
          </a:xfrm>
          <a:prstGeom prst="rect">
            <a:avLst/>
          </a:prstGeom>
          <a:solidFill>
            <a:srgbClr val="172C65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89" name="01_Logo_HSE_full_rus_CMYK_for_dark_1.png" descr="01_Logo_HSE_full_rus_CMYK_for_dark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6725" y="5292725"/>
            <a:ext cx="3130293" cy="313029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スライド番号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湾曲した斬新な白い建造物"/>
          <p:cNvSpPr/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作者と日付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solidFill>
                  <a:schemeClr val="accent1">
                    <a:satOff val="-9155"/>
                    <a:lumOff val="-32673"/>
                  </a:schemeClr>
                </a:solidFill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23" name="本文レベル1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/>
            </a:lvl1pPr>
            <a:lvl2pPr marL="0" indent="457200" defTabSz="825500">
              <a:spcBef>
                <a:spcPts val="0"/>
              </a:spcBef>
              <a:buSzTx/>
              <a:buNone/>
              <a:defRPr sz="5500"/>
            </a:lvl2pPr>
            <a:lvl3pPr marL="0" indent="914400" defTabSz="825500">
              <a:spcBef>
                <a:spcPts val="0"/>
              </a:spcBef>
              <a:buSzTx/>
              <a:buNone/>
              <a:defRPr sz="5500"/>
            </a:lvl3pPr>
            <a:lvl4pPr marL="0" indent="1371600" defTabSz="825500">
              <a:spcBef>
                <a:spcPts val="0"/>
              </a:spcBef>
              <a:buSzTx/>
              <a:buNone/>
              <a:defRPr sz="5500"/>
            </a:lvl4pPr>
            <a:lvl5pPr marL="0" indent="1828800" defTabSz="825500">
              <a:spcBef>
                <a:spcPts val="0"/>
              </a:spcBef>
              <a:buSzTx/>
              <a:buNone/>
              <a:defRPr sz="5500"/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プレゼンテーションのタイトル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2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何層にも重なって湾曲した白い模様のクローズアップ"/>
          <p:cNvSpPr/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スライドのタイトル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スライドのタイトル</a:t>
            </a:r>
          </a:p>
        </p:txBody>
      </p:sp>
      <p:sp>
        <p:nvSpPr>
          <p:cNvPr id="34" name="本文レベル1…"/>
          <p:cNvSpPr txBox="1"/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/>
            </a:lvl1pPr>
            <a:lvl2pPr marL="0" indent="457200" defTabSz="825500">
              <a:spcBef>
                <a:spcPts val="0"/>
              </a:spcBef>
              <a:buSzTx/>
              <a:buNone/>
              <a:defRPr sz="5500"/>
            </a:lvl2pPr>
            <a:lvl3pPr marL="0" indent="914400" defTabSz="825500">
              <a:spcBef>
                <a:spcPts val="0"/>
              </a:spcBef>
              <a:buSzTx/>
              <a:buNone/>
              <a:defRPr sz="5500"/>
            </a:lvl3pPr>
            <a:lvl4pPr marL="0" indent="1371600" defTabSz="825500">
              <a:spcBef>
                <a:spcPts val="0"/>
              </a:spcBef>
              <a:buSzTx/>
              <a:buNone/>
              <a:defRPr sz="5500"/>
            </a:lvl4pPr>
            <a:lvl5pPr marL="0" indent="1828800" defTabSz="825500">
              <a:spcBef>
                <a:spcPts val="0"/>
              </a:spcBef>
              <a:buSzTx/>
              <a:buNone/>
              <a:defRPr sz="5500"/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/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43" name="スライド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44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白い湾曲した石の端のクローズアップ"/>
          <p:cNvSpPr/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スライドのサブタイトル"/>
          <p:cNvSpPr txBox="1"/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/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62" name="スライドのタイトル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63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ライブビデオ（小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/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72" name="スライド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73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ライブビデオ（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/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82" name="スライドのタイトル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83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セクションタイトル"/>
          <p:cNvSpPr txBox="1"/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119" sz="12000">
                <a:solidFill>
                  <a:schemeClr val="accent1">
                    <a:satOff val="-9155"/>
                    <a:lumOff val="-32673"/>
                  </a:schemeClr>
                </a:solidFill>
                <a:latin typeface="+mj-lt"/>
                <a:ea typeface="+mj-ea"/>
                <a:cs typeface="+mj-cs"/>
                <a:sym typeface="Produkt Extralight"/>
              </a:defRPr>
            </a:lvl1pPr>
          </a:lstStyle>
          <a:p>
            <a:pPr/>
            <a:r>
              <a:t>セクションタイトル</a:t>
            </a:r>
          </a:p>
        </p:txBody>
      </p:sp>
      <p:sp>
        <p:nvSpPr>
          <p:cNvPr id="9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のタイトル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スライドのタイトル</a:t>
            </a:r>
          </a:p>
        </p:txBody>
      </p:sp>
      <p:sp>
        <p:nvSpPr>
          <p:cNvPr id="3" name="本文レベル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solidFill>
                  <a:schemeClr val="accent1">
                    <a:satOff val="-9155"/>
                    <a:lumOff val="-32673"/>
                  </a:schemeClr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9pPr>
    </p:titleStyle>
    <p:bodyStyle>
      <a:lvl1pPr marL="514350" marR="0" indent="-51435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5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1pPr>
      <a:lvl2pPr marL="971550" marR="0" indent="-51435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5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2pPr>
      <a:lvl3pPr marL="1428750" marR="0" indent="-51435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5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3pPr>
      <a:lvl4pPr marL="1885950" marR="0" indent="-51435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5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4pPr>
      <a:lvl5pPr marL="2343150" marR="0" indent="-51435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5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5pPr>
      <a:lvl6pPr marL="2800350" marR="0" indent="-51435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5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6pPr>
      <a:lvl7pPr marL="3257550" marR="0" indent="-51435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5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7pPr>
      <a:lvl8pPr marL="3714750" marR="0" indent="-51435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5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8pPr>
      <a:lvl9pPr marL="4171950" marR="0" indent="-51435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500" u="none">
          <a:solidFill>
            <a:srgbClr val="172C65"/>
          </a:solidFill>
          <a:uFillTx/>
          <a:latin typeface="+mn-lt"/>
          <a:ea typeface="+mn-ea"/>
          <a:cs typeface="+mn-cs"/>
          <a:sym typeface="HSE Sans Regular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Факультет мировой экономики и мировой политики НИУ ВШЭ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3200"/>
            </a:lvl1pPr>
          </a:lstStyle>
          <a:p>
            <a:pPr defTabSz="914400"/>
            <a:r>
              <a:t>Факультет мировой экономики и мировой политики НИУ ВШЭ</a:t>
            </a:r>
          </a:p>
        </p:txBody>
      </p:sp>
      <p:sp>
        <p:nvSpPr>
          <p:cNvPr id="200" name="III Санкт-Петербургский конгресс исследователей международных отношений “Глобальные и региональные вызовы в меняющемся мире”, СПбГУ"/>
          <p:cNvSpPr txBox="1"/>
          <p:nvPr>
            <p:ph type="body" idx="22"/>
          </p:nvPr>
        </p:nvSpPr>
        <p:spPr>
          <a:xfrm>
            <a:off x="12479958" y="2270471"/>
            <a:ext cx="4505670" cy="108074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90000"/>
              </a:lnSpc>
              <a:spcBef>
                <a:spcPts val="0"/>
              </a:spcBef>
              <a:buSzTx/>
              <a:buNone/>
              <a:defRPr sz="1400"/>
            </a:lvl1pPr>
          </a:lstStyle>
          <a:p>
            <a:pPr defTabSz="914400"/>
            <a:r>
              <a:t>III Санкт-Петербургский конгресс исследователей международных отношений “Глобальные и региональные вызовы в меняющемся мире”, СПбГУ</a:t>
            </a:r>
          </a:p>
        </p:txBody>
      </p:sp>
      <p:sp>
        <p:nvSpPr>
          <p:cNvPr id="201" name="Санкт-Петербург…"/>
          <p:cNvSpPr txBox="1"/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914400">
              <a:lnSpc>
                <a:spcPct val="80000"/>
              </a:lnSpc>
              <a:spcBef>
                <a:spcPts val="0"/>
              </a:spcBef>
              <a:buSzTx/>
              <a:buNone/>
              <a:defRPr sz="2400"/>
            </a:pPr>
            <a:r>
              <a:t>Санкт-Петербург </a:t>
            </a:r>
          </a:p>
          <a:p>
            <a:pPr marL="0" indent="0" defTabSz="914400">
              <a:lnSpc>
                <a:spcPct val="80000"/>
              </a:lnSpc>
              <a:spcBef>
                <a:spcPts val="0"/>
              </a:spcBef>
              <a:buSzTx/>
              <a:buNone/>
              <a:defRPr sz="2400"/>
            </a:pPr>
            <a:r>
              <a:t>28-30 апреля 2026 г.</a:t>
            </a:r>
          </a:p>
        </p:txBody>
      </p:sp>
      <p:sp>
        <p:nvSpPr>
          <p:cNvPr id="202" name="Сотрудничество Японии в сфере кибербезопасности vs конкурирующие модели в странах БРИКС и ШОС"/>
          <p:cNvSpPr txBox="1"/>
          <p:nvPr>
            <p:ph type="body" idx="24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8600"/>
            </a:lvl1pPr>
          </a:lstStyle>
          <a:p>
            <a:pPr defTabSz="914400"/>
            <a:r>
              <a:t>Сотрудничество Японии в сфере кибербезопасности vs конкурирующие модели в странах БРИКС и ШОС</a:t>
            </a:r>
          </a:p>
        </p:txBody>
      </p:sp>
      <p:sp>
        <p:nvSpPr>
          <p:cNvPr id="203" name="Молдаванов Иван Александрович, стажер-исследователь научно учебной группы “Международное сотрудничество в сфере кибербезопасности в АСЕАН, БРИКС и ШОС и перспективы для России” НИУ ВШЭ"/>
          <p:cNvSpPr txBox="1"/>
          <p:nvPr>
            <p:ph type="body" idx="2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 defTabSz="914400">
              <a:lnSpc>
                <a:spcPct val="90000"/>
              </a:lnSpc>
              <a:spcBef>
                <a:spcPts val="0"/>
              </a:spcBef>
              <a:buSzTx/>
              <a:buNone/>
              <a:defRPr sz="2500">
                <a:latin typeface="HSE Sans Bold"/>
                <a:ea typeface="HSE Sans Bold"/>
                <a:cs typeface="HSE Sans Bold"/>
                <a:sym typeface="HSE Sans Bold"/>
              </a:defRPr>
            </a:pPr>
            <a:r>
              <a:t>Молдаванов Иван Александрович, </a:t>
            </a:r>
            <a:r>
              <a:rPr>
                <a:latin typeface="+mn-lt"/>
                <a:ea typeface="+mn-ea"/>
                <a:cs typeface="+mn-cs"/>
                <a:sym typeface="HSE Sans Regular"/>
              </a:rPr>
              <a:t>стажер-исследователь научно учебной группы “Международное сотрудничество в сфере кибербезопасности в АСЕАН, БРИКС и ШОС и перспективы для России” НИУ ВШЭ</a:t>
            </a:r>
            <a:endParaRPr>
              <a:latin typeface="+mn-lt"/>
              <a:ea typeface="+mn-ea"/>
              <a:cs typeface="+mn-cs"/>
              <a:sym typeface="HSE Sans Regular"/>
            </a:endParaRPr>
          </a:p>
          <a:p>
            <a:pPr marL="0" indent="0" algn="just" defTabSz="914400">
              <a:lnSpc>
                <a:spcPct val="90000"/>
              </a:lnSpc>
              <a:spcBef>
                <a:spcPts val="0"/>
              </a:spcBef>
              <a:buSzTx/>
              <a:buNone/>
              <a:defRPr sz="2200">
                <a:latin typeface="HSE Sans Bold"/>
                <a:ea typeface="HSE Sans Bold"/>
                <a:cs typeface="HSE Sans Bold"/>
                <a:sym typeface="HSE Sans Bold"/>
              </a:defRPr>
            </a:pPr>
            <a:r>
              <a:t> </a:t>
            </a:r>
          </a:p>
        </p:txBody>
      </p:sp>
      <p:sp>
        <p:nvSpPr>
          <p:cNvPr id="204" name="Доклад подготовлен в рамках проекта 26-00-002 Научного фонда НИУ ВШЭ “Индекс готовности стран АСЕАН, БРИКС, ШОС у сотрудничеству с Россией в сфере кибербезопасности””"/>
          <p:cNvSpPr txBox="1"/>
          <p:nvPr/>
        </p:nvSpPr>
        <p:spPr>
          <a:xfrm>
            <a:off x="2074545" y="11537950"/>
            <a:ext cx="1994940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Доклад подготовлен в рамках проекта 26-00-002 Научного фонда НИУ ВШЭ “Индекс готовности стран АСЕАН, БРИКС, ШОС у сотрудничеству с Россией в сфере кибербезопасности””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Почему кибербезопасность стала полем международной конкуренции?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00735">
              <a:defRPr sz="5335"/>
            </a:lvl1pPr>
          </a:lstStyle>
          <a:p>
            <a:pPr/>
            <a:r>
              <a:t>Почему кибербезопасность стала полем международной конкуренции?</a:t>
            </a:r>
          </a:p>
        </p:txBody>
      </p:sp>
      <p:sp>
        <p:nvSpPr>
          <p:cNvPr id="207" name="Актуальность темы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43327">
              <a:defRPr spc="-91" sz="9200"/>
            </a:lvl1pPr>
          </a:lstStyle>
          <a:p>
            <a:pPr/>
            <a:r>
              <a:t>Актуальность темы</a:t>
            </a:r>
          </a:p>
        </p:txBody>
      </p:sp>
      <p:sp>
        <p:nvSpPr>
          <p:cNvPr id="208" name="Защита инфраструктуры…"/>
          <p:cNvSpPr txBox="1"/>
          <p:nvPr>
            <p:ph type="body" idx="1"/>
          </p:nvPr>
        </p:nvSpPr>
        <p:spPr>
          <a:xfrm>
            <a:off x="1206500" y="4248504"/>
            <a:ext cx="21971000" cy="7308726"/>
          </a:xfrm>
          <a:prstGeom prst="rect">
            <a:avLst/>
          </a:prstGeom>
        </p:spPr>
        <p:txBody>
          <a:bodyPr/>
          <a:lstStyle/>
          <a:p>
            <a:pPr marL="457200" indent="-457200"/>
            <a:r>
              <a:t>Защита инфраструктуры</a:t>
            </a:r>
          </a:p>
          <a:p>
            <a:pPr marL="457200" indent="-457200"/>
            <a:r>
              <a:t>Междунарожные правила поведения</a:t>
            </a:r>
          </a:p>
          <a:p>
            <a:pPr marL="457200" indent="-457200"/>
            <a:r>
              <a:t>Суверенитет vs открытость </a:t>
            </a:r>
          </a:p>
          <a:p>
            <a:pPr marL="457200" indent="-457200"/>
            <a:r>
              <a:t>Цифровой порядок как политический вопрос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960_UK-Japan-Cyber-Dialogue.jpg" descr="s960_UK-Japan-Cyber-Dialogue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41666" b="0"/>
          <a:stretch>
            <a:fillRect/>
          </a:stretch>
        </p:blipFill>
        <p:spPr>
          <a:xfrm>
            <a:off x="12382500" y="0"/>
            <a:ext cx="12001500" cy="13716000"/>
          </a:xfrm>
          <a:prstGeom prst="rect">
            <a:avLst/>
          </a:prstGeom>
        </p:spPr>
      </p:pic>
      <p:sp>
        <p:nvSpPr>
          <p:cNvPr id="211" name="Япония: общая модель сотрудничества"/>
          <p:cNvSpPr txBox="1"/>
          <p:nvPr>
            <p:ph type="title"/>
          </p:nvPr>
        </p:nvSpPr>
        <p:spPr>
          <a:xfrm>
            <a:off x="1206500" y="635000"/>
            <a:ext cx="9779000" cy="3090092"/>
          </a:xfrm>
          <a:prstGeom prst="rect">
            <a:avLst/>
          </a:prstGeom>
        </p:spPr>
        <p:txBody>
          <a:bodyPr/>
          <a:lstStyle>
            <a:lvl1pPr defTabSz="1901951">
              <a:defRPr spc="-78" sz="7800"/>
            </a:lvl1pPr>
          </a:lstStyle>
          <a:p>
            <a:pPr/>
            <a:r>
              <a:t>Япония: общая модель сотрудничества</a:t>
            </a:r>
          </a:p>
        </p:txBody>
      </p:sp>
      <p:sp>
        <p:nvSpPr>
          <p:cNvPr id="212" name="Free, fair and secure cyberspace (свободное, справедливое и безопасное киберпространство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Free, fair and secure cyberspace (свободное, справедливое и безопасное киберпространство)</a:t>
            </a:r>
          </a:p>
          <a:p>
            <a:pPr/>
            <a:r>
              <a:t>Союзы и партнерства</a:t>
            </a:r>
          </a:p>
          <a:p>
            <a:pPr/>
            <a:r>
              <a:t>Like-minded states (государства со схожими взглядами)</a:t>
            </a:r>
          </a:p>
          <a:p>
            <a:pPr/>
            <a:r>
              <a:t>США, НАТО, ЕС, Великобритания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Углубление киберсотрудничества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759459">
              <a:defRPr sz="5060"/>
            </a:lvl1pPr>
          </a:lstStyle>
          <a:p>
            <a:pPr/>
            <a:r>
              <a:t>Углубление киберсотрудничества</a:t>
            </a:r>
          </a:p>
        </p:txBody>
      </p:sp>
      <p:sp>
        <p:nvSpPr>
          <p:cNvPr id="215" name="Япония в 2026 году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94559">
              <a:defRPr spc="-90" sz="9000"/>
            </a:lvl1pPr>
          </a:lstStyle>
          <a:p>
            <a:pPr/>
            <a:r>
              <a:t>Япония в 2026 году</a:t>
            </a:r>
          </a:p>
        </p:txBody>
      </p:sp>
      <p:sp>
        <p:nvSpPr>
          <p:cNvPr id="216" name="2-й Japan-NATO Cyber Dialogue (2-й диалог Японии и НАТО по кибербезопасности)…"/>
          <p:cNvSpPr txBox="1"/>
          <p:nvPr>
            <p:ph type="body" sz="half" idx="1"/>
          </p:nvPr>
        </p:nvSpPr>
        <p:spPr>
          <a:xfrm>
            <a:off x="1206500" y="4248504"/>
            <a:ext cx="9779000" cy="8876497"/>
          </a:xfrm>
          <a:prstGeom prst="rect">
            <a:avLst/>
          </a:prstGeom>
        </p:spPr>
        <p:txBody>
          <a:bodyPr/>
          <a:lstStyle/>
          <a:p>
            <a:pPr marL="432054" indent="-432054" defTabSz="298703">
              <a:spcBef>
                <a:spcPts val="3900"/>
              </a:spcBef>
              <a:defRPr sz="3780"/>
            </a:pPr>
            <a:r>
              <a:t>2-й Japan-NATO Cyber Dialogue (2-й диалог Японии и НАТО по кибербезопасности)</a:t>
            </a:r>
          </a:p>
          <a:p>
            <a:pPr marL="432054" indent="-432054" defTabSz="298703">
              <a:spcBef>
                <a:spcPts val="3900"/>
              </a:spcBef>
              <a:defRPr sz="3780"/>
            </a:pPr>
            <a:r>
              <a:t>7-й Japan-EU Cyber Dialogue (7-й диалог Японии и ЕС по кибербезопасности)</a:t>
            </a:r>
          </a:p>
          <a:p>
            <a:pPr marL="432054" indent="-432054" defTabSz="298703">
              <a:spcBef>
                <a:spcPts val="3900"/>
              </a:spcBef>
              <a:defRPr sz="3780"/>
            </a:pPr>
            <a:r>
              <a:t>9-й Japan-UK Cyber Dialogue (9-й диалог Японии и Великобритании по кибербезопасности)</a:t>
            </a:r>
          </a:p>
          <a:p>
            <a:pPr marL="432054" indent="-432054" defTabSz="298703">
              <a:spcBef>
                <a:spcPts val="3900"/>
              </a:spcBef>
              <a:defRPr sz="3780"/>
            </a:pPr>
            <a:r>
              <a:t>Japan-U.S.-ROK public-private event (японо-американо-южнокорейское государственно-частное мероприятие)</a:t>
            </a:r>
          </a:p>
        </p:txBody>
      </p:sp>
      <p:pic>
        <p:nvPicPr>
          <p:cNvPr id="217" name="ペーストされたムービー.png" descr="ペーストされたムービー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27422" y="2089150"/>
            <a:ext cx="12700001" cy="953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БРИКС: межгосударственная координация в сфере ИКТ"/>
          <p:cNvSpPr txBox="1"/>
          <p:nvPr>
            <p:ph type="title"/>
          </p:nvPr>
        </p:nvSpPr>
        <p:spPr>
          <a:xfrm>
            <a:off x="1206500" y="635000"/>
            <a:ext cx="21971000" cy="3032398"/>
          </a:xfrm>
          <a:prstGeom prst="rect">
            <a:avLst/>
          </a:prstGeom>
        </p:spPr>
        <p:txBody>
          <a:bodyPr/>
          <a:lstStyle>
            <a:lvl1pPr defTabSz="2170176">
              <a:defRPr spc="-89" sz="8900"/>
            </a:lvl1pPr>
          </a:lstStyle>
          <a:p>
            <a:pPr/>
            <a:r>
              <a:t>БРИКС: межгосударственная координация в сфере ИКТ</a:t>
            </a:r>
          </a:p>
        </p:txBody>
      </p:sp>
      <p:sp>
        <p:nvSpPr>
          <p:cNvPr id="220" name="Security in the use of ICTs (безопасность в сфере использования ИКТ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Security in the use of ICTs (безопасность в сфере использования ИКТ)</a:t>
            </a:r>
          </a:p>
          <a:p>
            <a:pPr/>
            <a:r>
              <a:t>Working Group on Security in the Use of ICTs (Рабочая групап по безопасности в сфере использования ИКТ)</a:t>
            </a:r>
          </a:p>
          <a:p>
            <a:pPr/>
            <a:r>
              <a:t>Capacity building (укрепление потенциала)</a:t>
            </a:r>
          </a:p>
          <a:p>
            <a:pPr/>
            <a:r>
              <a:t>Координация позиций в ООН </a:t>
            </a:r>
          </a:p>
          <a:p>
            <a:pPr/>
            <a:r>
              <a:t>Более инклюзивное глобальное управление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白い湾曲した石の端のクローズアップ" descr="白い湾曲した石の端のクローズアップ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3750" t="0" r="23750" b="0"/>
          <a:stretch>
            <a:fillRect/>
          </a:stretch>
        </p:blipFill>
        <p:spPr>
          <a:xfrm>
            <a:off x="12382500" y="0"/>
            <a:ext cx="12001500" cy="13716000"/>
          </a:xfrm>
          <a:prstGeom prst="rect">
            <a:avLst/>
          </a:prstGeom>
        </p:spPr>
      </p:pic>
      <p:sp>
        <p:nvSpPr>
          <p:cNvPr id="223" name="スライドのサブタイトル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ШО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43327">
              <a:defRPr spc="-91" sz="9200"/>
            </a:lvl1pPr>
          </a:lstStyle>
          <a:p>
            <a:pPr/>
            <a:r>
              <a:t>ШОС</a:t>
            </a:r>
          </a:p>
        </p:txBody>
      </p:sp>
      <p:sp>
        <p:nvSpPr>
          <p:cNvPr id="225" name="Международная информационная безопасность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47484" indent="-447484" defTabSz="309372">
              <a:spcBef>
                <a:spcPts val="4000"/>
              </a:spcBef>
              <a:defRPr sz="3915"/>
            </a:pPr>
            <a:r>
              <a:t>Международная информационная безопасность</a:t>
            </a:r>
          </a:p>
          <a:p>
            <a:pPr marL="447484" indent="-447484" defTabSz="309372">
              <a:spcBef>
                <a:spcPts val="4000"/>
              </a:spcBef>
              <a:defRPr sz="3915"/>
            </a:pPr>
            <a:r>
              <a:t>Суверенитет и невмешательство </a:t>
            </a:r>
          </a:p>
          <a:p>
            <a:pPr marL="447484" indent="-447484" defTabSz="309372">
              <a:spcBef>
                <a:spcPts val="4000"/>
              </a:spcBef>
              <a:defRPr sz="3915"/>
            </a:pPr>
            <a:r>
              <a:t>Контроль национального сегмента интернета</a:t>
            </a:r>
          </a:p>
          <a:p>
            <a:pPr marL="447484" indent="-447484" defTabSz="309372">
              <a:spcBef>
                <a:spcPts val="4000"/>
              </a:spcBef>
              <a:defRPr sz="3915"/>
            </a:pPr>
            <a:r>
              <a:t>Противодействие экстремизму и деструктивному использованию ИКТ</a:t>
            </a:r>
          </a:p>
          <a:p>
            <a:pPr marL="447484" indent="-447484" defTabSz="309372">
              <a:spcBef>
                <a:spcPts val="4000"/>
              </a:spcBef>
              <a:defRPr sz="3915"/>
            </a:pPr>
            <a:r>
              <a:t>Цифровая безопасность как часть политической стабильности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Сохранение цифровой повестки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00735">
              <a:defRPr sz="5335"/>
            </a:lvl1pPr>
          </a:lstStyle>
          <a:p>
            <a:pPr/>
            <a:r>
              <a:t>Сохранение цифровой повестки</a:t>
            </a:r>
          </a:p>
        </p:txBody>
      </p:sp>
      <p:sp>
        <p:nvSpPr>
          <p:cNvPr id="228" name="ШОС в 2026 году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43327">
              <a:defRPr spc="-91" sz="9200"/>
            </a:lvl1pPr>
          </a:lstStyle>
          <a:p>
            <a:pPr/>
            <a:r>
              <a:t>ШОС в 2026 году</a:t>
            </a:r>
          </a:p>
        </p:txBody>
      </p:sp>
      <p:sp>
        <p:nvSpPr>
          <p:cNvPr id="229" name="Встречи профильных ведомств по ИК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Встречи профильных ведомств по ИКТ </a:t>
            </a:r>
          </a:p>
          <a:p>
            <a:pPr/>
            <a:r>
              <a:t>Форум по искусственному интеллекту </a:t>
            </a:r>
          </a:p>
          <a:p>
            <a:pPr/>
            <a:r>
              <a:t>Продолжение цифровой кооперации</a:t>
            </a:r>
          </a:p>
          <a:p>
            <a:pPr/>
            <a:r>
              <a:t>Сохранение прежней нормативной рамки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Сравнение моделей сотрудничеств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43327">
              <a:defRPr spc="-91" sz="9200"/>
            </a:lvl1pPr>
          </a:lstStyle>
          <a:p>
            <a:pPr/>
            <a:r>
              <a:t>Сравнение моделей сотрудничества</a:t>
            </a:r>
          </a:p>
        </p:txBody>
      </p:sp>
      <p:graphicFrame>
        <p:nvGraphicFramePr>
          <p:cNvPr id="232" name="表1"/>
          <p:cNvGraphicFramePr/>
          <p:nvPr/>
        </p:nvGraphicFramePr>
        <p:xfrm>
          <a:off x="655070" y="2437114"/>
          <a:ext cx="23086560" cy="1117033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{EEE7283C-3CF3-47DC-8721-378D4A62B228}</a:tableStyleId>
              </a:tblPr>
              <a:tblGrid>
                <a:gridCol w="5768464"/>
                <a:gridCol w="5768464"/>
                <a:gridCol w="5768464"/>
                <a:gridCol w="5768464"/>
              </a:tblGrid>
              <a:tr h="902342">
                <a:tc>
                  <a:txBody>
                    <a:bodyPr/>
                    <a:lstStyle/>
                    <a:p>
                      <a:pPr algn="l" defTabSz="914400">
                        <a:defRPr b="0" sz="1800"/>
                      </a:pPr>
                      <a:r>
                        <a:rPr sz="3200">
                          <a:sym typeface="HSE Sans Bold"/>
                        </a:rPr>
                        <a:t>Критерий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-181383"/>
                        <a:satOff val="15108"/>
                        <a:lumOff val="1498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/>
                      </a:pPr>
                      <a:r>
                        <a:rPr sz="3200">
                          <a:sym typeface="HSE Sans Bold"/>
                        </a:rPr>
                        <a:t>Япония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-181383"/>
                        <a:satOff val="15108"/>
                        <a:lumOff val="1498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/>
                      </a:pPr>
                      <a:r>
                        <a:rPr sz="3200">
                          <a:sym typeface="HSE Sans Bold"/>
                        </a:rPr>
                        <a:t>БРИКС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-181383"/>
                        <a:satOff val="15108"/>
                        <a:lumOff val="1498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/>
                      </a:pPr>
                      <a:r>
                        <a:rPr sz="3200">
                          <a:sym typeface="HSE Sans Bold"/>
                        </a:rPr>
                        <a:t>ШОС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-181383"/>
                        <a:satOff val="15108"/>
                        <a:lumOff val="14987"/>
                      </a:schemeClr>
                    </a:solidFill>
                  </a:tcPr>
                </a:tc>
              </a:tr>
              <a:tr h="1884778">
                <a:tc>
                  <a:txBody>
                    <a:bodyPr/>
                    <a:lstStyle/>
                    <a:p>
                      <a:pPr algn="l" defTabSz="914400">
                        <a:defRPr b="0" sz="1800"/>
                      </a:pPr>
                      <a:r>
                        <a:rPr sz="3200">
                          <a:sym typeface="HSE Sans Bold"/>
                        </a:rPr>
                        <a:t>Основная логика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-181383"/>
                        <a:satOff val="15108"/>
                        <a:lumOff val="1498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172C65"/>
                          </a:solidFill>
                          <a:sym typeface="HSE Sans Regular"/>
                        </a:rPr>
                        <a:t>Союзы, партнерства, нормы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172C65"/>
                          </a:solidFill>
                          <a:sym typeface="HSE Sans Regular"/>
                        </a:rPr>
                        <a:t>Координация суверенных государств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172C65"/>
                          </a:solidFill>
                          <a:sym typeface="HSE Sans Regular"/>
                        </a:rPr>
                        <a:t>Суверенитет, контроль, стабильность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791694">
                <a:tc>
                  <a:txBody>
                    <a:bodyPr/>
                    <a:lstStyle/>
                    <a:p>
                      <a:pPr algn="l" defTabSz="914400">
                        <a:defRPr b="0" sz="1800"/>
                      </a:pPr>
                      <a:r>
                        <a:rPr sz="3200">
                          <a:sym typeface="HSE Sans Bold"/>
                        </a:rPr>
                        <a:t>Как понимаются угрозы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-181383"/>
                        <a:satOff val="15108"/>
                        <a:lumOff val="1498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172C65"/>
                          </a:solidFill>
                          <a:sym typeface="HSE Sans Regular"/>
                        </a:rPr>
                        <a:t>Кибератаки, риски для инфраструктуры, международная киберстабсльность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172C65"/>
                          </a:solidFill>
                          <a:sym typeface="HSE Sans Regular"/>
                        </a:rPr>
                        <a:t>Риски в сфере ИКТ, киберпреступность, уязвимость цифровых продуктов, дефицит международных правил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172C65"/>
                          </a:solidFill>
                          <a:sym typeface="HSE Sans Regular"/>
                        </a:rPr>
                        <a:t>Кибератаки, информационная нестабильность, экстремизм, дезинформация, внешнее вмешательство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59604">
                <a:tc>
                  <a:txBody>
                    <a:bodyPr/>
                    <a:lstStyle/>
                    <a:p>
                      <a:pPr algn="l" defTabSz="914400">
                        <a:defRPr b="0" sz="1800"/>
                      </a:pPr>
                      <a:r>
                        <a:rPr sz="3200">
                          <a:sym typeface="HSE Sans Bold"/>
                        </a:rPr>
                        <a:t>Роль государства 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-181383"/>
                        <a:satOff val="15108"/>
                        <a:lumOff val="1498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172C65"/>
                          </a:solidFill>
                          <a:sym typeface="HSE Sans Regular"/>
                        </a:rPr>
                        <a:t>Координатор в сети союзов и партнерств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172C65"/>
                          </a:solidFill>
                          <a:sym typeface="HSE Sans Regular"/>
                        </a:rPr>
                        <a:t>Главный участник межгосударственной выработки правил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172C65"/>
                          </a:solidFill>
                          <a:sym typeface="HSE Sans Regular"/>
                        </a:rPr>
                        <a:t>Главный и доминирующий регулятор цифрового пространства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59604">
                <a:tc>
                  <a:txBody>
                    <a:bodyPr/>
                    <a:lstStyle/>
                    <a:p>
                      <a:pPr algn="l" defTabSz="914400">
                        <a:defRPr b="0" sz="1800"/>
                      </a:pPr>
                      <a:r>
                        <a:rPr sz="3200">
                          <a:sym typeface="HSE Sans Bold"/>
                        </a:rPr>
                        <a:t>Форматы сотрудничества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-181383"/>
                        <a:satOff val="15108"/>
                        <a:lumOff val="1498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172C65"/>
                          </a:solidFill>
                          <a:sym typeface="HSE Sans Regular"/>
                        </a:rPr>
                        <a:t>Двусторонние и многосторонние диалоги, союзы, совместные учения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172C65"/>
                          </a:solidFill>
                          <a:sym typeface="HSE Sans Regular"/>
                        </a:rPr>
                        <a:t>Рабочие группы, координация в ООН, межгосударственные консультации, сети CERT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172C65"/>
                          </a:solidFill>
                          <a:sym typeface="HSE Sans Regular"/>
                        </a:rPr>
                        <a:t>Межгосударственная кооперация, саммит, встречи профильных ведомств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59604">
                <a:tc>
                  <a:txBody>
                    <a:bodyPr/>
                    <a:lstStyle/>
                    <a:p>
                      <a:pPr algn="l" defTabSz="914400">
                        <a:defRPr b="0" sz="1800"/>
                      </a:pPr>
                      <a:r>
                        <a:rPr sz="3200">
                          <a:sym typeface="HSE Sans Bold"/>
                        </a:rPr>
                        <a:t>Политическая цель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hueOff val="-181383"/>
                        <a:satOff val="15108"/>
                        <a:lumOff val="1498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172C65"/>
                          </a:solidFill>
                          <a:sym typeface="HSE Sans Regular"/>
                        </a:rPr>
                        <a:t>Открытый и основанный на правилах киберпорядок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172C65"/>
                          </a:solidFill>
                          <a:sym typeface="HSE Sans Regular"/>
                        </a:rPr>
                        <a:t>Более представительное глобальное цифровое управление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172C65"/>
                          </a:solidFill>
                          <a:sym typeface="HSE Sans Regular"/>
                        </a:rPr>
                        <a:t>Защита суверенитета и внутренней стабильности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スライドのサブタイトル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5" name="Заключение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43327">
              <a:defRPr spc="-91" sz="9200"/>
            </a:lvl1pPr>
          </a:lstStyle>
          <a:p>
            <a:pPr/>
            <a:r>
              <a:t>Заключение</a:t>
            </a:r>
          </a:p>
        </p:txBody>
      </p:sp>
      <p:sp>
        <p:nvSpPr>
          <p:cNvPr id="236" name="Япония — союзническая и нормативная модель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Япония — союзническая и нормативная модель</a:t>
            </a:r>
          </a:p>
          <a:p>
            <a:pPr/>
            <a:r>
              <a:t>БРИКС — координационная и более инхлюзивная модель</a:t>
            </a:r>
          </a:p>
          <a:p>
            <a:pPr/>
            <a:r>
              <a:t>ШОС — суверенистская и государственно-центричная модель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172C65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HSE Sans Regular"/>
        <a:ea typeface="HSE Sans Regular"/>
        <a:cs typeface="HSE Sans Regular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500" u="none" kumimoji="0" normalizeH="0">
            <a:ln>
              <a:noFill/>
            </a:ln>
            <a:solidFill>
              <a:srgbClr val="172C65"/>
            </a:solidFill>
            <a:effectLst/>
            <a:uFillTx/>
            <a:latin typeface="+mn-lt"/>
            <a:ea typeface="+mn-ea"/>
            <a:cs typeface="+mn-cs"/>
            <a:sym typeface="HSE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HSE Sans Regular"/>
        <a:ea typeface="HSE Sans Regular"/>
        <a:cs typeface="HSE Sans Regular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500" u="none" kumimoji="0" normalizeH="0">
            <a:ln>
              <a:noFill/>
            </a:ln>
            <a:solidFill>
              <a:srgbClr val="172C65"/>
            </a:solidFill>
            <a:effectLst/>
            <a:uFillTx/>
            <a:latin typeface="+mn-lt"/>
            <a:ea typeface="+mn-ea"/>
            <a:cs typeface="+mn-cs"/>
            <a:sym typeface="HSE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