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3" r:id="rId3"/>
    <p:sldId id="264" r:id="rId4"/>
    <p:sldId id="28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62" r:id="rId25"/>
  </p:sldIdLst>
  <p:sldSz cx="12192000" cy="6858000"/>
  <p:notesSz cx="6858000" cy="9144000"/>
  <p:embeddedFontLst>
    <p:embeddedFont>
      <p:font typeface="Microsoft YaHei" panose="020B0503020204020204" pitchFamily="34" charset="-122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D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млрд долл.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8A93A8"/>
              </a:solidFill>
            </c:spPr>
            <c:extLst>
              <c:ext xmlns:c16="http://schemas.microsoft.com/office/drawing/2014/chart" uri="{C3380CC4-5D6E-409C-BE32-E72D297353CC}">
                <c16:uniqueId val="{00000001-D41E-432F-990B-5A78C67EE04A}"/>
              </c:ext>
            </c:extLst>
          </c:dPt>
          <c:dPt>
            <c:idx val="1"/>
            <c:invertIfNegative val="1"/>
            <c:bubble3D val="0"/>
            <c:spPr>
              <a:solidFill>
                <a:srgbClr val="B8C0D2"/>
              </a:solidFill>
            </c:spPr>
            <c:extLst>
              <c:ext xmlns:c16="http://schemas.microsoft.com/office/drawing/2014/chart" uri="{C3380CC4-5D6E-409C-BE32-E72D297353CC}">
                <c16:uniqueId val="{00000003-D41E-432F-990B-5A78C67EE04A}"/>
              </c:ext>
            </c:extLst>
          </c:dPt>
          <c:dPt>
            <c:idx val="2"/>
            <c:invertIfNegative val="1"/>
            <c:bubble3D val="0"/>
            <c:spPr>
              <a:solidFill>
                <a:srgbClr val="0E7FA3"/>
              </a:solidFill>
            </c:spPr>
            <c:extLst>
              <c:ext xmlns:c16="http://schemas.microsoft.com/office/drawing/2014/chart" uri="{C3380CC4-5D6E-409C-BE32-E72D297353CC}">
                <c16:uniqueId val="{00000005-D41E-432F-990B-5A78C67EE04A}"/>
              </c:ext>
            </c:extLst>
          </c:dPt>
          <c:dLbls>
            <c:numFmt formatCode="0.0&quot; млрд $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1B1650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США: частные
инвестиции, 2024</c:v>
                </c:pt>
                <c:pt idx="1">
                  <c:v>КНР: частные
инвестиции, 2024</c:v>
                </c:pt>
                <c:pt idx="2">
                  <c:v>КНР: инвестиции в
ИИ-инфраструктуру,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109.1</c:v>
                </c:pt>
                <c:pt idx="1">
                  <c:v>9.3000000000000007</c:v>
                </c:pt>
                <c:pt idx="2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1E-432F-990B-5A78C67EE0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9D3E6"/>
            </a:solidFill>
          </a:ln>
        </c:spPr>
        <c:txPr>
          <a:bodyPr/>
          <a:lstStyle/>
          <a:p>
            <a:pPr>
              <a:defRPr sz="1200">
                <a:solidFill>
                  <a:srgbClr val="2B3048"/>
                </a:solidFill>
                <a:latin typeface="Calibri"/>
              </a:defRPr>
            </a:pPr>
            <a:endParaRPr lang="ru-RU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25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C3527-205A-489F-83E0-5BF8B3B6F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8BE74F-ADC0-47A8-822F-B5E683E3B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706BF6-C720-43C7-A804-17962A23D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CD843C-9A58-48D0-AB33-D984EE8F2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9AEA55-282A-40AD-8E3C-DD481967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4F2426-A53C-40A3-8474-0B83335D9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837022-E7FF-498A-9C71-97A60445C2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6624" y="480569"/>
            <a:ext cx="1255395" cy="12553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F1BB15-92FB-4C65-A81C-3DC2D43F50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89137" y="2845999"/>
            <a:ext cx="2573922" cy="341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6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информацией_фон с узор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CC0698-F7A9-4458-AD8A-A84E78EB0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7E59CCE-7602-4A8C-AEA6-A21ACCA383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992" y="5480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defRPr sz="5400" b="1">
                <a:solidFill>
                  <a:schemeClr val="bg1"/>
                </a:solidFill>
                <a:latin typeface="HSE Sans" panose="02000000000000000000" pitchFamily="50" charset="-52"/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 две строки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BE85A2F0-5053-4EDC-8DC2-8B9AD260E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992" y="22082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HSE Sans" panose="02000000000000000000" pitchFamily="50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DC4912-3125-49D1-AF2B-93807ADADB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2428" y="480569"/>
            <a:ext cx="799591" cy="79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информацией_фон без узо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196132-BF42-4FA7-8CBC-5AD0DCB634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7E59CCE-7602-4A8C-AEA6-A21ACCA383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992" y="5480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defRPr sz="5400" b="1">
                <a:solidFill>
                  <a:schemeClr val="bg1"/>
                </a:solidFill>
                <a:latin typeface="HSE Sans" panose="02000000000000000000" pitchFamily="50" charset="-52"/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 две строки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BE85A2F0-5053-4EDC-8DC2-8B9AD260E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992" y="22082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HSE Sans" panose="02000000000000000000" pitchFamily="50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E9A0A0-F44E-4B24-85C6-0096EF7888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2428" y="480569"/>
            <a:ext cx="799591" cy="79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4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информацией_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7E59CCE-7602-4A8C-AEA6-A21ACCA383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992" y="5480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defRPr sz="5400" b="1">
                <a:solidFill>
                  <a:srgbClr val="102D69"/>
                </a:solidFill>
                <a:latin typeface="HSE Sans" panose="02000000000000000000" pitchFamily="50" charset="-52"/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 две строки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BE85A2F0-5053-4EDC-8DC2-8B9AD260E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992" y="220821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102D69"/>
                </a:solidFill>
                <a:latin typeface="HSE Sans" panose="02000000000000000000" pitchFamily="50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5EF9ED-4294-4CD8-8AB4-5C3B999A9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2427" y="479553"/>
            <a:ext cx="799591" cy="79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7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681DB1-0301-405A-AEA4-6B3003B22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D71451-16E9-49F2-8A90-56E98EA0F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7F1A89-23D0-40A1-9AC1-A172FA86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3157EB-E5B8-4139-ACE2-AE165D24C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32CB4D-AB86-4067-BE38-C9E479DF5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92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55AF4-85AC-4984-973F-82B3FC095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6C84F2-3245-4C87-AD77-2FD973FA8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C273B5-D337-42E7-BF42-5F227AEF9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64D23A-9088-41CC-92F5-E44405D1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18A09C-DEAC-440F-9AC8-F99F7BFF2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1BE6F5-BDA9-46E5-B5B4-E823AF21D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77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A2102-61DF-4267-8B66-20672401F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97E224-BC95-4E0B-96E1-31EC9A6F1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BFC709-D0B7-4C0A-BE12-F098CAA6E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4CF4B6-AB6D-4694-A07C-44D92DA412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7A1BBD0-A297-4D3D-963A-F344F3DA5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B39C1B-22A4-424F-90AC-89F10F17E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E6F79B-9377-4C9B-817F-9FA15111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DA27355-7FD3-4897-A19E-675A9D445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53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B43AD-3E75-46C9-AB2C-C3C2BC01A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A279F7-781A-4462-8333-D4804294D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23EDD1-B419-475D-8FCF-BCF0DC05C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CECB08-A1E2-4428-997E-217857035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301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C8148E-AA79-4BE7-9224-43506B697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81D94B-EACC-4CFC-85D9-6E7D3E044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C51A76-6337-4AED-9671-D5D1506AC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BF9883C-C7E5-4F02-A851-B7816E937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4C6CF2-9C98-47D8-915A-0B5CDDF30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230A95-FD03-4844-92FE-76DD7AC0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06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02920-D1D7-44A6-960F-E0E3D3C9F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4EB054B-4BB3-4DAC-AC38-46000EF7D3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1F216D-A608-4791-8BA8-CF768641B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A5E86-70F8-4CE7-BB4A-72E737A3E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AD5F14-70FD-4897-8813-D70117EAC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A85A8A-5E91-4F03-A8A5-0AFC6222E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389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0F3F6-2A30-4151-BC5A-BD5340FA7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378C50-BCEF-45F4-9F7B-42F7A71B1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30A713-22DB-45FE-9EBA-3AE80F5B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D5AB58-00C9-41CC-8B16-1A82E641C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6719A1-CADD-491D-82F3-66D31712A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09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56283A6-E277-4670-875B-981A42AA80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ED1C18-239A-4315-AA0C-BBD9BF0D5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F6337A-B731-44AB-ADB6-332BA4065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18B8F7-B657-4780-9680-DC5D34D21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4F6293-8291-4D30-8DF9-D2816A2E2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97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2EC7CF-D443-41A4-8137-64A25AB1D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FFDB20-E780-496A-8D23-D462C13F5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E97E68-3A9A-41CE-B7AB-E55BA6830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D2251-8CC1-4874-AE60-CE0C488A28A3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5C26C6-8AD3-4C7E-837C-697BD4F3B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80DA07-9546-4F3D-9487-E5D477447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23F3-DAE1-4ABE-9149-68A979071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59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D445A-707C-490B-A3DE-ADE3F18DC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66928"/>
            <a:ext cx="8092440" cy="3017520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От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информационной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к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когнитивной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 err="1" smtClean="0">
                <a:solidFill>
                  <a:schemeClr val="bg1"/>
                </a:solidFill>
                <a:latin typeface="HSE Sans"/>
                <a:ea typeface="Microsoft YaHei"/>
              </a:rPr>
              <a:t>войне:стратегия</a:t>
            </a:r>
            <a:r>
              <a:rPr sz="2800" b="1" i="0" dirty="0" smtClean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и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перспективы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обеспечения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национального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суверенитета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и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достижения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глобального</a:t>
            </a:r>
            <a:r>
              <a:rPr sz="2800" b="1" i="0" dirty="0">
                <a:solidFill>
                  <a:schemeClr val="bg1"/>
                </a:solidFill>
                <a:latin typeface="HSE Sans"/>
                <a:ea typeface="Microsoft YaHei"/>
              </a:rPr>
              <a:t> </a:t>
            </a:r>
            <a:r>
              <a:rPr sz="2800" b="1" i="0" dirty="0" err="1">
                <a:solidFill>
                  <a:schemeClr val="bg1"/>
                </a:solidFill>
                <a:latin typeface="HSE Sans"/>
                <a:ea typeface="Microsoft YaHei"/>
              </a:rPr>
              <a:t>доминирования</a:t>
            </a:r>
            <a:endParaRPr sz="2800" b="1" i="0" dirty="0">
              <a:solidFill>
                <a:schemeClr val="bg1"/>
              </a:solidFill>
              <a:latin typeface="HSE Sans"/>
              <a:ea typeface="Microsoft YaHei"/>
            </a:endParaRPr>
          </a:p>
        </p:txBody>
      </p:sp>
      <p:sp>
        <p:nvSpPr>
          <p:cNvPr id="3" name="Авторы"/>
          <p:cNvSpPr txBox="1"/>
          <p:nvPr/>
        </p:nvSpPr>
        <p:spPr>
          <a:xfrm>
            <a:off x="685800" y="3977639"/>
            <a:ext cx="78638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HSE Sans"/>
                <a:ea typeface="Microsoft YaHei"/>
              </a:rPr>
              <a:t>Г.Ю. Никипорец-Такигава  ·  О.А. Филатов  ·  В.А. Тришкина</a:t>
            </a:r>
          </a:p>
        </p:txBody>
      </p:sp>
      <p:sp>
        <p:nvSpPr>
          <p:cNvPr id="4" name="Аффилиация"/>
          <p:cNvSpPr txBox="1"/>
          <p:nvPr/>
        </p:nvSpPr>
        <p:spPr>
          <a:xfrm>
            <a:off x="685800" y="4434840"/>
            <a:ext cx="7589520" cy="8229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D5DDF0"/>
                </a:solidFill>
                <a:latin typeface="HSE Sans"/>
                <a:ea typeface="Microsoft YaHei"/>
              </a:rPr>
              <a:t>НИУ «Высшая школа экономики», научно-учебная группа «Международное сотрудничество в сфере кибербезопасности в АСЕАН, БРИКС и ШОС и перспективы для России»</a:t>
            </a:r>
          </a:p>
        </p:txBody>
      </p:sp>
    </p:spTree>
    <p:extLst>
      <p:ext uri="{BB962C8B-B14F-4D97-AF65-F5344CB8AC3E}">
        <p14:creationId xmlns:p14="http://schemas.microsoft.com/office/powerpoint/2010/main" val="118604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Докладчики</a:t>
            </a:r>
          </a:p>
        </p:txBody>
      </p:sp>
      <p:sp>
        <p:nvSpPr>
          <p:cNvPr id="3" name="Карточка 1"/>
          <p:cNvSpPr/>
          <p:nvPr/>
        </p:nvSpPr>
        <p:spPr>
          <a:xfrm>
            <a:off x="548640" y="1600200"/>
            <a:ext cx="3520440" cy="3246120"/>
          </a:xfrm>
          <a:prstGeom prst="roundRect">
            <a:avLst>
              <a:gd name="adj" fmla="val 6000"/>
            </a:avLst>
          </a:prstGeom>
          <a:solidFill>
            <a:srgbClr val="FFFFFF">
              <a:alpha val="7000"/>
            </a:srgbClr>
          </a:solidFill>
          <a:ln w="9525">
            <a:solidFill>
              <a:srgbClr val="5FD4E6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868680" y="1920240"/>
            <a:ext cx="566928" cy="566928"/>
          </a:xfrm>
          <a:prstGeom prst="ellipse">
            <a:avLst/>
          </a:prstGeom>
          <a:solidFill>
            <a:srgbClr val="0E80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297180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Calibri"/>
                <a:ea typeface="Microsoft YaHei"/>
              </a:rPr>
              <a:t>Никипорец-Такигава
Галина Юрьевна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502152"/>
            <a:ext cx="297180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5FD4E6"/>
                </a:solidFill>
                <a:latin typeface="Calibri"/>
                <a:ea typeface="Microsoft YaHei"/>
              </a:rPr>
              <a:t>д.полит.н., профессор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840480"/>
            <a:ext cx="2971800" cy="9144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D5DDF0"/>
                </a:solidFill>
                <a:latin typeface="Calibri"/>
                <a:ea typeface="Microsoft YaHei"/>
              </a:rPr>
              <a:t>Факультет мировой экономики и мировой политики НИУ ВШЭ; руководитель научно-учебной группы</a:t>
            </a:r>
          </a:p>
        </p:txBody>
      </p:sp>
      <p:sp>
        <p:nvSpPr>
          <p:cNvPr id="8" name="Карточка 2"/>
          <p:cNvSpPr/>
          <p:nvPr/>
        </p:nvSpPr>
        <p:spPr>
          <a:xfrm>
            <a:off x="4343400" y="1600200"/>
            <a:ext cx="3520440" cy="3246120"/>
          </a:xfrm>
          <a:prstGeom prst="roundRect">
            <a:avLst>
              <a:gd name="adj" fmla="val 6000"/>
            </a:avLst>
          </a:prstGeom>
          <a:solidFill>
            <a:srgbClr val="FFFFFF">
              <a:alpha val="7000"/>
            </a:srgbClr>
          </a:solidFill>
          <a:ln w="9525">
            <a:solidFill>
              <a:srgbClr val="5FD4E6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4663440" y="1920240"/>
            <a:ext cx="566928" cy="566928"/>
          </a:xfrm>
          <a:prstGeom prst="ellipse">
            <a:avLst/>
          </a:prstGeom>
          <a:solidFill>
            <a:srgbClr val="0E80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2697480"/>
            <a:ext cx="297180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Calibri"/>
                <a:ea typeface="Microsoft YaHei"/>
              </a:rPr>
              <a:t>Филатов
Олег Александрович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3502152"/>
            <a:ext cx="297180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5FD4E6"/>
                </a:solidFill>
                <a:latin typeface="Calibri"/>
                <a:ea typeface="Microsoft YaHei"/>
              </a:rPr>
              <a:t>стажер-исследователь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840480"/>
            <a:ext cx="2971800" cy="9144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D5DDF0"/>
                </a:solidFill>
                <a:latin typeface="Calibri"/>
                <a:ea typeface="Microsoft YaHei"/>
              </a:rPr>
              <a:t>Центр комплексных европейских и международных исследований НИУ ВШЭ; научно-учебная группа</a:t>
            </a:r>
          </a:p>
        </p:txBody>
      </p:sp>
      <p:sp>
        <p:nvSpPr>
          <p:cNvPr id="13" name="Карточка 3"/>
          <p:cNvSpPr/>
          <p:nvPr/>
        </p:nvSpPr>
        <p:spPr>
          <a:xfrm>
            <a:off x="8138160" y="1600200"/>
            <a:ext cx="3520440" cy="3246120"/>
          </a:xfrm>
          <a:prstGeom prst="roundRect">
            <a:avLst>
              <a:gd name="adj" fmla="val 6000"/>
            </a:avLst>
          </a:prstGeom>
          <a:solidFill>
            <a:srgbClr val="FFFFFF">
              <a:alpha val="7000"/>
            </a:srgbClr>
          </a:solidFill>
          <a:ln w="9525">
            <a:solidFill>
              <a:srgbClr val="5FD4E6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8458200" y="1920240"/>
            <a:ext cx="566928" cy="566928"/>
          </a:xfrm>
          <a:prstGeom prst="ellipse">
            <a:avLst/>
          </a:prstGeom>
          <a:solidFill>
            <a:srgbClr val="0E80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2697480"/>
            <a:ext cx="297180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Calibri"/>
                <a:ea typeface="Microsoft YaHei"/>
              </a:rPr>
              <a:t>Тришкина
Валерия Александровна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3502152"/>
            <a:ext cx="297180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5FD4E6"/>
                </a:solidFill>
                <a:latin typeface="Calibri"/>
                <a:ea typeface="Microsoft YaHei"/>
              </a:rPr>
              <a:t>стажер-исследователь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840480"/>
            <a:ext cx="2971800" cy="9144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D5DDF0"/>
                </a:solidFill>
                <a:latin typeface="Calibri"/>
                <a:ea typeface="Microsoft YaHei"/>
              </a:rPr>
              <a:t>Научно-учебная группа НИУ ВШЭ</a:t>
            </a:r>
          </a:p>
        </p:txBody>
      </p:sp>
      <p:sp>
        <p:nvSpPr>
          <p:cNvPr id="18" name="Группа"/>
          <p:cNvSpPr/>
          <p:nvPr/>
        </p:nvSpPr>
        <p:spPr>
          <a:xfrm>
            <a:off x="548640" y="5120640"/>
            <a:ext cx="11109960" cy="868680"/>
          </a:xfrm>
          <a:prstGeom prst="roundRect">
            <a:avLst>
              <a:gd name="adj" fmla="val 6000"/>
            </a:avLst>
          </a:prstGeom>
          <a:solidFill>
            <a:srgbClr val="0E80A4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5120640"/>
            <a:ext cx="10607040" cy="8686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5FD4E6"/>
                </a:solidFill>
                <a:latin typeface="Calibri"/>
                <a:ea typeface="Microsoft YaHei"/>
              </a:rPr>
              <a:t>Научно-учебная группа  </a:t>
            </a:r>
            <a:r>
              <a:rPr sz="1500" b="0" i="0">
                <a:solidFill>
                  <a:srgbClr val="FFFFFF"/>
                </a:solidFill>
                <a:latin typeface="Calibri"/>
                <a:ea typeface="Microsoft YaHei"/>
              </a:rPr>
              <a:t>«Международное сотрудничество в сфере кибербезопасности в АСЕАН, БРИКС и ШОС и перспективы для России», НИУ ВШЭ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453549"/>
            <a:ext cx="10109200" cy="777240"/>
          </a:xfrm>
        </p:spPr>
        <p:txBody>
          <a:bodyPr wrap="square" lIns="0" r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2600" b="1" i="0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НУГ «Международное сотрудничество в сфере </a:t>
            </a:r>
            <a:r>
              <a:rPr lang="ru-RU" sz="2600" b="1" i="0" dirty="0" err="1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кибербезопасности</a:t>
            </a:r>
            <a:r>
              <a:rPr lang="ru-RU" sz="2600" b="1" i="0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Microsoft YaHei"/>
              </a:rPr>
              <a:t> в АСЕАН, БРИКС, ШОС и перспективы для России»</a:t>
            </a:r>
            <a:endParaRPr sz="2600" b="1" i="0" dirty="0">
              <a:solidFill>
                <a:schemeClr val="accent1">
                  <a:lumMod val="50000"/>
                </a:schemeClr>
              </a:solidFill>
              <a:latin typeface="Calibri"/>
              <a:ea typeface="Microsoft YaHe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949" y="1370175"/>
            <a:ext cx="2300334" cy="263602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949" y="4006203"/>
            <a:ext cx="2362309" cy="248184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26720" y="1648948"/>
            <a:ext cx="883422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Основная цель -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создание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и 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внедрение Индекса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готовности стран АСЕАН, БРИКС, ШОС к сотрудничеству с Россией в сфере </a:t>
            </a:r>
            <a:r>
              <a:rPr lang="ru-RU" sz="2000" b="1" i="1" dirty="0" err="1" smtClean="0">
                <a:solidFill>
                  <a:schemeClr val="accent1">
                    <a:lumMod val="50000"/>
                  </a:schemeClr>
                </a:solidFill>
              </a:rPr>
              <a:t>кибербезопасности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ru-RU" sz="2000" b="1" i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Специфика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наших исследований: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</a:rPr>
              <a:t>Фундаментальный и практико-ориентированный характер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i="1" dirty="0" err="1">
                <a:solidFill>
                  <a:schemeClr val="accent1">
                    <a:lumMod val="50000"/>
                  </a:schemeClr>
                </a:solidFill>
              </a:rPr>
              <a:t>Междисциплинарность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</a:rPr>
              <a:t>Ориентированность на распространение результатов исследования не только в России, но и за рубежом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</a:rPr>
              <a:t>Солидный научный задел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</a:rPr>
              <a:t>Полное соответствие обновленной концепции НУГ НИУ ВШЭ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Постановка проблемы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ВВЕДЕНИЕ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91640"/>
            <a:ext cx="5486400" cy="4480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600" b="0" i="0">
                <a:solidFill>
                  <a:srgbClr val="2B3048"/>
                </a:solidFill>
                <a:latin typeface="Calibri"/>
                <a:ea typeface="Microsoft YaHei"/>
              </a:rPr>
              <a:t>Во второй половине 2020-х годов киберпространство переходит от «интернета контента» Web 3.0 к архитектуре человеко-машинного взаимодействия — </a:t>
            </a: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Web 4.0, или системе симбиотического интеллекта</a:t>
            </a:r>
            <a:r>
              <a:rPr sz="1600" b="0" i="0">
                <a:solidFill>
                  <a:srgbClr val="2B3048"/>
                </a:solidFill>
                <a:latin typeface="Calibri"/>
                <a:ea typeface="Microsoft YaHei"/>
              </a:rPr>
              <a:t>. Сеть перестаёт быть пассивным носителем данных и становится активной интеллектуальной средой, способной к самостоятельному анализу и прогнозированию.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 i="0">
                <a:solidFill>
                  <a:srgbClr val="2B3048"/>
                </a:solidFill>
                <a:latin typeface="Calibri"/>
                <a:ea typeface="Microsoft YaHei"/>
              </a:rPr>
              <a:t>Искусственный интеллект превращается в фактор геополитической конкуренции. США рассматривают ИИ как ключевой инструмент сохранения технологического лидерства, тогда как КНР в 15-м пятилетнем плане (2026–2030) ставит цель </a:t>
            </a:r>
            <a:r>
              <a:rPr sz="1600" b="1" i="0">
                <a:solidFill>
                  <a:srgbClr val="0E7FA3"/>
                </a:solidFill>
                <a:latin typeface="Calibri"/>
                <a:ea typeface="Microsoft YaHei"/>
              </a:rPr>
              <a:t>достижения когнитивного доминирования к 2030 г.</a:t>
            </a:r>
            <a:r>
              <a:rPr sz="1600" b="0" i="0">
                <a:solidFill>
                  <a:srgbClr val="2B3048"/>
                </a:solidFill>
                <a:latin typeface="Calibri"/>
                <a:ea typeface="Microsoft YaHei"/>
              </a:rPr>
              <a:t> посредством когнитивной войны, отводя ключевую роль системам принятия решений на основе ИИ.</a:t>
            </a:r>
          </a:p>
        </p:txBody>
      </p:sp>
      <p:sp>
        <p:nvSpPr>
          <p:cNvPr id="5" name="Вопросы"/>
          <p:cNvSpPr/>
          <p:nvPr/>
        </p:nvSpPr>
        <p:spPr>
          <a:xfrm>
            <a:off x="6446520" y="1691640"/>
            <a:ext cx="5212080" cy="443484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66560" y="1874519"/>
            <a:ext cx="457200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1B1650"/>
                </a:solidFill>
                <a:latin typeface="Calibri"/>
                <a:ea typeface="Microsoft YaHei"/>
              </a:rPr>
              <a:t>Исследовательские вопросы</a:t>
            </a:r>
          </a:p>
        </p:txBody>
      </p:sp>
      <p:sp>
        <p:nvSpPr>
          <p:cNvPr id="7" name="Oval 6"/>
          <p:cNvSpPr/>
          <p:nvPr/>
        </p:nvSpPr>
        <p:spPr>
          <a:xfrm>
            <a:off x="6766560" y="2468880"/>
            <a:ext cx="457200" cy="457200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0" y="2432304"/>
            <a:ext cx="402336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2B3048"/>
                </a:solidFill>
                <a:latin typeface="Calibri"/>
                <a:ea typeface="Microsoft YaHei"/>
              </a:rPr>
              <a:t>Как задача когнитивного доминирования обосновывается в официальном дискурсе КНР?</a:t>
            </a:r>
          </a:p>
        </p:txBody>
      </p:sp>
      <p:sp>
        <p:nvSpPr>
          <p:cNvPr id="9" name="Oval 8"/>
          <p:cNvSpPr/>
          <p:nvPr/>
        </p:nvSpPr>
        <p:spPr>
          <a:xfrm>
            <a:off x="6766560" y="3657600"/>
            <a:ext cx="457200" cy="457200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06640" y="3621024"/>
            <a:ext cx="402336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2B3048"/>
                </a:solidFill>
                <a:latin typeface="Calibri"/>
                <a:ea typeface="Microsoft YaHei"/>
              </a:rPr>
              <a:t>Насколько КНР готова к её реализации на институциональном, инфраструктурном и технологическом уровнях?</a:t>
            </a:r>
          </a:p>
        </p:txBody>
      </p:sp>
      <p:sp>
        <p:nvSpPr>
          <p:cNvPr id="11" name="Oval 10"/>
          <p:cNvSpPr/>
          <p:nvPr/>
        </p:nvSpPr>
        <p:spPr>
          <a:xfrm>
            <a:off x="6766560" y="4846320"/>
            <a:ext cx="457200" cy="457200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06640" y="4809744"/>
            <a:ext cx="402336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2B3048"/>
                </a:solidFill>
                <a:latin typeface="Calibri"/>
                <a:ea typeface="Microsoft YaHei"/>
              </a:rPr>
              <a:t>Как соотносятся задачи достижения когнитивного доминирования и обеспечения кибербезопасности?</a:t>
            </a:r>
          </a:p>
        </p:txBody>
      </p:sp>
    </p:spTree>
    <p:extLst>
      <p:ext uri="{BB962C8B-B14F-4D97-AF65-F5344CB8AC3E}">
        <p14:creationId xmlns:p14="http://schemas.microsoft.com/office/powerpoint/2010/main" val="1662100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Когнитивная война: генезис понятия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ТЕОРЕТИЧЕСКАЯ РАМКА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3440569" y="3029089"/>
            <a:ext cx="388341" cy="388341"/>
          </a:xfrm>
          <a:prstGeom prst="line">
            <a:avLst/>
          </a:prstGeom>
          <a:ln w="25400">
            <a:solidFill>
              <a:srgbClr val="0E7FA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H="1">
            <a:off x="3440569" y="4354969"/>
            <a:ext cx="388341" cy="388341"/>
          </a:xfrm>
          <a:prstGeom prst="line">
            <a:avLst/>
          </a:prstGeom>
          <a:ln w="25400">
            <a:solidFill>
              <a:srgbClr val="0E7FA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 flipV="1">
            <a:off x="2114689" y="4354969"/>
            <a:ext cx="388341" cy="388341"/>
          </a:xfrm>
          <a:prstGeom prst="line">
            <a:avLst/>
          </a:prstGeom>
          <a:ln w="25400">
            <a:solidFill>
              <a:srgbClr val="0E7FA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2114689" y="3029089"/>
            <a:ext cx="388341" cy="388341"/>
          </a:xfrm>
          <a:prstGeom prst="line">
            <a:avLst/>
          </a:prstGeom>
          <a:ln w="25400">
            <a:solidFill>
              <a:srgbClr val="0E7FA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ODA Observe"/>
          <p:cNvSpPr/>
          <p:nvPr/>
        </p:nvSpPr>
        <p:spPr>
          <a:xfrm>
            <a:off x="2354580" y="1943100"/>
            <a:ext cx="1234440" cy="1234440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354580" y="2267712"/>
            <a:ext cx="1234440" cy="3108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Observe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54580" y="2578608"/>
            <a:ext cx="123444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CFE0F5"/>
                </a:solidFill>
                <a:latin typeface="Calibri"/>
                <a:ea typeface="Microsoft YaHei"/>
              </a:rPr>
              <a:t>наблюдение</a:t>
            </a:r>
          </a:p>
        </p:txBody>
      </p:sp>
      <p:sp>
        <p:nvSpPr>
          <p:cNvPr id="11" name="OODA Orient"/>
          <p:cNvSpPr/>
          <p:nvPr/>
        </p:nvSpPr>
        <p:spPr>
          <a:xfrm>
            <a:off x="3680460" y="3268980"/>
            <a:ext cx="1234440" cy="1234440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80460" y="3593592"/>
            <a:ext cx="1234440" cy="3108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Orient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0460" y="3904487"/>
            <a:ext cx="123444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CFE0F5"/>
                </a:solidFill>
                <a:latin typeface="Calibri"/>
                <a:ea typeface="Microsoft YaHei"/>
              </a:rPr>
              <a:t>ориентация</a:t>
            </a:r>
          </a:p>
        </p:txBody>
      </p:sp>
      <p:sp>
        <p:nvSpPr>
          <p:cNvPr id="14" name="OODA Decide"/>
          <p:cNvSpPr/>
          <p:nvPr/>
        </p:nvSpPr>
        <p:spPr>
          <a:xfrm>
            <a:off x="2354580" y="4594860"/>
            <a:ext cx="1234440" cy="1234440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354580" y="4919472"/>
            <a:ext cx="1234440" cy="3108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Decide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54580" y="5230368"/>
            <a:ext cx="123444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CFE0F5"/>
                </a:solidFill>
                <a:latin typeface="Calibri"/>
                <a:ea typeface="Microsoft YaHei"/>
              </a:rPr>
              <a:t>решение</a:t>
            </a:r>
          </a:p>
        </p:txBody>
      </p:sp>
      <p:sp>
        <p:nvSpPr>
          <p:cNvPr id="17" name="OODA Act"/>
          <p:cNvSpPr/>
          <p:nvPr/>
        </p:nvSpPr>
        <p:spPr>
          <a:xfrm>
            <a:off x="1028700" y="3268980"/>
            <a:ext cx="1234440" cy="1234440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28700" y="3593592"/>
            <a:ext cx="1234440" cy="31089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8700" y="3904487"/>
            <a:ext cx="123444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CFE0F5"/>
                </a:solidFill>
                <a:latin typeface="Calibri"/>
                <a:ea typeface="Microsoft YaHei"/>
              </a:rPr>
              <a:t>действие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48840" y="3593592"/>
            <a:ext cx="1645920" cy="585216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B1650"/>
                </a:solidFill>
                <a:latin typeface="Calibri"/>
                <a:ea typeface="Microsoft YaHei"/>
              </a:rPr>
              <a:t>Цикл OODA</a:t>
            </a:r>
          </a:p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67085"/>
                </a:solidFill>
                <a:latin typeface="Calibri"/>
                <a:ea typeface="Microsoft YaHei"/>
              </a:rPr>
              <a:t>Дж. Бойд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43600" y="1783080"/>
            <a:ext cx="0" cy="4206240"/>
          </a:xfrm>
          <a:prstGeom prst="line">
            <a:avLst/>
          </a:prstGeom>
          <a:ln w="25400">
            <a:solidFill>
              <a:srgbClr val="C9D3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5815583" y="1792224"/>
            <a:ext cx="256032" cy="256032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09359" y="1719072"/>
            <a:ext cx="109728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0E7FA3"/>
                </a:solidFill>
                <a:latin typeface="Calibri"/>
                <a:ea typeface="Microsoft YaHei"/>
              </a:rPr>
              <a:t>1996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60920" y="1755648"/>
            <a:ext cx="429768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B1650"/>
                </a:solidFill>
                <a:latin typeface="Calibri"/>
                <a:ea typeface="Microsoft YaHei"/>
              </a:rPr>
              <a:t>А. Даль, School of Advanced Airpower Studies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59" y="2121408"/>
            <a:ext cx="534924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Когнитивная война — дезорганизация системы управления (C2) противника за счёт сочетания психологических операций, дезинформации, РЭБ и поражения узлов управления. Цель — разорвать цикл OODA: побеждает тот, кто замыкает его быстрее.</a:t>
            </a:r>
          </a:p>
        </p:txBody>
      </p:sp>
      <p:sp>
        <p:nvSpPr>
          <p:cNvPr id="26" name="Oval 25"/>
          <p:cNvSpPr/>
          <p:nvPr/>
        </p:nvSpPr>
        <p:spPr>
          <a:xfrm>
            <a:off x="5815583" y="3255264"/>
            <a:ext cx="256032" cy="256032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09359" y="3182112"/>
            <a:ext cx="109728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0E7FA3"/>
                </a:solidFill>
                <a:latin typeface="Calibri"/>
                <a:ea typeface="Microsoft YaHei"/>
              </a:rPr>
              <a:t>2022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60920" y="3218688"/>
            <a:ext cx="429768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B1650"/>
                </a:solidFill>
                <a:latin typeface="Calibri"/>
                <a:ea typeface="Microsoft YaHei"/>
              </a:rPr>
              <a:t>Б. Клавери, Б. Пребо, Н. Бухлер, Ф. дю Клюзель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59" y="3584448"/>
            <a:ext cx="534924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Война предиктивного когнитивного контроля: паралич мышления противника без физического контакта ради «когнитивного доминирования» — более эффективного, чем уничтожение сил и захват территории.</a:t>
            </a:r>
          </a:p>
        </p:txBody>
      </p:sp>
      <p:sp>
        <p:nvSpPr>
          <p:cNvPr id="30" name="Oval 29"/>
          <p:cNvSpPr/>
          <p:nvPr/>
        </p:nvSpPr>
        <p:spPr>
          <a:xfrm>
            <a:off x="5815583" y="4718303"/>
            <a:ext cx="256032" cy="256032"/>
          </a:xfrm>
          <a:prstGeom prst="ellipse">
            <a:avLst/>
          </a:prstGeom>
          <a:solidFill>
            <a:srgbClr val="6A5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09359" y="4645152"/>
            <a:ext cx="109728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6A5ACD"/>
                </a:solidFill>
                <a:latin typeface="Calibri"/>
                <a:ea typeface="Microsoft YaHei"/>
              </a:rPr>
              <a:t>Сегодня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0920" y="4681727"/>
            <a:ext cx="429768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B1650"/>
                </a:solidFill>
                <a:latin typeface="Calibri"/>
                <a:ea typeface="Microsoft YaHei"/>
              </a:rPr>
              <a:t>Расширение объекта воздействия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09359" y="5047488"/>
            <a:ext cx="534924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От командования — к обществу в целом: систематическое применение алгоритмических систем для дестабилизации принятия решений и подрыва социального доверия.</a:t>
            </a:r>
          </a:p>
        </p:txBody>
      </p:sp>
      <p:sp>
        <p:nvSpPr>
          <p:cNvPr id="34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Dahl (1996); Boyd (2018); Claverie et al. (2022); Van der Klaauw (2023).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Информационная и когнитивная война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5FD4E6"/>
                </a:solidFill>
                <a:latin typeface="Calibri"/>
                <a:ea typeface="Microsoft YaHei"/>
              </a:rPr>
              <a:t>ТЕОРЕТИЧЕСКАЯ РАМКА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9164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828800"/>
            <a:ext cx="48920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FFFFFF"/>
                </a:solidFill>
                <a:latin typeface="Calibri"/>
                <a:ea typeface="Microsoft YaHei"/>
              </a:rPr>
              <a:t>Информационное пространство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212848"/>
            <a:ext cx="48920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1">
                <a:solidFill>
                  <a:srgbClr val="A9B6D6"/>
                </a:solidFill>
                <a:latin typeface="Calibri"/>
                <a:ea typeface="Microsoft YaHei"/>
              </a:rPr>
              <a:t>пространство передачи информации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606040"/>
            <a:ext cx="4892040" cy="10972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Воздействие на восприятие информации; опора на медиа, сети и пропаганду. Исторически — оборонительная и тактическая логика.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9164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5FD4E6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828800"/>
            <a:ext cx="48920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1" i="0">
                <a:solidFill>
                  <a:srgbClr val="5FD4E6"/>
                </a:solidFill>
                <a:latin typeface="Calibri"/>
                <a:ea typeface="Microsoft YaHei"/>
              </a:rPr>
              <a:t>Когнитивное пространство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212848"/>
            <a:ext cx="48920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1">
                <a:solidFill>
                  <a:srgbClr val="A9B6D6"/>
                </a:solidFill>
                <a:latin typeface="Calibri"/>
                <a:ea typeface="Microsoft YaHei"/>
              </a:rPr>
              <a:t>соединение информации, технологий и ценностей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606040"/>
            <a:ext cx="4892040" cy="10972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Изменение того, как целевая аудитория мыслит и, следовательно, действует. Более мощный инструментарий, который, по К. ван дер Клаау, меняет «правила игры» XXI века.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977639"/>
            <a:ext cx="731520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Calibri"/>
                <a:ea typeface="Microsoft YaHei"/>
              </a:rPr>
              <a:t>Структура когнитивной операции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480560"/>
            <a:ext cx="3337560" cy="1508760"/>
          </a:xfrm>
          <a:prstGeom prst="roundRect">
            <a:avLst>
              <a:gd name="adj" fmla="val 6000"/>
            </a:avLst>
          </a:prstGeom>
          <a:solidFill>
            <a:srgbClr val="0E80A4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777240" y="4645152"/>
            <a:ext cx="420624" cy="420624"/>
          </a:xfrm>
          <a:prstGeom prst="ellipse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10123A"/>
                </a:solidFill>
                <a:latin typeface="Calibri"/>
                <a:ea typeface="Microsoft YaHei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63440"/>
            <a:ext cx="2423160" cy="4114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Цифровой профиль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193792"/>
            <a:ext cx="2926079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сбор наборов данных о целевой аудитории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014215" y="5074920"/>
            <a:ext cx="292608" cy="329184"/>
          </a:xfrm>
          <a:prstGeom prst="rightArrow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434840" y="4480560"/>
            <a:ext cx="3337560" cy="1508760"/>
          </a:xfrm>
          <a:prstGeom prst="roundRect">
            <a:avLst>
              <a:gd name="adj" fmla="val 6000"/>
            </a:avLst>
          </a:prstGeom>
          <a:solidFill>
            <a:srgbClr val="0E80A4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4663440" y="4645152"/>
            <a:ext cx="420624" cy="420624"/>
          </a:xfrm>
          <a:prstGeom prst="ellipse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10123A"/>
                </a:solidFill>
                <a:latin typeface="Calibri"/>
                <a:ea typeface="Microsoft YaHe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2079" y="4663440"/>
            <a:ext cx="2423160" cy="4114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Захват внимания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3440" y="5193792"/>
            <a:ext cx="2926079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эмоционально заряженный контент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7900416" y="5074920"/>
            <a:ext cx="292608" cy="329184"/>
          </a:xfrm>
          <a:prstGeom prst="rightArrow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321040" y="4480560"/>
            <a:ext cx="3337560" cy="1508760"/>
          </a:xfrm>
          <a:prstGeom prst="roundRect">
            <a:avLst>
              <a:gd name="adj" fmla="val 6000"/>
            </a:avLst>
          </a:prstGeom>
          <a:solidFill>
            <a:srgbClr val="0E80A4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23"/>
          <p:cNvSpPr/>
          <p:nvPr/>
        </p:nvSpPr>
        <p:spPr>
          <a:xfrm>
            <a:off x="8549640" y="4645152"/>
            <a:ext cx="420624" cy="420624"/>
          </a:xfrm>
          <a:prstGeom prst="ellipse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10123A"/>
                </a:solidFill>
                <a:latin typeface="Calibri"/>
                <a:ea typeface="Microsoft YaHei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98280" y="4663440"/>
            <a:ext cx="2423160" cy="4114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Закрепление интерпретаций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49640" y="5193792"/>
            <a:ext cx="2926079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рекомендательные алгоритмы платформ точно доставляют сообщения</a:t>
            </a:r>
          </a:p>
        </p:txBody>
      </p:sp>
      <p:sp>
        <p:nvSpPr>
          <p:cNvPr id="27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A9B6D6"/>
                </a:solidFill>
                <a:latin typeface="Calibri"/>
                <a:ea typeface="Microsoft YaHei"/>
              </a:rPr>
              <a:t>Источники: Plebanek (2024); Van der Klaauw (2023); Backes &amp; Swab (2019); Bernal et al. (2020).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Готовность КНР: четыре измерения анализа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828800"/>
            <a:ext cx="2606040" cy="324612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59" y="2057400"/>
            <a:ext cx="2148840" cy="7315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5FD4E6"/>
                </a:solidFill>
                <a:latin typeface="Calibr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59" y="2926080"/>
            <a:ext cx="214884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Дискурсивное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3749039"/>
            <a:ext cx="2148840" cy="1554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Как официальный дискурс обосновывает переход от информационной войны к когнитивной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828800"/>
            <a:ext cx="2606040" cy="324612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57600" y="2057400"/>
            <a:ext cx="2148840" cy="7315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5FD4E6"/>
                </a:solidFill>
                <a:latin typeface="Calibri"/>
                <a:ea typeface="Microsoft YaHe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2926080"/>
            <a:ext cx="214884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Институциональное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3749039"/>
            <a:ext cx="2148840" cy="1554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Нормативная вертикаль, органы управления киберпространством и реформа вооружённых сил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828800"/>
            <a:ext cx="2606040" cy="324612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2057400"/>
            <a:ext cx="2148840" cy="7315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5FD4E6"/>
                </a:solidFill>
                <a:latin typeface="Calibri"/>
                <a:ea typeface="Microsoft YaHei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926080"/>
            <a:ext cx="214884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Инфраструктурно-технологическое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3749039"/>
            <a:ext cx="2148840" cy="1554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IIoT, Web 4.0, национальные большие языковые модели и модель финансирования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52560" y="1828800"/>
            <a:ext cx="2606040" cy="324612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0" y="2057400"/>
            <a:ext cx="2148840" cy="7315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5FD4E6"/>
                </a:solidFill>
                <a:latin typeface="Calibri"/>
                <a:ea typeface="Microsoft YaHei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0" y="2926080"/>
            <a:ext cx="214884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Практическая апробация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3749039"/>
            <a:ext cx="2148840" cy="1554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Операции влияния в Тайваньском проливе в 2024–2025 гг.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349240"/>
            <a:ext cx="1097280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1">
                <a:solidFill>
                  <a:srgbClr val="A9B6D6"/>
                </a:solidFill>
                <a:latin typeface="Calibri"/>
                <a:ea typeface="Microsoft YaHei"/>
              </a:rPr>
              <a:t>Сквозной вопрос: как задача когнитивного доминирования согласуется с логикой киберсуверенитета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Дискурсивная эволюция: четыре этапа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ДИСКУРСИВНОЕ ИЗМЕРЕНИЕ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822960" y="2057400"/>
            <a:ext cx="10515600" cy="0"/>
          </a:xfrm>
          <a:prstGeom prst="line">
            <a:avLst/>
          </a:prstGeom>
          <a:ln w="31750">
            <a:solidFill>
              <a:srgbClr val="C9D3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66928" y="1828800"/>
            <a:ext cx="457200" cy="457200"/>
          </a:xfrm>
          <a:prstGeom prst="ellipse">
            <a:avLst/>
          </a:prstGeom>
          <a:solidFill>
            <a:srgbClr val="98A0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1856231"/>
            <a:ext cx="2011680" cy="4114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B1650"/>
                </a:solidFill>
                <a:latin typeface="Calibri"/>
                <a:ea typeface="Microsoft YaHei"/>
              </a:rPr>
              <a:t>1990–2000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560320"/>
            <a:ext cx="2651760" cy="333756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808" y="2697480"/>
            <a:ext cx="228600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6B7385"/>
                </a:solidFill>
                <a:latin typeface="Calibri"/>
                <a:ea typeface="Microsoft YaHei"/>
              </a:rPr>
              <a:t>信息战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182112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667085"/>
                </a:solidFill>
                <a:latin typeface="Calibri"/>
                <a:ea typeface="Microsoft YaHei"/>
              </a:rPr>
              <a:t>xìnxī zhàn · «информационный бой»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840480"/>
            <a:ext cx="2286000" cy="2011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Целевые тактические оборонительные действия: РЭБ, сетевые атаки, кибероперации в рамках военно-политического дискурса.</a:t>
            </a:r>
          </a:p>
        </p:txBody>
      </p:sp>
      <p:sp>
        <p:nvSpPr>
          <p:cNvPr id="11" name="Oval 10"/>
          <p:cNvSpPr/>
          <p:nvPr/>
        </p:nvSpPr>
        <p:spPr>
          <a:xfrm>
            <a:off x="3383280" y="1828800"/>
            <a:ext cx="457200" cy="457200"/>
          </a:xfrm>
          <a:prstGeom prst="ellipse">
            <a:avLst/>
          </a:prstGeom>
          <a:solidFill>
            <a:srgbClr val="1BA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59352" y="1856231"/>
            <a:ext cx="2011680" cy="4114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B1650"/>
                </a:solidFill>
                <a:latin typeface="Calibri"/>
                <a:ea typeface="Microsoft YaHei"/>
              </a:rPr>
              <a:t>2000–2015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2560320"/>
            <a:ext cx="2651760" cy="333756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66160" y="2697480"/>
            <a:ext cx="228600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1BA3A8"/>
                </a:solidFill>
                <a:latin typeface="Calibri"/>
                <a:ea typeface="Microsoft YaHei"/>
              </a:rPr>
              <a:t>信息战争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182112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667085"/>
                </a:solidFill>
                <a:latin typeface="Calibri"/>
                <a:ea typeface="Microsoft YaHei"/>
              </a:rPr>
              <a:t>xìnxī zhànzhēng · «информационная война»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3840480"/>
            <a:ext cx="2286000" cy="2011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Переход к непрерывной войне с психологическим измерением при оборонительной позиции; с 2010-х — 舆论战, «война за общественное мнение».</a:t>
            </a:r>
          </a:p>
        </p:txBody>
      </p:sp>
      <p:sp>
        <p:nvSpPr>
          <p:cNvPr id="17" name="Oval 16"/>
          <p:cNvSpPr/>
          <p:nvPr/>
        </p:nvSpPr>
        <p:spPr>
          <a:xfrm>
            <a:off x="6199631" y="1828800"/>
            <a:ext cx="457200" cy="457200"/>
          </a:xfrm>
          <a:prstGeom prst="ellipse">
            <a:avLst/>
          </a:prstGeom>
          <a:solidFill>
            <a:srgbClr val="1BA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III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75704" y="1856231"/>
            <a:ext cx="2011680" cy="4114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B1650"/>
                </a:solidFill>
                <a:latin typeface="Calibri"/>
                <a:ea typeface="Microsoft YaHei"/>
              </a:rPr>
              <a:t>2015–2024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81344" y="2560320"/>
            <a:ext cx="2651760" cy="333756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82512" y="2697480"/>
            <a:ext cx="228600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1BA3A8"/>
                </a:solidFill>
                <a:latin typeface="Calibri"/>
                <a:ea typeface="Microsoft YaHei"/>
              </a:rPr>
              <a:t>智能化 · 元战争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2512" y="3182112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667085"/>
                </a:solidFill>
                <a:latin typeface="Calibri"/>
                <a:ea typeface="Microsoft YaHei"/>
              </a:rPr>
              <a:t>«интеллектуализация» войны · «метавойна»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2512" y="3840480"/>
            <a:ext cx="2286000" cy="2011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Победа через паралич систем принятия решений противника, ИИ — ключевой инструмент; AIDP (2017), DSL и PIPL (2021).</a:t>
            </a:r>
          </a:p>
        </p:txBody>
      </p:sp>
      <p:sp>
        <p:nvSpPr>
          <p:cNvPr id="23" name="Oval 22"/>
          <p:cNvSpPr/>
          <p:nvPr/>
        </p:nvSpPr>
        <p:spPr>
          <a:xfrm>
            <a:off x="9015984" y="1828800"/>
            <a:ext cx="457200" cy="457200"/>
          </a:xfrm>
          <a:prstGeom prst="ellipse">
            <a:avLst/>
          </a:prstGeom>
          <a:solidFill>
            <a:srgbClr val="6A5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IV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92056" y="1856231"/>
            <a:ext cx="2011680" cy="4114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B1650"/>
                </a:solidFill>
                <a:latin typeface="Calibri"/>
                <a:ea typeface="Microsoft YaHei"/>
              </a:rPr>
              <a:t>2026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97696" y="2560320"/>
            <a:ext cx="2651760" cy="3337560"/>
          </a:xfrm>
          <a:prstGeom prst="roundRect">
            <a:avLst>
              <a:gd name="adj" fmla="val 4000"/>
            </a:avLst>
          </a:prstGeom>
          <a:solidFill>
            <a:srgbClr val="ECE9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98864" y="2697480"/>
            <a:ext cx="228600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6A5ACD"/>
                </a:solidFill>
                <a:latin typeface="Calibri"/>
                <a:ea typeface="Microsoft YaHei"/>
              </a:rPr>
              <a:t>认知战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98864" y="3182112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667085"/>
                </a:solidFill>
                <a:latin typeface="Calibri"/>
                <a:ea typeface="Microsoft YaHei"/>
              </a:rPr>
              <a:t>rènzhī zhàn · «когнитивная война»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98864" y="3840480"/>
            <a:ext cx="2286000" cy="2011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Систематическое алгоритмическое воздействие на восприятие и доверие; цель 15-й пятилетки — глобальное когнитивное доминирование к 2030 г.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89320"/>
            <a:ext cx="1115568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B1650"/>
                </a:solidFill>
                <a:latin typeface="Calibri"/>
                <a:ea typeface="Microsoft YaHei"/>
              </a:rPr>
              <a:t>Когнитивная война в официальном дискурсе КНР — не новая задача, а следующий этап информационной войны, обусловленный развитием технологий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Семантическая карта дискурса КНР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ДИСКУРСИВНОЕ ИЗМЕРЕНИЕ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51560" y="5806440"/>
            <a:ext cx="5212080" cy="0"/>
          </a:xfrm>
          <a:prstGeom prst="line">
            <a:avLst/>
          </a:prstGeom>
          <a:ln w="15875">
            <a:solidFill>
              <a:srgbClr val="8A93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1051560" y="2057400"/>
            <a:ext cx="0" cy="3749040"/>
          </a:xfrm>
          <a:prstGeom prst="line">
            <a:avLst/>
          </a:prstGeom>
          <a:ln w="15875">
            <a:solidFill>
              <a:srgbClr val="8A93A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51560" y="5879592"/>
            <a:ext cx="18288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оборонительная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4840" y="5879592"/>
            <a:ext cx="18288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наступательная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6099048"/>
            <a:ext cx="27432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2B3048"/>
                </a:solidFill>
                <a:latin typeface="Calibri"/>
                <a:ea typeface="Microsoft YaHei"/>
              </a:rPr>
              <a:t>Ориентация стратегии →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-914400" y="3863339"/>
            <a:ext cx="27432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2B3048"/>
                </a:solidFill>
                <a:latin typeface="Calibri"/>
                <a:ea typeface="Microsoft YaHei"/>
              </a:rPr>
              <a:t>Домен воздействия 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5513831"/>
            <a:ext cx="1463040" cy="25603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технологический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084831"/>
            <a:ext cx="1463040" cy="25603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когнитивный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1636775" y="2782061"/>
            <a:ext cx="3973069" cy="2624786"/>
          </a:xfrm>
          <a:prstGeom prst="line">
            <a:avLst/>
          </a:prstGeom>
          <a:ln w="15875">
            <a:solidFill>
              <a:srgbClr val="B8C0D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453895" y="5223967"/>
            <a:ext cx="365760" cy="365760"/>
          </a:xfrm>
          <a:prstGeom prst="ellipse">
            <a:avLst/>
          </a:prstGeom>
          <a:solidFill>
            <a:srgbClr val="98A0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92807" y="5159959"/>
            <a:ext cx="2011680" cy="502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信息战</a:t>
            </a: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информ. бой</a:t>
            </a:r>
          </a:p>
        </p:txBody>
      </p:sp>
      <p:sp>
        <p:nvSpPr>
          <p:cNvPr id="15" name="Oval 14"/>
          <p:cNvSpPr/>
          <p:nvPr/>
        </p:nvSpPr>
        <p:spPr>
          <a:xfrm>
            <a:off x="2057400" y="4790541"/>
            <a:ext cx="365760" cy="365760"/>
          </a:xfrm>
          <a:prstGeom prst="ellipse">
            <a:avLst/>
          </a:prstGeom>
          <a:solidFill>
            <a:srgbClr val="98A0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96312" y="4726533"/>
            <a:ext cx="2011680" cy="502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信息化战争</a:t>
            </a: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информатизир. война</a:t>
            </a:r>
          </a:p>
        </p:txBody>
      </p:sp>
      <p:sp>
        <p:nvSpPr>
          <p:cNvPr id="17" name="Oval 16"/>
          <p:cNvSpPr/>
          <p:nvPr/>
        </p:nvSpPr>
        <p:spPr>
          <a:xfrm>
            <a:off x="2761488" y="4248759"/>
            <a:ext cx="365760" cy="365760"/>
          </a:xfrm>
          <a:prstGeom prst="ellipse">
            <a:avLst/>
          </a:prstGeom>
          <a:solidFill>
            <a:srgbClr val="1BA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656" y="4184751"/>
            <a:ext cx="2011680" cy="502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信息战争</a:t>
            </a:r>
          </a:p>
          <a:p>
            <a:pPr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информ. война</a:t>
            </a:r>
          </a:p>
        </p:txBody>
      </p:sp>
      <p:sp>
        <p:nvSpPr>
          <p:cNvPr id="19" name="Oval 18"/>
          <p:cNvSpPr/>
          <p:nvPr/>
        </p:nvSpPr>
        <p:spPr>
          <a:xfrm>
            <a:off x="3415284" y="3851452"/>
            <a:ext cx="365760" cy="365760"/>
          </a:xfrm>
          <a:prstGeom prst="ellipse">
            <a:avLst/>
          </a:prstGeom>
          <a:solidFill>
            <a:srgbClr val="1BA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54196" y="3787444"/>
            <a:ext cx="2011680" cy="502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舆论战</a:t>
            </a: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война за обществ. мнение</a:t>
            </a:r>
          </a:p>
        </p:txBody>
      </p:sp>
      <p:sp>
        <p:nvSpPr>
          <p:cNvPr id="21" name="Oval 20"/>
          <p:cNvSpPr/>
          <p:nvPr/>
        </p:nvSpPr>
        <p:spPr>
          <a:xfrm>
            <a:off x="4069079" y="3381908"/>
            <a:ext cx="365760" cy="365760"/>
          </a:xfrm>
          <a:prstGeom prst="ellipse">
            <a:avLst/>
          </a:prstGeom>
          <a:solidFill>
            <a:srgbClr val="6A5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84247" y="3317900"/>
            <a:ext cx="2011680" cy="502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智能化</a:t>
            </a:r>
          </a:p>
          <a:p>
            <a:pPr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интеллектуализация</a:t>
            </a:r>
          </a:p>
        </p:txBody>
      </p:sp>
      <p:sp>
        <p:nvSpPr>
          <p:cNvPr id="23" name="Oval 22"/>
          <p:cNvSpPr/>
          <p:nvPr/>
        </p:nvSpPr>
        <p:spPr>
          <a:xfrm>
            <a:off x="4722875" y="2948482"/>
            <a:ext cx="365760" cy="365760"/>
          </a:xfrm>
          <a:prstGeom prst="ellipse">
            <a:avLst/>
          </a:prstGeom>
          <a:solidFill>
            <a:srgbClr val="6A5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61788" y="2884474"/>
            <a:ext cx="2011680" cy="502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元战争</a:t>
            </a:r>
          </a:p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метавойна</a:t>
            </a:r>
          </a:p>
        </p:txBody>
      </p:sp>
      <p:sp>
        <p:nvSpPr>
          <p:cNvPr id="25" name="Oval 24"/>
          <p:cNvSpPr/>
          <p:nvPr/>
        </p:nvSpPr>
        <p:spPr>
          <a:xfrm>
            <a:off x="5426964" y="2370582"/>
            <a:ext cx="365760" cy="365760"/>
          </a:xfrm>
          <a:prstGeom prst="ellipse">
            <a:avLst/>
          </a:prstGeom>
          <a:solidFill>
            <a:srgbClr val="6A5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42132" y="2306574"/>
            <a:ext cx="2011680" cy="5029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认知战</a:t>
            </a:r>
          </a:p>
          <a:p>
            <a:pPr algn="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67085"/>
                </a:solidFill>
                <a:latin typeface="Calibri"/>
                <a:ea typeface="Microsoft YaHei"/>
              </a:rPr>
              <a:t>когнитивная война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1627632"/>
            <a:ext cx="155448" cy="155448"/>
          </a:xfrm>
          <a:prstGeom prst="ellipse">
            <a:avLst/>
          </a:prstGeom>
          <a:solidFill>
            <a:srgbClr val="98A0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13816" y="1563624"/>
            <a:ext cx="21945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2B3048"/>
                </a:solidFill>
                <a:latin typeface="Calibri"/>
                <a:ea typeface="Microsoft YaHei"/>
              </a:rPr>
              <a:t>I · тактический бой</a:t>
            </a:r>
          </a:p>
        </p:txBody>
      </p:sp>
      <p:sp>
        <p:nvSpPr>
          <p:cNvPr id="29" name="Oval 28"/>
          <p:cNvSpPr/>
          <p:nvPr/>
        </p:nvSpPr>
        <p:spPr>
          <a:xfrm>
            <a:off x="2286000" y="1627632"/>
            <a:ext cx="155448" cy="155448"/>
          </a:xfrm>
          <a:prstGeom prst="ellipse">
            <a:avLst/>
          </a:prstGeom>
          <a:solidFill>
            <a:srgbClr val="1BA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505456" y="1563624"/>
            <a:ext cx="21945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2B3048"/>
                </a:solidFill>
                <a:latin typeface="Calibri"/>
                <a:ea typeface="Microsoft YaHei"/>
              </a:rPr>
              <a:t>II · информационная война</a:t>
            </a:r>
          </a:p>
        </p:txBody>
      </p:sp>
      <p:sp>
        <p:nvSpPr>
          <p:cNvPr id="31" name="Oval 30"/>
          <p:cNvSpPr/>
          <p:nvPr/>
        </p:nvSpPr>
        <p:spPr>
          <a:xfrm>
            <a:off x="4480560" y="1627632"/>
            <a:ext cx="155448" cy="155448"/>
          </a:xfrm>
          <a:prstGeom prst="ellipse">
            <a:avLst/>
          </a:prstGeom>
          <a:solidFill>
            <a:srgbClr val="6A5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700016" y="1563624"/>
            <a:ext cx="21945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2B3048"/>
                </a:solidFill>
                <a:latin typeface="Calibri"/>
                <a:ea typeface="Microsoft YaHei"/>
              </a:rPr>
              <a:t>III · когнитивное доминирование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03720" y="1600200"/>
            <a:ext cx="4754880" cy="452628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78040" y="1755648"/>
            <a:ext cx="429768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1B1650"/>
                </a:solidFill>
                <a:latin typeface="Calibri"/>
                <a:ea typeface="Microsoft YaHei"/>
              </a:rPr>
              <a:t>Что показывает картирование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78040" y="2240280"/>
            <a:ext cx="4251960" cy="3840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marL="201168" indent="-201168"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Clr>
                <a:srgbClr val="0E7FA3"/>
              </a:buClr>
              <a:buFont typeface="Arial"/>
              <a:buChar char="•"/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Военная лексика (战争/作战) после Военной стратегии 2015 г. не переходит в правовой и административный регистр</a:t>
            </a:r>
          </a:p>
          <a:p>
            <a:pPr marL="201168" indent="-201168"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Clr>
                <a:srgbClr val="0E7FA3"/>
              </a:buClr>
              <a:buFont typeface="Arial"/>
              <a:buChar char="•"/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Терминология ИИ достигает пика в AIDP (2017) и затем институционализируется, а не исчезает</a:t>
            </a:r>
          </a:p>
          <a:p>
            <a:pPr marL="201168" indent="-201168"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Clr>
                <a:srgbClr val="0E7FA3"/>
              </a:buClr>
              <a:buFont typeface="Arial"/>
              <a:buChar char="•"/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«Безопасность» (安全) выступает связующей мастер-рамкой для ИИ, данных и сетей</a:t>
            </a:r>
          </a:p>
          <a:p>
            <a:pPr marL="201168" indent="-201168"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Clr>
                <a:srgbClr val="0E7FA3"/>
              </a:buClr>
              <a:buFont typeface="Arial"/>
              <a:buChar char="•"/>
            </a:pP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Документы 2026 г. дают «плоский» многоконцептный профиль — </a:t>
            </a:r>
            <a:r>
              <a:rPr sz="1400" b="1" i="0">
                <a:solidFill>
                  <a:srgbClr val="0E7FA3"/>
                </a:solidFill>
                <a:latin typeface="Calibri"/>
                <a:ea typeface="Microsoft YaHei"/>
              </a:rPr>
              <a:t>эмпирический признак конвергенции</a:t>
            </a:r>
            <a:r>
              <a:rPr sz="1400" b="0" i="0">
                <a:solidFill>
                  <a:srgbClr val="2B3048"/>
                </a:solidFill>
                <a:latin typeface="Calibri"/>
                <a:ea typeface="Microsoft YaHei"/>
              </a:rPr>
              <a:t>, оформленной в декларации когнитивного доминирования</a:t>
            </a:r>
          </a:p>
        </p:txBody>
      </p:sp>
      <p:sp>
        <p:nvSpPr>
          <p:cNvPr id="36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Источник: составлено авторами методом семантического картирования шести базовых документов КНР (2015–2026).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Дискурсивное снятие противоречия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5FD4E6"/>
                </a:solidFill>
                <a:latin typeface="Calibri"/>
                <a:ea typeface="Microsoft YaHei"/>
              </a:rPr>
              <a:t>ДИСКУРСИВНОЕ ИЗМЕРЕНИЕ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83080"/>
            <a:ext cx="4846320" cy="146304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920240"/>
            <a:ext cx="429768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Глобальное когнитивное доминирование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377440"/>
            <a:ext cx="429768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наступательная экспансия в чужие информационные пространства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12279" y="1783080"/>
            <a:ext cx="4846320" cy="146304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86599" y="1920240"/>
            <a:ext cx="429768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Укрепление кибербезопасности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599" y="2377440"/>
            <a:ext cx="4297680" cy="7772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защита собственной инфраструктуры при врождённых уязвимостях ИИ</a:t>
            </a:r>
          </a:p>
        </p:txBody>
      </p:sp>
      <p:sp>
        <p:nvSpPr>
          <p:cNvPr id="10" name="Oval 9"/>
          <p:cNvSpPr/>
          <p:nvPr/>
        </p:nvSpPr>
        <p:spPr>
          <a:xfrm>
            <a:off x="5705856" y="2167128"/>
            <a:ext cx="694944" cy="694944"/>
          </a:xfrm>
          <a:prstGeom prst="ellipse">
            <a:avLst/>
          </a:prstGeom>
          <a:solidFill>
            <a:srgbClr val="E06C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  <a:ea typeface="Microsoft YaHei"/>
              </a:rPr>
              <a:t>≠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53328" y="3246120"/>
            <a:ext cx="0" cy="548640"/>
          </a:xfrm>
          <a:prstGeom prst="line">
            <a:avLst/>
          </a:prstGeom>
          <a:ln w="25400">
            <a:solidFill>
              <a:srgbClr val="5FD4E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48640" y="3886200"/>
            <a:ext cx="11109960" cy="1600200"/>
          </a:xfrm>
          <a:prstGeom prst="roundRect">
            <a:avLst>
              <a:gd name="adj" fmla="val 6000"/>
            </a:avLst>
          </a:prstGeom>
          <a:solidFill>
            <a:srgbClr val="0E80A4">
              <a:alpha val="35000"/>
            </a:srgbClr>
          </a:solidFill>
          <a:ln w="12700">
            <a:solidFill>
              <a:srgbClr val="5FD4E6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977639"/>
            <a:ext cx="10424160" cy="1463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5FD4E6"/>
                </a:solidFill>
                <a:latin typeface="Calibri"/>
                <a:ea typeface="Microsoft YaHei"/>
              </a:rPr>
              <a:t>Решение официального дискурса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0" i="0">
                <a:solidFill>
                  <a:srgbClr val="FFFFFF"/>
                </a:solidFill>
                <a:latin typeface="Calibri"/>
                <a:ea typeface="Microsoft YaHei"/>
              </a:rPr>
              <a:t>Когнитивное доминирование представлено как неизбежный этап укрепления самой национальной безопасности и естественный итог развития киберсуверенного подхода КНР к национальной стратегии кибербезопасности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5760720"/>
            <a:ext cx="3291840" cy="502920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5760720"/>
            <a:ext cx="3291840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Информационная война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977639" y="5870448"/>
            <a:ext cx="292608" cy="292608"/>
          </a:xfrm>
          <a:prstGeom prst="rightArrow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389120" y="5760720"/>
            <a:ext cx="3291840" cy="502920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389120" y="5760720"/>
            <a:ext cx="3291840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Microsoft YaHei"/>
              </a:rPr>
              <a:t>Киберсуверенитет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818120" y="5870448"/>
            <a:ext cx="292608" cy="292608"/>
          </a:xfrm>
          <a:prstGeom prst="rightArrow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229600" y="5760720"/>
            <a:ext cx="3291840" cy="502920"/>
          </a:xfrm>
          <a:prstGeom prst="roundRect">
            <a:avLst>
              <a:gd name="adj" fmla="val 50000"/>
            </a:avLst>
          </a:prstGeom>
          <a:solidFill>
            <a:srgbClr val="5FD4E6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29600" y="5760720"/>
            <a:ext cx="3291840" cy="5029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0123A"/>
                </a:solidFill>
                <a:latin typeface="Calibri"/>
                <a:ea typeface="Microsoft YaHei"/>
              </a:rPr>
              <a:t>Когнитивное доминирование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Нормативная вертикаль 2015–2026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ИНСТИТУЦИОНАЛЬНОЕ ИЗМЕРЕНИЕ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40080" y="3794760"/>
            <a:ext cx="10927080" cy="0"/>
          </a:xfrm>
          <a:prstGeom prst="line">
            <a:avLst/>
          </a:prstGeom>
          <a:ln w="31750">
            <a:solidFill>
              <a:srgbClr val="C9D3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987552" y="3639312"/>
            <a:ext cx="310896" cy="310896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6" name="Connector 5"/>
          <p:cNvCxnSpPr/>
          <p:nvPr/>
        </p:nvCxnSpPr>
        <p:spPr>
          <a:xfrm flipV="1">
            <a:off x="1143000" y="3337560"/>
            <a:ext cx="0" cy="274320"/>
          </a:xfrm>
          <a:prstGeom prst="line">
            <a:avLst/>
          </a:prstGeom>
          <a:ln w="15875">
            <a:solidFill>
              <a:srgbClr val="0E7F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14400" y="1691640"/>
            <a:ext cx="32918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0E7FA3"/>
                </a:solidFill>
                <a:latin typeface="Calibri"/>
                <a:ea typeface="Microsoft YaHei"/>
              </a:rPr>
              <a:t>2015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57400"/>
            <a:ext cx="32918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Военная стратегия КНР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95728"/>
            <a:ext cx="3291840" cy="9144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Киберпространство и космос — приоритеты; доктрина системно-деструктивной войны</a:t>
            </a:r>
          </a:p>
        </p:txBody>
      </p:sp>
      <p:sp>
        <p:nvSpPr>
          <p:cNvPr id="10" name="Oval 9"/>
          <p:cNvSpPr/>
          <p:nvPr/>
        </p:nvSpPr>
        <p:spPr>
          <a:xfrm>
            <a:off x="2816352" y="3639312"/>
            <a:ext cx="310896" cy="310896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2971800" y="3977640"/>
            <a:ext cx="0" cy="274320"/>
          </a:xfrm>
          <a:prstGeom prst="line">
            <a:avLst/>
          </a:prstGeom>
          <a:ln w="15875">
            <a:solidFill>
              <a:srgbClr val="0E7F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43200" y="4297680"/>
            <a:ext cx="251460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0E7FA3"/>
                </a:solidFill>
                <a:latin typeface="Calibri"/>
                <a:ea typeface="Microsoft YaHei"/>
              </a:rPr>
              <a:t>2017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4663440"/>
            <a:ext cx="25146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AIDP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5257800"/>
            <a:ext cx="2514600" cy="10058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Глобальное лидерство в ИИ к 2030 г.; интеграция Baidu, Alibaba, Tencent в оборонный контур</a:t>
            </a:r>
          </a:p>
        </p:txBody>
      </p:sp>
      <p:sp>
        <p:nvSpPr>
          <p:cNvPr id="15" name="Oval 14"/>
          <p:cNvSpPr/>
          <p:nvPr/>
        </p:nvSpPr>
        <p:spPr>
          <a:xfrm>
            <a:off x="4645152" y="3639312"/>
            <a:ext cx="310896" cy="310896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6" name="Connector 15"/>
          <p:cNvCxnSpPr/>
          <p:nvPr/>
        </p:nvCxnSpPr>
        <p:spPr>
          <a:xfrm flipV="1">
            <a:off x="4800600" y="3337560"/>
            <a:ext cx="0" cy="274320"/>
          </a:xfrm>
          <a:prstGeom prst="line">
            <a:avLst/>
          </a:prstGeom>
          <a:ln w="15875">
            <a:solidFill>
              <a:srgbClr val="0E7F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72000" y="1691640"/>
            <a:ext cx="32918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0E7FA3"/>
                </a:solidFill>
                <a:latin typeface="Calibri"/>
                <a:ea typeface="Microsoft YaHei"/>
              </a:rPr>
              <a:t>2021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2057400"/>
            <a:ext cx="32918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DSL и PIPL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2395728"/>
            <a:ext cx="3291840" cy="9144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Данные — стратегический суверенный ресурс; уровень «национальных ключевых данных»</a:t>
            </a:r>
          </a:p>
        </p:txBody>
      </p:sp>
      <p:sp>
        <p:nvSpPr>
          <p:cNvPr id="20" name="Oval 19"/>
          <p:cNvSpPr/>
          <p:nvPr/>
        </p:nvSpPr>
        <p:spPr>
          <a:xfrm>
            <a:off x="6473952" y="3639312"/>
            <a:ext cx="310896" cy="310896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1" name="Connector 20"/>
          <p:cNvCxnSpPr/>
          <p:nvPr/>
        </p:nvCxnSpPr>
        <p:spPr>
          <a:xfrm>
            <a:off x="6629400" y="3977640"/>
            <a:ext cx="0" cy="274320"/>
          </a:xfrm>
          <a:prstGeom prst="line">
            <a:avLst/>
          </a:prstGeom>
          <a:ln w="15875">
            <a:solidFill>
              <a:srgbClr val="0E7F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00800" y="4297680"/>
            <a:ext cx="251460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0E7FA3"/>
                </a:solidFill>
                <a:latin typeface="Calibri"/>
                <a:ea typeface="Microsoft YaHei"/>
              </a:rPr>
              <a:t>2023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663440"/>
            <a:ext cx="25146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Национальное управление данными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5257800"/>
            <a:ext cx="2514600" cy="10058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При NDRC; общенациональная координация данных в логике «Цифрового Китая»</a:t>
            </a:r>
          </a:p>
        </p:txBody>
      </p:sp>
      <p:sp>
        <p:nvSpPr>
          <p:cNvPr id="25" name="Oval 24"/>
          <p:cNvSpPr/>
          <p:nvPr/>
        </p:nvSpPr>
        <p:spPr>
          <a:xfrm>
            <a:off x="8302752" y="3639312"/>
            <a:ext cx="310896" cy="310896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6" name="Connector 25"/>
          <p:cNvCxnSpPr/>
          <p:nvPr/>
        </p:nvCxnSpPr>
        <p:spPr>
          <a:xfrm flipV="1">
            <a:off x="8458200" y="3337560"/>
            <a:ext cx="0" cy="274320"/>
          </a:xfrm>
          <a:prstGeom prst="line">
            <a:avLst/>
          </a:prstGeom>
          <a:ln w="15875">
            <a:solidFill>
              <a:srgbClr val="0E7F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229600" y="1691640"/>
            <a:ext cx="32918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0E7FA3"/>
                </a:solidFill>
                <a:latin typeface="Calibri"/>
                <a:ea typeface="Microsoft YaHei"/>
              </a:rPr>
              <a:t>2024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2057400"/>
            <a:ext cx="32918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Реформа ССО · план «Данные ×»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2395728"/>
            <a:ext cx="3291840" cy="9144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Три новых рода войск; данные как самостоятельный фактор производства (2024–2026)</a:t>
            </a:r>
          </a:p>
        </p:txBody>
      </p:sp>
      <p:sp>
        <p:nvSpPr>
          <p:cNvPr id="30" name="Oval 29"/>
          <p:cNvSpPr/>
          <p:nvPr/>
        </p:nvSpPr>
        <p:spPr>
          <a:xfrm>
            <a:off x="10360152" y="3639312"/>
            <a:ext cx="310896" cy="310896"/>
          </a:xfrm>
          <a:prstGeom prst="ellipse">
            <a:avLst/>
          </a:prstGeom>
          <a:solidFill>
            <a:srgbClr val="6A5A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31" name="Connector 30"/>
          <p:cNvCxnSpPr/>
          <p:nvPr/>
        </p:nvCxnSpPr>
        <p:spPr>
          <a:xfrm>
            <a:off x="10515600" y="3977640"/>
            <a:ext cx="0" cy="274320"/>
          </a:xfrm>
          <a:prstGeom prst="line">
            <a:avLst/>
          </a:prstGeom>
          <a:ln w="15875">
            <a:solidFill>
              <a:srgbClr val="6A5A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098280" y="4297680"/>
            <a:ext cx="251460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6A5ACD"/>
                </a:solidFill>
                <a:latin typeface="Calibri"/>
                <a:ea typeface="Microsoft YaHei"/>
              </a:rPr>
              <a:t>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98280" y="4663440"/>
            <a:ext cx="25146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Поправки к Закону о кибербезопасности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98280" y="5257800"/>
            <a:ext cx="2514600" cy="10058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В силе с 01.01.2026 — самый жёсткий режим в истории; 15-я пятилетка: цель — когнитивное доминирование</a:t>
            </a:r>
          </a:p>
        </p:txBody>
      </p:sp>
      <p:sp>
        <p:nvSpPr>
          <p:cNvPr id="35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State Council (2015, 2017, 2023); NPC Standing Committee (2021a, 2021b); National Data Administration (2024); CAC (2025); CPPCC (2026).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Реформа вооружённых сил и новый киберрежим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ИНСТИТУЦИОНАЛЬНОЕ ИЗМЕРЕНИЕ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91640"/>
            <a:ext cx="5257800" cy="731520"/>
          </a:xfrm>
          <a:prstGeom prst="roundRect">
            <a:avLst>
              <a:gd name="adj" fmla="val 8000"/>
            </a:avLst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5257800" cy="7315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Силы стратегического обеспечения</a:t>
            </a:r>
          </a:p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7CEE6"/>
                </a:solidFill>
                <a:latin typeface="Calibri"/>
                <a:ea typeface="Microsoft YaHei"/>
              </a:rPr>
              <a:t>расформированы в 2024 г.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68680" y="2423160"/>
            <a:ext cx="0" cy="685800"/>
          </a:xfrm>
          <a:prstGeom prst="line">
            <a:avLst/>
          </a:prstGeom>
          <a:ln w="19050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868680" y="3108960"/>
            <a:ext cx="274320" cy="0"/>
          </a:xfrm>
          <a:prstGeom prst="line">
            <a:avLst/>
          </a:prstGeom>
          <a:ln w="19050">
            <a:solidFill>
              <a:srgbClr val="B8C0D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188720" y="2743200"/>
            <a:ext cx="4617720" cy="822960"/>
          </a:xfrm>
          <a:prstGeom prst="roundRect">
            <a:avLst>
              <a:gd name="adj" fmla="val 8000"/>
            </a:avLst>
          </a:prstGeom>
          <a:solidFill>
            <a:srgbClr val="E3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71600" y="2798064"/>
            <a:ext cx="429768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0E7FA3"/>
                </a:solidFill>
                <a:latin typeface="Calibri"/>
                <a:ea typeface="Microsoft YaHei"/>
              </a:rPr>
              <a:t>Силы информационной поддержки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127248"/>
            <a:ext cx="4297680" cy="43891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2B3048"/>
                </a:solidFill>
                <a:latin typeface="Calibri"/>
                <a:ea typeface="Microsoft YaHei"/>
              </a:rPr>
              <a:t>информационные системы, данные, сетевая инфраструктура; интеллектуальные контуры управления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68680" y="2423160"/>
            <a:ext cx="0" cy="1645920"/>
          </a:xfrm>
          <a:prstGeom prst="line">
            <a:avLst/>
          </a:prstGeom>
          <a:ln w="19050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68680" y="4069080"/>
            <a:ext cx="274320" cy="0"/>
          </a:xfrm>
          <a:prstGeom prst="line">
            <a:avLst/>
          </a:prstGeom>
          <a:ln w="19050">
            <a:solidFill>
              <a:srgbClr val="B8C0D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188720" y="3703320"/>
            <a:ext cx="4617720" cy="82296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3758183"/>
            <a:ext cx="429768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Силы киберпространства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4087368"/>
            <a:ext cx="4297680" cy="43891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2B3048"/>
                </a:solidFill>
                <a:latin typeface="Calibri"/>
                <a:ea typeface="Microsoft YaHei"/>
              </a:rPr>
              <a:t>кибероперации и защита в цифровом домене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68680" y="2423160"/>
            <a:ext cx="0" cy="2606040"/>
          </a:xfrm>
          <a:prstGeom prst="line">
            <a:avLst/>
          </a:prstGeom>
          <a:ln w="19050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68680" y="5029200"/>
            <a:ext cx="274320" cy="0"/>
          </a:xfrm>
          <a:prstGeom prst="line">
            <a:avLst/>
          </a:prstGeom>
          <a:ln w="19050">
            <a:solidFill>
              <a:srgbClr val="B8C0D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188720" y="4663440"/>
            <a:ext cx="4617720" cy="82296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71600" y="4718303"/>
            <a:ext cx="429768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Аэрокосмические силы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047488"/>
            <a:ext cx="4297680" cy="43891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0" i="0">
                <a:solidFill>
                  <a:srgbClr val="2B3048"/>
                </a:solidFill>
                <a:latin typeface="Calibri"/>
                <a:ea typeface="Microsoft YaHei"/>
              </a:rPr>
              <a:t>космический домен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669280"/>
            <a:ext cx="5257800" cy="6858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1">
                <a:solidFill>
                  <a:srgbClr val="667085"/>
                </a:solidFill>
                <a:latin typeface="Calibri"/>
                <a:ea typeface="Microsoft YaHei"/>
              </a:rPr>
              <a:t>Задача новых формирований — снизить влияние человеческих ограничений (утомляемость, скорость обработки) за счёт автоматизации циклов управления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1691640"/>
            <a:ext cx="5486400" cy="461772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46520" y="1828800"/>
            <a:ext cx="502920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1B1650"/>
                </a:solidFill>
                <a:latin typeface="Calibri"/>
                <a:ea typeface="Microsoft YaHei"/>
              </a:rPr>
              <a:t>Поправки к Закону о кибербезопасности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2194560"/>
            <a:ext cx="502920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E7FA3"/>
                </a:solidFill>
                <a:latin typeface="Calibri"/>
                <a:ea typeface="Microsoft YaHei"/>
              </a:rPr>
              <a:t>приняты 28.10.2025 · вступили в силу 01.01.2026</a:t>
            </a:r>
          </a:p>
        </p:txBody>
      </p:sp>
      <p:sp>
        <p:nvSpPr>
          <p:cNvPr id="25" name="Oval 24"/>
          <p:cNvSpPr/>
          <p:nvPr/>
        </p:nvSpPr>
        <p:spPr>
          <a:xfrm>
            <a:off x="6446520" y="2734056"/>
            <a:ext cx="384048" cy="384048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95160" y="2697480"/>
            <a:ext cx="45262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Цепочки поставок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95160" y="2999232"/>
            <a:ext cx="452628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проверка безопасности оборудования, ПО и облачных сервисов для операторов КИИ</a:t>
            </a:r>
          </a:p>
        </p:txBody>
      </p:sp>
      <p:sp>
        <p:nvSpPr>
          <p:cNvPr id="28" name="Oval 27"/>
          <p:cNvSpPr/>
          <p:nvPr/>
        </p:nvSpPr>
        <p:spPr>
          <a:xfrm>
            <a:off x="6446520" y="3621024"/>
            <a:ext cx="384048" cy="384048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95160" y="3584448"/>
            <a:ext cx="45262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Жизненный цикл 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95160" y="3886200"/>
            <a:ext cx="452628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выявление и минимизация рисков на всех этапах — в том числе для иностранных компаний</a:t>
            </a:r>
          </a:p>
        </p:txBody>
      </p:sp>
      <p:sp>
        <p:nvSpPr>
          <p:cNvPr id="31" name="Oval 30"/>
          <p:cNvSpPr/>
          <p:nvPr/>
        </p:nvSpPr>
        <p:spPr>
          <a:xfrm>
            <a:off x="6446520" y="4507992"/>
            <a:ext cx="384048" cy="384048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95160" y="4471416"/>
            <a:ext cx="45262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Ответственность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95160" y="4773168"/>
            <a:ext cx="452628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штрафы до 10 млн юаней для организаций и до 1 млн юаней лично для должностных лиц</a:t>
            </a:r>
          </a:p>
        </p:txBody>
      </p:sp>
      <p:sp>
        <p:nvSpPr>
          <p:cNvPr id="34" name="Oval 33"/>
          <p:cNvSpPr/>
          <p:nvPr/>
        </p:nvSpPr>
        <p:spPr>
          <a:xfrm>
            <a:off x="6446520" y="5394960"/>
            <a:ext cx="384048" cy="384048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95160" y="5358384"/>
            <a:ext cx="4526280" cy="292608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Экстренные меры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95160" y="5660136"/>
            <a:ext cx="452628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право закрывать сайты и приложения при массовых утечках данных</a:t>
            </a:r>
          </a:p>
        </p:txBody>
      </p:sp>
      <p:sp>
        <p:nvSpPr>
          <p:cNvPr id="37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Ministry of National Defense of the PRC (2024); Cyberspace Administration of China (2025).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Институциональная архитектура кибербезопасности КНР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ИНСТИТУЦИОНАЛЬНОЕ ИЗМЕРЕНИЕ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069080" y="1600200"/>
            <a:ext cx="4023360" cy="658368"/>
          </a:xfrm>
          <a:prstGeom prst="roundRect">
            <a:avLst>
              <a:gd name="adj" fmla="val 8000"/>
            </a:avLst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0" y="1600200"/>
            <a:ext cx="3931920" cy="6583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Генеральный секретарь ЦК КПК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C7CEE6"/>
                </a:solidFill>
                <a:latin typeface="Calibri"/>
                <a:ea typeface="Microsoft YaHei"/>
              </a:rPr>
              <a:t>Политбюро и Постоянный комитет Политбюро</a:t>
            </a:r>
          </a:p>
        </p:txBody>
      </p:sp>
      <p:cxnSp>
        <p:nvCxnSpPr>
          <p:cNvPr id="6" name="Connector 5"/>
          <p:cNvCxnSpPr/>
          <p:nvPr/>
        </p:nvCxnSpPr>
        <p:spPr>
          <a:xfrm flipH="1">
            <a:off x="1805940" y="2258568"/>
            <a:ext cx="4274820" cy="34747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606040"/>
            <a:ext cx="2514600" cy="658368"/>
          </a:xfrm>
          <a:prstGeom prst="roundRect">
            <a:avLst>
              <a:gd name="adj" fmla="val 8000"/>
            </a:avLst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2606040"/>
            <a:ext cx="2423160" cy="6583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ЦККИ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00" b="0" i="0">
                <a:solidFill>
                  <a:srgbClr val="E3F3F7"/>
                </a:solidFill>
                <a:latin typeface="Calibri"/>
                <a:ea typeface="Microsoft YaHei"/>
              </a:rPr>
              <a:t>Центральная комиссия по кибербезопасности и информатизации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80760" y="2258568"/>
            <a:ext cx="45720" cy="34747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291840" y="2606040"/>
            <a:ext cx="5669280" cy="658368"/>
          </a:xfrm>
          <a:prstGeom prst="roundRect">
            <a:avLst>
              <a:gd name="adj" fmla="val 8000"/>
            </a:avLst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337560" y="2606040"/>
            <a:ext cx="5577840" cy="6583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Государственный совет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80760" y="2258568"/>
            <a:ext cx="4343400" cy="34747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189720" y="2606040"/>
            <a:ext cx="2468880" cy="658368"/>
          </a:xfrm>
          <a:prstGeom prst="roundRect">
            <a:avLst>
              <a:gd name="adj" fmla="val 8000"/>
            </a:avLst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35440" y="2606040"/>
            <a:ext cx="2377440" cy="6583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Центральный военный совет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801368" y="3264408"/>
            <a:ext cx="0" cy="21031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3474720"/>
            <a:ext cx="2514600" cy="566928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3474720"/>
            <a:ext cx="2423160" cy="56692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CAC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2B3048"/>
                </a:solidFill>
                <a:latin typeface="Calibri"/>
                <a:ea typeface="Microsoft YaHei"/>
              </a:rPr>
              <a:t>Управление по делам киберпространства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06240"/>
            <a:ext cx="2514600" cy="1691640"/>
          </a:xfrm>
          <a:prstGeom prst="roundRect">
            <a:avLst>
              <a:gd name="adj" fmla="val 8000"/>
            </a:avLst>
          </a:pr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4206240"/>
            <a:ext cx="2423160" cy="169164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200" b="1" i="0">
                <a:solidFill>
                  <a:srgbClr val="1B1650"/>
                </a:solidFill>
                <a:latin typeface="Calibri"/>
                <a:ea typeface="Microsoft YaHei"/>
              </a:rPr>
              <a:t>CNCERT/CC · CSAC · CNVD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2B3048"/>
                </a:solidFill>
                <a:latin typeface="Calibri"/>
                <a:ea typeface="Microsoft YaHei"/>
              </a:rPr>
              <a:t>реагирование на инциденты, ассоциация кибербезопасности, национальная база уязвимостей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801368" y="4041648"/>
            <a:ext cx="0" cy="16459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822191" y="3264408"/>
            <a:ext cx="0" cy="21031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291840" y="3474720"/>
            <a:ext cx="1060704" cy="9144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337560" y="3474720"/>
            <a:ext cx="969263" cy="9144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МОБ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00" b="0" i="0">
                <a:solidFill>
                  <a:srgbClr val="2B3048"/>
                </a:solidFill>
                <a:latin typeface="Calibri"/>
                <a:ea typeface="Microsoft YaHei"/>
              </a:rPr>
              <a:t>общественной безопасности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3822191" y="4389120"/>
            <a:ext cx="0" cy="16459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291840" y="4553712"/>
            <a:ext cx="1060704" cy="1344168"/>
          </a:xfrm>
          <a:prstGeom prst="roundRect">
            <a:avLst>
              <a:gd name="adj" fmla="val 8000"/>
            </a:avLst>
          </a:pr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337560" y="4553712"/>
            <a:ext cx="969263" cy="13441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2B3048"/>
                </a:solidFill>
                <a:latin typeface="Calibri"/>
                <a:ea typeface="Microsoft YaHei"/>
              </a:rPr>
              <a:t>APT-группы, NCISINC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4974336" y="3264408"/>
            <a:ext cx="0" cy="21031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443984" y="3474720"/>
            <a:ext cx="1060704" cy="9144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489704" y="3474720"/>
            <a:ext cx="969263" cy="9144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МГБ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00" b="0" i="0">
                <a:solidFill>
                  <a:srgbClr val="2B3048"/>
                </a:solidFill>
                <a:latin typeface="Calibri"/>
                <a:ea typeface="Microsoft YaHei"/>
              </a:rPr>
              <a:t>госбезопасности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4974336" y="4389120"/>
            <a:ext cx="0" cy="16459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4443984" y="4553712"/>
            <a:ext cx="1060704" cy="1344168"/>
          </a:xfrm>
          <a:prstGeom prst="roundRect">
            <a:avLst>
              <a:gd name="adj" fmla="val 8000"/>
            </a:avLst>
          </a:pr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489704" y="4553712"/>
            <a:ext cx="969263" cy="13441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2B3048"/>
                </a:solidFill>
                <a:latin typeface="Calibri"/>
                <a:ea typeface="Microsoft YaHei"/>
              </a:rPr>
              <a:t>CNITSEC, CICIR, CNNVD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126480" y="3264408"/>
            <a:ext cx="0" cy="21031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5596128" y="3474720"/>
            <a:ext cx="1060704" cy="9144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641848" y="3474720"/>
            <a:ext cx="969263" cy="9144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МПИТ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00" b="0" i="0">
                <a:solidFill>
                  <a:srgbClr val="2B3048"/>
                </a:solidFill>
                <a:latin typeface="Calibri"/>
                <a:ea typeface="Microsoft YaHei"/>
              </a:rPr>
              <a:t>промышленности и информатизации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6126480" y="4389120"/>
            <a:ext cx="0" cy="16459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5596128" y="4553712"/>
            <a:ext cx="1060704" cy="1344168"/>
          </a:xfrm>
          <a:prstGeom prst="roundRect">
            <a:avLst>
              <a:gd name="adj" fmla="val 8000"/>
            </a:avLst>
          </a:pr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641848" y="4553712"/>
            <a:ext cx="969263" cy="13441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2B3048"/>
                </a:solidFill>
                <a:latin typeface="Calibri"/>
                <a:ea typeface="Microsoft YaHei"/>
              </a:rPr>
              <a:t>T260, CAIST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278624" y="3264408"/>
            <a:ext cx="0" cy="21031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748272" y="3474720"/>
            <a:ext cx="1060704" cy="9144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793992" y="3474720"/>
            <a:ext cx="969263" cy="9144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NDRC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00" b="0" i="0">
                <a:solidFill>
                  <a:srgbClr val="2B3048"/>
                </a:solidFill>
                <a:latin typeface="Calibri"/>
                <a:ea typeface="Microsoft YaHei"/>
              </a:rPr>
              <a:t>развития и реформ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7278624" y="4389120"/>
            <a:ext cx="0" cy="16459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6748272" y="4553712"/>
            <a:ext cx="1060704" cy="1344168"/>
          </a:xfrm>
          <a:prstGeom prst="roundRect">
            <a:avLst>
              <a:gd name="adj" fmla="val 8000"/>
            </a:avLst>
          </a:pr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793992" y="4553712"/>
            <a:ext cx="969263" cy="13441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2B3048"/>
                </a:solidFill>
                <a:latin typeface="Calibri"/>
                <a:ea typeface="Microsoft YaHei"/>
              </a:rPr>
              <a:t>Нац. управление данными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430768" y="3264408"/>
            <a:ext cx="0" cy="21031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7900416" y="3474720"/>
            <a:ext cx="1060704" cy="914400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946136" y="3474720"/>
            <a:ext cx="969263" cy="9144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SAMR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00" b="0" i="0">
                <a:solidFill>
                  <a:srgbClr val="2B3048"/>
                </a:solidFill>
                <a:latin typeface="Calibri"/>
                <a:ea typeface="Microsoft YaHei"/>
              </a:rPr>
              <a:t>регулирования рынка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8430768" y="4389120"/>
            <a:ext cx="0" cy="16459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7900416" y="4553712"/>
            <a:ext cx="1060704" cy="1344168"/>
          </a:xfrm>
          <a:prstGeom prst="roundRect">
            <a:avLst>
              <a:gd name="adj" fmla="val 8000"/>
            </a:avLst>
          </a:pr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946136" y="4553712"/>
            <a:ext cx="969263" cy="13441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2B3048"/>
                </a:solidFill>
                <a:latin typeface="Calibri"/>
                <a:ea typeface="Microsoft YaHei"/>
              </a:rPr>
              <a:t>SIPO, SAC, CNCA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10424160" y="3264408"/>
            <a:ext cx="0" cy="21031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9189720" y="3474720"/>
            <a:ext cx="2468880" cy="566928"/>
          </a:xfrm>
          <a:prstGeom prst="roundRect">
            <a:avLst>
              <a:gd name="adj" fmla="val 8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9235440" y="3474720"/>
            <a:ext cx="2377440" cy="56692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НОАК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2B3048"/>
                </a:solidFill>
                <a:latin typeface="Calibri"/>
                <a:ea typeface="Microsoft YaHei"/>
              </a:rPr>
              <a:t>Народно-освободительная армия Китая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10424160" y="4041648"/>
            <a:ext cx="0" cy="164592"/>
          </a:xfrm>
          <a:prstGeom prst="line">
            <a:avLst/>
          </a:prstGeom>
          <a:ln w="15875">
            <a:solidFill>
              <a:srgbClr val="B8C0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9189720" y="4206240"/>
            <a:ext cx="2468880" cy="731520"/>
          </a:xfrm>
          <a:prstGeom prst="roundRect">
            <a:avLst>
              <a:gd name="adj" fmla="val 8000"/>
            </a:avLst>
          </a:prstGeom>
          <a:solidFill>
            <a:srgbClr val="E3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9235440" y="4206240"/>
            <a:ext cx="2377440" cy="73152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300" b="1" i="0">
                <a:solidFill>
                  <a:srgbClr val="0E7FA3"/>
                </a:solidFill>
                <a:latin typeface="Calibri"/>
                <a:ea typeface="Microsoft YaHei"/>
              </a:rPr>
              <a:t>Силы киберпространства</a:t>
            </a:r>
          </a:p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2B3048"/>
                </a:solidFill>
                <a:latin typeface="Calibri"/>
                <a:ea typeface="Microsoft YaHei"/>
              </a:rPr>
              <a:t>новый род войск, 2024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189720" y="5074920"/>
            <a:ext cx="2468880" cy="822960"/>
          </a:xfrm>
          <a:prstGeom prst="roundRect">
            <a:avLst>
              <a:gd name="adj" fmla="val 8000"/>
            </a:avLst>
          </a:pr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9235440" y="5074920"/>
            <a:ext cx="2377440" cy="822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98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2B3048"/>
                </a:solidFill>
                <a:latin typeface="Calibri"/>
                <a:ea typeface="Microsoft YaHei"/>
              </a:rPr>
              <a:t>Сухопутные, ВМС, ВВС, аэрокосмические и ракетные силы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48640" y="5989320"/>
            <a:ext cx="110642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Разветвлённая система органов обеспечивает реализацию целей технологической модернизации и цифрового суверенитета КНР</a:t>
            </a:r>
          </a:p>
        </p:txBody>
      </p:sp>
      <p:sp>
        <p:nvSpPr>
          <p:cNvPr id="60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Источник: адаптировано по Zakharova (2025).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15-й пятилетний план: ИИ в центре стратегии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5FD4E6"/>
                </a:solidFill>
                <a:latin typeface="Calibri"/>
                <a:ea typeface="Microsoft YaHei"/>
              </a:rPr>
              <a:t>ИНФРАСТРУКТУРНО-ТЕХНОЛОГИЧЕСКОЕ ИЗМЕРЕНИЕ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520440" cy="224028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874519"/>
            <a:ext cx="3063240" cy="77724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5FD4E6"/>
                </a:solidFill>
                <a:latin typeface="Calibri"/>
                <a:ea typeface="Microsoft YaHei"/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697480"/>
            <a:ext cx="3063240" cy="12344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упоминаний ИИ в 141-страничном документе; в плане 2021–2025 — лишь в рубриках НИОКР и цифровой экономики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7360"/>
            <a:ext cx="3520440" cy="224028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17720" y="1874519"/>
            <a:ext cx="3063240" cy="77724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5FD4E6"/>
                </a:solidFill>
                <a:latin typeface="Calibri"/>
                <a:ea typeface="Microsoft YaHei"/>
              </a:rPr>
              <a:t>60 млрд 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2697480"/>
            <a:ext cx="3063240" cy="12344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≈ $8,2 млрд — специальный инвестиционный фонд ИИ-индустрии, 2026 г.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737360"/>
            <a:ext cx="3520440" cy="224028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80" y="1874519"/>
            <a:ext cx="3063240" cy="77724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5FD4E6"/>
                </a:solidFill>
                <a:latin typeface="Calibri"/>
                <a:ea typeface="Microsoft YaHei"/>
              </a:rPr>
              <a:t>具身智能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2697480"/>
            <a:ext cx="3063240" cy="12344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Calibri"/>
                <a:ea typeface="Microsoft YaHei"/>
              </a:rPr>
              <a:t>«воплощённый интеллект» — среди 10 приоритетных направлений наряду с квантовыми вычислениями и термоядом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251960"/>
            <a:ext cx="11064240" cy="20116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0"/>
              </a:spcAft>
            </a:pPr>
            <a:r>
              <a:rPr sz="1600" b="0" i="0">
                <a:solidFill>
                  <a:srgbClr val="D5DDF0"/>
                </a:solidFill>
                <a:latin typeface="Calibri"/>
                <a:ea typeface="Microsoft YaHei"/>
              </a:rPr>
              <a:t>Наука и технологии впервые поставлены в один ряд с обороной и экономическим ростом. ИИ закреплён как центральный элемент </a:t>
            </a: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«новых качественных производительных сил»</a:t>
            </a:r>
            <a:r>
              <a:rPr sz="1600" b="0" i="0">
                <a:solidFill>
                  <a:srgbClr val="D5DDF0"/>
                </a:solidFill>
                <a:latin typeface="Calibri"/>
                <a:ea typeface="Microsoft YaHei"/>
              </a:rPr>
              <a:t> — статус, который в марксистской рамке КНР традиционно приписывался только человеку.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 i="0">
                <a:solidFill>
                  <a:srgbClr val="D5DDF0"/>
                </a:solidFill>
                <a:latin typeface="Calibri"/>
                <a:ea typeface="Microsoft YaHei"/>
              </a:rPr>
              <a:t>Инициатива </a:t>
            </a: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«ИИ+» (人工智能+)</a:t>
            </a:r>
            <a:r>
              <a:rPr sz="1600" b="0" i="0">
                <a:solidFill>
                  <a:srgbClr val="D5DDF0"/>
                </a:solidFill>
                <a:latin typeface="Calibri"/>
                <a:ea typeface="Microsoft YaHei"/>
              </a:rPr>
              <a:t> нацелена на глубокую интеграцию ИИ в промышленность, сферу услуг и реальный сектор; впервые на уровне пятилетки заявлена поддержка open-source сообществ и переход от алгоритмов к интегрированным киберфизическим системам.</a:t>
            </a:r>
          </a:p>
        </p:txBody>
      </p:sp>
      <p:sp>
        <p:nvSpPr>
          <p:cNvPr id="14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A9B6D6"/>
                </a:solidFill>
                <a:latin typeface="Calibri"/>
                <a:ea typeface="Microsoft YaHei"/>
              </a:rPr>
              <a:t>Источники: CPPCC (2026); Shanghai Municipal Government (2025).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IIoT и Web 4.0: единое сенсорное поле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ИНФРАСТРУКТУРНО-ТЕХНОЛОГИЧЕСКОЕ ИЗМЕРЕНИЕ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91640"/>
            <a:ext cx="2606040" cy="205740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856232"/>
            <a:ext cx="2286000" cy="6858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E7FA3"/>
                </a:solidFill>
                <a:latin typeface="Calibri"/>
                <a:ea typeface="Microsoft YaHei"/>
              </a:rPr>
              <a:t>&gt;100 млн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606040"/>
            <a:ext cx="219456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IIoT-устройств на территории КНР к началу 2026 г.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1691640"/>
            <a:ext cx="2606040" cy="205740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66160" y="1856232"/>
            <a:ext cx="2286000" cy="6858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E7FA3"/>
                </a:solidFill>
                <a:latin typeface="Calibri"/>
                <a:ea typeface="Microsoft YaHei"/>
              </a:rPr>
              <a:t>120 млн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2606040"/>
            <a:ext cx="219456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IIoT-устройств — плановый ориентир к 2028 г.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931920"/>
            <a:ext cx="2606040" cy="205740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4096512"/>
            <a:ext cx="2286000" cy="6858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E7FA3"/>
                </a:solidFill>
                <a:latin typeface="Calibri"/>
                <a:ea typeface="Microsoft YaHei"/>
              </a:rPr>
              <a:t>55%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846320"/>
            <a:ext cx="219456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проникновение интеллектуальных платформ в промышленности к 2028 г. (MIIT)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37560" y="3931920"/>
            <a:ext cx="2606040" cy="205740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66160" y="4096512"/>
            <a:ext cx="2286000" cy="6858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 i="0">
                <a:solidFill>
                  <a:srgbClr val="3E3496"/>
                </a:solidFill>
                <a:latin typeface="Calibri"/>
                <a:ea typeface="Microsoft YaHei"/>
              </a:rPr>
              <a:t>1,9% → 15,9%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4846320"/>
            <a:ext cx="2194560" cy="10515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потенциальный рост производительности при использовании GenAI</a:t>
            </a:r>
          </a:p>
        </p:txBody>
      </p:sp>
      <p:sp>
        <p:nvSpPr>
          <p:cNvPr id="16" name="Oval 15"/>
          <p:cNvSpPr/>
          <p:nvPr/>
        </p:nvSpPr>
        <p:spPr>
          <a:xfrm>
            <a:off x="6355080" y="1801368"/>
            <a:ext cx="566928" cy="566928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1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638544" y="2386584"/>
            <a:ext cx="0" cy="512064"/>
          </a:xfrm>
          <a:prstGeom prst="line">
            <a:avLst/>
          </a:prstGeom>
          <a:ln w="19050">
            <a:solidFill>
              <a:srgbClr val="B8C0D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32320" y="1737360"/>
            <a:ext cx="452628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Сенсоры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2084832"/>
            <a:ext cx="4526280" cy="6400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промышленные датчики, камеры «умных городов», логистические узлы</a:t>
            </a:r>
          </a:p>
        </p:txBody>
      </p:sp>
      <p:sp>
        <p:nvSpPr>
          <p:cNvPr id="20" name="Oval 19"/>
          <p:cNvSpPr/>
          <p:nvPr/>
        </p:nvSpPr>
        <p:spPr>
          <a:xfrm>
            <a:off x="6355080" y="2916936"/>
            <a:ext cx="566928" cy="566928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2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638544" y="3502152"/>
            <a:ext cx="0" cy="512064"/>
          </a:xfrm>
          <a:prstGeom prst="line">
            <a:avLst/>
          </a:prstGeom>
          <a:ln w="19050">
            <a:solidFill>
              <a:srgbClr val="B8C0D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132320" y="2852928"/>
            <a:ext cx="452628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Данные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2320" y="3200400"/>
            <a:ext cx="4526280" cy="6400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топливо для обучения нейросетей нового поколения в реальном времени</a:t>
            </a:r>
          </a:p>
        </p:txBody>
      </p:sp>
      <p:sp>
        <p:nvSpPr>
          <p:cNvPr id="24" name="Oval 23"/>
          <p:cNvSpPr/>
          <p:nvPr/>
        </p:nvSpPr>
        <p:spPr>
          <a:xfrm>
            <a:off x="6355080" y="4032504"/>
            <a:ext cx="566928" cy="566928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3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638544" y="4617720"/>
            <a:ext cx="0" cy="512064"/>
          </a:xfrm>
          <a:prstGeom prst="line">
            <a:avLst/>
          </a:prstGeom>
          <a:ln w="19050">
            <a:solidFill>
              <a:srgbClr val="B8C0D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32320" y="3968496"/>
            <a:ext cx="452628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Предиктивное моделирование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32320" y="4315968"/>
            <a:ext cx="4526280" cy="6400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не пассивное наблюдение, а прогноз социальных и экономических процессов</a:t>
            </a:r>
          </a:p>
        </p:txBody>
      </p:sp>
      <p:sp>
        <p:nvSpPr>
          <p:cNvPr id="28" name="Oval 27"/>
          <p:cNvSpPr/>
          <p:nvPr/>
        </p:nvSpPr>
        <p:spPr>
          <a:xfrm>
            <a:off x="6355080" y="5148072"/>
            <a:ext cx="566928" cy="566928"/>
          </a:xfrm>
          <a:prstGeom prst="ellipse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0" y="5084064"/>
            <a:ext cx="4526280" cy="347472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Алгоритмическое управление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0" y="5431536"/>
            <a:ext cx="4526280" cy="6400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перевод экономики на «рельсы» автоматизированного управления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6080760"/>
            <a:ext cx="530352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0E7FA3"/>
                </a:solidFill>
                <a:latin typeface="Calibri"/>
                <a:ea typeface="Microsoft YaHei"/>
              </a:rPr>
              <a:t>Переход от фрагментированных данных к единому сенсорному полю — предпосылка Web 4.0</a:t>
            </a:r>
          </a:p>
        </p:txBody>
      </p:sp>
      <p:sp>
        <p:nvSpPr>
          <p:cNvPr id="32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Xinhua (2026); MIIT (2026); Invest Shanghai (2025).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Финансирование ИИ: две стратегические модели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ИНФРАСТРУКТУРНО-ТЕХНОЛОГИЧЕСКОЕ ИЗМЕРЕНИЕ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965960"/>
          <a:ext cx="512064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1645920"/>
            <a:ext cx="51206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1B1650"/>
                </a:solidFill>
                <a:latin typeface="Calibri"/>
                <a:ea typeface="Microsoft YaHei"/>
              </a:rPr>
              <a:t>Инвестиции в ИИ, млрд долл.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45920"/>
            <a:ext cx="173736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6B7385"/>
                </a:solidFill>
                <a:latin typeface="Calibri"/>
                <a:ea typeface="Microsoft YaHei"/>
              </a:rPr>
              <a:t>США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64040" y="1645920"/>
            <a:ext cx="219456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E7FA3"/>
                </a:solidFill>
                <a:latin typeface="Calibri"/>
                <a:ea typeface="Microsoft YaHei"/>
              </a:rPr>
              <a:t>КНР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9320" y="2057400"/>
            <a:ext cx="5669280" cy="1280160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0" y="2130552"/>
            <a:ext cx="1463040" cy="1188719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Источник капитала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0" y="2130552"/>
            <a:ext cx="1783080" cy="1188719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частный капитал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4040" y="2130552"/>
            <a:ext cx="2103120" cy="1188719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«общенациональный подход»: госфонды — $8,2 млрд (ИИ) и $138 млрд (робототехника и полупроводники)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89320" y="3474720"/>
            <a:ext cx="5669280" cy="1051560"/>
          </a:xfrm>
          <a:prstGeom prst="roundRect">
            <a:avLst>
              <a:gd name="adj" fmla="val 6000"/>
            </a:avLst>
          </a:prstGeom>
          <a:solidFill>
            <a:srgbClr val="F7F9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126480" y="3547872"/>
            <a:ext cx="1463040" cy="960119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Фокус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9520" y="3547872"/>
            <a:ext cx="1783080" cy="960119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frontier models, облачные сервисы, потребительские приложения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64040" y="3547872"/>
            <a:ext cx="2103120" cy="960119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вертикальная интеграция в реальный сектор и оборонный контур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89320" y="4663440"/>
            <a:ext cx="5669280" cy="548640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126480" y="4736592"/>
            <a:ext cx="146304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Логика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9520" y="4736592"/>
            <a:ext cx="178308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«капитал прибыли»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64040" y="4736592"/>
            <a:ext cx="2103120" cy="4572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2B3048"/>
                </a:solidFill>
                <a:latin typeface="Calibri"/>
                <a:ea typeface="Microsoft YaHei"/>
              </a:rPr>
              <a:t>«капитал устойчивости»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5440680"/>
            <a:ext cx="5669280" cy="8229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0E7FA3"/>
                </a:solidFill>
                <a:latin typeface="Calibri"/>
                <a:ea typeface="Microsoft YaHei"/>
              </a:rPr>
              <a:t>Финансовая асимметрия компенсируется концентрацией ресурсов на критических направлениях «интеллектуализированной войны»</a:t>
            </a:r>
          </a:p>
        </p:txBody>
      </p:sp>
      <p:sp>
        <p:nvSpPr>
          <p:cNvPr id="21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Stanford HAI (2025); Ministry of Justice of the PRC (2025); Chatham House (2026).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Национальный ИИ-стек: технологический паритет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ИНФРАСТРУКТУРНО-ТЕХНОЛОГИЧЕСКОЕ ИЗМЕРЕНИЕ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91640"/>
            <a:ext cx="3520440" cy="406908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828800"/>
            <a:ext cx="30632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1B1650"/>
                </a:solidFill>
                <a:latin typeface="Calibri"/>
                <a:ea typeface="Microsoft YaHei"/>
              </a:rPr>
              <a:t>DeepSeek-R1 / V3.2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240280"/>
            <a:ext cx="3063240" cy="6400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E7FA3"/>
                </a:solidFill>
                <a:latin typeface="Calibri"/>
                <a:ea typeface="Microsoft YaHei"/>
              </a:rPr>
              <a:t>80,2%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880360"/>
            <a:ext cx="30632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667085"/>
                </a:solidFill>
                <a:latin typeface="Calibri"/>
                <a:ea typeface="Microsoft YaHei"/>
              </a:rPr>
              <a:t>точность в бенчмарках программирования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22959" y="3291840"/>
            <a:ext cx="2971801" cy="0"/>
          </a:xfrm>
          <a:prstGeom prst="line">
            <a:avLst/>
          </a:prstGeom>
          <a:ln w="12700">
            <a:solidFill>
              <a:srgbClr val="C9D3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2959" y="3429000"/>
            <a:ext cx="3017520" cy="22860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0E7FA3"/>
              </a:buClr>
              <a:buFont typeface="Arial"/>
              <a:buChar char="•"/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Разреженная MoE-архитектура: задействуется лишь часть параметров — выше качество при меньшей вычислительной нагрузке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0E7FA3"/>
              </a:buClr>
              <a:buFont typeface="Arial"/>
              <a:buChar char="•"/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Интеграция с поисковой инфраструктурой повышает релевантность и верифицируемость ответов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691640"/>
            <a:ext cx="3520440" cy="406908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828800"/>
            <a:ext cx="30632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1B1650"/>
                </a:solidFill>
                <a:latin typeface="Calibri"/>
                <a:ea typeface="Microsoft YaHei"/>
              </a:rPr>
              <a:t>Qwen (Alibaba)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240280"/>
            <a:ext cx="3063240" cy="6400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E7FA3"/>
                </a:solidFill>
                <a:latin typeface="Calibri"/>
                <a:ea typeface="Microsoft YaHei"/>
              </a:rPr>
              <a:t>≈ паритет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880360"/>
            <a:ext cx="30632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667085"/>
                </a:solidFill>
                <a:latin typeface="Calibri"/>
                <a:ea typeface="Microsoft YaHei"/>
              </a:rPr>
              <a:t>с западными аналогами к началу 2026 г.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617720" y="3291840"/>
            <a:ext cx="2971799" cy="0"/>
          </a:xfrm>
          <a:prstGeom prst="line">
            <a:avLst/>
          </a:prstGeom>
          <a:ln w="12700">
            <a:solidFill>
              <a:srgbClr val="C9D3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17720" y="3429000"/>
            <a:ext cx="3017520" cy="22860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0E7FA3"/>
              </a:buClr>
              <a:buFont typeface="Arial"/>
              <a:buChar char="•"/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Решение сложных когнитивных задач на национальной технологической базе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0E7FA3"/>
              </a:buClr>
              <a:buFont typeface="Arial"/>
              <a:buChar char="•"/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Снижение зависимости от экспортных ограничений США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691640"/>
            <a:ext cx="3520440" cy="4069080"/>
          </a:xfrm>
          <a:prstGeom prst="roundRect">
            <a:avLst>
              <a:gd name="adj" fmla="val 4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80" y="1828800"/>
            <a:ext cx="306324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1B1650"/>
                </a:solidFill>
                <a:latin typeface="Calibri"/>
                <a:ea typeface="Microsoft YaHei"/>
              </a:rPr>
              <a:t>ERNIE-4.5 (Baidu)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2240280"/>
            <a:ext cx="3063240" cy="6400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E7FA3"/>
                </a:solidFill>
                <a:latin typeface="Calibri"/>
                <a:ea typeface="Microsoft YaHei"/>
              </a:rPr>
              <a:t>open source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2880360"/>
            <a:ext cx="30632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1">
                <a:solidFill>
                  <a:srgbClr val="667085"/>
                </a:solidFill>
                <a:latin typeface="Calibri"/>
                <a:ea typeface="Microsoft YaHei"/>
              </a:rPr>
              <a:t>открытие исходного кода в 2025 г.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412480" y="3291840"/>
            <a:ext cx="2971800" cy="0"/>
          </a:xfrm>
          <a:prstGeom prst="line">
            <a:avLst/>
          </a:prstGeom>
          <a:ln w="12700">
            <a:solidFill>
              <a:srgbClr val="C9D3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412480" y="3429000"/>
            <a:ext cx="3017520" cy="22860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0E7FA3"/>
              </a:buClr>
              <a:buFont typeface="Arial"/>
              <a:buChar char="•"/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Расширение международной экосистемы вокруг китайских решений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0E7FA3"/>
              </a:buClr>
              <a:buFont typeface="Arial"/>
              <a:buChar char="•"/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Вовлечение глобального сообщества разработчиков и обход внешних барьеров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897880"/>
            <a:ext cx="11109960" cy="457200"/>
          </a:xfrm>
          <a:prstGeom prst="roundRect">
            <a:avLst>
              <a:gd name="adj" fmla="val 15000"/>
            </a:avLst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5897880"/>
            <a:ext cx="1069848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Паритет — не коммерческий успех, а условие работы систем поддержки решений в логике «интеллектуализированной войны»</a:t>
            </a:r>
          </a:p>
        </p:txBody>
      </p:sp>
      <p:sp>
        <p:nvSpPr>
          <p:cNvPr id="24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Guo et al. (2025); Awan et al. (2026); Baidu ERNIE Team (2025).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От файрвола к конструированию реальности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5FD4E6"/>
                </a:solidFill>
                <a:latin typeface="Calibri"/>
                <a:ea typeface="Microsoft YaHei"/>
              </a:rPr>
              <a:t>ПЕРЕХОД К НАСТУПАТЕЛЬНОЙ МОДЕЛИ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5120640" cy="3611880"/>
          </a:xfrm>
          <a:prstGeom prst="roundRect">
            <a:avLst>
              <a:gd name="adj" fmla="val 6000"/>
            </a:avLst>
          </a:prstGeom>
          <a:solidFill>
            <a:srgbClr val="FFFFFF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874519"/>
            <a:ext cx="457200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  <a:ea typeface="Microsoft YaHei"/>
              </a:rPr>
              <a:t>Великий китайский файрвол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304288"/>
            <a:ext cx="457200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1">
                <a:solidFill>
                  <a:srgbClr val="A9B6D6"/>
                </a:solidFill>
                <a:latin typeface="Calibri"/>
                <a:ea typeface="Microsoft YaHei"/>
              </a:rPr>
              <a:t>реактивная модель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788920"/>
            <a:ext cx="4526280" cy="24688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Многоуровневая оборонительная фильтрация контента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Защита КИИ от иностранного вмешательства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Доказанная устойчивость к санкциям и конкуренции с США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Требует огромных ресурсов и высокого уровня контроля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37959" y="1737360"/>
            <a:ext cx="5120640" cy="3611880"/>
          </a:xfrm>
          <a:prstGeom prst="roundRect">
            <a:avLst>
              <a:gd name="adj" fmla="val 6000"/>
            </a:avLst>
          </a:prstGeom>
          <a:solidFill>
            <a:srgbClr val="0E80A4">
              <a:alpha val="30000"/>
            </a:srgbClr>
          </a:solidFill>
          <a:ln w="12700">
            <a:solidFill>
              <a:srgbClr val="5FD4E6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7999" y="1874519"/>
            <a:ext cx="457200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5FD4E6"/>
                </a:solidFill>
                <a:latin typeface="Calibri"/>
                <a:ea typeface="Microsoft YaHei"/>
              </a:rPr>
              <a:t>Когнитивное доминирование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7999" y="2304288"/>
            <a:ext cx="457200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1">
                <a:solidFill>
                  <a:srgbClr val="A9B6D6"/>
                </a:solidFill>
                <a:latin typeface="Calibri"/>
                <a:ea typeface="Microsoft YaHei"/>
              </a:rPr>
              <a:t>проактивная модель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7999" y="2788920"/>
            <a:ext cx="4526280" cy="24688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Проактивное конструирование цифровой реальности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ИИ — не инструмент, а активный фактор формирования социальных процессов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Наступательная система когнитивного контроля</a:t>
            </a:r>
          </a:p>
          <a:p>
            <a:pPr marL="201168" indent="-201168" algn="l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>
                <a:srgbClr val="5FD4E6"/>
              </a:buClr>
              <a:buFont typeface="Arial"/>
              <a:buChar char="•"/>
            </a:pPr>
            <a:r>
              <a:rPr sz="1500" b="0" i="0">
                <a:solidFill>
                  <a:srgbClr val="D5DDF0"/>
                </a:solidFill>
                <a:latin typeface="Calibri"/>
                <a:ea typeface="Microsoft YaHei"/>
              </a:rPr>
              <a:t>Проекция влияния через глобальные информационные цепочки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760720" y="3246120"/>
            <a:ext cx="685800" cy="548640"/>
          </a:xfrm>
          <a:prstGeom prst="rightArrow">
            <a:avLst/>
          </a:prstGeom>
          <a:solidFill>
            <a:srgbClr val="5FD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8640" y="5577840"/>
            <a:ext cx="11109960" cy="54864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Файрвол защищает собственное информационное пространство — когнитивное доминирование формирует чужое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Апробация: экосистема операций влияния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ПРАКТИЧЕСКАЯ АПРОБАЦИЯ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64208"/>
            <a:ext cx="35204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667085"/>
                </a:solidFill>
                <a:latin typeface="Calibri"/>
                <a:ea typeface="Microsoft YaHei"/>
              </a:rPr>
              <a:t>ЗАКАЗЧИКИ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20440" cy="1897379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3108960" cy="1897379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МГБ КНР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делегирует задачи по сбору данных и разработке алгоритмических решений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137660"/>
            <a:ext cx="3520440" cy="1897379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4137660"/>
            <a:ext cx="3108960" cy="1897379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Киберструктуры НОАК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в т.ч. Восточное командование: кампании в ходе военных учений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33087" y="3840480"/>
            <a:ext cx="292608" cy="384048"/>
          </a:xfrm>
          <a:prstGeom prst="rightArrow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43400" y="1664208"/>
            <a:ext cx="35204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667085"/>
                </a:solidFill>
                <a:latin typeface="Calibri"/>
                <a:ea typeface="Microsoft YaHei"/>
              </a:rPr>
              <a:t>ИСПОЛНИТЕЛИ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2057400"/>
            <a:ext cx="3520440" cy="1203960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2057400"/>
            <a:ext cx="3108960" cy="1203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Meiya Pico · Golaxy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профилирование политических акторов, анализ общественных настроений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444240"/>
            <a:ext cx="3520440" cy="1203960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72000" y="3444240"/>
            <a:ext cx="3108960" cy="1203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Magic Data · iFlytek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речевые корпуса: тайваньский хокло и хакка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3400" y="4831080"/>
            <a:ext cx="3520440" cy="1203960"/>
          </a:xfrm>
          <a:prstGeom prst="roundRect">
            <a:avLst>
              <a:gd name="adj" fmla="val 6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72000" y="4831080"/>
            <a:ext cx="3108960" cy="120396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B1650"/>
                </a:solidFill>
                <a:latin typeface="Calibri"/>
                <a:ea typeface="Microsoft YaHei"/>
              </a:rPr>
              <a:t>Сямэньский университет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i="0">
                <a:solidFill>
                  <a:srgbClr val="2B3048"/>
                </a:solidFill>
                <a:latin typeface="Calibri"/>
                <a:ea typeface="Microsoft YaHei"/>
              </a:rPr>
              <a:t>моделирование социальной динамики Тайваня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927848" y="3840480"/>
            <a:ext cx="292608" cy="384048"/>
          </a:xfrm>
          <a:prstGeom prst="rightArrow">
            <a:avLst/>
          </a:prstGeom>
          <a:solidFill>
            <a:srgbClr val="0E7F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138160" y="1664208"/>
            <a:ext cx="35204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667085"/>
                </a:solidFill>
                <a:latin typeface="Calibri"/>
                <a:ea typeface="Microsoft YaHei"/>
              </a:rPr>
              <a:t>ОПЕРАЦИОННЫЙ КОНТУР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38160" y="2057400"/>
            <a:ext cx="3520440" cy="3977639"/>
          </a:xfrm>
          <a:prstGeom prst="roundRect">
            <a:avLst>
              <a:gd name="adj" fmla="val 6000"/>
            </a:avLst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66760" y="2057400"/>
            <a:ext cx="3108960" cy="3977639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Storm-1376 / Spamouflage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0" i="0">
                <a:solidFill>
                  <a:srgbClr val="C7CEE6"/>
                </a:solidFill>
                <a:latin typeface="Calibri"/>
                <a:ea typeface="Microsoft YaHei"/>
              </a:rPr>
              <a:t>ключевой инструмент когнитивного давления: распространение ИИ-контента, адаптированного под целевые аудитории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08192"/>
            <a:ext cx="11064240" cy="320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1B1650"/>
                </a:solidFill>
                <a:latin typeface="Calibri"/>
                <a:ea typeface="Microsoft YaHei"/>
              </a:rPr>
              <a:t>Модель кооперации: государственные структуры делегируют задачи по сбору данных и разработке алгоритмов специализированным организациям</a:t>
            </a:r>
          </a:p>
        </p:txBody>
      </p:sp>
      <p:sp>
        <p:nvSpPr>
          <p:cNvPr id="22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Microsoft Threat Analysis Center (2024); Xiamen University Taiwan Research Institute (2020).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Тайвань 2024–2025: когнитивные операции в действии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ПРАКТИЧЕСКАЯ АПРОБАЦИЯ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3566160" cy="7315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0E7FA3"/>
                </a:solidFill>
                <a:latin typeface="Calibri"/>
                <a:ea typeface="Microsoft YaHei"/>
              </a:rPr>
              <a:t>45 590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3429000" cy="6858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дезинформационных аккаунтов в 2025 г. — против 28 216 годом ранее (+62%)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1645920"/>
            <a:ext cx="3566160" cy="7315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0E7FA3"/>
                </a:solidFill>
                <a:latin typeface="Calibri"/>
                <a:ea typeface="Microsoft YaHei"/>
              </a:rPr>
              <a:t>2,3 млн+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2377440"/>
            <a:ext cx="3429000" cy="6858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единиц дезинформационного контента выявлено только за 2025 г.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8160" y="1645920"/>
            <a:ext cx="3566160" cy="7315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4000" b="1" i="0">
                <a:solidFill>
                  <a:srgbClr val="6A5ACD"/>
                </a:solidFill>
                <a:latin typeface="Calibri"/>
                <a:ea typeface="Microsoft YaHei"/>
              </a:rPr>
              <a:t>46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0" y="2377440"/>
            <a:ext cx="3429000" cy="6858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скоординированных сообщений в ходе крупных учений НОАК в декабре 2025 г.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291840"/>
            <a:ext cx="2651760" cy="269748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749808" y="3474720"/>
            <a:ext cx="384048" cy="384048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977639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Лингвистическая адаптация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4572000"/>
            <a:ext cx="2286000" cy="13716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LLM устраняют маркеры материкового происхождения: упрощённые иероглифы и характерную лексику заменяют тайваньскими формами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291840"/>
            <a:ext cx="2651760" cy="269748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3566160" y="3474720"/>
            <a:ext cx="384048" cy="384048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3977639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Клонирование голоса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4572000"/>
            <a:ext cx="2286000" cy="13716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речевые корпуса акцентов позволяют генерировать аудио, неотличимое от речи местных носителей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1344" y="3291840"/>
            <a:ext cx="2651760" cy="269748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6382512" y="3474720"/>
            <a:ext cx="384048" cy="384048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3977639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Дипфейки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2512" y="4572000"/>
            <a:ext cx="2286000" cy="13716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выборы 2024 г.: сфабрикованное аудио Ко Вэньчжэ и изменённое видео Лай Циндэ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97696" y="3291840"/>
            <a:ext cx="2651760" cy="269748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Oval 22"/>
          <p:cNvSpPr/>
          <p:nvPr/>
        </p:nvSpPr>
        <p:spPr>
          <a:xfrm>
            <a:off x="9198864" y="3474720"/>
            <a:ext cx="384048" cy="384048"/>
          </a:xfrm>
          <a:prstGeom prst="ellipse">
            <a:avLst/>
          </a:prstGeom>
          <a:solidFill>
            <a:srgbClr val="1B16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  <a:ea typeface="Microsoft YaHe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98864" y="3977639"/>
            <a:ext cx="2286000" cy="594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B1650"/>
                </a:solidFill>
                <a:latin typeface="Calibri"/>
                <a:ea typeface="Microsoft YaHei"/>
              </a:rPr>
              <a:t>Психологическое давление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98864" y="4572000"/>
            <a:ext cx="2286000" cy="137160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0">
                <a:solidFill>
                  <a:srgbClr val="2B3048"/>
                </a:solidFill>
                <a:latin typeface="Calibri"/>
                <a:ea typeface="Microsoft YaHei"/>
              </a:rPr>
              <a:t>ролики с дронами над Тайбэем внушают неизбежность поражения; ИИ корректирует кампании почти в реальном времени</a:t>
            </a:r>
          </a:p>
        </p:txBody>
      </p:sp>
      <p:sp>
        <p:nvSpPr>
          <p:cNvPr id="26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National Security Bureau, Taiwan (2026); Taipei Times (2025); Taiwan FactCheck Center (n.d.).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Глобальный масштаб и когнитивный суверенитет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5FD4E6"/>
                </a:solidFill>
                <a:latin typeface="Calibri"/>
                <a:ea typeface="Microsoft YaHei"/>
              </a:rPr>
              <a:t>ДИСКУССИЯ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520440" cy="306324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59" y="1965960"/>
            <a:ext cx="457200" cy="457200"/>
          </a:xfrm>
          <a:prstGeom prst="ellipse">
            <a:avLst/>
          </a:prstGeom>
          <a:solidFill>
            <a:srgbClr val="0E80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606040"/>
            <a:ext cx="301752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Диаспора как канал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3063240"/>
            <a:ext cx="3017520" cy="1737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D5DDF0"/>
                </a:solidFill>
                <a:latin typeface="Calibri"/>
                <a:ea typeface="Microsoft YaHei"/>
              </a:rPr>
              <a:t>Бикультурные представители китайской диаспоры сочетают аналитический и холистический когнитивные стили и выступают носителями китайских норм и ценностей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7360"/>
            <a:ext cx="3520440" cy="306324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4617720" y="1965960"/>
            <a:ext cx="457200" cy="457200"/>
          </a:xfrm>
          <a:prstGeom prst="ellipse">
            <a:avLst/>
          </a:prstGeom>
          <a:solidFill>
            <a:srgbClr val="0E80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606040"/>
            <a:ext cx="301752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Экспорт технологий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3063240"/>
            <a:ext cx="3017520" cy="1737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D5DDF0"/>
                </a:solidFill>
                <a:latin typeface="Calibri"/>
                <a:ea typeface="Microsoft YaHei"/>
              </a:rPr>
              <a:t>Экспорт технологий и решений в сфере кибербезопасности расширяет круг стран, зависимых от китайских данных, а значит — и от китайских перспектив и ценностей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737360"/>
            <a:ext cx="3520440" cy="306324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8412480" y="1965960"/>
            <a:ext cx="457200" cy="457200"/>
          </a:xfrm>
          <a:prstGeom prst="ellipse">
            <a:avLst/>
          </a:prstGeom>
          <a:solidFill>
            <a:srgbClr val="0E80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  <a:ea typeface="Microsoft YaHe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606040"/>
            <a:ext cx="3017520" cy="41148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Когнитивный суверенитет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3063240"/>
            <a:ext cx="3017520" cy="17373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D5DDF0"/>
                </a:solidFill>
                <a:latin typeface="Calibri"/>
                <a:ea typeface="Microsoft YaHei"/>
              </a:rPr>
              <a:t>Способность противостоять внешнему когнитивному проникновению, проецируя собственные ценности вовне; внутреннее когнитивное доминирование КНР уже обеспечено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074920"/>
            <a:ext cx="11109960" cy="868680"/>
          </a:xfrm>
          <a:prstGeom prst="roundRect">
            <a:avLst>
              <a:gd name="adj" fmla="val 6000"/>
            </a:avLst>
          </a:prstGeom>
          <a:solidFill>
            <a:srgbClr val="0E80A4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5074920"/>
            <a:ext cx="10607040" cy="86868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Суверенный контроль над национальным информационным пространством — предпосылка когнитивного суверенитета и структурное преимущество в когнитивной войне</a:t>
            </a:r>
          </a:p>
        </p:txBody>
      </p:sp>
      <p:sp>
        <p:nvSpPr>
          <p:cNvPr id="18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A9B6D6"/>
                </a:solidFill>
                <a:latin typeface="Calibri"/>
                <a:ea typeface="Microsoft YaHei"/>
              </a:rPr>
              <a:t>Источники: Walsh (2025); Medushevskii (2023).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1B1650"/>
                </a:solidFill>
                <a:latin typeface="Calibri"/>
                <a:ea typeface="Microsoft YaHei"/>
              </a:rPr>
              <a:t>Пределы стратегии: ключевые уязвимости</a:t>
            </a:r>
          </a:p>
        </p:txBody>
      </p:sp>
      <p:sp>
        <p:nvSpPr>
          <p:cNvPr id="3" name="Рубрика"/>
          <p:cNvSpPr txBox="1"/>
          <p:nvPr/>
        </p:nvSpPr>
        <p:spPr>
          <a:xfrm>
            <a:off x="548640" y="1261872"/>
            <a:ext cx="99669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0E7FA3"/>
                </a:solidFill>
                <a:latin typeface="Calibri"/>
                <a:ea typeface="Microsoft YaHei"/>
              </a:rPr>
              <a:t>ДИСКУССИЯ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91640"/>
            <a:ext cx="5440680" cy="210312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59" y="1938528"/>
            <a:ext cx="457200" cy="457200"/>
          </a:xfrm>
          <a:prstGeom prst="ellipse">
            <a:avLst/>
          </a:prstGeom>
          <a:solidFill>
            <a:srgbClr val="C24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3040" y="1938528"/>
            <a:ext cx="429768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B1650"/>
                </a:solidFill>
                <a:latin typeface="Calibri"/>
                <a:ea typeface="Microsoft YaHei"/>
              </a:rPr>
              <a:t>Непрозрачность 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2532888"/>
            <a:ext cx="4937760" cy="12344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2B3048"/>
                </a:solidFill>
                <a:latin typeface="Calibri"/>
                <a:ea typeface="Microsoft YaHei"/>
              </a:rPr>
              <a:t>«Чёрный ящик» нейросетей и склонность к недостоверным ответам: ошибочная интерпретация данных автономной системой может спровоцировать непредсказуемую эскалацию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91640"/>
            <a:ext cx="5440680" cy="210312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6492240" y="1938528"/>
            <a:ext cx="457200" cy="457200"/>
          </a:xfrm>
          <a:prstGeom prst="ellipse">
            <a:avLst/>
          </a:prstGeom>
          <a:solidFill>
            <a:srgbClr val="C24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1938528"/>
            <a:ext cx="429768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B1650"/>
                </a:solidFill>
                <a:latin typeface="Calibri"/>
                <a:ea typeface="Microsoft YaHei"/>
              </a:rPr>
              <a:t>Аппаратный потолок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32888"/>
            <a:ext cx="4937760" cy="12344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2B3048"/>
                </a:solidFill>
                <a:latin typeface="Calibri"/>
                <a:ea typeface="Microsoft YaHei"/>
              </a:rPr>
              <a:t>Нет серийного производства чипов &lt; 5 нм; санкционный доступ к ASML и Nvidia; SMEE освоила лишь 28 нм — полная самообеспеченность потребует времени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977639"/>
            <a:ext cx="5440680" cy="210312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822959" y="4224527"/>
            <a:ext cx="457200" cy="457200"/>
          </a:xfrm>
          <a:prstGeom prst="ellipse">
            <a:avLst/>
          </a:prstGeom>
          <a:solidFill>
            <a:srgbClr val="3E3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4224527"/>
            <a:ext cx="429768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B1650"/>
                </a:solidFill>
                <a:latin typeface="Calibri"/>
                <a:ea typeface="Microsoft YaHei"/>
              </a:rPr>
              <a:t>Социокультурный откат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4818888"/>
            <a:ext cx="4937760" cy="12344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>
                <a:solidFill>
                  <a:srgbClr val="2B3048"/>
                </a:solidFill>
                <a:latin typeface="Calibri"/>
                <a:ea typeface="Microsoft YaHei"/>
              </a:rPr>
              <a:t>Агрессивные операции повышают сопротивляемость аудиторий; сгенерированный контент сохраняет «материковые» маркеры, Тайвань ужесточает законодательство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977639"/>
            <a:ext cx="5440680" cy="2103120"/>
          </a:xfrm>
          <a:prstGeom prst="roundRect">
            <a:avLst>
              <a:gd name="adj" fmla="val 5000"/>
            </a:avLst>
          </a:prstGeom>
          <a:solidFill>
            <a:srgbClr val="EE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6492240" y="4224527"/>
            <a:ext cx="457200" cy="457200"/>
          </a:xfrm>
          <a:prstGeom prst="ellipse">
            <a:avLst/>
          </a:prstGeom>
          <a:solidFill>
            <a:srgbClr val="3E34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  <a:ea typeface="Microsoft YaHei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4291993"/>
            <a:ext cx="4297680" cy="322268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 dirty="0" err="1" smtClean="0">
                <a:solidFill>
                  <a:srgbClr val="1B1650"/>
                </a:solidFill>
                <a:latin typeface="Calibri"/>
                <a:ea typeface="Microsoft YaHei"/>
              </a:rPr>
              <a:t>Идеологическ</a:t>
            </a:r>
            <a:r>
              <a:rPr lang="ru-RU" sz="1800" b="1" i="0" dirty="0" err="1" smtClean="0">
                <a:solidFill>
                  <a:srgbClr val="1B1650"/>
                </a:solidFill>
                <a:latin typeface="Calibri"/>
                <a:ea typeface="Microsoft YaHei"/>
              </a:rPr>
              <a:t>ая</a:t>
            </a:r>
            <a:r>
              <a:rPr lang="ru-RU" sz="1800" b="1" i="0" dirty="0" smtClean="0">
                <a:solidFill>
                  <a:srgbClr val="1B1650"/>
                </a:solidFill>
                <a:latin typeface="Calibri"/>
                <a:ea typeface="Microsoft YaHei"/>
              </a:rPr>
              <a:t> трансформация</a:t>
            </a:r>
            <a:endParaRPr sz="1800" b="1" i="0" dirty="0">
              <a:solidFill>
                <a:srgbClr val="1B1650"/>
              </a:solidFill>
              <a:latin typeface="Calibri"/>
              <a:ea typeface="Microsoft YaHe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92240" y="4818888"/>
            <a:ext cx="4937760" cy="544765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 i="0" dirty="0">
                <a:solidFill>
                  <a:srgbClr val="2B3048"/>
                </a:solidFill>
                <a:latin typeface="Calibri"/>
                <a:ea typeface="Microsoft YaHei"/>
              </a:rPr>
              <a:t>ИИ </a:t>
            </a:r>
            <a:r>
              <a:rPr sz="1500" b="0" i="0" dirty="0" err="1">
                <a:solidFill>
                  <a:srgbClr val="2B3048"/>
                </a:solidFill>
                <a:latin typeface="Calibri"/>
                <a:ea typeface="Microsoft YaHei"/>
              </a:rPr>
              <a:t>как</a:t>
            </a:r>
            <a:r>
              <a:rPr sz="1500" b="0" i="0" dirty="0">
                <a:solidFill>
                  <a:srgbClr val="2B3048"/>
                </a:solidFill>
                <a:latin typeface="Calibri"/>
                <a:ea typeface="Microsoft YaHei"/>
              </a:rPr>
              <a:t> </a:t>
            </a:r>
            <a:r>
              <a:rPr sz="1500" b="0" i="0" dirty="0" err="1">
                <a:solidFill>
                  <a:srgbClr val="2B3048"/>
                </a:solidFill>
                <a:latin typeface="Calibri"/>
                <a:ea typeface="Microsoft YaHei"/>
              </a:rPr>
              <a:t>новая</a:t>
            </a:r>
            <a:r>
              <a:rPr sz="1500" b="0" i="0" dirty="0">
                <a:solidFill>
                  <a:srgbClr val="2B3048"/>
                </a:solidFill>
                <a:latin typeface="Calibri"/>
                <a:ea typeface="Microsoft YaHei"/>
              </a:rPr>
              <a:t> </a:t>
            </a:r>
            <a:r>
              <a:rPr sz="1500" b="0" i="0" dirty="0" err="1">
                <a:solidFill>
                  <a:srgbClr val="2B3048"/>
                </a:solidFill>
                <a:latin typeface="Calibri"/>
                <a:ea typeface="Microsoft YaHei"/>
              </a:rPr>
              <a:t>производительная</a:t>
            </a:r>
            <a:r>
              <a:rPr sz="1500" b="0" i="0" dirty="0">
                <a:solidFill>
                  <a:srgbClr val="2B3048"/>
                </a:solidFill>
                <a:latin typeface="Calibri"/>
                <a:ea typeface="Microsoft YaHei"/>
              </a:rPr>
              <a:t> </a:t>
            </a:r>
            <a:r>
              <a:rPr sz="1500" b="0" i="0" dirty="0" err="1">
                <a:solidFill>
                  <a:srgbClr val="2B3048"/>
                </a:solidFill>
                <a:latin typeface="Calibri"/>
                <a:ea typeface="Microsoft YaHei"/>
              </a:rPr>
              <a:t>сила</a:t>
            </a:r>
            <a:r>
              <a:rPr sz="1500" b="0" i="0" dirty="0">
                <a:solidFill>
                  <a:srgbClr val="2B3048"/>
                </a:solidFill>
                <a:latin typeface="Calibri"/>
                <a:ea typeface="Microsoft YaHei"/>
              </a:rPr>
              <a:t> </a:t>
            </a:r>
            <a:r>
              <a:rPr lang="ru-RU" sz="1500" b="0" i="0" dirty="0" smtClean="0">
                <a:solidFill>
                  <a:srgbClr val="2B3048"/>
                </a:solidFill>
                <a:latin typeface="Calibri"/>
                <a:ea typeface="Microsoft YaHei"/>
              </a:rPr>
              <a:t>меняет традиционные идеологические установки КПК</a:t>
            </a:r>
            <a:endParaRPr sz="1500" b="0" i="0" dirty="0">
              <a:solidFill>
                <a:srgbClr val="2B3048"/>
              </a:solidFill>
              <a:latin typeface="Calibri"/>
              <a:ea typeface="Microsoft YaHei"/>
            </a:endParaRPr>
          </a:p>
        </p:txBody>
      </p:sp>
      <p:sp>
        <p:nvSpPr>
          <p:cNvPr id="20" name="Источник"/>
          <p:cNvSpPr txBox="1"/>
          <p:nvPr/>
        </p:nvSpPr>
        <p:spPr>
          <a:xfrm>
            <a:off x="548640" y="6400800"/>
            <a:ext cx="10424160" cy="27432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67085"/>
                </a:solidFill>
                <a:latin typeface="Calibri"/>
                <a:ea typeface="Microsoft YaHei"/>
              </a:rPr>
              <a:t>Источники: CSIS (2024); National Security Bureau, Taiwan (2026); Microsoft Threat Analysis Center (2024); West &amp; Insisa (2024).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57200"/>
            <a:ext cx="9966960" cy="777240"/>
          </a:xfrm>
        </p:spPr>
        <p:txBody>
          <a:bodyPr wrap="square" lIns="0" rIns="0" anchor="ctr">
            <a:no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  <a:ea typeface="Microsoft YaHei"/>
              </a:rPr>
              <a:t>Выводы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508760"/>
            <a:ext cx="5440680" cy="228600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59" y="1691639"/>
            <a:ext cx="82296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5FD4E6"/>
                </a:solidFill>
                <a:latin typeface="Calibr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40" y="1737360"/>
            <a:ext cx="411480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Эволюция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286000"/>
            <a:ext cx="4937760" cy="1463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50" b="0" i="0">
                <a:solidFill>
                  <a:srgbClr val="D5DDF0"/>
                </a:solidFill>
                <a:latin typeface="Calibri"/>
                <a:ea typeface="Microsoft YaHei"/>
              </a:rPr>
              <a:t>КНР рассматривает когнитивное доминирование как неизбежный этап эволюции информационной войны, обусловленный новыми технологиями.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508760"/>
            <a:ext cx="5440680" cy="228600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92240" y="1691639"/>
            <a:ext cx="82296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5FD4E6"/>
                </a:solidFill>
                <a:latin typeface="Calibri"/>
                <a:ea typeface="Microsoft YaHe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60920" y="1737360"/>
            <a:ext cx="411480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Дискурс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286000"/>
            <a:ext cx="4937760" cy="1463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50" b="0" i="0">
                <a:solidFill>
                  <a:srgbClr val="D5DDF0"/>
                </a:solidFill>
                <a:latin typeface="Calibri"/>
                <a:ea typeface="Microsoft YaHei"/>
              </a:rPr>
              <a:t>Противоречие между глобальным когнитивным доминированием и кибербезопасностью снимается дискурсивно: доминирование трактуется как укрепление национальной безопасности.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977639"/>
            <a:ext cx="5440680" cy="2286000"/>
          </a:xfrm>
          <a:prstGeom prst="roundRect">
            <a:avLst>
              <a:gd name="adj" fmla="val 6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5FD4E6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59" y="4160520"/>
            <a:ext cx="82296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5FD4E6"/>
                </a:solidFill>
                <a:latin typeface="Calibri"/>
                <a:ea typeface="Microsoft YaHei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206240"/>
            <a:ext cx="411480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Готовность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4754879"/>
            <a:ext cx="4937760" cy="1463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50" b="0" i="0">
                <a:solidFill>
                  <a:srgbClr val="D5DDF0"/>
                </a:solidFill>
                <a:latin typeface="Calibri"/>
                <a:ea typeface="Microsoft YaHei"/>
              </a:rPr>
              <a:t>К 2026 г. сформированы нормативно-институциональные, инфраструктурные и технологические основания, делающие цель 2030 г. вполне достижимой.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977639"/>
            <a:ext cx="5440680" cy="2286000"/>
          </a:xfrm>
          <a:prstGeom prst="roundRect">
            <a:avLst>
              <a:gd name="adj" fmla="val 6000"/>
            </a:avLst>
          </a:prstGeom>
          <a:solidFill>
            <a:srgbClr val="FFFFFF">
              <a:alpha val="0"/>
            </a:srgbClr>
          </a:solidFill>
          <a:ln w="9525">
            <a:solidFill>
              <a:srgbClr val="5FD4E6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217920" y="3977639"/>
            <a:ext cx="5440680" cy="2286000"/>
          </a:xfrm>
          <a:prstGeom prst="roundRect">
            <a:avLst>
              <a:gd name="adj" fmla="val 6000"/>
            </a:avLst>
          </a:prstGeom>
          <a:solidFill>
            <a:srgbClr val="0E80A4">
              <a:alpha val="30000"/>
            </a:srgbClr>
          </a:solidFill>
          <a:ln w="12700">
            <a:solidFill>
              <a:srgbClr val="5FD4E6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4160520"/>
            <a:ext cx="822960" cy="5486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5FD4E6"/>
                </a:solidFill>
                <a:latin typeface="Calibri"/>
                <a:ea typeface="Microsoft YaHei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60920" y="4206240"/>
            <a:ext cx="4114800" cy="457200"/>
          </a:xfrm>
          <a:prstGeom prst="rect">
            <a:avLst/>
          </a:prstGeom>
          <a:noFill/>
        </p:spPr>
        <p:txBody>
          <a:bodyPr wrap="square" lIns="0" tIns="18288" rIns="0" bIns="18288" anchor="ctr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  <a:ea typeface="Microsoft YaHei"/>
              </a:rPr>
              <a:t>Трансформация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4754879"/>
            <a:ext cx="4937760" cy="146304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550" b="0" i="0">
                <a:solidFill>
                  <a:srgbClr val="D5DDF0"/>
                </a:solidFill>
                <a:latin typeface="Calibri"/>
                <a:ea typeface="Microsoft YaHei"/>
              </a:rPr>
              <a:t>Киберсуверенный подход перерастает в «кибердоминирующий», но его эффективность ограничат дефицит полупроводников, риск утраты управляемости и ареал стран, зависимых от китайской инфраструктуры.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D445A-707C-490B-A3DE-ADE3F18DC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43243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  <a:latin typeface="HSE Sans" panose="02000000000000000000" pitchFamily="50" charset="-52"/>
              </a:rPr>
              <a:t>СПАСИБО</a:t>
            </a:r>
            <a:br>
              <a:rPr lang="ru-RU" b="1" dirty="0">
                <a:solidFill>
                  <a:schemeClr val="bg1"/>
                </a:solidFill>
                <a:latin typeface="HSE Sans" panose="02000000000000000000" pitchFamily="50" charset="-52"/>
              </a:rPr>
            </a:br>
            <a:r>
              <a:rPr lang="ru-RU" b="1" dirty="0">
                <a:solidFill>
                  <a:schemeClr val="bg1"/>
                </a:solidFill>
                <a:latin typeface="HSE Sans" panose="02000000000000000000" pitchFamily="50" charset="-52"/>
              </a:rPr>
              <a:t>ЗА ВНИМАНИЕ</a:t>
            </a:r>
          </a:p>
        </p:txBody>
      </p:sp>
      <p:sp>
        <p:nvSpPr>
          <p:cNvPr id="3" name="Авторы"/>
          <p:cNvSpPr txBox="1"/>
          <p:nvPr/>
        </p:nvSpPr>
        <p:spPr>
          <a:xfrm>
            <a:off x="685800" y="3291840"/>
            <a:ext cx="758952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FFFFFF"/>
                </a:solidFill>
                <a:latin typeface="HSE Sans"/>
                <a:ea typeface="Microsoft YaHei"/>
              </a:rPr>
              <a:t>Г.Ю. Никипорец-Такигава  ·  О.А. Филатов  ·  В.А. Тришкина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703320"/>
            <a:ext cx="7589520" cy="365760"/>
          </a:xfrm>
          <a:prstGeom prst="rect">
            <a:avLst/>
          </a:prstGeom>
          <a:noFill/>
        </p:spPr>
        <p:txBody>
          <a:bodyPr wrap="square" lIns="0" tIns="18288" rIns="0" bIns="18288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D5DDF0"/>
                </a:solidFill>
                <a:latin typeface="HSE Sans"/>
                <a:ea typeface="Microsoft YaHei"/>
              </a:rPr>
              <a:t>НИУ «Высшая школа экономики»</a:t>
            </a:r>
          </a:p>
        </p:txBody>
      </p:sp>
    </p:spTree>
    <p:extLst>
      <p:ext uri="{BB962C8B-B14F-4D97-AF65-F5344CB8AC3E}">
        <p14:creationId xmlns:p14="http://schemas.microsoft.com/office/powerpoint/2010/main" val="6368093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2563</Words>
  <Application>Microsoft Office PowerPoint</Application>
  <PresentationFormat>Широкоэкранный</PresentationFormat>
  <Paragraphs>415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HSE Sans</vt:lpstr>
      <vt:lpstr>Microsoft YaHei</vt:lpstr>
      <vt:lpstr>Calibri</vt:lpstr>
      <vt:lpstr>Calibri Light</vt:lpstr>
      <vt:lpstr>Arial</vt:lpstr>
      <vt:lpstr>Тема Office</vt:lpstr>
      <vt:lpstr>От информационной к когнитивной войне:стратегия и перспективы обеспечения национального суверенитета и достижения глобального доминирования</vt:lpstr>
      <vt:lpstr>Докладчики</vt:lpstr>
      <vt:lpstr>НУГ «Международное сотрудничество в сфере кибербезопасности в АСЕАН, БРИКС, ШОС и перспективы для России»</vt:lpstr>
      <vt:lpstr>Постановка проблемы</vt:lpstr>
      <vt:lpstr>Когнитивная война: генезис понятия</vt:lpstr>
      <vt:lpstr>Информационная и когнитивная война</vt:lpstr>
      <vt:lpstr>Готовность КНР: четыре измерения анализа</vt:lpstr>
      <vt:lpstr>Дискурсивная эволюция: четыре этапа</vt:lpstr>
      <vt:lpstr>Семантическая карта дискурса КНР</vt:lpstr>
      <vt:lpstr>Дискурсивное снятие противоречия</vt:lpstr>
      <vt:lpstr>Нормативная вертикаль 2015–2026</vt:lpstr>
      <vt:lpstr>Реформа вооружённых сил и новый киберрежим</vt:lpstr>
      <vt:lpstr>Институциональная архитектура кибербезопасности КНР</vt:lpstr>
      <vt:lpstr>15-й пятилетний план: ИИ в центре стратегии</vt:lpstr>
      <vt:lpstr>IIoT и Web 4.0: единое сенсорное поле</vt:lpstr>
      <vt:lpstr>Финансирование ИИ: две стратегические модели</vt:lpstr>
      <vt:lpstr>Национальный ИИ-стек: технологический паритет</vt:lpstr>
      <vt:lpstr>От файрвола к конструированию реальности</vt:lpstr>
      <vt:lpstr>Апробация: экосистема операций влияния</vt:lpstr>
      <vt:lpstr>Тайвань 2024–2025: когнитивные операции в действии</vt:lpstr>
      <vt:lpstr>Глобальный масштаб и когнитивный суверенитет</vt:lpstr>
      <vt:lpstr>Пределы стратегии: ключевые уязвимости</vt:lpstr>
      <vt:lpstr>Выводы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ДИСКУССИОННЫЙ ЭКСПЕРТНЫЙ ФОРУМ</dc:title>
  <dc:creator>Екатерина Котрачёва</dc:creator>
  <cp:lastModifiedBy>User</cp:lastModifiedBy>
  <cp:revision>10</cp:revision>
  <dcterms:created xsi:type="dcterms:W3CDTF">2025-11-15T07:41:26Z</dcterms:created>
  <dcterms:modified xsi:type="dcterms:W3CDTF">2026-10-12T08:10:26Z</dcterms:modified>
</cp:coreProperties>
</file>