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58" r:id="rId7"/>
    <p:sldId id="262" r:id="rId8"/>
    <p:sldId id="263" r:id="rId9"/>
    <p:sldId id="264" r:id="rId10"/>
    <p:sldId id="265" r:id="rId11"/>
    <p:sldId id="266" r:id="rId12"/>
    <p:sldId id="272" r:id="rId13"/>
    <p:sldId id="268" r:id="rId14"/>
    <p:sldId id="269" r:id="rId15"/>
    <p:sldId id="270" r:id="rId16"/>
    <p:sldId id="273" r:id="rId17"/>
    <p:sldId id="274" r:id="rId18"/>
    <p:sldId id="271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D0B34C-AA6B-154A-11CD-431138A31C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9D55A95-CB00-CD25-AE5C-5C9E92A25E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66DCE0-F21D-A49E-5D6D-4E4886FA9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7BDC-576B-49CF-A8E1-5C039C8BA083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3D4560-49AF-D37A-25BF-2FB101CC4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5C3DAE-7585-BE3B-D7AD-F44ACB1AF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62D76-46FB-4DE2-953E-7E8FBF3538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391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81D8B8-B762-0DA2-F4F9-A2106A050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D427597-5C85-2CDD-4B21-F5F3AFAE12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694916-A80D-DCC6-CC67-4B2BA4021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7BDC-576B-49CF-A8E1-5C039C8BA083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BB7622-2A60-E104-6B9D-E54349F65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87A2775-B766-D94E-1A10-8EF251160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62D76-46FB-4DE2-953E-7E8FBF3538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307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2755D4-5968-B9C4-154F-F090FF610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FEEAB81-D7C3-35E9-6101-1BBEC22A74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A0373F-671D-C638-CDF4-87864BA30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7BDC-576B-49CF-A8E1-5C039C8BA083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490F891-4228-ABAC-B1AD-B973958AC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DBFD5D1-5D2F-94AA-3657-8A20EA963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62D76-46FB-4DE2-953E-7E8FBF3538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361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8F57C6-1A9F-2C6D-CC93-BCAA58BD8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E6573B-88C5-D8FE-1601-C9158FC9C6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A58E07A-A31B-BFE6-0B3D-8327B3FA4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DCBB73C-2A05-A117-5170-B7BC8683A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7BDC-576B-49CF-A8E1-5C039C8BA083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77BE0B9-29D4-C602-B26D-A708CD463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86E16AE-0C17-B135-54C9-95C701713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62D76-46FB-4DE2-953E-7E8FBF3538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5731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339ED7-4E94-0C47-6C85-8358892B7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705D618-CC13-3087-7222-C36FF502A7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A1A486A-BAB5-402E-D932-4F2001376B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C43050F-EF35-A580-62AA-8D1A5C021C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AD0BA33-B4B5-E1BD-8894-199E233D70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F2719C8-A878-C401-1A8F-0FDE1E427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7BDC-576B-49CF-A8E1-5C039C8BA083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973EEFE-D39F-0228-DD64-AAA692FB6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FF8CE56-4263-411C-956E-3280BC7AE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62D76-46FB-4DE2-953E-7E8FBF3538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156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AAB55E-753D-5B6C-60DE-3B7C79C7B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9D68EC1-7DC2-2146-B9C9-C0588BEFD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7BDC-576B-49CF-A8E1-5C039C8BA083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D2B14F3-264C-4681-8D06-44CA8D61A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75241D8-5264-D65E-0741-A7386D11B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62D76-46FB-4DE2-953E-7E8FBF3538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4891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506D874-CD48-9FDD-B8AD-54C18AC06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7BDC-576B-49CF-A8E1-5C039C8BA083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9B52FAF-B7C6-6A28-D626-EB95DE3CC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8A72B37-25C3-724B-8837-4DF815ED9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62D76-46FB-4DE2-953E-7E8FBF3538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805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A25A9A-82AB-9129-F6A1-9E99AA87A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51E063-A0DD-A85F-01C0-674ECBA15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116445A-F188-5781-EF61-975FD10DDE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793F440-701B-002F-C5A1-2F0E57FC1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7BDC-576B-49CF-A8E1-5C039C8BA083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DE097E-0DA7-F3BA-6E91-259FF6C23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5613824-EB35-E9FF-43CA-3D982F1AD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62D76-46FB-4DE2-953E-7E8FBF3538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675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1953C8-1F47-234A-484C-351A25035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585465A-FED7-A73E-95B3-B18AC99026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B833347-FF91-CF24-B614-4EA9E252C2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D87CDCE-D63B-1C46-4788-9E486C04B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7BDC-576B-49CF-A8E1-5C039C8BA083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4B7F9FC-A3CC-83E3-147F-9C8F7D138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9F621E8-0B51-F9A2-20DB-E69E483D4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62D76-46FB-4DE2-953E-7E8FBF3538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322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4852CE-4466-BC7A-5D2F-408AFEB0F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3E08D38-00CA-1D28-2F1E-AA4ECFAED8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188F46-DD5B-B0C0-44C1-79F80B09F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7BDC-576B-49CF-A8E1-5C039C8BA083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5DD5AD-55A6-C44D-79AF-BF33D8B76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F69182-DE58-1567-AB73-17C1DC63E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62D76-46FB-4DE2-953E-7E8FBF3538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023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407F5A4-0AB6-1393-73E4-DE1B828AFB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891AC97-6772-D1FB-8AAF-AAF672A2C7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681934-53D1-91A6-4991-88D4F1A31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7BDC-576B-49CF-A8E1-5C039C8BA083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CB49C8-DA4F-A3E2-C0C0-3F1E563DA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BC332CD-8B45-25DD-B6BF-75D1E373A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62D76-46FB-4DE2-953E-7E8FBF3538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129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FA748E-316C-31C6-F7FD-02A8618D7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B61483-8BDC-D71E-8842-E18C32C1AD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8EB97B-CD7B-0300-B66A-1C6BDE08BD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E7BDC-576B-49CF-A8E1-5C039C8BA083}" type="datetimeFigureOut">
              <a:rPr lang="ru-RU" smtClean="0"/>
              <a:t>12.03.2026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7E7E6F-338A-C57D-B0FC-9805875A3E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A3E49A-554D-2FAA-29D7-E82A4E331F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62D76-46FB-4DE2-953E-7E8FBF3538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071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14D09F-F112-C3FD-BB52-1D51B10F1B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B0F0"/>
                </a:solidFill>
              </a:rPr>
              <a:t>Подходы неарктических азиатских стран к системе арктического управления в эпоху турбулентности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25BDAEB-5C52-5974-36BE-DBBBCD0F19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91280"/>
            <a:ext cx="9144000" cy="2834640"/>
          </a:xfrm>
        </p:spPr>
        <p:txBody>
          <a:bodyPr>
            <a:normAutofit lnSpcReduction="10000"/>
          </a:bodyPr>
          <a:lstStyle/>
          <a:p>
            <a:r>
              <a:rPr lang="ru-RU" b="1" dirty="0"/>
              <a:t>Мария Львовна Лагутина,</a:t>
            </a:r>
          </a:p>
          <a:p>
            <a:r>
              <a:rPr lang="ru-RU" dirty="0"/>
              <a:t>доктор политических наук,</a:t>
            </a:r>
          </a:p>
          <a:p>
            <a:r>
              <a:rPr lang="ru-RU" dirty="0"/>
              <a:t>профессор кафедры мировой политики факультета международных отношений Санкт-Петербургского государственного университета,</a:t>
            </a:r>
          </a:p>
          <a:p>
            <a:r>
              <a:rPr lang="ru-RU" dirty="0"/>
              <a:t>главный редактор журнала «Арктика 2035: актуальные вопросы, проблемы, решения» (ПОРА),</a:t>
            </a:r>
          </a:p>
          <a:p>
            <a:r>
              <a:rPr lang="ru-RU" dirty="0"/>
              <a:t>Посол доброй воли Северного форума</a:t>
            </a:r>
          </a:p>
        </p:txBody>
      </p:sp>
    </p:spTree>
    <p:extLst>
      <p:ext uri="{BB962C8B-B14F-4D97-AF65-F5344CB8AC3E}">
        <p14:creationId xmlns:p14="http://schemas.microsoft.com/office/powerpoint/2010/main" val="350359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1B495F-E2F3-3BCF-6F90-5C3657B56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Введение: что такое «арктическое управление»?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F9040F-29C3-F824-C813-66D3E8C6A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>
                <a:solidFill>
                  <a:srgbClr val="00B0F0"/>
                </a:solidFill>
              </a:rPr>
              <a:t>«Арктическое управление» (“Arctic </a:t>
            </a:r>
            <a:r>
              <a:rPr lang="ru-RU" b="1" dirty="0" err="1">
                <a:solidFill>
                  <a:srgbClr val="00B0F0"/>
                </a:solidFill>
              </a:rPr>
              <a:t>Governance</a:t>
            </a:r>
            <a:r>
              <a:rPr lang="ru-RU" b="1" dirty="0">
                <a:solidFill>
                  <a:srgbClr val="00B0F0"/>
                </a:solidFill>
              </a:rPr>
              <a:t>”)</a:t>
            </a:r>
            <a:r>
              <a:rPr lang="ru-RU" dirty="0"/>
              <a:t> - «сочетание традиционного территориального управления </a:t>
            </a:r>
            <a:r>
              <a:rPr lang="ru-RU" b="1" u="sng" dirty="0"/>
              <a:t>восемью государствами и их жителями</a:t>
            </a:r>
            <a:r>
              <a:rPr lang="ru-RU" dirty="0"/>
              <a:t>, международных организаций и океанического права» (</a:t>
            </a:r>
            <a:r>
              <a:rPr lang="en-US" dirty="0"/>
              <a:t>Royal Geographical Society with IBG</a:t>
            </a:r>
            <a:r>
              <a:rPr lang="ru-RU" dirty="0"/>
              <a:t>).</a:t>
            </a:r>
          </a:p>
          <a:p>
            <a:r>
              <a:rPr lang="ru-RU" b="1" u="sng" dirty="0"/>
              <a:t>Арктический совет (АС)</a:t>
            </a:r>
            <a:r>
              <a:rPr lang="ru-RU" dirty="0"/>
              <a:t> – ключевой региональный межправительственный форум, занимающийся вопросами охраны окружающей среды и устойчивого развития.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4790844-D1D5-BF2F-22FD-5DDC1D3CB3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1920" y="4968240"/>
            <a:ext cx="3942080" cy="188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46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4F80B1-2A90-53AA-8740-436AEBADC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B0F0"/>
                </a:solidFill>
              </a:rPr>
              <a:t>В </a:t>
            </a:r>
            <a:r>
              <a:rPr lang="en-US" dirty="0">
                <a:solidFill>
                  <a:srgbClr val="00B0F0"/>
                </a:solidFill>
              </a:rPr>
              <a:t>XXI </a:t>
            </a:r>
            <a:r>
              <a:rPr lang="ru-RU" dirty="0">
                <a:solidFill>
                  <a:srgbClr val="00B0F0"/>
                </a:solidFill>
              </a:rPr>
              <a:t>веке – трансформация </a:t>
            </a:r>
            <a:r>
              <a:rPr lang="en-US" dirty="0">
                <a:solidFill>
                  <a:srgbClr val="00B0F0"/>
                </a:solidFill>
              </a:rPr>
              <a:t>Arctic governance: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E986AE-5603-9CEF-D2D4-98C459F15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47895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в период с </a:t>
            </a:r>
            <a:r>
              <a:rPr lang="ru-RU" dirty="0">
                <a:solidFill>
                  <a:srgbClr val="00B0F0"/>
                </a:solidFill>
              </a:rPr>
              <a:t>1998 по 2017 год </a:t>
            </a:r>
            <a:r>
              <a:rPr lang="ru-RU" dirty="0"/>
              <a:t>наблюдателями Арктического совета стали 13 неарктических государств Европы и Азии</a:t>
            </a:r>
          </a:p>
          <a:p>
            <a:r>
              <a:rPr lang="ru-RU" dirty="0"/>
              <a:t>группа азиатских стран: Китай, Индия, Япония, Сингапур и Южная Корея</a:t>
            </a:r>
          </a:p>
          <a:p>
            <a:pPr marL="0" indent="0">
              <a:buNone/>
            </a:pPr>
            <a:r>
              <a:rPr lang="ru-RU" u="sng" dirty="0"/>
              <a:t>Роли определяются на основе статуса или членства в АС: 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i="1" dirty="0"/>
              <a:t>арктические государства </a:t>
            </a:r>
            <a:r>
              <a:rPr lang="ru-RU" dirty="0"/>
              <a:t>имеют основные права и обязанности, </a:t>
            </a:r>
          </a:p>
          <a:p>
            <a:pPr>
              <a:buFontTx/>
              <a:buChar char="-"/>
            </a:pPr>
            <a:r>
              <a:rPr lang="ru-RU" i="1" dirty="0"/>
              <a:t>неарктические государства </a:t>
            </a:r>
            <a:r>
              <a:rPr lang="ru-RU" dirty="0"/>
              <a:t>имеют статус наблюдателя, но «играют важную роль, участвуя в рабочих группах Совета, а также вовлечены в другие процессы. </a:t>
            </a:r>
          </a:p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!!!</a:t>
            </a:r>
            <a:r>
              <a:rPr lang="ru-RU" dirty="0"/>
              <a:t> «некоторые неарктические государства рассматривают статус постоянного наблюдателя как символ важной и ценной позиции в международных арктических делах» (</a:t>
            </a:r>
            <a:r>
              <a:rPr lang="fi-FI" dirty="0"/>
              <a:t>Guo Peiqing</a:t>
            </a:r>
            <a:r>
              <a:rPr lang="ru-RU" dirty="0"/>
              <a:t>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2093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B93AD8-0443-5E2F-A2D7-481B5E75B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B0F0"/>
                </a:solidFill>
              </a:rPr>
              <a:t>Общая характеристика системы арктического управления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BBDBF0-E44F-DCDE-3A12-A9FD6ECE9A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25039"/>
            <a:ext cx="10515600" cy="3951923"/>
          </a:xfrm>
        </p:spPr>
        <p:txBody>
          <a:bodyPr/>
          <a:lstStyle/>
          <a:p>
            <a:pPr algn="just"/>
            <a:r>
              <a:rPr lang="ru-RU" dirty="0">
                <a:solidFill>
                  <a:srgbClr val="00B0F0"/>
                </a:solidFill>
              </a:rPr>
              <a:t>1991 </a:t>
            </a:r>
            <a:r>
              <a:rPr lang="ru-RU" dirty="0"/>
              <a:t>- </a:t>
            </a:r>
            <a:r>
              <a:rPr lang="ru-RU" b="1" dirty="0"/>
              <a:t>Стратегия охраны окружающей среды Арктики (</a:t>
            </a:r>
            <a:r>
              <a:rPr lang="ru-RU" b="1" dirty="0" err="1"/>
              <a:t>the</a:t>
            </a:r>
            <a:r>
              <a:rPr lang="ru-RU" b="1" dirty="0"/>
              <a:t> Arctic </a:t>
            </a:r>
            <a:r>
              <a:rPr lang="ru-RU" b="1" dirty="0" err="1"/>
              <a:t>Environmental</a:t>
            </a:r>
            <a:r>
              <a:rPr lang="ru-RU" b="1" dirty="0"/>
              <a:t> Protection Strategy (AEPS))</a:t>
            </a:r>
            <a:r>
              <a:rPr lang="ru-RU" dirty="0"/>
              <a:t>: </a:t>
            </a:r>
            <a:r>
              <a:rPr lang="ru-RU" i="1" dirty="0"/>
              <a:t>«Эта стратегия опиралась на механизм «мягкого права» и была призвана решить насущные экологические проблемы Арктического региона, такие как изменение климата, загрязнение и разрушение среды обитания. AEPS стала важнейшим шагом в создании основы для регулирования человеческой деятельности в Арктике и заложила основу для дальнейшего международного сотрудничества в этой области» </a:t>
            </a:r>
            <a:r>
              <a:rPr lang="ru-RU" dirty="0"/>
              <a:t>(</a:t>
            </a:r>
            <a:r>
              <a:rPr lang="fi-FI" dirty="0"/>
              <a:t>Kavanagh E. </a:t>
            </a:r>
            <a:r>
              <a:rPr lang="ru-R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47885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62CEC7-179D-9A62-F726-3B62CAB5D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6475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B0F0"/>
                </a:solidFill>
              </a:rPr>
              <a:t>Конвенциональный режим в Арктике: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C50BE5-495F-CAB3-78CA-9F4A9B0A43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4800"/>
            <a:ext cx="10515600" cy="514096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создается конвенциональная </a:t>
            </a:r>
            <a:r>
              <a:rPr lang="ru-RU" b="1" u="sng" dirty="0"/>
              <a:t>система двусторонних </a:t>
            </a:r>
            <a:r>
              <a:rPr lang="ru-RU" dirty="0"/>
              <a:t>(например, Российско-шведская декларация от 4 февраля 1993 г., Соглашение между Правительством Российской Федерации и Правительством Канады о сотрудничестве в Арктике и на Севере от 19 июня 1992 г. и др.) и </a:t>
            </a:r>
            <a:r>
              <a:rPr lang="ru-RU" b="1" u="sng" dirty="0"/>
              <a:t>многосторонних договоров </a:t>
            </a:r>
            <a:r>
              <a:rPr lang="ru-RU" dirty="0"/>
              <a:t>(например, Соглашение о сохранении белых медведей (1973 г.), советско-канадский Протокол о научно-техническом сотрудничестве в Арктике (1984 г.), советско-американское Соглашение о сотрудничестве в борьбе с загрязнением в Беринговом и Чукотском морях в чрезвычайных ситуациях (1990 г.) и др.). </a:t>
            </a:r>
          </a:p>
          <a:p>
            <a:r>
              <a:rPr lang="ru-RU" b="1" dirty="0"/>
              <a:t>Конвенция ООН по морскому праву (UNCLOS) 1982 года</a:t>
            </a:r>
            <a:r>
              <a:rPr lang="ru-RU" dirty="0"/>
              <a:t> регулирует права государств в их территориальных водах, исключительных экономических зонах и на континентальном шельфе.</a:t>
            </a:r>
          </a:p>
        </p:txBody>
      </p:sp>
    </p:spTree>
    <p:extLst>
      <p:ext uri="{BB962C8B-B14F-4D97-AF65-F5344CB8AC3E}">
        <p14:creationId xmlns:p14="http://schemas.microsoft.com/office/powerpoint/2010/main" val="2555330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2DCDE7-D0B6-D874-FB6F-6582A2058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B0F0"/>
                </a:solidFill>
              </a:rPr>
              <a:t>Система современного арктического управления (Arctic </a:t>
            </a:r>
            <a:r>
              <a:rPr lang="ru-RU" dirty="0" err="1">
                <a:solidFill>
                  <a:srgbClr val="00B0F0"/>
                </a:solidFill>
              </a:rPr>
              <a:t>governance</a:t>
            </a:r>
            <a:r>
              <a:rPr lang="ru-RU" dirty="0">
                <a:solidFill>
                  <a:srgbClr val="00B0F0"/>
                </a:solidFill>
              </a:rPr>
              <a:t>)</a:t>
            </a:r>
            <a:r>
              <a:rPr lang="ru-RU" dirty="0"/>
              <a:t> </a:t>
            </a:r>
            <a:br>
              <a:rPr lang="ru-RU" dirty="0"/>
            </a:br>
            <a:r>
              <a:rPr lang="ru-RU" dirty="0"/>
              <a:t> Л. </a:t>
            </a:r>
            <a:r>
              <a:rPr lang="ru-RU" dirty="0" err="1"/>
              <a:t>Хейнинен</a:t>
            </a:r>
            <a:r>
              <a:rPr lang="ru-RU" dirty="0"/>
              <a:t>, Х. </a:t>
            </a:r>
            <a:r>
              <a:rPr lang="ru-RU" dirty="0" err="1"/>
              <a:t>Экснер</a:t>
            </a:r>
            <a:r>
              <a:rPr lang="ru-RU" dirty="0"/>
              <a:t>-Пиро и Ж. </a:t>
            </a:r>
            <a:r>
              <a:rPr lang="ru-RU" dirty="0" err="1"/>
              <a:t>Плюффе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86AA16-84DB-238D-ED36-69957D98E9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2959"/>
            <a:ext cx="10896600" cy="4561841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- </a:t>
            </a:r>
            <a:r>
              <a:rPr lang="ru-RU" b="1" dirty="0"/>
              <a:t>местный (</a:t>
            </a:r>
            <a:r>
              <a:rPr lang="ru-RU" b="1" dirty="0" err="1"/>
              <a:t>local</a:t>
            </a:r>
            <a:r>
              <a:rPr lang="ru-RU" b="1" dirty="0"/>
              <a:t>) </a:t>
            </a:r>
            <a:r>
              <a:rPr lang="ru-RU" dirty="0"/>
              <a:t>- например, муниципальный (Барроу, Тромс, </a:t>
            </a:r>
            <a:r>
              <a:rPr lang="ru-RU" dirty="0" err="1"/>
              <a:t>Акюрейри</a:t>
            </a:r>
            <a:r>
              <a:rPr lang="ru-RU" dirty="0"/>
              <a:t>), коренной (Ассоциация Алеутских </a:t>
            </a:r>
            <a:r>
              <a:rPr lang="ru-RU" dirty="0" err="1"/>
              <a:t>Прибилофских</a:t>
            </a:r>
            <a:r>
              <a:rPr lang="ru-RU" dirty="0"/>
              <a:t> островов, Первая нация </a:t>
            </a:r>
            <a:r>
              <a:rPr lang="ru-RU" dirty="0" err="1"/>
              <a:t>Йеллоукнивс</a:t>
            </a:r>
            <a:r>
              <a:rPr lang="ru-RU" dirty="0"/>
              <a:t> Дене, Региональное правительство </a:t>
            </a:r>
            <a:r>
              <a:rPr lang="ru-RU" dirty="0" err="1"/>
              <a:t>Кативик</a:t>
            </a:r>
            <a:r>
              <a:rPr lang="ru-RU" dirty="0"/>
              <a:t>);</a:t>
            </a:r>
          </a:p>
          <a:p>
            <a:r>
              <a:rPr lang="ru-RU" dirty="0"/>
              <a:t>- </a:t>
            </a:r>
            <a:r>
              <a:rPr lang="ru-RU" b="1" dirty="0"/>
              <a:t>субнациональный</a:t>
            </a:r>
            <a:r>
              <a:rPr lang="ru-RU" dirty="0"/>
              <a:t> - например, самоуправляющиеся округа (Гренландия, Фарерские острова), территории (Юкон, NWT, Нунавут), штаты (Аляска), республики (Якутск, Коми, Карелия), провинции (Квебек) и графства (Лапландия, </a:t>
            </a:r>
            <a:r>
              <a:rPr lang="ru-RU" dirty="0" err="1"/>
              <a:t>Норботтен</a:t>
            </a:r>
            <a:r>
              <a:rPr lang="ru-RU" dirty="0"/>
              <a:t>);</a:t>
            </a:r>
          </a:p>
          <a:p>
            <a:r>
              <a:rPr lang="ru-RU" dirty="0"/>
              <a:t>- </a:t>
            </a:r>
            <a:r>
              <a:rPr lang="ru-RU" b="1" dirty="0"/>
              <a:t>национальный</a:t>
            </a:r>
            <a:r>
              <a:rPr lang="ru-RU" dirty="0"/>
              <a:t> - например, штаты (Канада, Королевство Дания, Исландия, Финляндия, Норвегия, Российская Федерация, Швеция, США);</a:t>
            </a:r>
          </a:p>
          <a:p>
            <a:r>
              <a:rPr lang="ru-RU" dirty="0"/>
              <a:t>- </a:t>
            </a:r>
            <a:r>
              <a:rPr lang="ru-RU" b="1" dirty="0"/>
              <a:t>субрегиональный</a:t>
            </a:r>
            <a:r>
              <a:rPr lang="ru-RU" dirty="0"/>
              <a:t> - например, Баренцев Евро-Арктический совет, Арктическая пятерка, Западно-Скандинавский совет, Циркумполярный совет инуитов, Саамский совет;</a:t>
            </a:r>
          </a:p>
          <a:p>
            <a:r>
              <a:rPr lang="ru-RU" dirty="0"/>
              <a:t>- </a:t>
            </a:r>
            <a:r>
              <a:rPr lang="ru-RU" b="1" dirty="0"/>
              <a:t>региональный</a:t>
            </a:r>
            <a:r>
              <a:rPr lang="ru-RU" dirty="0"/>
              <a:t> - например, Арктический совет, Северный форум, Программа арктического военно-экологического сотрудничества;</a:t>
            </a:r>
          </a:p>
          <a:p>
            <a:r>
              <a:rPr lang="ru-RU" dirty="0"/>
              <a:t>- </a:t>
            </a:r>
            <a:r>
              <a:rPr lang="ru-RU" b="1" dirty="0"/>
              <a:t>международный</a:t>
            </a:r>
            <a:r>
              <a:rPr lang="ru-RU" dirty="0"/>
              <a:t> - например, Международная морская организация (ИМО), Комиссия ООН по границам континентального шельфа (UNCLOS).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2610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B92A34-BFD4-B4BB-999A-7DDEC9F0F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B0F0"/>
                </a:solidFill>
              </a:rPr>
              <a:t>Институциональная система современного арктического управления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A69362-F84E-A4B8-2CDD-FF455645C9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1519"/>
            <a:ext cx="10515600" cy="4175443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- </a:t>
            </a:r>
            <a:r>
              <a:rPr lang="ru-RU" b="1" i="1" dirty="0"/>
              <a:t>международный/глобальный: </a:t>
            </a:r>
            <a:r>
              <a:rPr lang="ru-RU" dirty="0"/>
              <a:t>международные организации (ООН и ее специализированные учреждения - Комиссия по границам континентального шельфа, Международный орган по морскому дну, Международный трибунал по морскому праву, Программа ООН по окружающей среде (ЮНЕП), Программа развития ООН (ПРООН), Международная морская организация (ИМО) и др.);</a:t>
            </a:r>
          </a:p>
          <a:p>
            <a:r>
              <a:rPr lang="ru-RU" dirty="0"/>
              <a:t>- </a:t>
            </a:r>
            <a:r>
              <a:rPr lang="ru-RU" b="1" i="1" dirty="0"/>
              <a:t>региональный: </a:t>
            </a:r>
            <a:r>
              <a:rPr lang="ru-RU" dirty="0"/>
              <a:t>региональные организации и форумы (Арктический совет, Баренцев Евро-Арктический совет, Северный форум и др.);</a:t>
            </a:r>
          </a:p>
          <a:p>
            <a:r>
              <a:rPr lang="ru-RU" dirty="0"/>
              <a:t>- </a:t>
            </a:r>
            <a:r>
              <a:rPr lang="ru-RU" b="1" i="1" dirty="0"/>
              <a:t>национальный:</a:t>
            </a:r>
            <a:r>
              <a:rPr lang="ru-RU" dirty="0"/>
              <a:t> арктическая «восьмерка» (Канада, Королевство Дания, Исландия, Финляндия, Норвегия, Российская Федерация, Швеция, США);</a:t>
            </a:r>
          </a:p>
          <a:p>
            <a:r>
              <a:rPr lang="ru-RU" dirty="0"/>
              <a:t>- </a:t>
            </a:r>
            <a:r>
              <a:rPr lang="ru-RU" b="1" i="1" dirty="0"/>
              <a:t>субнациональный:</a:t>
            </a:r>
            <a:r>
              <a:rPr lang="ru-RU" dirty="0"/>
              <a:t> самоуправляющиеся округа (Гренландия, Фарерские острова), территории (Юкон, NWT, Нунавут), штаты (Аляска), республики (Якутск, Коми, Карелия), провинции (Квебек) и графства (Лапландия, </a:t>
            </a:r>
            <a:r>
              <a:rPr lang="ru-RU" dirty="0" err="1"/>
              <a:t>Норботтен</a:t>
            </a:r>
            <a:r>
              <a:rPr lang="ru-RU" dirty="0"/>
              <a:t>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6449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258D42-288F-033D-B3D5-66415D15D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B0F0"/>
                </a:solidFill>
              </a:rPr>
              <a:t>Страны-наблюдатели в Арктическом совете и их права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02B50F-E81E-91B5-A6ED-82CBE58D2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825624"/>
            <a:ext cx="4460240" cy="485965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Статус наблюдателя в Арктическом совете имеют </a:t>
            </a:r>
            <a:r>
              <a:rPr lang="ru-RU" b="1" dirty="0"/>
              <a:t>13 неарктических стран: </a:t>
            </a:r>
          </a:p>
          <a:p>
            <a:pPr>
              <a:buFontTx/>
              <a:buChar char="-"/>
            </a:pPr>
            <a:r>
              <a:rPr lang="ru-RU" dirty="0"/>
              <a:t>8 европейских (Франция, Германия, Нидерланды, Польша, Испания, Великобритания, Италия и Швейцария) </a:t>
            </a:r>
          </a:p>
          <a:p>
            <a:pPr>
              <a:buFontTx/>
              <a:buChar char="-"/>
            </a:pPr>
            <a:r>
              <a:rPr lang="ru-RU" dirty="0"/>
              <a:t>5 азиатских (Китай, Япония, Республика Корея, Республика Сингапур и Республика Индия).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7AE3A6D-1C24-7AF2-67F8-67DECD48A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2400" y="1609408"/>
            <a:ext cx="6847840" cy="499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592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4B9777-E041-CF6B-2A02-42178215F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Что значит быть наблюдателем в АС?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84843B-D3D2-73CA-459A-A18E633BE1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Декларация об учреждении Арктического совета 1996 года:</a:t>
            </a:r>
          </a:p>
          <a:p>
            <a:pPr marL="0" indent="0">
              <a:buNone/>
            </a:pPr>
            <a:r>
              <a:rPr lang="ru-RU" dirty="0"/>
              <a:t>конкретное неарктическое государство, имеющее национальный интерес в Арктике и его интерес признается арктическими государствами, может получить статус наблюдателя в Арктическом совете</a:t>
            </a:r>
          </a:p>
          <a:p>
            <a:pPr marL="0" indent="0">
              <a:buNone/>
            </a:pPr>
            <a:r>
              <a:rPr lang="ru-RU" u="sng" dirty="0"/>
              <a:t>На официальном сайте Арктического совета:</a:t>
            </a:r>
          </a:p>
          <a:p>
            <a:pPr marL="0" indent="0">
              <a:buNone/>
            </a:pPr>
            <a:r>
              <a:rPr lang="ru-RU" dirty="0"/>
              <a:t>«Принятие решений на всех уровнях Арктического совета является исключительным правом и обязанностью восьми арктических государств при участии постоянных участников»</a:t>
            </a:r>
          </a:p>
        </p:txBody>
      </p:sp>
    </p:spTree>
    <p:extLst>
      <p:ext uri="{BB962C8B-B14F-4D97-AF65-F5344CB8AC3E}">
        <p14:creationId xmlns:p14="http://schemas.microsoft.com/office/powerpoint/2010/main" val="3827505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04ACA5-E45D-30AE-F3ED-3F39B033A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B0F0"/>
                </a:solidFill>
              </a:rPr>
              <a:t>Основная функция наблюдателей состоит в том, что они наблюдают за работой АС: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D9A4DA2-E2F3-2E7E-1A57-7589B55488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вносить определенный вклад в деятельность рабочих групп Совета посредством выдвижения каких-либо проектов через одно из арктических государств, но при этом финансирование проектов наблюдателями не должно суммарно превышать размер финансирования арктических стран;</a:t>
            </a:r>
          </a:p>
          <a:p>
            <a:r>
              <a:rPr lang="ru-RU" dirty="0"/>
              <a:t>на заседаниях вспомогательных органов АС наблюдатели могут выступать с заявлениями, но после выступлений арктических государств и с разрешения Председателя, а также имеют право представлять заявления в письменном виде, высказывать свои комментарии и дополнения по обсуждаемым вопросам;</a:t>
            </a:r>
          </a:p>
          <a:p>
            <a:r>
              <a:rPr lang="ru-RU" dirty="0"/>
              <a:t>направлять письменные заявления на совещаниях министров.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2491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5F2D8E-02F0-6F20-5CA0-7E20BAF3C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B0F0"/>
                </a:solidFill>
              </a:rPr>
              <a:t>2011 - Доклад старших должностных лиц Арктики (SAO)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622CAD-9738-AED5-F639-DBF5B1D39F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1059160" cy="4890135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принятие и поддержка целей АС, определенных в Оттавской декларации;</a:t>
            </a:r>
          </a:p>
          <a:p>
            <a:r>
              <a:rPr lang="ru-RU" dirty="0"/>
              <a:t>признание, что к Северному Ледовитому океану применима обширная правовая база, в частности, морское право, и что эти правовые рамки обеспечивают прочную основу для ответственного управления Северным Ледовитым океаном;</a:t>
            </a:r>
          </a:p>
          <a:p>
            <a:r>
              <a:rPr lang="ru-RU" dirty="0"/>
              <a:t>уважение ценностей, интересов, культуры и традиций коренных народов Арктики и других жителей Арктики;</a:t>
            </a:r>
          </a:p>
          <a:p>
            <a:r>
              <a:rPr lang="ru-RU" dirty="0"/>
              <a:t>политическая готовность, а также финансовая способность вносить вклад в работу Постоянных участников и других коренных народов Арктики;</a:t>
            </a:r>
          </a:p>
          <a:p>
            <a:r>
              <a:rPr lang="ru-RU" dirty="0"/>
              <a:t>наличие своих арктических интересов и опыта, имеющего отношение к работе АС;</a:t>
            </a:r>
          </a:p>
          <a:p>
            <a:r>
              <a:rPr lang="ru-RU" dirty="0"/>
              <a:t>наличие конкретной заинтересованности и способности поддерживать работу АС, в том числе через партнерство с государствами-членами и постоянными участниками, доводя проблемы Арктики до глобальных органов принятия решений.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82701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2C9A59-3925-60C7-F8E8-8004E43E9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B0F0"/>
                </a:solidFill>
              </a:rPr>
              <a:t>Место азиатских стран в современной системе арктического управления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1D4525-33FE-A6EC-98C0-2B9FBEB8B8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/>
          <a:lstStyle/>
          <a:p>
            <a:r>
              <a:rPr lang="ru-RU" b="1" dirty="0"/>
              <a:t>Я.В. </a:t>
            </a:r>
            <a:r>
              <a:rPr lang="ru-RU" b="1" dirty="0" err="1"/>
              <a:t>Лексютина</a:t>
            </a:r>
            <a:r>
              <a:rPr lang="ru-RU" b="1" dirty="0"/>
              <a:t>: </a:t>
            </a:r>
            <a:r>
              <a:rPr lang="ru-RU" dirty="0"/>
              <a:t>«На периферии «арктического бума» не остались и ведущие страны Северо-Восточной Азии, активизировавшие свои арктические научно-исследовательские программы и взявшие курс на расширение своей вовлеченности как в коммерческое освоение Арктики, так и в арктические дела» </a:t>
            </a:r>
          </a:p>
          <a:p>
            <a:r>
              <a:rPr lang="ru-RU" b="1" dirty="0"/>
              <a:t>В.Н. Конышев и А.А. Сергунин: </a:t>
            </a:r>
            <a:r>
              <a:rPr lang="ru-RU" dirty="0"/>
              <a:t>«Для них доступ к ресурсам Арктики — это залог успешного промышленного развития, связанного с растущими затратами энергоресурсов на долгие годы вперед» </a:t>
            </a:r>
          </a:p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!!!</a:t>
            </a:r>
            <a:r>
              <a:rPr lang="ru-RU" dirty="0"/>
              <a:t> Получение статуса наблюдателя азиатскими неарктическими странами было непростым делом</a:t>
            </a:r>
          </a:p>
        </p:txBody>
      </p:sp>
    </p:spTree>
    <p:extLst>
      <p:ext uri="{BB962C8B-B14F-4D97-AF65-F5344CB8AC3E}">
        <p14:creationId xmlns:p14="http://schemas.microsoft.com/office/powerpoint/2010/main" val="20224311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7DB0823-0F30-2801-872D-7A6B3458F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5191"/>
            <a:ext cx="12192000" cy="4847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9764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78F3FDF-21DB-7744-86B0-3B6821F1AB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8667"/>
            <a:ext cx="12192000" cy="6360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8267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4C09490-23A6-5C7C-936B-F2F0825BBE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1641"/>
            <a:ext cx="12192000" cy="5574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733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D5ACF0-846A-9CC9-9DC2-5AA88BAB8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B0F0"/>
                </a:solidFill>
              </a:rPr>
              <a:t>Позиции азиатских неарктических странах в отношении перспектив арктического управления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BEEEEA-3A96-2F2F-278F-787FBBF4DB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1200"/>
            <a:ext cx="10967720" cy="4592319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Для </a:t>
            </a:r>
            <a:r>
              <a:rPr lang="ru-RU" b="1" dirty="0"/>
              <a:t>Китая</a:t>
            </a:r>
            <a:r>
              <a:rPr lang="ru-RU" dirty="0"/>
              <a:t> участие в арктических делах связано с формированием его международного имиджа, позиционированием себя как глобальной державы, имеющей интересы во всех уголках мира и Мирового океана. </a:t>
            </a:r>
          </a:p>
          <a:p>
            <a:r>
              <a:rPr lang="ru-RU" dirty="0"/>
              <a:t>Для </a:t>
            </a:r>
            <a:r>
              <a:rPr lang="ru-RU" b="1" dirty="0"/>
              <a:t>Индии</a:t>
            </a:r>
            <a:r>
              <a:rPr lang="ru-RU" dirty="0"/>
              <a:t> вопрос участия в арктических делах и степень вовлеченности в арктическое сотрудничество и систему регионального управления – это также вопрос ее глобального статуса.</a:t>
            </a:r>
          </a:p>
          <a:p>
            <a:r>
              <a:rPr lang="ru-RU" dirty="0"/>
              <a:t>Для </a:t>
            </a:r>
            <a:r>
              <a:rPr lang="ru-RU" b="1" dirty="0"/>
              <a:t>Японии</a:t>
            </a:r>
            <a:r>
              <a:rPr lang="ru-RU" dirty="0"/>
              <a:t> существующая система арктического управления, представленная арктическими странами и АС, определяется как «замороженная» система прав и обязанностей в Арктике, которая превращается в «реальную политическую проблему».</a:t>
            </a:r>
          </a:p>
          <a:p>
            <a:r>
              <a:rPr lang="ru-RU" b="1" dirty="0"/>
              <a:t>Южная Корея</a:t>
            </a:r>
            <a:r>
              <a:rPr lang="ru-RU" dirty="0"/>
              <a:t> демонстрирует повышенное внимание к Арктике, обусловленное ее экономическими и дипломатическими интересами в регионе, и заявляет о желании расширить свое участие в арктических делах и арктическом управлении.</a:t>
            </a:r>
          </a:p>
          <a:p>
            <a:r>
              <a:rPr lang="ru-RU" b="1" dirty="0"/>
              <a:t>Сингапур</a:t>
            </a:r>
            <a:r>
              <a:rPr lang="ru-RU" dirty="0"/>
              <a:t> не стремится к прямому управлению регионом, но может вносить вклад через научную дипломатию, стандарты судоходства, правовые инициативы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6003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D1C3D4-896C-E5EB-EE56-F8F9E2D4E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B0F0"/>
                </a:solidFill>
              </a:rPr>
              <a:t>Выводы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52AD8F-65D8-124F-9DBF-7825A52422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1920"/>
            <a:ext cx="10515600" cy="539496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на данном этапе в наибольшей степени в систему арктического управления среди азиатских неарктических стран интегрированы Китай, Япония и Южная Корея</a:t>
            </a:r>
          </a:p>
          <a:p>
            <a:r>
              <a:rPr lang="ru-RU" dirty="0"/>
              <a:t>ключевыми элементами арктического управления азиатские неарктические страны рассматривают Арктический совет, а также институты ООН, в частности, Международную морскую организацию и Конвенцию ООН по морскому праву, различные региональные научные организации, в которых они достаточно широко представлены</a:t>
            </a:r>
          </a:p>
          <a:p>
            <a:r>
              <a:rPr lang="ru-RU" dirty="0"/>
              <a:t>для всех азиатских стран-наблюдателей участие в арктических делах – это часть их имиджевой политики, нацеленной на повышение роли, статуса страны на мировой арене</a:t>
            </a:r>
          </a:p>
          <a:p>
            <a:r>
              <a:rPr lang="ru-RU" dirty="0"/>
              <a:t>ограниченное правилами участие неарктических стран в АС ведет к тому, что неарктические государства стремятся к участию в других форумах и организациях, где они могут действовать на равных</a:t>
            </a:r>
          </a:p>
        </p:txBody>
      </p:sp>
    </p:spTree>
    <p:extLst>
      <p:ext uri="{BB962C8B-B14F-4D97-AF65-F5344CB8AC3E}">
        <p14:creationId xmlns:p14="http://schemas.microsoft.com/office/powerpoint/2010/main" val="18627501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5DE042-FA62-066E-FD68-B3414CDD8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4416742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Спасибо за внимание!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123F125-1118-CBB1-9584-4CAB269D83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4320" y="233680"/>
            <a:ext cx="6797040" cy="450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4034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1457</Words>
  <Application>Microsoft Office PowerPoint</Application>
  <PresentationFormat>Широкоэкранный</PresentationFormat>
  <Paragraphs>69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Тема Office</vt:lpstr>
      <vt:lpstr>Подходы неарктических азиатских стран к системе арктического управления в эпоху турбулентности</vt:lpstr>
      <vt:lpstr>Введение: что такое «арктическое управление»?</vt:lpstr>
      <vt:lpstr>В XXI веке – трансформация Arctic governance:</vt:lpstr>
      <vt:lpstr>Общая характеристика системы арктического управления</vt:lpstr>
      <vt:lpstr>Конвенциональный режим в Арктике:</vt:lpstr>
      <vt:lpstr>Система современного арктического управления (Arctic governance)   Л. Хейнинен, Х. Экснер-Пиро и Ж. Плюффе</vt:lpstr>
      <vt:lpstr>Институциональная система современного арктического управления </vt:lpstr>
      <vt:lpstr>Страны-наблюдатели в Арктическом совете и их права</vt:lpstr>
      <vt:lpstr>Что значит быть наблюдателем в АС?</vt:lpstr>
      <vt:lpstr>Основная функция наблюдателей состоит в том, что они наблюдают за работой АС:</vt:lpstr>
      <vt:lpstr>2011 - Доклад старших должностных лиц Арктики (SAO)</vt:lpstr>
      <vt:lpstr>Место азиатских стран в современной системе арктического управления</vt:lpstr>
      <vt:lpstr>Презентация PowerPoint</vt:lpstr>
      <vt:lpstr>Презентация PowerPoint</vt:lpstr>
      <vt:lpstr>Презентация PowerPoint</vt:lpstr>
      <vt:lpstr>Позиции азиатских неарктических странах в отношении перспектив арктического управления</vt:lpstr>
      <vt:lpstr>Выводы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Manipol Manipol</dc:creator>
  <cp:lastModifiedBy>Manipol Manipol</cp:lastModifiedBy>
  <cp:revision>8</cp:revision>
  <dcterms:created xsi:type="dcterms:W3CDTF">2026-03-12T13:54:46Z</dcterms:created>
  <dcterms:modified xsi:type="dcterms:W3CDTF">2026-03-12T14:53:19Z</dcterms:modified>
</cp:coreProperties>
</file>