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2"/>
  </p:notesMasterIdLst>
  <p:sldIdLst>
    <p:sldId id="256" r:id="rId2"/>
    <p:sldId id="266"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snapToGrid="0">
      <p:cViewPr varScale="1">
        <p:scale>
          <a:sx n="96" d="100"/>
          <a:sy n="96" d="100"/>
        </p:scale>
        <p:origin x="9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4DEA3-EC7E-49FB-8AEB-947501B95D14}" type="datetimeFigureOut">
              <a:rPr lang="ru-RU" smtClean="0"/>
              <a:t>27.04.2022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641B1-FA0B-4D06-B807-52EF2A7FE55E}" type="slidenum">
              <a:rPr lang="ru-RU" smtClean="0"/>
              <a:t>‹#›</a:t>
            </a:fld>
            <a:endParaRPr lang="ru-RU"/>
          </a:p>
        </p:txBody>
      </p:sp>
    </p:spTree>
    <p:extLst>
      <p:ext uri="{BB962C8B-B14F-4D97-AF65-F5344CB8AC3E}">
        <p14:creationId xmlns:p14="http://schemas.microsoft.com/office/powerpoint/2010/main" val="134947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FD641B1-FA0B-4D06-B807-52EF2A7FE55E}" type="slidenum">
              <a:rPr lang="ru-RU" smtClean="0"/>
              <a:t>3</a:t>
            </a:fld>
            <a:endParaRPr lang="ru-RU"/>
          </a:p>
        </p:txBody>
      </p:sp>
    </p:spTree>
    <p:extLst>
      <p:ext uri="{BB962C8B-B14F-4D97-AF65-F5344CB8AC3E}">
        <p14:creationId xmlns:p14="http://schemas.microsoft.com/office/powerpoint/2010/main" val="11734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6694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8296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1063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220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6070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5352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2816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8744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5889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374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4/27/2022</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4503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4/27/2022</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447131504"/>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2"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0C4E3A54-02A3-45A4-B28F-32741D23488D}"/>
              </a:ext>
            </a:extLst>
          </p:cNvPr>
          <p:cNvSpPr>
            <a:spLocks noGrp="1"/>
          </p:cNvSpPr>
          <p:nvPr>
            <p:ph type="ctrTitle"/>
          </p:nvPr>
        </p:nvSpPr>
        <p:spPr>
          <a:xfrm>
            <a:off x="230124" y="621228"/>
            <a:ext cx="3496960" cy="4157848"/>
          </a:xfrm>
        </p:spPr>
        <p:txBody>
          <a:bodyPr>
            <a:noAutofit/>
          </a:bodyPr>
          <a:lstStyle/>
          <a:p>
            <a:r>
              <a:rPr lang="en-US" sz="3000" b="1" dirty="0">
                <a:effectLst/>
                <a:latin typeface="+mn-lt"/>
                <a:ea typeface="Yu Mincho" panose="02020400000000000000" pitchFamily="18" charset="-128"/>
                <a:cs typeface="Times New Roman" panose="02020603050405020304" pitchFamily="18" charset="0"/>
              </a:rPr>
              <a:t>Trade and Economic </a:t>
            </a:r>
            <a:r>
              <a:rPr lang="en-US" sz="3000" b="1" dirty="0">
                <a:latin typeface="+mn-lt"/>
                <a:ea typeface="Yu Mincho" panose="02020400000000000000" pitchFamily="18" charset="-128"/>
                <a:cs typeface="Times New Roman" panose="02020603050405020304" pitchFamily="18" charset="0"/>
              </a:rPr>
              <a:t>R</a:t>
            </a:r>
            <a:r>
              <a:rPr lang="en-US" sz="3000" b="1" dirty="0">
                <a:effectLst/>
                <a:latin typeface="+mn-lt"/>
                <a:ea typeface="Yu Mincho" panose="02020400000000000000" pitchFamily="18" charset="-128"/>
                <a:cs typeface="Times New Roman" panose="02020603050405020304" pitchFamily="18" charset="0"/>
              </a:rPr>
              <a:t>elations of Japan with the Countries of Northeast Asia in the Context of the COVID-19 Pandemic</a:t>
            </a:r>
            <a:br>
              <a:rPr lang="ru-RU" sz="3200" dirty="0">
                <a:effectLst/>
                <a:latin typeface="+mn-lt"/>
                <a:ea typeface="Yu Mincho" panose="02020400000000000000" pitchFamily="18" charset="-128"/>
                <a:cs typeface="Times New Roman" panose="02020603050405020304" pitchFamily="18" charset="0"/>
              </a:rPr>
            </a:br>
            <a:endParaRPr lang="ru-RU" sz="3200" dirty="0">
              <a:latin typeface="+mn-lt"/>
            </a:endParaRPr>
          </a:p>
        </p:txBody>
      </p:sp>
      <p:sp>
        <p:nvSpPr>
          <p:cNvPr id="3" name="Подзаголовок 2">
            <a:extLst>
              <a:ext uri="{FF2B5EF4-FFF2-40B4-BE49-F238E27FC236}">
                <a16:creationId xmlns:a16="http://schemas.microsoft.com/office/drawing/2014/main" id="{AF089B39-D073-4D3E-88AD-B82C8683C5CE}"/>
              </a:ext>
            </a:extLst>
          </p:cNvPr>
          <p:cNvSpPr>
            <a:spLocks noGrp="1"/>
          </p:cNvSpPr>
          <p:nvPr>
            <p:ph type="subTitle" idx="1"/>
          </p:nvPr>
        </p:nvSpPr>
        <p:spPr>
          <a:xfrm>
            <a:off x="-6095" y="5239910"/>
            <a:ext cx="3960255" cy="1359673"/>
          </a:xfrm>
        </p:spPr>
        <p:txBody>
          <a:bodyPr>
            <a:noAutofit/>
          </a:bodyPr>
          <a:lstStyle/>
          <a:p>
            <a:r>
              <a:rPr lang="en-US" sz="1800" dirty="0"/>
              <a:t>By Aseev Artemy</a:t>
            </a:r>
            <a:endParaRPr lang="ru-RU" sz="1800" dirty="0"/>
          </a:p>
          <a:p>
            <a:r>
              <a:rPr lang="en-US" sz="2000" dirty="0"/>
              <a:t>Scientific supervisor: Prof. Ksenia A. Spitsyna</a:t>
            </a:r>
            <a:endParaRPr lang="ru-RU" sz="2000" dirty="0"/>
          </a:p>
        </p:txBody>
      </p:sp>
      <p:pic>
        <p:nvPicPr>
          <p:cNvPr id="23" name="Picture 3">
            <a:extLst>
              <a:ext uri="{FF2B5EF4-FFF2-40B4-BE49-F238E27FC236}">
                <a16:creationId xmlns:a16="http://schemas.microsoft.com/office/drawing/2014/main" id="{609B8FA9-61A5-3416-30E7-BAFCB4DFF7AA}"/>
              </a:ext>
            </a:extLst>
          </p:cNvPr>
          <p:cNvPicPr>
            <a:picLocks noChangeAspect="1"/>
          </p:cNvPicPr>
          <p:nvPr/>
        </p:nvPicPr>
        <p:blipFill rotWithShape="1">
          <a:blip r:embed="rId3"/>
          <a:srcRect l="3939" r="-1"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164090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4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3" name="Group 4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44" name="Oval 4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5" name="Freeform: Shape 4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46" name="Freeform: Shape 4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47" name="Freeform: Shape 4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4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5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52" name="Background Fill">
            <a:extLst>
              <a:ext uri="{FF2B5EF4-FFF2-40B4-BE49-F238E27FC236}">
                <a16:creationId xmlns:a16="http://schemas.microsoft.com/office/drawing/2014/main" id="{AAE554D5-83C9-4012-89E6-3D8418FB3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4" name="Color Fill">
            <a:extLst>
              <a:ext uri="{FF2B5EF4-FFF2-40B4-BE49-F238E27FC236}">
                <a16:creationId xmlns:a16="http://schemas.microsoft.com/office/drawing/2014/main" id="{EAE66E1B-8C32-4609-9C85-626BDE46D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6" name="Group 55">
            <a:extLst>
              <a:ext uri="{FF2B5EF4-FFF2-40B4-BE49-F238E27FC236}">
                <a16:creationId xmlns:a16="http://schemas.microsoft.com/office/drawing/2014/main" id="{C55B460E-E84B-4B05-8B9A-D6152DE2EE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78029" y="0"/>
            <a:ext cx="2948860" cy="6858000"/>
            <a:chOff x="9078029" y="0"/>
            <a:chExt cx="2948860" cy="6858000"/>
          </a:xfrm>
        </p:grpSpPr>
        <p:sp>
          <p:nvSpPr>
            <p:cNvPr id="57" name="Oval 56">
              <a:extLst>
                <a:ext uri="{FF2B5EF4-FFF2-40B4-BE49-F238E27FC236}">
                  <a16:creationId xmlns:a16="http://schemas.microsoft.com/office/drawing/2014/main" id="{6A879EEA-C63B-44A5-9F3C-C15E55B75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96665" y="199915"/>
              <a:ext cx="491650" cy="49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raphic 9">
              <a:extLst>
                <a:ext uri="{FF2B5EF4-FFF2-40B4-BE49-F238E27FC236}">
                  <a16:creationId xmlns:a16="http://schemas.microsoft.com/office/drawing/2014/main" id="{CD423698-CB5C-485F-B988-31A776EFC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86126" y="3917237"/>
              <a:ext cx="2932666" cy="294885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59" name="Graphic 9">
              <a:extLst>
                <a:ext uri="{FF2B5EF4-FFF2-40B4-BE49-F238E27FC236}">
                  <a16:creationId xmlns:a16="http://schemas.microsoft.com/office/drawing/2014/main" id="{9FFC7F5B-58D9-4B22-8D05-77BA448A5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030" y="891480"/>
              <a:ext cx="2948859" cy="2948858"/>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dirty="0"/>
            </a:p>
          </p:txBody>
        </p:sp>
        <p:sp>
          <p:nvSpPr>
            <p:cNvPr id="60" name="Oval 59">
              <a:extLst>
                <a:ext uri="{FF2B5EF4-FFF2-40B4-BE49-F238E27FC236}">
                  <a16:creationId xmlns:a16="http://schemas.microsoft.com/office/drawing/2014/main" id="{EC04DFD9-4663-4C60-9004-B8730640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63633" y="3793556"/>
              <a:ext cx="355343" cy="355343"/>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61" name="Freeform: Shape 60">
              <a:extLst>
                <a:ext uri="{FF2B5EF4-FFF2-40B4-BE49-F238E27FC236}">
                  <a16:creationId xmlns:a16="http://schemas.microsoft.com/office/drawing/2014/main" id="{8ED6A81C-ABB1-4EC0-BFAF-B8F94F541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659" y="0"/>
              <a:ext cx="2779229" cy="817919"/>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63" name="Texture">
            <a:extLst>
              <a:ext uri="{FF2B5EF4-FFF2-40B4-BE49-F238E27FC236}">
                <a16:creationId xmlns:a16="http://schemas.microsoft.com/office/drawing/2014/main" id="{30210345-0D86-43D9-BC83-7AEC63DAD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31719697-2EC1-4ED1-B20A-09615469A811}"/>
              </a:ext>
            </a:extLst>
          </p:cNvPr>
          <p:cNvSpPr>
            <a:spLocks noGrp="1"/>
          </p:cNvSpPr>
          <p:nvPr>
            <p:ph type="title"/>
          </p:nvPr>
        </p:nvSpPr>
        <p:spPr>
          <a:xfrm>
            <a:off x="574117" y="671824"/>
            <a:ext cx="7043233" cy="2757176"/>
          </a:xfrm>
        </p:spPr>
        <p:txBody>
          <a:bodyPr vert="horz" lIns="91440" tIns="45720" rIns="91440" bIns="45720" rtlCol="0" anchor="b">
            <a:normAutofit/>
          </a:bodyPr>
          <a:lstStyle/>
          <a:p>
            <a:r>
              <a:rPr lang="en-US" sz="5400" dirty="0"/>
              <a:t>Thank you for attention!</a:t>
            </a:r>
          </a:p>
        </p:txBody>
      </p:sp>
    </p:spTree>
    <p:extLst>
      <p:ext uri="{BB962C8B-B14F-4D97-AF65-F5344CB8AC3E}">
        <p14:creationId xmlns:p14="http://schemas.microsoft.com/office/powerpoint/2010/main" val="201802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9720E8-D1B8-4A22-8510-D2D93006D8FB}"/>
              </a:ext>
            </a:extLst>
          </p:cNvPr>
          <p:cNvSpPr>
            <a:spLocks noGrp="1"/>
          </p:cNvSpPr>
          <p:nvPr>
            <p:ph type="title"/>
          </p:nvPr>
        </p:nvSpPr>
        <p:spPr/>
        <p:txBody>
          <a:bodyPr/>
          <a:lstStyle/>
          <a:p>
            <a:r>
              <a:rPr lang="en-US" dirty="0"/>
              <a:t>Objectives, subject, research question</a:t>
            </a:r>
            <a:endParaRPr lang="ru-RU" dirty="0"/>
          </a:p>
        </p:txBody>
      </p:sp>
      <p:sp>
        <p:nvSpPr>
          <p:cNvPr id="3" name="Объект 2">
            <a:extLst>
              <a:ext uri="{FF2B5EF4-FFF2-40B4-BE49-F238E27FC236}">
                <a16:creationId xmlns:a16="http://schemas.microsoft.com/office/drawing/2014/main" id="{A1E5CA9B-AB00-4516-A2CE-9B98945ACF72}"/>
              </a:ext>
            </a:extLst>
          </p:cNvPr>
          <p:cNvSpPr>
            <a:spLocks noGrp="1"/>
          </p:cNvSpPr>
          <p:nvPr>
            <p:ph idx="1"/>
          </p:nvPr>
        </p:nvSpPr>
        <p:spPr/>
        <p:txBody>
          <a:bodyPr>
            <a:normAutofit lnSpcReduction="10000"/>
          </a:bodyPr>
          <a:lstStyle/>
          <a:p>
            <a:r>
              <a:rPr lang="en-US" b="1" dirty="0"/>
              <a:t>Objectives:</a:t>
            </a:r>
            <a:endParaRPr lang="ru-RU" b="1" dirty="0"/>
          </a:p>
          <a:p>
            <a:r>
              <a:rPr lang="en-US" dirty="0"/>
              <a:t>Analyze the economic tendencies in NEA </a:t>
            </a:r>
          </a:p>
          <a:p>
            <a:r>
              <a:rPr lang="en-US" dirty="0"/>
              <a:t>Study the state of trade policy of Japan before the pandemic</a:t>
            </a:r>
          </a:p>
          <a:p>
            <a:r>
              <a:rPr lang="en-US" dirty="0"/>
              <a:t>The impact of pandemic on economy of Japan </a:t>
            </a:r>
          </a:p>
          <a:p>
            <a:r>
              <a:rPr lang="en-US" dirty="0"/>
              <a:t>And the effect on relations between NEA</a:t>
            </a:r>
          </a:p>
          <a:p>
            <a:r>
              <a:rPr lang="en-US" b="1" dirty="0"/>
              <a:t>Subject: </a:t>
            </a:r>
            <a:r>
              <a:rPr lang="en-US" dirty="0"/>
              <a:t>trade and relations among NEA countries, Japan’s trade policy</a:t>
            </a:r>
          </a:p>
          <a:p>
            <a:r>
              <a:rPr lang="en-US" b="1" dirty="0"/>
              <a:t>The research question: </a:t>
            </a:r>
            <a:r>
              <a:rPr lang="en-US" dirty="0"/>
              <a:t>are there protectionism features in Japanese trade relations with other NEA countries that may have merged due to the pandemic, and what is more important can it be considered as temporary trends in coronavirus circumstances or is it becoming a new economic reality for Japan and NEA region?</a:t>
            </a:r>
            <a:endParaRPr lang="ru-RU" dirty="0"/>
          </a:p>
        </p:txBody>
      </p:sp>
    </p:spTree>
    <p:extLst>
      <p:ext uri="{BB962C8B-B14F-4D97-AF65-F5344CB8AC3E}">
        <p14:creationId xmlns:p14="http://schemas.microsoft.com/office/powerpoint/2010/main" val="367473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2"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3" name="Group 13">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24" name="Oval 14">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Shape 15">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6"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27"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 name="Заголовок 1">
            <a:extLst>
              <a:ext uri="{FF2B5EF4-FFF2-40B4-BE49-F238E27FC236}">
                <a16:creationId xmlns:a16="http://schemas.microsoft.com/office/drawing/2014/main" id="{888C088F-57FB-44B9-8E24-4F58114D24BB}"/>
              </a:ext>
            </a:extLst>
          </p:cNvPr>
          <p:cNvSpPr>
            <a:spLocks noGrp="1"/>
          </p:cNvSpPr>
          <p:nvPr>
            <p:ph type="title"/>
          </p:nvPr>
        </p:nvSpPr>
        <p:spPr>
          <a:xfrm>
            <a:off x="457200" y="642011"/>
            <a:ext cx="6943725" cy="1325563"/>
          </a:xfrm>
        </p:spPr>
        <p:txBody>
          <a:bodyPr anchor="b">
            <a:normAutofit/>
          </a:bodyPr>
          <a:lstStyle/>
          <a:p>
            <a:r>
              <a:rPr lang="en-US" dirty="0"/>
              <a:t>Introduction</a:t>
            </a:r>
            <a:endParaRPr lang="ru-RU" dirty="0"/>
          </a:p>
        </p:txBody>
      </p:sp>
      <p:sp>
        <p:nvSpPr>
          <p:cNvPr id="3" name="Объект 2">
            <a:extLst>
              <a:ext uri="{FF2B5EF4-FFF2-40B4-BE49-F238E27FC236}">
                <a16:creationId xmlns:a16="http://schemas.microsoft.com/office/drawing/2014/main" id="{F74271CF-9F2C-400A-BBBC-B11F5AD66702}"/>
              </a:ext>
            </a:extLst>
          </p:cNvPr>
          <p:cNvSpPr>
            <a:spLocks noGrp="1"/>
          </p:cNvSpPr>
          <p:nvPr>
            <p:ph idx="1"/>
          </p:nvPr>
        </p:nvSpPr>
        <p:spPr>
          <a:xfrm>
            <a:off x="457200" y="2115048"/>
            <a:ext cx="6943725" cy="4046556"/>
          </a:xfrm>
        </p:spPr>
        <p:txBody>
          <a:bodyPr>
            <a:noAutofit/>
          </a:bodyPr>
          <a:lstStyle/>
          <a:p>
            <a:r>
              <a:rPr lang="en-US" dirty="0"/>
              <a:t>Emergence of intra-Asian cooperation</a:t>
            </a:r>
          </a:p>
          <a:p>
            <a:r>
              <a:rPr lang="en-US" dirty="0"/>
              <a:t>The process of “decoupling” from global partners</a:t>
            </a:r>
          </a:p>
          <a:p>
            <a:r>
              <a:rPr lang="en-US" dirty="0"/>
              <a:t>Importance of RVCs for regional economy</a:t>
            </a:r>
          </a:p>
          <a:p>
            <a:r>
              <a:rPr lang="en-US" dirty="0"/>
              <a:t>CPTPP (Comprehensive and Progressive Agreement for Trans-Pacific Partnership)</a:t>
            </a:r>
          </a:p>
          <a:p>
            <a:pPr>
              <a:buFontTx/>
              <a:buChar char="-"/>
            </a:pPr>
            <a:r>
              <a:rPr lang="en-US" dirty="0"/>
              <a:t>11 countries of Asia-Pacific</a:t>
            </a:r>
          </a:p>
          <a:p>
            <a:pPr>
              <a:buFontTx/>
              <a:buChar char="-"/>
            </a:pPr>
            <a:r>
              <a:rPr lang="en-US" dirty="0"/>
              <a:t>High standards</a:t>
            </a:r>
          </a:p>
          <a:p>
            <a:r>
              <a:rPr lang="en-US" dirty="0"/>
              <a:t>RCEP (Regional Comprehensive Economic Partnership)</a:t>
            </a:r>
          </a:p>
          <a:p>
            <a:pPr>
              <a:buFontTx/>
              <a:buChar char="-"/>
            </a:pPr>
            <a:r>
              <a:rPr lang="en-US" dirty="0"/>
              <a:t>15 states (Asia + Australia, New Zealand)</a:t>
            </a:r>
          </a:p>
          <a:p>
            <a:pPr>
              <a:buFontTx/>
              <a:buChar char="-"/>
            </a:pPr>
            <a:r>
              <a:rPr lang="en-US" dirty="0"/>
              <a:t>Harmonization of rules of origin</a:t>
            </a:r>
            <a:endParaRPr lang="ru-RU" dirty="0"/>
          </a:p>
          <a:p>
            <a:r>
              <a:rPr lang="en-US" dirty="0"/>
              <a:t>Disruption of regional economy by the pandemic</a:t>
            </a:r>
            <a:endParaRPr lang="ru-RU" dirty="0"/>
          </a:p>
        </p:txBody>
      </p:sp>
      <p:pic>
        <p:nvPicPr>
          <p:cNvPr id="5" name="Рисунок 4">
            <a:extLst>
              <a:ext uri="{FF2B5EF4-FFF2-40B4-BE49-F238E27FC236}">
                <a16:creationId xmlns:a16="http://schemas.microsoft.com/office/drawing/2014/main" id="{3814271A-8202-433F-A2C4-6753A9C0A0BD}"/>
              </a:ext>
            </a:extLst>
          </p:cNvPr>
          <p:cNvPicPr>
            <a:picLocks noChangeAspect="1"/>
          </p:cNvPicPr>
          <p:nvPr/>
        </p:nvPicPr>
        <p:blipFill rotWithShape="1">
          <a:blip r:embed="rId4"/>
          <a:srcRect l="23739" r="24262" b="3"/>
          <a:stretch/>
        </p:blipFill>
        <p:spPr>
          <a:xfrm>
            <a:off x="7890250" y="127841"/>
            <a:ext cx="3561565" cy="3561564"/>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6BE4C11B-3216-433B-8B4E-A2FCD253C67C}"/>
              </a:ext>
            </a:extLst>
          </p:cNvPr>
          <p:cNvPicPr>
            <a:picLocks noChangeAspect="1"/>
          </p:cNvPicPr>
          <p:nvPr/>
        </p:nvPicPr>
        <p:blipFill rotWithShape="1">
          <a:blip r:embed="rId5"/>
          <a:srcRect l="15595" r="8922" b="-1"/>
          <a:stretch/>
        </p:blipFill>
        <p:spPr>
          <a:xfrm>
            <a:off x="8189843" y="3828013"/>
            <a:ext cx="3426373" cy="3029988"/>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184388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9"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0"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C2F985FA-A2A5-4AC0-AD43-71E46AA0BEAE}"/>
              </a:ext>
            </a:extLst>
          </p:cNvPr>
          <p:cNvSpPr>
            <a:spLocks noGrp="1"/>
          </p:cNvSpPr>
          <p:nvPr>
            <p:ph type="title"/>
          </p:nvPr>
        </p:nvSpPr>
        <p:spPr>
          <a:xfrm>
            <a:off x="457200" y="758952"/>
            <a:ext cx="4640729" cy="1325563"/>
          </a:xfrm>
        </p:spPr>
        <p:txBody>
          <a:bodyPr anchor="b">
            <a:normAutofit/>
          </a:bodyPr>
          <a:lstStyle/>
          <a:p>
            <a:r>
              <a:rPr lang="en-US" sz="4100">
                <a:effectLst/>
                <a:ea typeface="Yu Mincho" panose="02020400000000000000" pitchFamily="18" charset="-128"/>
              </a:rPr>
              <a:t>Pre-COVID situation in Japanese economy</a:t>
            </a:r>
            <a:endParaRPr lang="ru-RU" sz="4100"/>
          </a:p>
        </p:txBody>
      </p:sp>
      <p:sp>
        <p:nvSpPr>
          <p:cNvPr id="3" name="Объект 2">
            <a:extLst>
              <a:ext uri="{FF2B5EF4-FFF2-40B4-BE49-F238E27FC236}">
                <a16:creationId xmlns:a16="http://schemas.microsoft.com/office/drawing/2014/main" id="{72681ABB-AFBC-4F2E-B588-D5C94F2A1E3A}"/>
              </a:ext>
            </a:extLst>
          </p:cNvPr>
          <p:cNvSpPr>
            <a:spLocks noGrp="1"/>
          </p:cNvSpPr>
          <p:nvPr>
            <p:ph idx="1"/>
          </p:nvPr>
        </p:nvSpPr>
        <p:spPr>
          <a:xfrm>
            <a:off x="457200" y="2286000"/>
            <a:ext cx="4640729" cy="3887585"/>
          </a:xfrm>
        </p:spPr>
        <p:txBody>
          <a:bodyPr>
            <a:normAutofit/>
          </a:bodyPr>
          <a:lstStyle/>
          <a:p>
            <a:r>
              <a:rPr lang="en-US" sz="1900" dirty="0"/>
              <a:t>Since the 1970-1980’s Japan constructs RSCs in SEA and China</a:t>
            </a:r>
          </a:p>
          <a:p>
            <a:r>
              <a:rPr lang="en-US" sz="1900" dirty="0"/>
              <a:t>Foreign economic activity as the moving force of Japanese economic growth </a:t>
            </a:r>
            <a:endParaRPr lang="ru-RU" sz="1900" dirty="0"/>
          </a:p>
          <a:p>
            <a:pPr>
              <a:buFontTx/>
              <a:buChar char="-"/>
            </a:pPr>
            <a:r>
              <a:rPr lang="en-US" sz="1900" dirty="0"/>
              <a:t>Half of the country’s GDP is based on foreign economic activity</a:t>
            </a:r>
          </a:p>
          <a:p>
            <a:pPr>
              <a:buFontTx/>
              <a:buChar char="-"/>
            </a:pPr>
            <a:r>
              <a:rPr lang="en-US" sz="1900" dirty="0"/>
              <a:t>Growing volume of FDI from Japan</a:t>
            </a:r>
          </a:p>
          <a:p>
            <a:pPr>
              <a:buFont typeface="Wingdings" panose="05000000000000000000" pitchFamily="2" charset="2"/>
              <a:buChar char="Ø"/>
            </a:pPr>
            <a:r>
              <a:rPr lang="en-US" sz="1900" dirty="0"/>
              <a:t>However, there is protectionism for domestic market (FDI, agriculture)</a:t>
            </a:r>
          </a:p>
          <a:p>
            <a:pPr>
              <a:buFont typeface="Wingdings" panose="05000000000000000000" pitchFamily="2" charset="2"/>
              <a:buChar char="Ø"/>
            </a:pPr>
            <a:r>
              <a:rPr lang="en-US" sz="1900" dirty="0"/>
              <a:t>These tendencies remain stable for the last few decades…</a:t>
            </a:r>
          </a:p>
        </p:txBody>
      </p:sp>
      <p:pic>
        <p:nvPicPr>
          <p:cNvPr id="6" name="Рисунок 5">
            <a:extLst>
              <a:ext uri="{FF2B5EF4-FFF2-40B4-BE49-F238E27FC236}">
                <a16:creationId xmlns:a16="http://schemas.microsoft.com/office/drawing/2014/main" id="{FA21437F-7F2E-468E-8CA6-E8168256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014" y="1216549"/>
            <a:ext cx="5470497" cy="4061844"/>
          </a:xfrm>
          <a:prstGeom prst="rect">
            <a:avLst/>
          </a:prstGeom>
        </p:spPr>
      </p:pic>
    </p:spTree>
    <p:extLst>
      <p:ext uri="{BB962C8B-B14F-4D97-AF65-F5344CB8AC3E}">
        <p14:creationId xmlns:p14="http://schemas.microsoft.com/office/powerpoint/2010/main" val="349280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8"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0"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32"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0DC70C98-13E7-4C04-B709-6CB855C53061}"/>
              </a:ext>
            </a:extLst>
          </p:cNvPr>
          <p:cNvSpPr>
            <a:spLocks noGrp="1"/>
          </p:cNvSpPr>
          <p:nvPr>
            <p:ph type="title"/>
          </p:nvPr>
        </p:nvSpPr>
        <p:spPr>
          <a:xfrm>
            <a:off x="457200" y="758952"/>
            <a:ext cx="4640729" cy="1325563"/>
          </a:xfrm>
        </p:spPr>
        <p:txBody>
          <a:bodyPr anchor="b">
            <a:normAutofit/>
          </a:bodyPr>
          <a:lstStyle/>
          <a:p>
            <a:r>
              <a:rPr lang="en-US">
                <a:effectLst/>
                <a:latin typeface="+mn-lt"/>
                <a:ea typeface="Yu Mincho" panose="02020400000000000000" pitchFamily="18" charset="-128"/>
              </a:rPr>
              <a:t>Pandemic impact on Japan’s economy</a:t>
            </a:r>
            <a:endParaRPr lang="ru-RU" dirty="0">
              <a:latin typeface="+mn-lt"/>
            </a:endParaRPr>
          </a:p>
        </p:txBody>
      </p:sp>
      <p:sp>
        <p:nvSpPr>
          <p:cNvPr id="3" name="Объект 2">
            <a:extLst>
              <a:ext uri="{FF2B5EF4-FFF2-40B4-BE49-F238E27FC236}">
                <a16:creationId xmlns:a16="http://schemas.microsoft.com/office/drawing/2014/main" id="{75431E4A-7DD8-4ED4-966B-7BF77BC3A8C7}"/>
              </a:ext>
            </a:extLst>
          </p:cNvPr>
          <p:cNvSpPr>
            <a:spLocks noGrp="1"/>
          </p:cNvSpPr>
          <p:nvPr>
            <p:ph idx="1"/>
          </p:nvPr>
        </p:nvSpPr>
        <p:spPr>
          <a:xfrm>
            <a:off x="119270" y="2286000"/>
            <a:ext cx="4978659" cy="3887585"/>
          </a:xfrm>
        </p:spPr>
        <p:txBody>
          <a:bodyPr>
            <a:noAutofit/>
          </a:bodyPr>
          <a:lstStyle/>
          <a:p>
            <a:r>
              <a:rPr lang="en-US" sz="1900" dirty="0"/>
              <a:t>Global and domestic shock of supply</a:t>
            </a:r>
          </a:p>
          <a:p>
            <a:r>
              <a:rPr lang="en-US" sz="1900" dirty="0"/>
              <a:t>Disruption of RSCs</a:t>
            </a:r>
          </a:p>
          <a:p>
            <a:r>
              <a:rPr lang="en-US" sz="1900" dirty="0"/>
              <a:t>The export of Japanese engineering products decreased by 10-20%</a:t>
            </a:r>
          </a:p>
          <a:p>
            <a:r>
              <a:rPr lang="en-US" sz="1900" dirty="0"/>
              <a:t>A major drop in exports and imports, except for medical devices and masks</a:t>
            </a:r>
          </a:p>
          <a:p>
            <a:r>
              <a:rPr lang="en-US" sz="1900" dirty="0"/>
              <a:t>Overtaking the Chinese share in FDI to ASEAN countries</a:t>
            </a:r>
          </a:p>
          <a:p>
            <a:r>
              <a:rPr lang="en-US" sz="1900" dirty="0"/>
              <a:t>On the other hand, the flows of FDI to Japan have dropped significantly </a:t>
            </a:r>
          </a:p>
          <a:p>
            <a:pPr marL="0" indent="0">
              <a:buNone/>
            </a:pPr>
            <a:r>
              <a:rPr lang="en-US" sz="1900" dirty="0"/>
              <a:t>- May 2020 – the amendments to the Law on Foreign Exchange and Foreign Trade</a:t>
            </a:r>
            <a:endParaRPr lang="ru-RU" sz="1900" dirty="0"/>
          </a:p>
        </p:txBody>
      </p:sp>
      <p:pic>
        <p:nvPicPr>
          <p:cNvPr id="5" name="Рисунок 4">
            <a:extLst>
              <a:ext uri="{FF2B5EF4-FFF2-40B4-BE49-F238E27FC236}">
                <a16:creationId xmlns:a16="http://schemas.microsoft.com/office/drawing/2014/main" id="{4C72A13F-D15F-44CB-A038-2DC791C6E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864" y="1323541"/>
            <a:ext cx="5700819" cy="3852758"/>
          </a:xfrm>
          <a:prstGeom prst="rect">
            <a:avLst/>
          </a:prstGeom>
        </p:spPr>
      </p:pic>
    </p:spTree>
    <p:extLst>
      <p:ext uri="{BB962C8B-B14F-4D97-AF65-F5344CB8AC3E}">
        <p14:creationId xmlns:p14="http://schemas.microsoft.com/office/powerpoint/2010/main" val="29396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3"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4" name="Group 12">
            <a:extLst>
              <a:ext uri="{FF2B5EF4-FFF2-40B4-BE49-F238E27FC236}">
                <a16:creationId xmlns:a16="http://schemas.microsoft.com/office/drawing/2014/main" id="{43D3F524-3DA9-4E34-A8AE-A379EB7486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2168" y="-1"/>
            <a:ext cx="4782385" cy="4928295"/>
            <a:chOff x="6992168" y="-1"/>
            <a:chExt cx="4782385" cy="4928295"/>
          </a:xfrm>
        </p:grpSpPr>
        <p:sp>
          <p:nvSpPr>
            <p:cNvPr id="25" name="Oval 13">
              <a:extLst>
                <a:ext uri="{FF2B5EF4-FFF2-40B4-BE49-F238E27FC236}">
                  <a16:creationId xmlns:a16="http://schemas.microsoft.com/office/drawing/2014/main" id="{D0C41165-16A0-480D-9245-506F037DB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66507"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26" name="Freeform: Shape 14">
              <a:extLst>
                <a:ext uri="{FF2B5EF4-FFF2-40B4-BE49-F238E27FC236}">
                  <a16:creationId xmlns:a16="http://schemas.microsoft.com/office/drawing/2014/main" id="{97C10C25-DA7C-4D85-855D-B65F31AE0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751"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27" name="Freeform: Shape 15">
              <a:extLst>
                <a:ext uri="{FF2B5EF4-FFF2-40B4-BE49-F238E27FC236}">
                  <a16:creationId xmlns:a16="http://schemas.microsoft.com/office/drawing/2014/main" id="{730BA5A8-3EAB-405A-ABF2-D024B045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19737" y="-1"/>
              <a:ext cx="3443554" cy="1516699"/>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8" name="Oval 16">
              <a:extLst>
                <a:ext uri="{FF2B5EF4-FFF2-40B4-BE49-F238E27FC236}">
                  <a16:creationId xmlns:a16="http://schemas.microsoft.com/office/drawing/2014/main" id="{72C27D89-A6A3-48F1-936E-4E0341BD7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92168"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0BC7FADC-EDB4-4E60-87FE-9D32DE091D19}"/>
              </a:ext>
            </a:extLst>
          </p:cNvPr>
          <p:cNvSpPr>
            <a:spLocks noGrp="1"/>
          </p:cNvSpPr>
          <p:nvPr>
            <p:ph type="title"/>
          </p:nvPr>
        </p:nvSpPr>
        <p:spPr>
          <a:xfrm>
            <a:off x="254442" y="668049"/>
            <a:ext cx="7887795" cy="1325563"/>
          </a:xfrm>
        </p:spPr>
        <p:txBody>
          <a:bodyPr>
            <a:normAutofit/>
          </a:bodyPr>
          <a:lstStyle/>
          <a:p>
            <a:r>
              <a:rPr lang="en-US" dirty="0"/>
              <a:t>Aggravating tensions between Japan and South Korea</a:t>
            </a:r>
            <a:endParaRPr lang="ru-RU" dirty="0"/>
          </a:p>
        </p:txBody>
      </p:sp>
      <p:sp>
        <p:nvSpPr>
          <p:cNvPr id="3" name="Объект 2">
            <a:extLst>
              <a:ext uri="{FF2B5EF4-FFF2-40B4-BE49-F238E27FC236}">
                <a16:creationId xmlns:a16="http://schemas.microsoft.com/office/drawing/2014/main" id="{7D0513A4-F021-4E2A-975E-BB53F3F07EF5}"/>
              </a:ext>
            </a:extLst>
          </p:cNvPr>
          <p:cNvSpPr>
            <a:spLocks noGrp="1"/>
          </p:cNvSpPr>
          <p:nvPr>
            <p:ph idx="1"/>
          </p:nvPr>
        </p:nvSpPr>
        <p:spPr>
          <a:xfrm>
            <a:off x="0" y="2096712"/>
            <a:ext cx="7419737" cy="4216623"/>
          </a:xfrm>
        </p:spPr>
        <p:txBody>
          <a:bodyPr>
            <a:normAutofit fontScale="92500" lnSpcReduction="10000"/>
          </a:bodyPr>
          <a:lstStyle/>
          <a:p>
            <a:r>
              <a:rPr lang="en-US" dirty="0"/>
              <a:t>“Historical policy” of both governments</a:t>
            </a:r>
          </a:p>
          <a:p>
            <a:r>
              <a:rPr lang="en-US" dirty="0"/>
              <a:t>Territorial dispute over Dokdo\Takeshima islands</a:t>
            </a:r>
          </a:p>
          <a:p>
            <a:r>
              <a:rPr lang="en-US" dirty="0"/>
              <a:t>July 2019 – a trade war between Japan and ROK</a:t>
            </a:r>
          </a:p>
          <a:p>
            <a:pPr>
              <a:buFontTx/>
              <a:buChar char="-"/>
            </a:pPr>
            <a:r>
              <a:rPr lang="en-US" dirty="0"/>
              <a:t>Commercial disputes as the main background</a:t>
            </a:r>
          </a:p>
          <a:p>
            <a:pPr>
              <a:buFontTx/>
              <a:buChar char="-"/>
            </a:pPr>
            <a:r>
              <a:rPr lang="en-US" dirty="0"/>
              <a:t>Exclusion of ROK from the “whitelist” of Japan</a:t>
            </a:r>
          </a:p>
          <a:p>
            <a:pPr>
              <a:buFontTx/>
              <a:buChar char="-"/>
            </a:pPr>
            <a:r>
              <a:rPr lang="en-US" dirty="0"/>
              <a:t>ROK abandoned the General Security of Military Information Agreement</a:t>
            </a:r>
            <a:r>
              <a:rPr lang="ru-RU" dirty="0"/>
              <a:t> </a:t>
            </a:r>
            <a:r>
              <a:rPr lang="en-US" dirty="0"/>
              <a:t>(then backed it)</a:t>
            </a:r>
          </a:p>
          <a:p>
            <a:r>
              <a:rPr lang="en-US" dirty="0"/>
              <a:t>Nonetheless, the countries have agreed on participating in RCEP agreement</a:t>
            </a:r>
          </a:p>
          <a:p>
            <a:pPr>
              <a:buFont typeface="Wingdings" panose="05000000000000000000" pitchFamily="2" charset="2"/>
              <a:buChar char="Ø"/>
            </a:pPr>
            <a:r>
              <a:rPr lang="en-US" dirty="0"/>
              <a:t>This case has shown the unpreceded level of rivalry in Asia. Trade tensions can still be considered as a core issue in relations between ROK and Japan, however the cooperation in RCEP framework is highly expected</a:t>
            </a:r>
            <a:endParaRPr lang="ru-RU" dirty="0"/>
          </a:p>
        </p:txBody>
      </p:sp>
      <p:pic>
        <p:nvPicPr>
          <p:cNvPr id="4" name="Рисунок 3" descr="Изображение выглядит как текст, доска&#10;&#10;Автоматически созданное описание">
            <a:extLst>
              <a:ext uri="{FF2B5EF4-FFF2-40B4-BE49-F238E27FC236}">
                <a16:creationId xmlns:a16="http://schemas.microsoft.com/office/drawing/2014/main" id="{33D6CA09-EF94-4C4A-A7C1-12F399D6549B}"/>
              </a:ext>
            </a:extLst>
          </p:cNvPr>
          <p:cNvPicPr>
            <a:picLocks noChangeAspect="1"/>
          </p:cNvPicPr>
          <p:nvPr/>
        </p:nvPicPr>
        <p:blipFill rotWithShape="1">
          <a:blip r:embed="rId3"/>
          <a:srcRect l="8007" r="26495" b="3"/>
          <a:stretch/>
        </p:blipFill>
        <p:spPr>
          <a:xfrm>
            <a:off x="7337620" y="2006669"/>
            <a:ext cx="4851332" cy="4851331"/>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175437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4"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5"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0FA0F07C-352D-4159-84E7-BEB354C83F54}"/>
              </a:ext>
            </a:extLst>
          </p:cNvPr>
          <p:cNvSpPr>
            <a:spLocks noGrp="1"/>
          </p:cNvSpPr>
          <p:nvPr>
            <p:ph type="title"/>
          </p:nvPr>
        </p:nvSpPr>
        <p:spPr>
          <a:xfrm>
            <a:off x="457200" y="758952"/>
            <a:ext cx="4640729" cy="1325563"/>
          </a:xfrm>
        </p:spPr>
        <p:txBody>
          <a:bodyPr anchor="b">
            <a:normAutofit/>
          </a:bodyPr>
          <a:lstStyle/>
          <a:p>
            <a:r>
              <a:rPr lang="en-US" sz="3400"/>
              <a:t>Trade and cooperation between China and Japan</a:t>
            </a:r>
            <a:endParaRPr lang="ru-RU" sz="3400"/>
          </a:p>
        </p:txBody>
      </p:sp>
      <p:sp>
        <p:nvSpPr>
          <p:cNvPr id="3" name="Объект 2">
            <a:extLst>
              <a:ext uri="{FF2B5EF4-FFF2-40B4-BE49-F238E27FC236}">
                <a16:creationId xmlns:a16="http://schemas.microsoft.com/office/drawing/2014/main" id="{C0AFF201-E15B-45A4-9436-E0B92018B40D}"/>
              </a:ext>
            </a:extLst>
          </p:cNvPr>
          <p:cNvSpPr>
            <a:spLocks noGrp="1"/>
          </p:cNvSpPr>
          <p:nvPr>
            <p:ph idx="1"/>
          </p:nvPr>
        </p:nvSpPr>
        <p:spPr>
          <a:xfrm>
            <a:off x="6854" y="2286000"/>
            <a:ext cx="5278110" cy="3887585"/>
          </a:xfrm>
        </p:spPr>
        <p:txBody>
          <a:bodyPr>
            <a:noAutofit/>
          </a:bodyPr>
          <a:lstStyle/>
          <a:p>
            <a:r>
              <a:rPr lang="en-US" sz="1900" dirty="0"/>
              <a:t>The main trade partners </a:t>
            </a:r>
          </a:p>
          <a:p>
            <a:r>
              <a:rPr lang="en-US" sz="1900" dirty="0"/>
              <a:t>Disputes over CPTPP</a:t>
            </a:r>
          </a:p>
          <a:p>
            <a:r>
              <a:rPr lang="en-US" sz="1900" dirty="0"/>
              <a:t>In contrast, intensive cooperation and negotiations for RCEP</a:t>
            </a:r>
          </a:p>
          <a:p>
            <a:r>
              <a:rPr lang="en-US" sz="1900" dirty="0"/>
              <a:t>The process of “decoupling” brings Asian economies to intra-regional cooperation (closer Japan-PRC ties) </a:t>
            </a:r>
          </a:p>
          <a:p>
            <a:r>
              <a:rPr lang="en-US" sz="1900" dirty="0"/>
              <a:t>A reduction in the Chinese share of trade in the region</a:t>
            </a:r>
          </a:p>
          <a:p>
            <a:r>
              <a:rPr lang="en-US" sz="1900" dirty="0"/>
              <a:t>Competition between 3 leaders (Japan-ROK-China)</a:t>
            </a:r>
          </a:p>
          <a:p>
            <a:pPr>
              <a:buFont typeface="Wingdings" panose="05000000000000000000" pitchFamily="2" charset="2"/>
              <a:buChar char="Ø"/>
            </a:pPr>
            <a:r>
              <a:rPr lang="en-US" sz="1900" dirty="0"/>
              <a:t>It is possible that China may become the center of trade and cooperation in Asia, thus mediating conflicts between rivaling states</a:t>
            </a:r>
            <a:endParaRPr lang="ru-RU" sz="1900" dirty="0"/>
          </a:p>
        </p:txBody>
      </p:sp>
      <p:pic>
        <p:nvPicPr>
          <p:cNvPr id="5" name="Рисунок 4">
            <a:extLst>
              <a:ext uri="{FF2B5EF4-FFF2-40B4-BE49-F238E27FC236}">
                <a16:creationId xmlns:a16="http://schemas.microsoft.com/office/drawing/2014/main" id="{B5AC4793-C5BA-4709-88FE-4B2943665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256" y="1225786"/>
            <a:ext cx="5545763" cy="4117729"/>
          </a:xfrm>
          <a:prstGeom prst="rect">
            <a:avLst/>
          </a:prstGeom>
        </p:spPr>
      </p:pic>
    </p:spTree>
    <p:extLst>
      <p:ext uri="{BB962C8B-B14F-4D97-AF65-F5344CB8AC3E}">
        <p14:creationId xmlns:p14="http://schemas.microsoft.com/office/powerpoint/2010/main" val="400509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3" name="Color Fill">
            <a:extLst>
              <a:ext uri="{FF2B5EF4-FFF2-40B4-BE49-F238E27FC236}">
                <a16:creationId xmlns:a16="http://schemas.microsoft.com/office/drawing/2014/main" id="{F74280F7-820D-43DE-BE07-57E20B27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34" name="Group 12">
            <a:extLst>
              <a:ext uri="{FF2B5EF4-FFF2-40B4-BE49-F238E27FC236}">
                <a16:creationId xmlns:a16="http://schemas.microsoft.com/office/drawing/2014/main" id="{43D3F524-3DA9-4E34-A8AE-A379EB7486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2168" y="-1"/>
            <a:ext cx="4782385" cy="4928295"/>
            <a:chOff x="6992168" y="-1"/>
            <a:chExt cx="4782385" cy="4928295"/>
          </a:xfrm>
        </p:grpSpPr>
        <p:sp>
          <p:nvSpPr>
            <p:cNvPr id="35" name="Oval 13">
              <a:extLst>
                <a:ext uri="{FF2B5EF4-FFF2-40B4-BE49-F238E27FC236}">
                  <a16:creationId xmlns:a16="http://schemas.microsoft.com/office/drawing/2014/main" id="{D0C41165-16A0-480D-9245-506F037DB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66507"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36" name="Freeform: Shape 14">
              <a:extLst>
                <a:ext uri="{FF2B5EF4-FFF2-40B4-BE49-F238E27FC236}">
                  <a16:creationId xmlns:a16="http://schemas.microsoft.com/office/drawing/2014/main" id="{97C10C25-DA7C-4D85-855D-B65F31AE0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751"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7" name="Freeform: Shape 15">
              <a:extLst>
                <a:ext uri="{FF2B5EF4-FFF2-40B4-BE49-F238E27FC236}">
                  <a16:creationId xmlns:a16="http://schemas.microsoft.com/office/drawing/2014/main" id="{730BA5A8-3EAB-405A-ABF2-D024B045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19737" y="-1"/>
              <a:ext cx="3443554" cy="1516699"/>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8" name="Oval 16">
              <a:extLst>
                <a:ext uri="{FF2B5EF4-FFF2-40B4-BE49-F238E27FC236}">
                  <a16:creationId xmlns:a16="http://schemas.microsoft.com/office/drawing/2014/main" id="{72C27D89-A6A3-48F1-936E-4E0341BD7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92168"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4012AFF7-FCD5-442D-8398-18205E36E5E3}"/>
              </a:ext>
            </a:extLst>
          </p:cNvPr>
          <p:cNvSpPr>
            <a:spLocks noGrp="1"/>
          </p:cNvSpPr>
          <p:nvPr>
            <p:ph type="title"/>
          </p:nvPr>
        </p:nvSpPr>
        <p:spPr>
          <a:xfrm>
            <a:off x="457200" y="668049"/>
            <a:ext cx="7685037" cy="1325563"/>
          </a:xfrm>
        </p:spPr>
        <p:txBody>
          <a:bodyPr>
            <a:normAutofit/>
          </a:bodyPr>
          <a:lstStyle/>
          <a:p>
            <a:r>
              <a:rPr lang="en-US" dirty="0"/>
              <a:t>Implications for a partnership with Russia</a:t>
            </a:r>
            <a:endParaRPr lang="ru-RU" dirty="0"/>
          </a:p>
        </p:txBody>
      </p:sp>
      <p:sp>
        <p:nvSpPr>
          <p:cNvPr id="3" name="Объект 2">
            <a:extLst>
              <a:ext uri="{FF2B5EF4-FFF2-40B4-BE49-F238E27FC236}">
                <a16:creationId xmlns:a16="http://schemas.microsoft.com/office/drawing/2014/main" id="{0A4CD76F-9911-4922-BE66-7776902D99C2}"/>
              </a:ext>
            </a:extLst>
          </p:cNvPr>
          <p:cNvSpPr>
            <a:spLocks noGrp="1"/>
          </p:cNvSpPr>
          <p:nvPr>
            <p:ph idx="1"/>
          </p:nvPr>
        </p:nvSpPr>
        <p:spPr>
          <a:xfrm>
            <a:off x="-3047" y="2096713"/>
            <a:ext cx="7267798" cy="4545304"/>
          </a:xfrm>
        </p:spPr>
        <p:txBody>
          <a:bodyPr>
            <a:normAutofit/>
          </a:bodyPr>
          <a:lstStyle/>
          <a:p>
            <a:r>
              <a:rPr lang="en-US" dirty="0"/>
              <a:t>Low institutional base of cooperation between Japan and Russia</a:t>
            </a:r>
          </a:p>
          <a:p>
            <a:r>
              <a:rPr lang="en-US" dirty="0"/>
              <a:t>The pandemic has caused a significant drop in trade and FDI between countries</a:t>
            </a:r>
          </a:p>
          <a:p>
            <a:r>
              <a:rPr lang="en-US" dirty="0"/>
              <a:t>Sakhalin Energy Investment Company Ltd., – owed at 10% by Mitsubishi Group, and at 12,5% by Mitsui &amp; Co. </a:t>
            </a:r>
          </a:p>
          <a:p>
            <a:r>
              <a:rPr lang="en-US" dirty="0"/>
              <a:t>On 2nd September 2021, Russian and Japan have signed an agreements for hydrogen, ammonia cooperation and Kamchatka LNG reloading </a:t>
            </a:r>
          </a:p>
          <a:p>
            <a:pPr>
              <a:buFont typeface="Wingdings" panose="05000000000000000000" pitchFamily="2" charset="2"/>
              <a:buChar char="Ø"/>
            </a:pPr>
            <a:r>
              <a:rPr lang="en-US" dirty="0"/>
              <a:t>The main sector of economic partnership is hydrocarbon fuel. Russian level of engagement in regional economy is low, however, energy and raw materials are invariably in the focus of trade and economic cooperation</a:t>
            </a:r>
            <a:endParaRPr lang="ru-RU" dirty="0"/>
          </a:p>
        </p:txBody>
      </p:sp>
      <p:pic>
        <p:nvPicPr>
          <p:cNvPr id="4" name="Рисунок 3" descr="Изображение выглядит как снег, внешний, природа, берег&#10;&#10;Автоматически созданное описание">
            <a:extLst>
              <a:ext uri="{FF2B5EF4-FFF2-40B4-BE49-F238E27FC236}">
                <a16:creationId xmlns:a16="http://schemas.microsoft.com/office/drawing/2014/main" id="{44C0B088-CDC0-428D-AD51-DB7522995897}"/>
              </a:ext>
            </a:extLst>
          </p:cNvPr>
          <p:cNvPicPr>
            <a:picLocks noChangeAspect="1"/>
          </p:cNvPicPr>
          <p:nvPr/>
        </p:nvPicPr>
        <p:blipFill rotWithShape="1">
          <a:blip r:embed="rId3"/>
          <a:srcRect l="20581" r="23168" b="-2"/>
          <a:stretch/>
        </p:blipFill>
        <p:spPr>
          <a:xfrm>
            <a:off x="7264751" y="1933800"/>
            <a:ext cx="4924201" cy="4924200"/>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342553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EE5B72-2A2D-4C2D-95D0-D088CB4EA0E5}"/>
              </a:ext>
            </a:extLst>
          </p:cNvPr>
          <p:cNvSpPr>
            <a:spLocks noGrp="1"/>
          </p:cNvSpPr>
          <p:nvPr>
            <p:ph type="title"/>
          </p:nvPr>
        </p:nvSpPr>
        <p:spPr/>
        <p:txBody>
          <a:bodyPr/>
          <a:lstStyle/>
          <a:p>
            <a:r>
              <a:rPr lang="en-US" dirty="0"/>
              <a:t>Conclusion </a:t>
            </a:r>
            <a:endParaRPr lang="ru-RU" dirty="0"/>
          </a:p>
        </p:txBody>
      </p:sp>
      <p:sp>
        <p:nvSpPr>
          <p:cNvPr id="3" name="Объект 2">
            <a:extLst>
              <a:ext uri="{FF2B5EF4-FFF2-40B4-BE49-F238E27FC236}">
                <a16:creationId xmlns:a16="http://schemas.microsoft.com/office/drawing/2014/main" id="{9125E05C-9267-4FF3-B051-30D142A92B19}"/>
              </a:ext>
            </a:extLst>
          </p:cNvPr>
          <p:cNvSpPr>
            <a:spLocks noGrp="1"/>
          </p:cNvSpPr>
          <p:nvPr>
            <p:ph idx="1"/>
          </p:nvPr>
        </p:nvSpPr>
        <p:spPr>
          <a:xfrm>
            <a:off x="457200" y="2186609"/>
            <a:ext cx="7685037" cy="3990354"/>
          </a:xfrm>
        </p:spPr>
        <p:txBody>
          <a:bodyPr>
            <a:normAutofit/>
          </a:bodyPr>
          <a:lstStyle/>
          <a:p>
            <a:r>
              <a:rPr lang="en-US" sz="2400" dirty="0"/>
              <a:t>Intensifying competition between regional economic leaders, at the same time emerging cooperation under RCEP in the process of “decoupling”</a:t>
            </a:r>
          </a:p>
          <a:p>
            <a:r>
              <a:rPr lang="en-US" sz="2400" dirty="0"/>
              <a:t>The COVID-19 pandemic has aggravated the longstanding problems in the economy of Japan bringing another recession</a:t>
            </a:r>
          </a:p>
          <a:p>
            <a:r>
              <a:rPr lang="en-US" sz="2400" dirty="0"/>
              <a:t>Protectionism measures have become more prominent during the pandemic, however the core strategy on trade and economic partnership did not change significantly</a:t>
            </a:r>
            <a:endParaRPr lang="ru-RU" sz="2400" dirty="0"/>
          </a:p>
        </p:txBody>
      </p:sp>
    </p:spTree>
    <p:extLst>
      <p:ext uri="{BB962C8B-B14F-4D97-AF65-F5344CB8AC3E}">
        <p14:creationId xmlns:p14="http://schemas.microsoft.com/office/powerpoint/2010/main" val="3020088304"/>
      </p:ext>
    </p:extLst>
  </p:cSld>
  <p:clrMapOvr>
    <a:masterClrMapping/>
  </p:clrMapOvr>
</p:sld>
</file>

<file path=ppt/theme/theme1.xml><?xml version="1.0" encoding="utf-8"?>
<a:theme xmlns:a="http://schemas.openxmlformats.org/drawingml/2006/main" name="TropicVTI">
  <a:themeElements>
    <a:clrScheme name="AnalogousFromRegularSeedLeftStep">
      <a:dk1>
        <a:srgbClr val="000000"/>
      </a:dk1>
      <a:lt1>
        <a:srgbClr val="FFFFFF"/>
      </a:lt1>
      <a:dk2>
        <a:srgbClr val="1E3532"/>
      </a:dk2>
      <a:lt2>
        <a:srgbClr val="E8E4E2"/>
      </a:lt2>
      <a:accent1>
        <a:srgbClr val="49A5C7"/>
      </a:accent1>
      <a:accent2>
        <a:srgbClr val="36B19F"/>
      </a:accent2>
      <a:accent3>
        <a:srgbClr val="43B675"/>
      </a:accent3>
      <a:accent4>
        <a:srgbClr val="37B53A"/>
      </a:accent4>
      <a:accent5>
        <a:srgbClr val="6EB241"/>
      </a:accent5>
      <a:accent6>
        <a:srgbClr val="95AB34"/>
      </a:accent6>
      <a:hlink>
        <a:srgbClr val="BF623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2874</TotalTime>
  <Words>712</Words>
  <Application>Microsoft Office PowerPoint</Application>
  <PresentationFormat>Широкоэкранный</PresentationFormat>
  <Paragraphs>66</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Gill Sans Nova</vt:lpstr>
      <vt:lpstr>Wingdings</vt:lpstr>
      <vt:lpstr>TropicVTI</vt:lpstr>
      <vt:lpstr>Trade and Economic Relations of Japan with the Countries of Northeast Asia in the Context of the COVID-19 Pandemic </vt:lpstr>
      <vt:lpstr>Objectives, subject, research question</vt:lpstr>
      <vt:lpstr>Introduction</vt:lpstr>
      <vt:lpstr>Pre-COVID situation in Japanese economy</vt:lpstr>
      <vt:lpstr>Pandemic impact on Japan’s economy</vt:lpstr>
      <vt:lpstr>Aggravating tensions between Japan and South Korea</vt:lpstr>
      <vt:lpstr>Trade and cooperation between China and Japan</vt:lpstr>
      <vt:lpstr>Implications for a partnership with Russia</vt:lpstr>
      <vt:lpstr>Conclusion </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and economic relations of Japan with the countries of Northeast Asia in the context of the COVID-19 pandemic </dc:title>
  <dc:creator>Асеев Артемий Никитович</dc:creator>
  <cp:lastModifiedBy>Асеев Артемий Никитович</cp:lastModifiedBy>
  <cp:revision>4</cp:revision>
  <dcterms:created xsi:type="dcterms:W3CDTF">2022-03-27T20:10:38Z</dcterms:created>
  <dcterms:modified xsi:type="dcterms:W3CDTF">2022-04-27T09:12:07Z</dcterms:modified>
</cp:coreProperties>
</file>