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T Sans Narrow"/>
      <p:regular r:id="rId14"/>
      <p:bold r:id="rId15"/>
    </p:embeddedFont>
    <p:embeddedFont>
      <p:font typeface="Fredericka the Great"/>
      <p:regular r:id="rId16"/>
    </p:embeddedFon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TSansNarrow-bold.fntdata"/><Relationship Id="rId14" Type="http://schemas.openxmlformats.org/officeDocument/2006/relationships/font" Target="fonts/PTSansNarrow-regular.fntdata"/><Relationship Id="rId17" Type="http://schemas.openxmlformats.org/officeDocument/2006/relationships/font" Target="fonts/OpenSans-regular.fntdata"/><Relationship Id="rId16" Type="http://schemas.openxmlformats.org/officeDocument/2006/relationships/font" Target="fonts/FrederickatheGre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624aeac3a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624aeac3a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624aeac3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624aeac3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624aeac3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624aeac3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624aeac3a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624aeac3a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624aeac3a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2624aeac3a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624aeac3a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624aeac3a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603fca21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2603fca21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thediplomat.com/2021/12/2021-in-asian-geopolitics-a-retrospective/" TargetMode="External"/><Relationship Id="rId4" Type="http://schemas.openxmlformats.org/officeDocument/2006/relationships/hyperlink" Target="https://www.researchgate.net/publication/341000858_Covid-19_promotes_the_geopolitical_transformation_of_Northeast_Asia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spf.org/iina/en/articles/thomas_03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30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The COVID-19 pandemic and the geopolitical process in Northeast Asia</a:t>
            </a:r>
            <a:endParaRPr sz="30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95">
                <a:solidFill>
                  <a:schemeClr val="accen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Agrba Elina, HSE</a:t>
            </a:r>
            <a:endParaRPr sz="3995">
              <a:solidFill>
                <a:schemeClr val="accent1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995">
                <a:solidFill>
                  <a:schemeClr val="accent1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2022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In my research…</a:t>
            </a:r>
            <a:endParaRPr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86575"/>
            <a:ext cx="5302200" cy="33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the political patterns of these states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their actions during the coronavirus period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the most significant changes in the global structure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identification of possible points of contact of interests that can help the states of the region to create a platform for overcoming the economic crisis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6300" y="1304825"/>
            <a:ext cx="3225300" cy="322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Global problems (there are so many)</a:t>
            </a:r>
            <a:endParaRPr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304825"/>
            <a:ext cx="5253900" cy="35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coronavirus and coronacrisis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external problems (wars, terrorism)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internal problems (inequality, poverty, unemployment, hunger)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natural problems (warming, pollution, natural disasters)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Fredericka the Great"/>
              <a:buChar char="●"/>
            </a:pPr>
            <a:r>
              <a:rPr lang="ru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regional problems (ideological confrontation, trade war, asymmetry of development)</a:t>
            </a:r>
            <a:endParaRPr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4800" y="1304825"/>
            <a:ext cx="3346801" cy="334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H</a:t>
            </a: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ow to overcome misunderstandings?</a:t>
            </a:r>
            <a:endParaRPr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242375"/>
            <a:ext cx="6111300" cy="371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4020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Fredericka the Great"/>
              <a:buChar char="●"/>
            </a:pPr>
            <a:r>
              <a:rPr lang="ru" sz="19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share and conduct joint events experiences in the cultural sphere</a:t>
            </a:r>
            <a:endParaRPr sz="19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020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Fredericka the Great"/>
              <a:buChar char="●"/>
            </a:pPr>
            <a:r>
              <a:rPr lang="ru" sz="19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strengthen cooperation in the scientific and educational sphere</a:t>
            </a:r>
            <a:endParaRPr sz="19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020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Fredericka the Great"/>
              <a:buChar char="●"/>
            </a:pPr>
            <a:r>
              <a:rPr lang="ru" sz="19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together to counter global threats (natural, terrorism, drug trafficking)</a:t>
            </a:r>
            <a:endParaRPr sz="19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020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Fredericka the Great"/>
              <a:buChar char="●"/>
            </a:pPr>
            <a:r>
              <a:rPr lang="ru" sz="19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financially support each other due to the coronacrisis</a:t>
            </a:r>
            <a:endParaRPr sz="19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020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Fredericka the Great"/>
              <a:buChar char="●"/>
            </a:pPr>
            <a:r>
              <a:rPr lang="ru" sz="19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organize volunteer programs to help victims</a:t>
            </a:r>
            <a:endParaRPr sz="19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4020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Fredericka the Great"/>
              <a:buChar char="●"/>
            </a:pPr>
            <a:r>
              <a:rPr lang="ru" sz="19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to ensure the shared values of the region</a:t>
            </a:r>
            <a:endParaRPr sz="19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5250" y="1629675"/>
            <a:ext cx="2416200" cy="241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Conclusion</a:t>
            </a:r>
            <a:endParaRPr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266325"/>
            <a:ext cx="57267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Fredericka the Great"/>
              <a:buAutoNum type="arabicPeriod"/>
            </a:pPr>
            <a:r>
              <a:rPr lang="ru" sz="22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If the countries leave everything as it is, the problems will worsen and all the positive aspects will be in vain</a:t>
            </a:r>
            <a:endParaRPr sz="22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Fredericka the Great"/>
              <a:buAutoNum type="arabicPeriod"/>
            </a:pPr>
            <a:r>
              <a:rPr lang="ru" sz="22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States need to cooperate in all possible spheres</a:t>
            </a:r>
            <a:endParaRPr sz="22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Fredericka the Great"/>
              <a:buAutoNum type="arabicPeriod"/>
            </a:pPr>
            <a:r>
              <a:rPr lang="ru" sz="2200">
                <a:solidFill>
                  <a:schemeClr val="accent3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try to focus on the positive aspects and regionally support each other</a:t>
            </a:r>
            <a:endParaRPr sz="2200">
              <a:solidFill>
                <a:schemeClr val="accent3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0800" y="1304825"/>
            <a:ext cx="2800800" cy="28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References</a:t>
            </a:r>
            <a:endParaRPr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Panda, C. Putz. (2021, December 18). 2021 in Asian Geopolitics: A Retrospective.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Diplomat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ru" sz="1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https://thediplomat.com/2021/12/2021-in-asian-geopolitics-a-retrospective/</a:t>
            </a:r>
            <a:endParaRPr sz="1400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l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Babones, S. (2022).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the ‘Forever’ Alliance: What AUKUS Means for Australia and the World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Valdai Discussion Club. https://valdaiclub.com/a/highlights/understanding-the-forever-alliance-what-aukus/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Biscop, S. (2021). AUKUS and the EU: A Snub for the Bloc? Egmont Commentary 22 September 2021.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Cheng, M. (2022). AUKUS: The Changing Dynamic and Its Regional Implications.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European Journal of Development Studies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(1), 1-7.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l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COVID-19 in Northeast Asia: setting the stage for regional cooperation?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(2020). University of Cambridge, Centre for Geopolitics. https://www.cfg.polis.cam.ac.uk/commentary/covid-19-northeast-asia-setting-stage-regional-cooperation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Li, J.-J. Bai. (2020).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Covid-19 promotes the geopolitical transformation of Northeast Asia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Research Gate. </a:t>
            </a:r>
            <a:r>
              <a:rPr lang="ru" sz="1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https://www.researchgate.net/publication/341000858_Covid-19_promotes_the_geopolitical_transformation_of_Northeast_Asia</a:t>
            </a:r>
            <a:endParaRPr sz="1400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l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ESCAP, U. (2020). Turning the COVID-19 pandemic crisis into collective SDG actions in North-East Asia.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Gauttam, P., Singh, B., &amp; Kaur, J. (2020). COVID-19 and Chinese global health diplomacy: Geopolitical opportunity for China’s hegemony?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Millennial Asia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(3), 318-340.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References</a:t>
            </a:r>
            <a:endParaRPr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Ivashentsov, G. (2022).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Северо-Восточная Азия 2019–2024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РСМД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Retrieved fromhttps://russiancouncil.ru/2019-northeastasia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l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Kimura, F., Thangavelu, S. M., Narjoko, D., &amp; Findlay, C. (2020). Pandemic (COVID‐19) policy, regional cooperation and the emerging global production network.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Economic Journal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34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(1), 3-27.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Moon, C. I., Jeong, S. Y., &amp; Gardner, S. (2021). Cold War Discourse and Geopolitical Flashpoints in Post-Covid-19 Northeast Asia.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Journal for Peace and Nuclear Disarmament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(sup1), 284-307.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Petri, P. A., &amp; Plummer, M. G. (2020). </a:t>
            </a:r>
            <a:r>
              <a:rPr i="1"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East Asia Decouples from the United States: Trade War, COVID-19, and East Asia's New Trade Blocs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(No. WP20-09).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l">
              <a:lnSpc>
                <a:spcPct val="16363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PRESS CONFERENCE - CANBERRA, ACT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(2021). Prime Minister of Australia. https://www.pm.gov.au/media/press-conference-canberra-act-24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l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Solingen, E. (2021). On Covid-19, Global Supply Chains, and Geopolitics. In E. Solingen (Ed.),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Geopolitics, Supply Chains, and International Relations in East Asia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(pp. 229-250). Cambridge: Cambridge University Press. doi:10.1017/9781108985468.017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Swanström, N. (Ed.). (2005).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Conflict prevention and conflict management in Northeast Asia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Silk Road Studies Program.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Tsuruoka, M. (2021). AUKUS, Japan and the Indo-Pacific: strategic rationales and challenges.</a:t>
            </a:r>
            <a:endParaRPr sz="1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Wilkins, T. (2021).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AUKUS Trilateral Security Partnership and what It Means for Australia</a:t>
            </a:r>
            <a:r>
              <a:rPr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THE SASAKAWA PEACE FOUNDATION. </a:t>
            </a:r>
            <a:r>
              <a:rPr lang="ru" sz="14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https://www.spf.org/iina/en/articles/thomas_03.html</a:t>
            </a:r>
            <a:endParaRPr sz="1400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44500" lvl="0" marL="444500" rtl="0" algn="just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Ye, M. (2021). The COVID-19 Effect: US-China Narratives and Realities.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Washington Quarterly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i="1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44</a:t>
            </a:r>
            <a:r>
              <a:rPr lang="ru" sz="1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(1), 89-105.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Fredericka the Great"/>
                <a:ea typeface="Fredericka the Great"/>
                <a:cs typeface="Fredericka the Great"/>
                <a:sym typeface="Fredericka the Great"/>
              </a:rPr>
              <a:t>Thank you!</a:t>
            </a:r>
            <a:endParaRPr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