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908904d3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908904d3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6290f979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6290f979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908904d38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908904d3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6290f979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6290f979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6290f979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6290f979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6290f979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6290f979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6290f979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6290f979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6290f979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6290f979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vk.com/away.php?utf=1&amp;to=https%3A%2F%2Fwww.tadviser.ru%2Findex.php%2F%25D0%25A1%25D1%2582%25D0%25B0%25D1%2582%25D1%258C%25D1%258F%3A%25D0%2592%25D0%2592%25D0%259F_%25D0%259A%25D0%25B8%25D1%2582%25D0%25B0%25D1%258F%23.2A2022%3A_PwC%3A_.D0.AD.D0.BA.D0.BE.D0.BD.D0.BE.D0.BC.D0.B8.D0.BA.D0.B0_.D0.9A.D0.B8.D1.82.D0.B0.D1.8F_.D0.B2.D0.BF.D0.B5.D1.80.D0.B2.D1.8B.D0.B5_.D0.BE.D0.BF.D0.B5.D1.80.D0.B5.D0.B4.D0.B8.D1.82_.D0.B5.D0.B2.D1.80.D0.BE.D0.BF.D0.B5.D0.B9.D1.81.D0.BA.D1.83.D1.8E_.D0.B2_2022_.D0.B3.D0.BE.D0.B4.D1.83%2F" TargetMode="External"/><Relationship Id="rId4" Type="http://schemas.openxmlformats.org/officeDocument/2006/relationships/hyperlink" Target="https://vk.com/away.php?utf=1&amp;to=https%3A%2F%2Fwww.project-syndicate.org%2Fcommentary%2Fchina-growth-prospects-for-2021-by-yu-yongding-2021-08%2Frussian%3Fbarrier%3Daccesspaylog%2F" TargetMode="External"/><Relationship Id="rId5" Type="http://schemas.openxmlformats.org/officeDocument/2006/relationships/hyperlink" Target="https://vk.com/away.php?utf=1&amp;to=https%3A%2F%2Fwww.oecd.org%2Fnewsroom%2Fjapan-broaden-the-digital-transition-to-strengthen-economic-recovery-from-covid-19-says-oecd.htm" TargetMode="External"/><Relationship Id="rId6" Type="http://schemas.openxmlformats.org/officeDocument/2006/relationships/hyperlink" Target="https://vk.com/away.php?utf=1&amp;to=https%3A%2F%2Foecdecoscope.blog%2F2020%2F08%2F11%2Fthe-korean-economy-resilient-but-facing-challenges%2F%2F" TargetMode="External"/><Relationship Id="rId7" Type="http://schemas.openxmlformats.org/officeDocument/2006/relationships/hyperlink" Target="https://vk.com/away.php?utf=1&amp;to=https%3A%2F%2Fblogs.adb.org%2Fblog%2Fthree-areas-where-rcep-may-help-region-s-post-pandemic-recovery%2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0" y="381000"/>
            <a:ext cx="5783400" cy="22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" sz="3222">
                <a:solidFill>
                  <a:srgbClr val="FFFFFF"/>
                </a:solidFill>
              </a:rPr>
              <a:t>COVID-19 pandemic and new economic realities in North-East Asia </a:t>
            </a:r>
            <a:endParaRPr sz="3222">
              <a:solidFill>
                <a:srgbClr val="FFFFFF"/>
              </a:solidFill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Daniil Savchenko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06850" y="136825"/>
            <a:ext cx="50070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Presentation plan 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34800" y="1375375"/>
            <a:ext cx="7671300" cy="34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5846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-"/>
            </a:pPr>
            <a:r>
              <a:rPr lang="ru" sz="8180">
                <a:latin typeface="Roboto Slab"/>
                <a:ea typeface="Roboto Slab"/>
                <a:cs typeface="Roboto Slab"/>
                <a:sym typeface="Roboto Slab"/>
              </a:rPr>
              <a:t>introduction</a:t>
            </a:r>
            <a:endParaRPr sz="8180">
              <a:latin typeface="Roboto Slab"/>
              <a:ea typeface="Roboto Slab"/>
              <a:cs typeface="Roboto Slab"/>
              <a:sym typeface="Roboto Slab"/>
            </a:endParaRPr>
          </a:p>
          <a:p>
            <a:pPr indent="-35846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-"/>
            </a:pPr>
            <a:r>
              <a:rPr lang="ru" sz="8180">
                <a:latin typeface="Roboto Slab"/>
                <a:ea typeface="Roboto Slab"/>
                <a:cs typeface="Roboto Slab"/>
                <a:sym typeface="Roboto Slab"/>
              </a:rPr>
              <a:t>states ( Japan, PRC, ROK)</a:t>
            </a:r>
            <a:endParaRPr sz="8180">
              <a:latin typeface="Roboto Slab"/>
              <a:ea typeface="Roboto Slab"/>
              <a:cs typeface="Roboto Slab"/>
              <a:sym typeface="Roboto Slab"/>
            </a:endParaRPr>
          </a:p>
          <a:p>
            <a:pPr indent="-35846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-"/>
            </a:pPr>
            <a:r>
              <a:rPr lang="ru" sz="8180">
                <a:latin typeface="Roboto Slab"/>
                <a:ea typeface="Roboto Slab"/>
                <a:cs typeface="Roboto Slab"/>
                <a:sym typeface="Roboto Slab"/>
              </a:rPr>
              <a:t>GPN</a:t>
            </a:r>
            <a:endParaRPr sz="8180">
              <a:latin typeface="Roboto Slab"/>
              <a:ea typeface="Roboto Slab"/>
              <a:cs typeface="Roboto Slab"/>
              <a:sym typeface="Roboto Slab"/>
            </a:endParaRPr>
          </a:p>
          <a:p>
            <a:pPr indent="-35846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-"/>
            </a:pPr>
            <a:r>
              <a:rPr lang="ru" sz="8180">
                <a:latin typeface="Roboto Slab"/>
                <a:ea typeface="Roboto Slab"/>
                <a:cs typeface="Roboto Slab"/>
                <a:sym typeface="Roboto Slab"/>
              </a:rPr>
              <a:t>RCEP</a:t>
            </a:r>
            <a:endParaRPr sz="8180">
              <a:latin typeface="Roboto Slab"/>
              <a:ea typeface="Roboto Slab"/>
              <a:cs typeface="Roboto Slab"/>
              <a:sym typeface="Roboto Slab"/>
            </a:endParaRPr>
          </a:p>
          <a:p>
            <a:pPr indent="-35846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Slab"/>
              <a:buChar char="-"/>
            </a:pPr>
            <a:r>
              <a:rPr lang="ru" sz="8180">
                <a:latin typeface="Roboto Slab"/>
                <a:ea typeface="Roboto Slab"/>
                <a:cs typeface="Roboto Slab"/>
                <a:sym typeface="Roboto Slab"/>
              </a:rPr>
              <a:t>conclusion</a:t>
            </a:r>
            <a:endParaRPr sz="818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Japan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11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economy is recovering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GDP growth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broaden the digital transition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300"/>
              <a:t>(OECD, 2021)</a:t>
            </a:r>
            <a:endParaRPr sz="13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825" y="1577713"/>
            <a:ext cx="381000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PRC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5750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 sz="2900"/>
              <a:t>significant impact</a:t>
            </a:r>
            <a:endParaRPr sz="2900"/>
          </a:p>
          <a:p>
            <a:pPr indent="-35750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 sz="2900"/>
              <a:t>GDP growth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350" y="908150"/>
            <a:ext cx="4777000" cy="34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ROK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prompt and effective reaction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strong obstacles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digital technologies 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/>
              <a:t>(OECD, 2021)</a:t>
            </a:r>
            <a:endParaRPr sz="12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722" y="1551200"/>
            <a:ext cx="4901000" cy="29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GPN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7900" y="14811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‘centre’ of the global supply chains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Covid-19 impact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notable changes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/>
              <a:t>(Vidya &amp; Prabheesh, 2020)</a:t>
            </a:r>
            <a:endParaRPr sz="12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200" y="52125"/>
            <a:ext cx="2997499" cy="26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0200" y="2706825"/>
            <a:ext cx="2997501" cy="23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RCEP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assistance in recovery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three main points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deep connection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401" y="1202449"/>
            <a:ext cx="4566700" cy="3425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Conclusion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</a:t>
            </a:r>
            <a:r>
              <a:rPr lang="ru"/>
              <a:t>ountries coped with the pandemic quite successfully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economic situation in the region has changed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the role of RCEP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References 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highlight>
                  <a:schemeClr val="lt1"/>
                </a:highlight>
              </a:rPr>
              <a:t>2022: PwC: Экономика Китая впервые опередит европейскую в 2022 году//available at: </a:t>
            </a:r>
            <a:r>
              <a:rPr lang="ru" sz="1000">
                <a:highlight>
                  <a:schemeClr val="lt1"/>
                </a:highlight>
                <a:uFill>
                  <a:noFill/>
                </a:uFill>
                <a:hlinkClick r:id="rId3"/>
              </a:rPr>
              <a:t>https://www.tadviser.ru/index.php/Статья:ВВП_Китая#.2..</a:t>
            </a:r>
            <a:r>
              <a:rPr lang="ru" sz="1000">
                <a:highlight>
                  <a:schemeClr val="lt1"/>
                </a:highlight>
              </a:rPr>
              <a:t>(accessed 20 February 2022).</a:t>
            </a:r>
            <a:endParaRPr sz="1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highlight>
                  <a:schemeClr val="lt1"/>
                </a:highlight>
              </a:rPr>
              <a:t>Влияние пандемии на перспективы роста экономики в Китае//available at: </a:t>
            </a:r>
            <a:r>
              <a:rPr lang="ru" sz="1000">
                <a:highlight>
                  <a:schemeClr val="lt1"/>
                </a:highlight>
                <a:uFill>
                  <a:noFill/>
                </a:uFill>
                <a:hlinkClick r:id="rId4"/>
              </a:rPr>
              <a:t>https://www.project-syndicate.org/commentary/china-gr..</a:t>
            </a:r>
            <a:r>
              <a:rPr lang="ru" sz="1000">
                <a:highlight>
                  <a:schemeClr val="lt1"/>
                </a:highlight>
              </a:rPr>
              <a:t>(accessed 25 February 2022).</a:t>
            </a:r>
            <a:endParaRPr sz="1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highlight>
                  <a:schemeClr val="lt1"/>
                </a:highlight>
              </a:rPr>
              <a:t>Dhar B. K. Impact of COVID-19 on Chinese Economy //Economic Affairs. – 2020. – Т. 9. – №. 3/4. – С. 23-26.</a:t>
            </a:r>
            <a:endParaRPr sz="1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highlight>
                  <a:schemeClr val="lt1"/>
                </a:highlight>
              </a:rPr>
              <a:t>Japan: broaden the digital transition to strengthen economic recovery from COVID-19, says OECD//available at: </a:t>
            </a:r>
            <a:r>
              <a:rPr lang="ru" sz="1000">
                <a:highlight>
                  <a:schemeClr val="lt1"/>
                </a:highlight>
                <a:uFill>
                  <a:noFill/>
                </a:uFill>
                <a:hlinkClick r:id="rId5"/>
              </a:rPr>
              <a:t>https://www.oecd.org/newsroom/japan-broaden-the-digit..</a:t>
            </a:r>
            <a:r>
              <a:rPr lang="ru" sz="1000">
                <a:highlight>
                  <a:schemeClr val="lt1"/>
                </a:highlight>
              </a:rPr>
              <a:t> /(accessed 20 February 2022). – 2020.</a:t>
            </a:r>
            <a:endParaRPr sz="1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highlight>
                  <a:schemeClr val="lt1"/>
                </a:highlight>
              </a:rPr>
              <a:t>Petri P. A. et al. East Asia Decouples from the United States: Trade War, COVID-19, and East Asia's New Trade Blocs. – 2020. – №. WP20-09.</a:t>
            </a:r>
            <a:endParaRPr sz="1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highlight>
                  <a:schemeClr val="lt1"/>
                </a:highlight>
              </a:rPr>
              <a:t>The Korean economy: resilient but facing challenges//available at: </a:t>
            </a:r>
            <a:r>
              <a:rPr lang="ru" sz="1000">
                <a:highlight>
                  <a:schemeClr val="lt1"/>
                </a:highlight>
                <a:uFill>
                  <a:noFill/>
                </a:uFill>
                <a:hlinkClick r:id="rId6"/>
              </a:rPr>
              <a:t>https://oecdecoscope.blog/2020/08/11/the-korean-econo..</a:t>
            </a:r>
            <a:r>
              <a:rPr lang="ru" sz="1000">
                <a:highlight>
                  <a:schemeClr val="lt1"/>
                </a:highlight>
              </a:rPr>
              <a:t>(accessed 22 February 2022).</a:t>
            </a:r>
            <a:endParaRPr sz="1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highlight>
                  <a:schemeClr val="lt1"/>
                </a:highlight>
              </a:rPr>
              <a:t>Three Areas Where RCEP May Help the Region’s Post-Pandemic Recovery//available at: </a:t>
            </a:r>
            <a:r>
              <a:rPr lang="ru" sz="1000">
                <a:highlight>
                  <a:schemeClr val="lt1"/>
                </a:highlight>
                <a:uFill>
                  <a:noFill/>
                </a:uFill>
                <a:hlinkClick r:id="rId7"/>
              </a:rPr>
              <a:t>https://blogs.adb.org/blog/three-areas-where-rcep-may..</a:t>
            </a:r>
            <a:r>
              <a:rPr lang="ru" sz="1000">
                <a:highlight>
                  <a:schemeClr val="lt1"/>
                </a:highlight>
              </a:rPr>
              <a:t>(accessed 22 February 2022).</a:t>
            </a:r>
            <a:endParaRPr sz="1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000">
                <a:highlight>
                  <a:schemeClr val="lt1"/>
                </a:highlight>
              </a:rPr>
              <a:t>Vidya C. T., Prabheesh K. P. Implications of COVID-19 pandemic on the global trade networks //Emerging Markets Finance and Trade. – 2020. – Т. 56. – №. 10. – С. 2408-2421.</a:t>
            </a:r>
            <a:endParaRPr sz="12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