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0008FFB-CF60-4577-9F93-62368048CF24}" type="datetimeFigureOut">
              <a:rPr lang="ru-RU" smtClean="0"/>
              <a:t>29.11.2022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0008FFB-CF60-4577-9F93-62368048CF24}" type="datetimeFigureOut">
              <a:rPr lang="ru-RU" smtClean="0"/>
              <a:t>29.11.2022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0008FFB-CF60-4577-9F93-62368048CF24}" type="datetimeFigureOut">
              <a:rPr lang="ru-RU" smtClean="0"/>
              <a:t>29.11.2022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008FFB-CF60-4577-9F93-62368048CF24}" type="datetimeFigureOut">
              <a:rPr lang="ru-RU" smtClean="0"/>
              <a:t>29.11.2022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008FFB-CF60-4577-9F93-62368048CF24}" type="datetimeFigureOut">
              <a:rPr lang="ru-RU" smtClean="0"/>
              <a:t>29.11.2022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008FFB-CF60-4577-9F93-62368048CF24}" type="datetimeFigureOut">
              <a:rPr lang="ru-RU" smtClean="0"/>
              <a:t>29.11.2022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77336F-F631-4BD4-84CA-939031CEE5A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08FFB-CF60-4577-9F93-62368048CF24}" type="datetimeFigureOut">
              <a:rPr lang="ru-RU" smtClean="0"/>
              <a:t>29.11.2022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7336F-F631-4BD4-84CA-939031CEE5A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628800"/>
            <a:ext cx="7772400" cy="1470025"/>
          </a:xfrm>
        </p:spPr>
        <p:txBody>
          <a:bodyPr>
            <a:normAutofit fontScale="90000"/>
          </a:bodyPr>
          <a:lstStyle/>
          <a:p>
            <a:r>
              <a:rPr lang="en-US" dirty="0" smtClean="0"/>
              <a:t>Sanctions forever?</a:t>
            </a:r>
            <a:br>
              <a:rPr lang="en-US" dirty="0" smtClean="0"/>
            </a:br>
            <a:r>
              <a:rPr lang="en-US" dirty="0" smtClean="0"/>
              <a:t>Foreign trade and </a:t>
            </a:r>
            <a:r>
              <a:rPr lang="en-US" dirty="0"/>
              <a:t>i</a:t>
            </a:r>
            <a:r>
              <a:rPr lang="en-US" dirty="0" smtClean="0"/>
              <a:t>nvestment protectionism in the EU  </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en-US" dirty="0" smtClean="0">
                <a:solidFill>
                  <a:srgbClr val="FF0000"/>
                </a:solidFill>
              </a:rPr>
              <a:t>Alexey V. Kuznetsov – corresponding member of the Russian Academy of Sciences, director of the Institute of Scientific Information for Social Sciences</a:t>
            </a:r>
            <a:endParaRPr lang="ru-RU"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0000"/>
                </a:solidFill>
              </a:rPr>
              <a:t>In 2022 we can see the radical change in the EU’s investment climate</a:t>
            </a:r>
            <a:endParaRPr lang="ru-RU" dirty="0">
              <a:solidFill>
                <a:srgbClr val="FF0000"/>
              </a:solidFill>
            </a:endParaRPr>
          </a:p>
        </p:txBody>
      </p:sp>
      <p:sp>
        <p:nvSpPr>
          <p:cNvPr id="3" name="Содержимое 2"/>
          <p:cNvSpPr>
            <a:spLocks noGrp="1"/>
          </p:cNvSpPr>
          <p:nvPr>
            <p:ph idx="1"/>
          </p:nvPr>
        </p:nvSpPr>
        <p:spPr>
          <a:xfrm>
            <a:off x="457200" y="1600200"/>
            <a:ext cx="8579296" cy="5069160"/>
          </a:xfrm>
        </p:spPr>
        <p:txBody>
          <a:bodyPr>
            <a:normAutofit/>
          </a:bodyPr>
          <a:lstStyle/>
          <a:p>
            <a:pPr>
              <a:buNone/>
            </a:pPr>
            <a:r>
              <a:rPr lang="en-US" sz="2400" dirty="0" smtClean="0"/>
              <a:t>Some typical problems which are typical nowadays in the EU:</a:t>
            </a:r>
          </a:p>
          <a:p>
            <a:r>
              <a:rPr lang="en-US" sz="2400" dirty="0" smtClean="0"/>
              <a:t>Restrictions on entry by foreign direct investors</a:t>
            </a:r>
          </a:p>
          <a:p>
            <a:r>
              <a:rPr lang="en-US" sz="2400" dirty="0" smtClean="0"/>
              <a:t>Systems for controlling inflows of FDI</a:t>
            </a:r>
          </a:p>
          <a:p>
            <a:r>
              <a:rPr lang="en-US" sz="2400" dirty="0" smtClean="0"/>
              <a:t>Limits on foreign exchange transfers</a:t>
            </a:r>
          </a:p>
          <a:p>
            <a:r>
              <a:rPr lang="en-US" sz="2400" dirty="0" smtClean="0"/>
              <a:t>The role of the State in the economy (e.g. price controls)</a:t>
            </a:r>
          </a:p>
          <a:p>
            <a:r>
              <a:rPr lang="en-US" sz="2400" dirty="0" smtClean="0"/>
              <a:t>Political violence (incl. confiscations)</a:t>
            </a:r>
          </a:p>
          <a:p>
            <a:pPr>
              <a:buNone/>
            </a:pPr>
            <a:endParaRPr lang="en-US" sz="2400" dirty="0"/>
          </a:p>
          <a:p>
            <a:pPr>
              <a:buNone/>
            </a:pPr>
            <a:r>
              <a:rPr lang="en-US" sz="2400" dirty="0" smtClean="0"/>
              <a:t>The EU used thieving practices</a:t>
            </a:r>
            <a:r>
              <a:rPr lang="ru-RU" sz="2400" dirty="0" smtClean="0"/>
              <a:t> </a:t>
            </a:r>
            <a:r>
              <a:rPr lang="en-US" sz="2400" dirty="0" smtClean="0"/>
              <a:t>before 2022 (e.g. against Libya) because neo-colonialism is the essence of the European economic model, but only in 2022 the EU decided to steal assets from companies of one of the leading powers in the world</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en-US" sz="3600" dirty="0" smtClean="0">
                <a:solidFill>
                  <a:srgbClr val="FF0000"/>
                </a:solidFill>
              </a:rPr>
              <a:t>The whole scale of negative results will be seen only after several years</a:t>
            </a:r>
            <a:endParaRPr lang="ru-RU" sz="3600" dirty="0">
              <a:solidFill>
                <a:srgbClr val="FF0000"/>
              </a:solidFill>
            </a:endParaRPr>
          </a:p>
        </p:txBody>
      </p:sp>
      <p:sp>
        <p:nvSpPr>
          <p:cNvPr id="3" name="Содержимое 2"/>
          <p:cNvSpPr>
            <a:spLocks noGrp="1"/>
          </p:cNvSpPr>
          <p:nvPr>
            <p:ph idx="1"/>
          </p:nvPr>
        </p:nvSpPr>
        <p:spPr>
          <a:xfrm>
            <a:off x="179512" y="980728"/>
            <a:ext cx="8784976" cy="5877272"/>
          </a:xfrm>
        </p:spPr>
        <p:txBody>
          <a:bodyPr>
            <a:normAutofit fontScale="92500" lnSpcReduction="10000"/>
          </a:bodyPr>
          <a:lstStyle/>
          <a:p>
            <a:r>
              <a:rPr lang="en-US" sz="2400" dirty="0" smtClean="0"/>
              <a:t>Main FDI assets stolen in the EU in 2022:</a:t>
            </a:r>
          </a:p>
          <a:p>
            <a:pPr lvl="1"/>
            <a:r>
              <a:rPr lang="en-US" sz="2000" dirty="0" err="1" smtClean="0"/>
              <a:t>Gazprom</a:t>
            </a:r>
            <a:r>
              <a:rPr lang="en-US" sz="2000" dirty="0" smtClean="0"/>
              <a:t> assets</a:t>
            </a:r>
            <a:r>
              <a:rPr lang="ru-RU" sz="2000" dirty="0" smtClean="0"/>
              <a:t> (</a:t>
            </a:r>
            <a:r>
              <a:rPr lang="en-US" sz="2000" dirty="0" smtClean="0"/>
              <a:t>companies with pipelines and gas storage facilities)</a:t>
            </a:r>
          </a:p>
          <a:p>
            <a:pPr lvl="1"/>
            <a:r>
              <a:rPr lang="en-US" sz="2000" dirty="0" err="1" smtClean="0"/>
              <a:t>Rosneft</a:t>
            </a:r>
            <a:r>
              <a:rPr lang="en-US" sz="2000" dirty="0" smtClean="0"/>
              <a:t> oil refineries in Germany</a:t>
            </a:r>
            <a:endParaRPr lang="ru-RU" sz="2000" dirty="0" smtClean="0"/>
          </a:p>
          <a:p>
            <a:r>
              <a:rPr lang="en-US" sz="2400" dirty="0" smtClean="0"/>
              <a:t>It is a sign for all investors in the world that the EU is an unreliable partner like </a:t>
            </a:r>
            <a:r>
              <a:rPr lang="en-US" sz="2400" dirty="0"/>
              <a:t>unstable dictatorial </a:t>
            </a:r>
            <a:r>
              <a:rPr lang="en-US" sz="2400" dirty="0" smtClean="0"/>
              <a:t>regimes</a:t>
            </a:r>
            <a:r>
              <a:rPr lang="ru-RU" sz="2400" dirty="0" smtClean="0"/>
              <a:t> </a:t>
            </a:r>
            <a:r>
              <a:rPr lang="en-US" sz="2400" dirty="0" smtClean="0"/>
              <a:t>of the Global South </a:t>
            </a:r>
            <a:endParaRPr lang="ru-RU" sz="2400" dirty="0" smtClean="0"/>
          </a:p>
          <a:p>
            <a:r>
              <a:rPr lang="en-US" sz="2400" dirty="0" smtClean="0"/>
              <a:t>Divestments of Arab, Chinese and other investors are possible</a:t>
            </a:r>
          </a:p>
          <a:p>
            <a:r>
              <a:rPr lang="en-US" sz="2400" dirty="0" smtClean="0"/>
              <a:t>It is very important to launch FDI insurance system in the world which is free of Western influence, because the level of risks for FDI in the EU is closer to the most unstable regimes</a:t>
            </a:r>
          </a:p>
          <a:p>
            <a:r>
              <a:rPr lang="en-US" sz="2400" dirty="0" smtClean="0"/>
              <a:t>Russia should introduce the federal law in 2023 against all cases of criminal confiscations of Russian assets abroad which</a:t>
            </a:r>
            <a:r>
              <a:rPr lang="ru-RU" sz="2400" dirty="0" smtClean="0"/>
              <a:t> </a:t>
            </a:r>
            <a:r>
              <a:rPr lang="en-US" sz="2400" dirty="0" smtClean="0"/>
              <a:t>should lead to the inevitability of punishment and the inevitability of compensation (like French portfolio investors struggle against Soviet confiscations for almost a century)</a:t>
            </a:r>
          </a:p>
          <a:p>
            <a:r>
              <a:rPr lang="en-US" sz="2400" dirty="0" smtClean="0"/>
              <a:t>The restoration of justice is more important than the misunderstood ideas of economic liberalism</a:t>
            </a:r>
            <a:r>
              <a:rPr lang="ru-RU" sz="2400" dirty="0"/>
              <a:t> </a:t>
            </a:r>
            <a:r>
              <a:rPr lang="en-US" sz="2400" dirty="0" smtClean="0"/>
              <a:t>even if the struggle against criminal economic actions of the EU can damage EU-Russian foreign trade</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331640" y="116632"/>
          <a:ext cx="6840760" cy="6589591"/>
        </p:xfrm>
        <a:graphic>
          <a:graphicData uri="http://schemas.openxmlformats.org/drawingml/2006/table">
            <a:tbl>
              <a:tblPr/>
              <a:tblGrid>
                <a:gridCol w="2482178"/>
                <a:gridCol w="752175"/>
                <a:gridCol w="601740"/>
                <a:gridCol w="827393"/>
                <a:gridCol w="676958"/>
                <a:gridCol w="708228"/>
                <a:gridCol w="792088"/>
              </a:tblGrid>
              <a:tr h="144016">
                <a:tc rowSpan="3">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Country</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Outward</a:t>
                      </a:r>
                      <a:r>
                        <a:rPr lang="en-US" sz="1300" b="1" baseline="0" dirty="0" smtClean="0">
                          <a:latin typeface="Times New Roman" pitchFamily="18" charset="0"/>
                          <a:ea typeface="Calibri"/>
                          <a:cs typeface="Times New Roman" pitchFamily="18" charset="0"/>
                        </a:rPr>
                        <a:t> FDI stock, end of year</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rowSpan="2" gridSpan="2">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FDI outflows</a:t>
                      </a:r>
                      <a:r>
                        <a:rPr lang="en-US" sz="1300" b="1" baseline="0" dirty="0" smtClean="0">
                          <a:latin typeface="Times New Roman" pitchFamily="18" charset="0"/>
                          <a:ea typeface="Calibri"/>
                          <a:cs typeface="Times New Roman" pitchFamily="18" charset="0"/>
                        </a:rPr>
                        <a:t> in 2021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r>
              <a:tr h="0">
                <a:tc vMerge="1">
                  <a:txBody>
                    <a:bodyPr/>
                    <a:lstStyle/>
                    <a:p>
                      <a:endParaRPr lang="ru-RU"/>
                    </a:p>
                  </a:txBody>
                  <a:tcPr/>
                </a:tc>
                <a:tc gridSpan="2">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1991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2021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vMerge="1">
                  <a:txBody>
                    <a:bodyPr/>
                    <a:lstStyle/>
                    <a:p>
                      <a:endParaRPr lang="ru-RU"/>
                    </a:p>
                  </a:txBody>
                  <a:tcPr/>
                </a:tc>
                <a:tc hMerge="1" vMerge="1">
                  <a:txBody>
                    <a:bodyPr/>
                    <a:lstStyle/>
                    <a:p>
                      <a:endParaRPr lang="ru-RU"/>
                    </a:p>
                  </a:txBody>
                  <a:tcPr/>
                </a:tc>
              </a:tr>
              <a:tr h="232004">
                <a:tc vMerge="1">
                  <a:txBody>
                    <a:bodyPr/>
                    <a:lstStyle/>
                    <a:p>
                      <a:endParaRPr lang="ru-RU"/>
                    </a:p>
                  </a:txBody>
                  <a:tcPr/>
                </a:tc>
                <a:tc>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 billion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0"/>
                        </a:spcAft>
                      </a:pPr>
                      <a:r>
                        <a:rPr lang="ru-RU" sz="1300" b="1" dirty="0">
                          <a:latin typeface="Times New Roman" pitchFamily="18" charset="0"/>
                          <a:ea typeface="Calibri"/>
                          <a:cs typeface="Times New Roman" pitchFamily="18" charset="0"/>
                        </a:rPr>
                        <a:t>%</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 billion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0"/>
                        </a:spcAft>
                      </a:pPr>
                      <a:r>
                        <a:rPr lang="ru-RU" sz="1300" b="1" dirty="0">
                          <a:latin typeface="Times New Roman" pitchFamily="18" charset="0"/>
                          <a:ea typeface="Calibri"/>
                          <a:cs typeface="Times New Roman" pitchFamily="18" charset="0"/>
                        </a:rPr>
                        <a:t>%</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0"/>
                        </a:spcAft>
                      </a:pPr>
                      <a:r>
                        <a:rPr lang="en-US" sz="1300" b="1" dirty="0" smtClean="0">
                          <a:latin typeface="Times New Roman" pitchFamily="18" charset="0"/>
                          <a:ea typeface="Calibri"/>
                          <a:cs typeface="Times New Roman" pitchFamily="18" charset="0"/>
                        </a:rPr>
                        <a:t>$ billion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0"/>
                        </a:spcAft>
                      </a:pPr>
                      <a:r>
                        <a:rPr lang="ru-RU" sz="1300" b="1">
                          <a:latin typeface="Times New Roman" pitchFamily="18" charset="0"/>
                          <a:ea typeface="Calibri"/>
                          <a:cs typeface="Times New Roman" pitchFamily="18" charset="0"/>
                        </a:rPr>
                        <a:t>%</a:t>
                      </a:r>
                      <a:endParaRPr lang="ru-RU" sz="130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71">
                <a:tc>
                  <a:txBody>
                    <a:bodyPr/>
                    <a:lstStyle/>
                    <a:p>
                      <a:pPr algn="just">
                        <a:lnSpc>
                          <a:spcPct val="95000"/>
                        </a:lnSpc>
                        <a:spcAft>
                          <a:spcPts val="0"/>
                        </a:spcAft>
                      </a:pPr>
                      <a:r>
                        <a:rPr lang="en-US" sz="1300" b="1" dirty="0" smtClean="0">
                          <a:solidFill>
                            <a:srgbClr val="0070C0"/>
                          </a:solidFill>
                          <a:latin typeface="Times New Roman" pitchFamily="18" charset="0"/>
                          <a:ea typeface="Calibri"/>
                          <a:cs typeface="Times New Roman" pitchFamily="18" charset="0"/>
                        </a:rPr>
                        <a:t>The world total</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2 528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100</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41 798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100</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1 708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100</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en-US" sz="1300" b="1" dirty="0" smtClean="0">
                          <a:solidFill>
                            <a:srgbClr val="0070C0"/>
                          </a:solidFill>
                          <a:latin typeface="Times New Roman" pitchFamily="18" charset="0"/>
                          <a:ea typeface="Calibri"/>
                          <a:cs typeface="Times New Roman" pitchFamily="18" charset="0"/>
                        </a:rPr>
                        <a:t>EU</a:t>
                      </a:r>
                      <a:r>
                        <a:rPr lang="ru-RU" sz="1300" b="1" dirty="0" smtClean="0">
                          <a:solidFill>
                            <a:srgbClr val="0070C0"/>
                          </a:solidFill>
                          <a:latin typeface="Times New Roman" pitchFamily="18" charset="0"/>
                          <a:ea typeface="Calibri"/>
                          <a:cs typeface="Times New Roman" pitchFamily="18" charset="0"/>
                        </a:rPr>
                        <a:t>-27 (</a:t>
                      </a:r>
                      <a:r>
                        <a:rPr lang="en-US" sz="1300" b="1" dirty="0" smtClean="0">
                          <a:solidFill>
                            <a:srgbClr val="0070C0"/>
                          </a:solidFill>
                          <a:latin typeface="Times New Roman" pitchFamily="18" charset="0"/>
                          <a:ea typeface="Calibri"/>
                          <a:cs typeface="Times New Roman" pitchFamily="18" charset="0"/>
                        </a:rPr>
                        <a:t>including</a:t>
                      </a:r>
                      <a:r>
                        <a:rPr lang="en-US" sz="1300" b="1" baseline="0" dirty="0" smtClean="0">
                          <a:solidFill>
                            <a:srgbClr val="0070C0"/>
                          </a:solidFill>
                          <a:latin typeface="Times New Roman" pitchFamily="18" charset="0"/>
                          <a:ea typeface="Calibri"/>
                          <a:cs typeface="Times New Roman" pitchFamily="18" charset="0"/>
                        </a:rPr>
                        <a:t> mutual FDI</a:t>
                      </a:r>
                      <a:r>
                        <a:rPr lang="ru-RU" sz="1300" b="1" dirty="0" smtClean="0">
                          <a:solidFill>
                            <a:srgbClr val="0070C0"/>
                          </a:solidFill>
                          <a:latin typeface="Times New Roman" pitchFamily="18" charset="0"/>
                          <a:ea typeface="Calibri"/>
                          <a:cs typeface="Times New Roman" pitchFamily="18" charset="0"/>
                        </a:rPr>
                        <a:t>)</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859</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34</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13 264</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31</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7</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398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23</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3</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Netherlands</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120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3 357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Germany</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352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2 141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152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France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140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1 545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Negative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Ireland</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1 274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Luxembourg</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a:lnSpc>
                          <a:spcPct val="95000"/>
                        </a:lnSpc>
                        <a:spcAft>
                          <a:spcPts val="0"/>
                        </a:spcAft>
                      </a:pPr>
                      <a:endParaRPr lang="ru-RU" sz="500" dirty="0" smtClean="0">
                        <a:latin typeface="Times New Roman" pitchFamily="18" charset="0"/>
                        <a:ea typeface="Calibri"/>
                        <a:cs typeface="Times New Roman" pitchFamily="18" charset="0"/>
                      </a:endParaRPr>
                    </a:p>
                    <a:p>
                      <a:pPr algn="r">
                        <a:lnSpc>
                          <a:spcPct val="95000"/>
                        </a:lnSpc>
                        <a:spcAft>
                          <a:spcPts val="0"/>
                        </a:spcAft>
                      </a:pPr>
                      <a:r>
                        <a:rPr lang="ru-RU" sz="1300" dirty="0" smtClean="0">
                          <a:latin typeface="Times New Roman" pitchFamily="18" charset="0"/>
                          <a:ea typeface="Calibri"/>
                          <a:cs typeface="Times New Roman" pitchFamily="18" charset="0"/>
                        </a:rPr>
                        <a:t>48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r">
                        <a:lnSpc>
                          <a:spcPct val="95000"/>
                        </a:lnSpc>
                        <a:spcAft>
                          <a:spcPts val="0"/>
                        </a:spcAft>
                      </a:pPr>
                      <a:endParaRPr lang="ru-RU" sz="500" dirty="0" smtClean="0">
                        <a:latin typeface="Times New Roman" pitchFamily="18" charset="0"/>
                        <a:ea typeface="Calibri"/>
                        <a:cs typeface="Times New Roman" pitchFamily="18" charset="0"/>
                      </a:endParaRPr>
                    </a:p>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1 273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Belgium</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r">
                        <a:lnSpc>
                          <a:spcPct val="95000"/>
                        </a:lnSpc>
                        <a:spcAft>
                          <a:spcPts val="0"/>
                        </a:spcAft>
                      </a:pP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r">
                        <a:lnSpc>
                          <a:spcPct val="95000"/>
                        </a:lnSpc>
                        <a:spcAft>
                          <a:spcPts val="0"/>
                        </a:spcAft>
                      </a:pP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691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Spain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601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Negative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Italy</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70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553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Sweden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448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marL="0" marR="0" indent="0" algn="just" defTabSz="914400" rtl="0" eaLnBrk="1" fontAlgn="auto" latinLnBrk="0" hangingPunct="1">
                        <a:lnSpc>
                          <a:spcPct val="95000"/>
                        </a:lnSpc>
                        <a:spcBef>
                          <a:spcPts val="0"/>
                        </a:spcBef>
                        <a:spcAft>
                          <a:spcPts val="0"/>
                        </a:spcAft>
                        <a:buClrTx/>
                        <a:buSzTx/>
                        <a:buFontTx/>
                        <a:buNone/>
                        <a:tabLst/>
                        <a:defRPr/>
                      </a:pPr>
                      <a:r>
                        <a:rPr lang="ru-RU" sz="1300" dirty="0" smtClean="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Cyprus</a:t>
                      </a:r>
                      <a:endParaRPr lang="ru-RU" sz="1300" dirty="0" smtClean="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413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Negative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en-US" sz="1300" b="1" dirty="0" smtClean="0">
                          <a:solidFill>
                            <a:srgbClr val="0070C0"/>
                          </a:solidFill>
                          <a:latin typeface="Times New Roman" pitchFamily="18" charset="0"/>
                          <a:ea typeface="Calibri"/>
                          <a:cs typeface="Times New Roman" pitchFamily="18" charset="0"/>
                        </a:rPr>
                        <a:t>Other developed</a:t>
                      </a:r>
                      <a:r>
                        <a:rPr lang="en-US" sz="1300" b="1" baseline="0" dirty="0" smtClean="0">
                          <a:solidFill>
                            <a:srgbClr val="0070C0"/>
                          </a:solidFill>
                          <a:latin typeface="Times New Roman" pitchFamily="18" charset="0"/>
                          <a:ea typeface="Calibri"/>
                          <a:cs typeface="Times New Roman" pitchFamily="18" charset="0"/>
                        </a:rPr>
                        <a:t> countries</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1 521</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60</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2</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19 744</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47</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2</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871</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51</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United States</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828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32</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9 814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403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smtClean="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Canada</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2 285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United Kingdom</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232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2 166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108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Japan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232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1 984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147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Switzerland</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76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1 579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Negative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Australia</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619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Republic</a:t>
                      </a:r>
                      <a:r>
                        <a:rPr lang="en-US" sz="1300" baseline="0" dirty="0" smtClean="0">
                          <a:latin typeface="Times New Roman" pitchFamily="18" charset="0"/>
                          <a:ea typeface="Calibri"/>
                          <a:cs typeface="Times New Roman" pitchFamily="18" charset="0"/>
                        </a:rPr>
                        <a:t> of Korea</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552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solidFill>
                            <a:srgbClr val="FF0000"/>
                          </a:solidFill>
                          <a:latin typeface="Times New Roman" pitchFamily="18" charset="0"/>
                          <a:ea typeface="Calibri"/>
                          <a:cs typeface="Times New Roman" pitchFamily="18" charset="0"/>
                        </a:rPr>
                        <a:t>  </a:t>
                      </a:r>
                      <a:r>
                        <a:rPr lang="en-US" sz="1300" dirty="0" smtClean="0">
                          <a:solidFill>
                            <a:srgbClr val="FF0000"/>
                          </a:solidFill>
                          <a:latin typeface="Times New Roman" pitchFamily="18" charset="0"/>
                          <a:ea typeface="Calibri"/>
                          <a:cs typeface="Times New Roman" pitchFamily="18" charset="0"/>
                        </a:rPr>
                        <a:t>Russia</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0</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0</a:t>
                      </a:r>
                      <a:r>
                        <a:rPr lang="en-US" sz="1300" dirty="0" smtClean="0">
                          <a:solidFill>
                            <a:srgbClr val="FF0000"/>
                          </a:solidFill>
                          <a:latin typeface="Times New Roman" pitchFamily="18" charset="0"/>
                          <a:ea typeface="Calibri"/>
                          <a:cs typeface="Times New Roman" pitchFamily="18" charset="0"/>
                        </a:rPr>
                        <a:t>.</a:t>
                      </a:r>
                      <a:r>
                        <a:rPr lang="ru-RU" sz="1300" dirty="0" smtClean="0">
                          <a:solidFill>
                            <a:srgbClr val="FF0000"/>
                          </a:solidFill>
                          <a:latin typeface="Times New Roman" pitchFamily="18" charset="0"/>
                          <a:ea typeface="Calibri"/>
                          <a:cs typeface="Times New Roman" pitchFamily="18" charset="0"/>
                        </a:rPr>
                        <a:t>0</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399</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1</a:t>
                      </a:r>
                      <a:r>
                        <a:rPr lang="en-US" sz="1300" dirty="0" smtClean="0">
                          <a:solidFill>
                            <a:srgbClr val="FF0000"/>
                          </a:solidFill>
                          <a:latin typeface="Times New Roman" pitchFamily="18" charset="0"/>
                          <a:ea typeface="Calibri"/>
                          <a:cs typeface="Times New Roman" pitchFamily="18" charset="0"/>
                        </a:rPr>
                        <a:t>.</a:t>
                      </a:r>
                      <a:r>
                        <a:rPr lang="ru-RU" sz="1300" dirty="0" smtClean="0">
                          <a:solidFill>
                            <a:srgbClr val="FF0000"/>
                          </a:solidFill>
                          <a:latin typeface="Times New Roman" pitchFamily="18" charset="0"/>
                          <a:ea typeface="Calibri"/>
                          <a:cs typeface="Times New Roman" pitchFamily="18" charset="0"/>
                        </a:rPr>
                        <a:t>0</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64</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solidFill>
                            <a:srgbClr val="FF0000"/>
                          </a:solidFill>
                          <a:latin typeface="Times New Roman" pitchFamily="18" charset="0"/>
                          <a:ea typeface="Calibri"/>
                          <a:cs typeface="Times New Roman" pitchFamily="18" charset="0"/>
                        </a:rPr>
                        <a:t>3</a:t>
                      </a:r>
                      <a:r>
                        <a:rPr lang="en-US" sz="1300" dirty="0" smtClean="0">
                          <a:solidFill>
                            <a:srgbClr val="FF0000"/>
                          </a:solidFill>
                          <a:latin typeface="Times New Roman" pitchFamily="18" charset="0"/>
                          <a:ea typeface="Calibri"/>
                          <a:cs typeface="Times New Roman" pitchFamily="18" charset="0"/>
                        </a:rPr>
                        <a:t>.</a:t>
                      </a:r>
                      <a:r>
                        <a:rPr lang="ru-RU" sz="1300" dirty="0" smtClean="0">
                          <a:solidFill>
                            <a:srgbClr val="FF0000"/>
                          </a:solidFill>
                          <a:latin typeface="Times New Roman" pitchFamily="18" charset="0"/>
                          <a:ea typeface="Calibri"/>
                          <a:cs typeface="Times New Roman" pitchFamily="18" charset="0"/>
                        </a:rPr>
                        <a:t>7</a:t>
                      </a:r>
                      <a:endParaRPr lang="ru-RU" sz="1300" dirty="0">
                        <a:solidFill>
                          <a:srgbClr val="FF000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en-US" sz="1300" b="1" dirty="0" smtClean="0">
                          <a:solidFill>
                            <a:srgbClr val="0070C0"/>
                          </a:solidFill>
                          <a:latin typeface="Times New Roman" pitchFamily="18" charset="0"/>
                          <a:ea typeface="Calibri"/>
                          <a:cs typeface="Times New Roman" pitchFamily="18" charset="0"/>
                        </a:rPr>
                        <a:t>Developing</a:t>
                      </a:r>
                      <a:r>
                        <a:rPr lang="en-US" sz="1300" b="1" baseline="0" dirty="0" smtClean="0">
                          <a:solidFill>
                            <a:srgbClr val="0070C0"/>
                          </a:solidFill>
                          <a:latin typeface="Times New Roman" pitchFamily="18" charset="0"/>
                          <a:ea typeface="Calibri"/>
                          <a:cs typeface="Times New Roman" pitchFamily="18" charset="0"/>
                        </a:rPr>
                        <a:t> countries</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148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5</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9</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8 790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21</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0</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438</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b="1" dirty="0" smtClean="0">
                          <a:solidFill>
                            <a:srgbClr val="0070C0"/>
                          </a:solidFill>
                          <a:latin typeface="Times New Roman" pitchFamily="18" charset="0"/>
                          <a:ea typeface="Calibri"/>
                          <a:cs typeface="Times New Roman" pitchFamily="18" charset="0"/>
                        </a:rPr>
                        <a:t>25</a:t>
                      </a:r>
                      <a:r>
                        <a:rPr lang="en-US" sz="1300" b="1" dirty="0" smtClean="0">
                          <a:solidFill>
                            <a:srgbClr val="0070C0"/>
                          </a:solidFill>
                          <a:latin typeface="Times New Roman" pitchFamily="18" charset="0"/>
                          <a:ea typeface="Calibri"/>
                          <a:cs typeface="Times New Roman" pitchFamily="18" charset="0"/>
                        </a:rPr>
                        <a:t>.</a:t>
                      </a:r>
                      <a:r>
                        <a:rPr lang="ru-RU" sz="1300" b="1" dirty="0" smtClean="0">
                          <a:solidFill>
                            <a:srgbClr val="0070C0"/>
                          </a:solidFill>
                          <a:latin typeface="Times New Roman" pitchFamily="18" charset="0"/>
                          <a:ea typeface="Calibri"/>
                          <a:cs typeface="Times New Roman" pitchFamily="18" charset="0"/>
                        </a:rPr>
                        <a:t>6</a:t>
                      </a:r>
                      <a:endParaRPr lang="ru-RU" sz="1300" b="1" dirty="0">
                        <a:solidFill>
                          <a:srgbClr val="0070C0"/>
                        </a:solidFill>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China</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2 582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6</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145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Hong Kong</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2 082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87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5</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Singapore</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9</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1 346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339">
                <a:tc>
                  <a:txBody>
                    <a:bodyPr/>
                    <a:lstStyle/>
                    <a:p>
                      <a:pPr algn="just">
                        <a:lnSpc>
                          <a:spcPct val="95000"/>
                        </a:lnSpc>
                        <a:spcAft>
                          <a:spcPts val="0"/>
                        </a:spcAft>
                      </a:pPr>
                      <a:r>
                        <a:rPr lang="ru-RU" sz="1300" dirty="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Taiwan</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411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71">
                <a:tc>
                  <a:txBody>
                    <a:bodyPr/>
                    <a:lstStyle/>
                    <a:p>
                      <a:pPr algn="just">
                        <a:lnSpc>
                          <a:spcPct val="95000"/>
                        </a:lnSpc>
                        <a:spcAft>
                          <a:spcPts val="0"/>
                        </a:spcAft>
                      </a:pPr>
                      <a:r>
                        <a:rPr lang="ru-RU" sz="1300" baseline="0" dirty="0" smtClean="0">
                          <a:latin typeface="Times New Roman" pitchFamily="18" charset="0"/>
                          <a:ea typeface="Calibri"/>
                          <a:cs typeface="Times New Roman" pitchFamily="18" charset="0"/>
                        </a:rPr>
                        <a:t>  </a:t>
                      </a:r>
                      <a:r>
                        <a:rPr lang="en-US" sz="1300" baseline="0" dirty="0" smtClean="0">
                          <a:latin typeface="Times New Roman" pitchFamily="18" charset="0"/>
                          <a:ea typeface="Calibri"/>
                          <a:cs typeface="Times New Roman" pitchFamily="18" charset="0"/>
                        </a:rPr>
                        <a:t>Cayman islands</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344</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8</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21</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71">
                <a:tc>
                  <a:txBody>
                    <a:bodyPr/>
                    <a:lstStyle/>
                    <a:p>
                      <a:pPr algn="just">
                        <a:lnSpc>
                          <a:spcPct val="95000"/>
                        </a:lnSpc>
                        <a:spcAft>
                          <a:spcPts val="0"/>
                        </a:spcAft>
                      </a:pPr>
                      <a:r>
                        <a:rPr lang="ru-RU" sz="1300" dirty="0" smtClean="0">
                          <a:latin typeface="Times New Roman" pitchFamily="18" charset="0"/>
                          <a:ea typeface="Calibri"/>
                          <a:cs typeface="Times New Roman" pitchFamily="18" charset="0"/>
                        </a:rPr>
                        <a:t>  </a:t>
                      </a:r>
                      <a:r>
                        <a:rPr lang="en-US" sz="1300" dirty="0" smtClean="0">
                          <a:latin typeface="Times New Roman" pitchFamily="18" charset="0"/>
                          <a:ea typeface="Calibri"/>
                          <a:cs typeface="Times New Roman" pitchFamily="18" charset="0"/>
                        </a:rPr>
                        <a:t>Brazil</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42</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296</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0</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7</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23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ru-RU" sz="1300" dirty="0" smtClean="0">
                          <a:latin typeface="Times New Roman" pitchFamily="18" charset="0"/>
                          <a:ea typeface="Calibri"/>
                          <a:cs typeface="Times New Roman" pitchFamily="18" charset="0"/>
                        </a:rPr>
                        <a:t>1</a:t>
                      </a:r>
                      <a:r>
                        <a:rPr lang="en-US" sz="1300" dirty="0" smtClean="0">
                          <a:latin typeface="Times New Roman" pitchFamily="18" charset="0"/>
                          <a:ea typeface="Calibri"/>
                          <a:cs typeface="Times New Roman" pitchFamily="18" charset="0"/>
                        </a:rPr>
                        <a:t>.</a:t>
                      </a:r>
                      <a:r>
                        <a:rPr lang="ru-RU" sz="1300" dirty="0" smtClean="0">
                          <a:latin typeface="Times New Roman" pitchFamily="18" charset="0"/>
                          <a:ea typeface="Calibri"/>
                          <a:cs typeface="Times New Roman" pitchFamily="18" charset="0"/>
                        </a:rPr>
                        <a:t>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171">
                <a:tc>
                  <a:txBody>
                    <a:bodyPr/>
                    <a:lstStyle/>
                    <a:p>
                      <a:pPr algn="just">
                        <a:lnSpc>
                          <a:spcPct val="95000"/>
                        </a:lnSpc>
                        <a:spcAft>
                          <a:spcPts val="0"/>
                        </a:spcAft>
                      </a:pPr>
                      <a:r>
                        <a:rPr lang="en-US" sz="1300" dirty="0" smtClean="0">
                          <a:latin typeface="Times New Roman" pitchFamily="18" charset="0"/>
                          <a:ea typeface="Calibri"/>
                          <a:cs typeface="Times New Roman" pitchFamily="18" charset="0"/>
                        </a:rPr>
                        <a:t>  United Arab Emirates</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0.0</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215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0.5</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dirty="0" smtClean="0">
                          <a:latin typeface="Times New Roman" pitchFamily="18" charset="0"/>
                          <a:ea typeface="Calibri"/>
                          <a:cs typeface="Times New Roman" pitchFamily="18" charset="0"/>
                        </a:rPr>
                        <a:t>23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5000"/>
                        </a:lnSpc>
                        <a:spcAft>
                          <a:spcPts val="0"/>
                        </a:spcAft>
                      </a:pPr>
                      <a:r>
                        <a:rPr lang="en-US" sz="1300" smtClean="0">
                          <a:latin typeface="Times New Roman" pitchFamily="18" charset="0"/>
                          <a:ea typeface="Calibri"/>
                          <a:cs typeface="Times New Roman" pitchFamily="18" charset="0"/>
                        </a:rPr>
                        <a:t>1.3</a:t>
                      </a:r>
                      <a:endParaRPr lang="ru-RU" sz="1300" dirty="0">
                        <a:latin typeface="Times New Roman" pitchFamily="18" charset="0"/>
                        <a:ea typeface="Calibri"/>
                        <a:cs typeface="Times New Roman" pitchFamily="18" charset="0"/>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770</Words>
  <Application>Microsoft Office PowerPoint</Application>
  <PresentationFormat>Экран (4:3)</PresentationFormat>
  <Paragraphs>234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Sanctions forever? Foreign trade and investment protectionism in the EU  </vt:lpstr>
      <vt:lpstr>In 2022 we can see the radical change in the EU’s investment climate</vt:lpstr>
      <vt:lpstr>The whole scale of negative results will be seen only after several years</vt:lpstr>
      <vt:lpstr>Слайд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Sanctions forever? Investment protectionism in the EU  </dc:title>
  <dc:creator>HP</dc:creator>
  <cp:lastModifiedBy>HP</cp:lastModifiedBy>
  <cp:revision>7</cp:revision>
  <dcterms:created xsi:type="dcterms:W3CDTF">2022-11-28T21:39:25Z</dcterms:created>
  <dcterms:modified xsi:type="dcterms:W3CDTF">2022-11-28T22:25:24Z</dcterms:modified>
</cp:coreProperties>
</file>