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81" r:id="rId2"/>
    <p:sldId id="256" r:id="rId3"/>
    <p:sldId id="257" r:id="rId4"/>
    <p:sldId id="275" r:id="rId5"/>
    <p:sldId id="264" r:id="rId6"/>
    <p:sldId id="276" r:id="rId7"/>
    <p:sldId id="277" r:id="rId8"/>
    <p:sldId id="284" r:id="rId9"/>
    <p:sldId id="280" r:id="rId10"/>
    <p:sldId id="282" r:id="rId11"/>
    <p:sldId id="259" r:id="rId12"/>
    <p:sldId id="261" r:id="rId13"/>
    <p:sldId id="260" r:id="rId14"/>
    <p:sldId id="258" r:id="rId15"/>
    <p:sldId id="262" r:id="rId16"/>
    <p:sldId id="263" r:id="rId17"/>
    <p:sldId id="270" r:id="rId18"/>
    <p:sldId id="267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99" autoAdjust="0"/>
    <p:restoredTop sz="94660"/>
  </p:normalViewPr>
  <p:slideViewPr>
    <p:cSldViewPr snapToGrid="0">
      <p:cViewPr>
        <p:scale>
          <a:sx n="60" d="100"/>
          <a:sy n="60" d="100"/>
        </p:scale>
        <p:origin x="904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Relationship Id="rId14" Type="http://schemas.openxmlformats.org/officeDocument/2006/relationships/image" Target="../media/image15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10" Type="http://schemas.openxmlformats.org/officeDocument/2006/relationships/image" Target="../media/image26.svg"/><Relationship Id="rId4" Type="http://schemas.openxmlformats.org/officeDocument/2006/relationships/image" Target="../media/image20.svg"/><Relationship Id="rId9" Type="http://schemas.openxmlformats.org/officeDocument/2006/relationships/image" Target="../media/image25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Relationship Id="rId14" Type="http://schemas.openxmlformats.org/officeDocument/2006/relationships/image" Target="../media/image15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10" Type="http://schemas.openxmlformats.org/officeDocument/2006/relationships/image" Target="../media/image26.svg"/><Relationship Id="rId4" Type="http://schemas.openxmlformats.org/officeDocument/2006/relationships/image" Target="../media/image20.svg"/><Relationship Id="rId9" Type="http://schemas.openxmlformats.org/officeDocument/2006/relationships/image" Target="../media/image2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4FF6E0-5E99-48E5-9756-E16031014D1E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BA067EE-1BD9-46BF-A469-C611E7C939F8}">
      <dgm:prSet/>
      <dgm:spPr/>
      <dgm:t>
        <a:bodyPr/>
        <a:lstStyle/>
        <a:p>
          <a:pPr>
            <a:lnSpc>
              <a:spcPct val="100000"/>
            </a:lnSpc>
          </a:pPr>
          <a:r>
            <a:rPr lang="ru-RU"/>
            <a:t>Актуальность исследования</a:t>
          </a:r>
          <a:endParaRPr lang="en-US"/>
        </a:p>
      </dgm:t>
    </dgm:pt>
    <dgm:pt modelId="{C2F48D09-9C44-4944-AC32-A8879E1C2D78}" type="parTrans" cxnId="{321AE223-C307-4798-BA10-33A36BDC7972}">
      <dgm:prSet/>
      <dgm:spPr/>
      <dgm:t>
        <a:bodyPr/>
        <a:lstStyle/>
        <a:p>
          <a:endParaRPr lang="en-US"/>
        </a:p>
      </dgm:t>
    </dgm:pt>
    <dgm:pt modelId="{AD768225-69D4-4B4D-956C-5E1C876369B2}" type="sibTrans" cxnId="{321AE223-C307-4798-BA10-33A36BDC7972}">
      <dgm:prSet/>
      <dgm:spPr/>
      <dgm:t>
        <a:bodyPr/>
        <a:lstStyle/>
        <a:p>
          <a:endParaRPr lang="en-US"/>
        </a:p>
      </dgm:t>
    </dgm:pt>
    <dgm:pt modelId="{9AB9D82D-8E26-4F1E-BF87-DE8B0163300D}">
      <dgm:prSet/>
      <dgm:spPr/>
      <dgm:t>
        <a:bodyPr/>
        <a:lstStyle/>
        <a:p>
          <a:pPr>
            <a:lnSpc>
              <a:spcPct val="100000"/>
            </a:lnSpc>
          </a:pPr>
          <a:r>
            <a:rPr lang="ru-RU"/>
            <a:t>Материалы и методы</a:t>
          </a:r>
          <a:endParaRPr lang="en-US"/>
        </a:p>
      </dgm:t>
    </dgm:pt>
    <dgm:pt modelId="{2AB17EC7-D3D0-47B1-83BF-11EDCFE03043}" type="parTrans" cxnId="{5C54C08D-05C5-4295-915B-754221AF3C09}">
      <dgm:prSet/>
      <dgm:spPr/>
      <dgm:t>
        <a:bodyPr/>
        <a:lstStyle/>
        <a:p>
          <a:endParaRPr lang="en-US"/>
        </a:p>
      </dgm:t>
    </dgm:pt>
    <dgm:pt modelId="{A6E4DC1F-9327-4557-848C-595BD3A5784E}" type="sibTrans" cxnId="{5C54C08D-05C5-4295-915B-754221AF3C09}">
      <dgm:prSet/>
      <dgm:spPr/>
      <dgm:t>
        <a:bodyPr/>
        <a:lstStyle/>
        <a:p>
          <a:endParaRPr lang="en-US"/>
        </a:p>
      </dgm:t>
    </dgm:pt>
    <dgm:pt modelId="{6980AC19-E408-4732-87FC-17DC7D4893D4}">
      <dgm:prSet/>
      <dgm:spPr/>
      <dgm:t>
        <a:bodyPr/>
        <a:lstStyle/>
        <a:p>
          <a:pPr>
            <a:lnSpc>
              <a:spcPct val="100000"/>
            </a:lnSpc>
          </a:pPr>
          <a:r>
            <a:rPr lang="ru-RU"/>
            <a:t>Общие тенденции нефтегазового сотрудничества России и Китая</a:t>
          </a:r>
          <a:endParaRPr lang="en-US"/>
        </a:p>
      </dgm:t>
    </dgm:pt>
    <dgm:pt modelId="{43350E7F-9A1C-499A-B630-8B963C8885CA}" type="parTrans" cxnId="{75BFFF14-BE37-448A-9BA7-1F92C2E19EFA}">
      <dgm:prSet/>
      <dgm:spPr/>
      <dgm:t>
        <a:bodyPr/>
        <a:lstStyle/>
        <a:p>
          <a:endParaRPr lang="en-US"/>
        </a:p>
      </dgm:t>
    </dgm:pt>
    <dgm:pt modelId="{81F8E006-7B16-49FD-BA03-029BB50C5787}" type="sibTrans" cxnId="{75BFFF14-BE37-448A-9BA7-1F92C2E19EFA}">
      <dgm:prSet/>
      <dgm:spPr/>
      <dgm:t>
        <a:bodyPr/>
        <a:lstStyle/>
        <a:p>
          <a:endParaRPr lang="en-US"/>
        </a:p>
      </dgm:t>
    </dgm:pt>
    <dgm:pt modelId="{149B1B44-777E-4D7D-ACAC-4E86EA55C30F}">
      <dgm:prSet/>
      <dgm:spPr/>
      <dgm:t>
        <a:bodyPr/>
        <a:lstStyle/>
        <a:p>
          <a:pPr>
            <a:lnSpc>
              <a:spcPct val="100000"/>
            </a:lnSpc>
          </a:pPr>
          <a:r>
            <a:rPr lang="ru-RU"/>
            <a:t>Сотрудничество в нефтяной сфере</a:t>
          </a:r>
          <a:endParaRPr lang="en-US"/>
        </a:p>
      </dgm:t>
    </dgm:pt>
    <dgm:pt modelId="{E51CA58D-8839-45B2-83B3-4F9153426A1E}" type="parTrans" cxnId="{F678EA74-AA7E-4146-B2C8-74A83F199C11}">
      <dgm:prSet/>
      <dgm:spPr/>
      <dgm:t>
        <a:bodyPr/>
        <a:lstStyle/>
        <a:p>
          <a:endParaRPr lang="en-US"/>
        </a:p>
      </dgm:t>
    </dgm:pt>
    <dgm:pt modelId="{0F7D64B4-B48C-4035-8CD3-35B677A664C6}" type="sibTrans" cxnId="{F678EA74-AA7E-4146-B2C8-74A83F199C11}">
      <dgm:prSet/>
      <dgm:spPr/>
      <dgm:t>
        <a:bodyPr/>
        <a:lstStyle/>
        <a:p>
          <a:endParaRPr lang="en-US"/>
        </a:p>
      </dgm:t>
    </dgm:pt>
    <dgm:pt modelId="{488A4B23-3E0A-4575-988C-EEE0B4633D47}">
      <dgm:prSet/>
      <dgm:spPr/>
      <dgm:t>
        <a:bodyPr/>
        <a:lstStyle/>
        <a:p>
          <a:pPr>
            <a:lnSpc>
              <a:spcPct val="100000"/>
            </a:lnSpc>
          </a:pPr>
          <a:r>
            <a:rPr lang="ru-RU"/>
            <a:t>Сотрудничество в газовой отрасли</a:t>
          </a:r>
          <a:endParaRPr lang="en-US"/>
        </a:p>
      </dgm:t>
    </dgm:pt>
    <dgm:pt modelId="{D0AC52A1-55E2-4888-B2C1-D322C235DE56}" type="parTrans" cxnId="{BC6F2DDC-795C-44FE-9BFA-F4B90533B5E8}">
      <dgm:prSet/>
      <dgm:spPr/>
      <dgm:t>
        <a:bodyPr/>
        <a:lstStyle/>
        <a:p>
          <a:endParaRPr lang="en-US"/>
        </a:p>
      </dgm:t>
    </dgm:pt>
    <dgm:pt modelId="{850F0713-731F-4EAD-BA32-92B2A8261685}" type="sibTrans" cxnId="{BC6F2DDC-795C-44FE-9BFA-F4B90533B5E8}">
      <dgm:prSet/>
      <dgm:spPr/>
      <dgm:t>
        <a:bodyPr/>
        <a:lstStyle/>
        <a:p>
          <a:endParaRPr lang="en-US"/>
        </a:p>
      </dgm:t>
    </dgm:pt>
    <dgm:pt modelId="{FB2D68A8-EE30-4B11-AC19-8381102AAAED}">
      <dgm:prSet/>
      <dgm:spPr/>
      <dgm:t>
        <a:bodyPr/>
        <a:lstStyle/>
        <a:p>
          <a:pPr>
            <a:lnSpc>
              <a:spcPct val="100000"/>
            </a:lnSpc>
          </a:pPr>
          <a:r>
            <a:rPr lang="ru-RU"/>
            <a:t>Альтернативная энергетика как новое измерение двустороннего энергетического сотрудничества</a:t>
          </a:r>
          <a:endParaRPr lang="en-US"/>
        </a:p>
      </dgm:t>
    </dgm:pt>
    <dgm:pt modelId="{8B70234B-A39F-41C8-A8D5-3925793ADC47}" type="parTrans" cxnId="{88C1DADF-7E75-41C2-975A-D96E5091B513}">
      <dgm:prSet/>
      <dgm:spPr/>
      <dgm:t>
        <a:bodyPr/>
        <a:lstStyle/>
        <a:p>
          <a:endParaRPr lang="en-US"/>
        </a:p>
      </dgm:t>
    </dgm:pt>
    <dgm:pt modelId="{428DB3F6-CA7F-499B-A529-C6C23BB45EAF}" type="sibTrans" cxnId="{88C1DADF-7E75-41C2-975A-D96E5091B513}">
      <dgm:prSet/>
      <dgm:spPr/>
      <dgm:t>
        <a:bodyPr/>
        <a:lstStyle/>
        <a:p>
          <a:endParaRPr lang="en-US"/>
        </a:p>
      </dgm:t>
    </dgm:pt>
    <dgm:pt modelId="{0116B057-013D-4075-86AC-35B33F323634}">
      <dgm:prSet/>
      <dgm:spPr/>
      <dgm:t>
        <a:bodyPr/>
        <a:lstStyle/>
        <a:p>
          <a:pPr>
            <a:lnSpc>
              <a:spcPct val="100000"/>
            </a:lnSpc>
          </a:pPr>
          <a:r>
            <a:rPr lang="ru-RU"/>
            <a:t>Рекомендации</a:t>
          </a:r>
          <a:endParaRPr lang="en-US"/>
        </a:p>
      </dgm:t>
    </dgm:pt>
    <dgm:pt modelId="{0A4013F2-CCCD-44E5-8A50-B57B90A0B6A7}" type="parTrans" cxnId="{85FB9C01-0838-42C9-91EA-0A4A26F63E98}">
      <dgm:prSet/>
      <dgm:spPr/>
      <dgm:t>
        <a:bodyPr/>
        <a:lstStyle/>
        <a:p>
          <a:endParaRPr lang="en-US"/>
        </a:p>
      </dgm:t>
    </dgm:pt>
    <dgm:pt modelId="{7AACAFCE-15E0-4692-AC6A-F48B29E11327}" type="sibTrans" cxnId="{85FB9C01-0838-42C9-91EA-0A4A26F63E98}">
      <dgm:prSet/>
      <dgm:spPr/>
      <dgm:t>
        <a:bodyPr/>
        <a:lstStyle/>
        <a:p>
          <a:endParaRPr lang="en-US"/>
        </a:p>
      </dgm:t>
    </dgm:pt>
    <dgm:pt modelId="{3951B6B8-26C5-4467-B76B-DCBCC03ADEC5}" type="pres">
      <dgm:prSet presAssocID="{374FF6E0-5E99-48E5-9756-E16031014D1E}" presName="root" presStyleCnt="0">
        <dgm:presLayoutVars>
          <dgm:dir/>
          <dgm:resizeHandles val="exact"/>
        </dgm:presLayoutVars>
      </dgm:prSet>
      <dgm:spPr/>
    </dgm:pt>
    <dgm:pt modelId="{0C999E29-A36D-4EBB-80D8-CD5F261B5B03}" type="pres">
      <dgm:prSet presAssocID="{6BA067EE-1BD9-46BF-A469-C611E7C939F8}" presName="compNode" presStyleCnt="0"/>
      <dgm:spPr/>
    </dgm:pt>
    <dgm:pt modelId="{8B5C607A-5704-46DB-8BF7-2B8A3BAAA7AD}" type="pres">
      <dgm:prSet presAssocID="{6BA067EE-1BD9-46BF-A469-C611E7C939F8}" presName="bgRect" presStyleLbl="bgShp" presStyleIdx="0" presStyleCnt="7"/>
      <dgm:spPr/>
    </dgm:pt>
    <dgm:pt modelId="{319B2101-8B17-4617-823E-75D77CDB1756}" type="pres">
      <dgm:prSet presAssocID="{6BA067EE-1BD9-46BF-A469-C611E7C939F8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21DD6274-E7EA-43AA-9B37-EA3459316215}" type="pres">
      <dgm:prSet presAssocID="{6BA067EE-1BD9-46BF-A469-C611E7C939F8}" presName="spaceRect" presStyleCnt="0"/>
      <dgm:spPr/>
    </dgm:pt>
    <dgm:pt modelId="{B61BAB11-F45C-4550-9269-4D8E25B95412}" type="pres">
      <dgm:prSet presAssocID="{6BA067EE-1BD9-46BF-A469-C611E7C939F8}" presName="parTx" presStyleLbl="revTx" presStyleIdx="0" presStyleCnt="7">
        <dgm:presLayoutVars>
          <dgm:chMax val="0"/>
          <dgm:chPref val="0"/>
        </dgm:presLayoutVars>
      </dgm:prSet>
      <dgm:spPr/>
    </dgm:pt>
    <dgm:pt modelId="{D8DE5A35-17B3-43B8-A429-9466CB502E69}" type="pres">
      <dgm:prSet presAssocID="{AD768225-69D4-4B4D-956C-5E1C876369B2}" presName="sibTrans" presStyleCnt="0"/>
      <dgm:spPr/>
    </dgm:pt>
    <dgm:pt modelId="{1214D6E3-B103-4EF6-AEFD-F6FC20CA733D}" type="pres">
      <dgm:prSet presAssocID="{9AB9D82D-8E26-4F1E-BF87-DE8B0163300D}" presName="compNode" presStyleCnt="0"/>
      <dgm:spPr/>
    </dgm:pt>
    <dgm:pt modelId="{54FD7D2D-0C4F-431F-B8B6-1FA1FAD641B9}" type="pres">
      <dgm:prSet presAssocID="{9AB9D82D-8E26-4F1E-BF87-DE8B0163300D}" presName="bgRect" presStyleLbl="bgShp" presStyleIdx="1" presStyleCnt="7"/>
      <dgm:spPr/>
    </dgm:pt>
    <dgm:pt modelId="{10977AD7-8BFD-45C8-8A6F-BC1BCD195F28}" type="pres">
      <dgm:prSet presAssocID="{9AB9D82D-8E26-4F1E-BF87-DE8B0163300D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Документ"/>
        </a:ext>
      </dgm:extLst>
    </dgm:pt>
    <dgm:pt modelId="{C9EC762C-19EE-4EFB-AD2F-B4963DE2415F}" type="pres">
      <dgm:prSet presAssocID="{9AB9D82D-8E26-4F1E-BF87-DE8B0163300D}" presName="spaceRect" presStyleCnt="0"/>
      <dgm:spPr/>
    </dgm:pt>
    <dgm:pt modelId="{19997497-4C2A-487D-98EC-89C334CCB485}" type="pres">
      <dgm:prSet presAssocID="{9AB9D82D-8E26-4F1E-BF87-DE8B0163300D}" presName="parTx" presStyleLbl="revTx" presStyleIdx="1" presStyleCnt="7">
        <dgm:presLayoutVars>
          <dgm:chMax val="0"/>
          <dgm:chPref val="0"/>
        </dgm:presLayoutVars>
      </dgm:prSet>
      <dgm:spPr/>
    </dgm:pt>
    <dgm:pt modelId="{8C706433-0109-4495-A098-5DC43E55E302}" type="pres">
      <dgm:prSet presAssocID="{A6E4DC1F-9327-4557-848C-595BD3A5784E}" presName="sibTrans" presStyleCnt="0"/>
      <dgm:spPr/>
    </dgm:pt>
    <dgm:pt modelId="{640A9A1F-3151-4754-96D5-239C7C82BABD}" type="pres">
      <dgm:prSet presAssocID="{6980AC19-E408-4732-87FC-17DC7D4893D4}" presName="compNode" presStyleCnt="0"/>
      <dgm:spPr/>
    </dgm:pt>
    <dgm:pt modelId="{AF674D99-496A-4126-9387-5C7F3FA4DFDD}" type="pres">
      <dgm:prSet presAssocID="{6980AC19-E408-4732-87FC-17DC7D4893D4}" presName="bgRect" presStyleLbl="bgShp" presStyleIdx="2" presStyleCnt="7"/>
      <dgm:spPr/>
    </dgm:pt>
    <dgm:pt modelId="{896CADC7-1FC7-422A-BB00-B4ED99EBC1D6}" type="pres">
      <dgm:prSet presAssocID="{6980AC19-E408-4732-87FC-17DC7D4893D4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B48F8FFD-965D-4BF7-A71B-D7A29B074F13}" type="pres">
      <dgm:prSet presAssocID="{6980AC19-E408-4732-87FC-17DC7D4893D4}" presName="spaceRect" presStyleCnt="0"/>
      <dgm:spPr/>
    </dgm:pt>
    <dgm:pt modelId="{08A74D3A-1438-44F2-989E-C40F0C514104}" type="pres">
      <dgm:prSet presAssocID="{6980AC19-E408-4732-87FC-17DC7D4893D4}" presName="parTx" presStyleLbl="revTx" presStyleIdx="2" presStyleCnt="7">
        <dgm:presLayoutVars>
          <dgm:chMax val="0"/>
          <dgm:chPref val="0"/>
        </dgm:presLayoutVars>
      </dgm:prSet>
      <dgm:spPr/>
    </dgm:pt>
    <dgm:pt modelId="{DEAC5D03-85E7-43BB-9979-AC49B2142A7C}" type="pres">
      <dgm:prSet presAssocID="{81F8E006-7B16-49FD-BA03-029BB50C5787}" presName="sibTrans" presStyleCnt="0"/>
      <dgm:spPr/>
    </dgm:pt>
    <dgm:pt modelId="{DE5F2C08-3BB6-40AA-8EA2-0DAA9F02AC4A}" type="pres">
      <dgm:prSet presAssocID="{149B1B44-777E-4D7D-ACAC-4E86EA55C30F}" presName="compNode" presStyleCnt="0"/>
      <dgm:spPr/>
    </dgm:pt>
    <dgm:pt modelId="{62111CDA-E098-43A4-A81E-7BBD5CCAC68F}" type="pres">
      <dgm:prSet presAssocID="{149B1B44-777E-4D7D-ACAC-4E86EA55C30F}" presName="bgRect" presStyleLbl="bgShp" presStyleIdx="3" presStyleCnt="7"/>
      <dgm:spPr/>
    </dgm:pt>
    <dgm:pt modelId="{CC50A666-B97C-4275-BD9E-8FDA25828403}" type="pres">
      <dgm:prSet presAssocID="{149B1B44-777E-4D7D-ACAC-4E86EA55C30F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Рукопожатие"/>
        </a:ext>
      </dgm:extLst>
    </dgm:pt>
    <dgm:pt modelId="{53369BAA-D912-4FBA-B79B-6ED8DCBFE588}" type="pres">
      <dgm:prSet presAssocID="{149B1B44-777E-4D7D-ACAC-4E86EA55C30F}" presName="spaceRect" presStyleCnt="0"/>
      <dgm:spPr/>
    </dgm:pt>
    <dgm:pt modelId="{BC5D82F9-0E6F-46A5-96BF-C1A4D47136F3}" type="pres">
      <dgm:prSet presAssocID="{149B1B44-777E-4D7D-ACAC-4E86EA55C30F}" presName="parTx" presStyleLbl="revTx" presStyleIdx="3" presStyleCnt="7">
        <dgm:presLayoutVars>
          <dgm:chMax val="0"/>
          <dgm:chPref val="0"/>
        </dgm:presLayoutVars>
      </dgm:prSet>
      <dgm:spPr/>
    </dgm:pt>
    <dgm:pt modelId="{31074275-29DC-44A6-93D4-EF32E718618D}" type="pres">
      <dgm:prSet presAssocID="{0F7D64B4-B48C-4035-8CD3-35B677A664C6}" presName="sibTrans" presStyleCnt="0"/>
      <dgm:spPr/>
    </dgm:pt>
    <dgm:pt modelId="{96876473-CFAD-4537-9173-DF8F42B17D21}" type="pres">
      <dgm:prSet presAssocID="{488A4B23-3E0A-4575-988C-EEE0B4633D47}" presName="compNode" presStyleCnt="0"/>
      <dgm:spPr/>
    </dgm:pt>
    <dgm:pt modelId="{0890BA61-BF5E-4FF6-B33B-D8E7B5038983}" type="pres">
      <dgm:prSet presAssocID="{488A4B23-3E0A-4575-988C-EEE0B4633D47}" presName="bgRect" presStyleLbl="bgShp" presStyleIdx="4" presStyleCnt="7"/>
      <dgm:spPr/>
    </dgm:pt>
    <dgm:pt modelId="{6DE7E263-7032-40E9-A72B-5868631D2BD1}" type="pres">
      <dgm:prSet presAssocID="{488A4B23-3E0A-4575-988C-EEE0B4633D47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Собрание"/>
        </a:ext>
      </dgm:extLst>
    </dgm:pt>
    <dgm:pt modelId="{A84B6A22-5F5C-46EB-A0EE-D626713CEF97}" type="pres">
      <dgm:prSet presAssocID="{488A4B23-3E0A-4575-988C-EEE0B4633D47}" presName="spaceRect" presStyleCnt="0"/>
      <dgm:spPr/>
    </dgm:pt>
    <dgm:pt modelId="{45F50389-5E21-4477-831D-CECBB03EEAF7}" type="pres">
      <dgm:prSet presAssocID="{488A4B23-3E0A-4575-988C-EEE0B4633D47}" presName="parTx" presStyleLbl="revTx" presStyleIdx="4" presStyleCnt="7">
        <dgm:presLayoutVars>
          <dgm:chMax val="0"/>
          <dgm:chPref val="0"/>
        </dgm:presLayoutVars>
      </dgm:prSet>
      <dgm:spPr/>
    </dgm:pt>
    <dgm:pt modelId="{1A38089E-3F10-42F9-A09E-5F2873E09F2B}" type="pres">
      <dgm:prSet presAssocID="{850F0713-731F-4EAD-BA32-92B2A8261685}" presName="sibTrans" presStyleCnt="0"/>
      <dgm:spPr/>
    </dgm:pt>
    <dgm:pt modelId="{841811A1-7FD8-4B2A-9D4B-8CA9F4149F62}" type="pres">
      <dgm:prSet presAssocID="{FB2D68A8-EE30-4B11-AC19-8381102AAAED}" presName="compNode" presStyleCnt="0"/>
      <dgm:spPr/>
    </dgm:pt>
    <dgm:pt modelId="{8FE37598-49B8-48E8-BF17-83D48C132902}" type="pres">
      <dgm:prSet presAssocID="{FB2D68A8-EE30-4B11-AC19-8381102AAAED}" presName="bgRect" presStyleLbl="bgShp" presStyleIdx="5" presStyleCnt="7"/>
      <dgm:spPr/>
    </dgm:pt>
    <dgm:pt modelId="{240AF0DC-173A-4F6F-A630-8F1E5FB4564F}" type="pres">
      <dgm:prSet presAssocID="{FB2D68A8-EE30-4B11-AC19-8381102AAAED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Сельское хозяйство со сплошной заливкой"/>
        </a:ext>
      </dgm:extLst>
    </dgm:pt>
    <dgm:pt modelId="{33858C13-0325-4D8B-8FC5-7F5255604D06}" type="pres">
      <dgm:prSet presAssocID="{FB2D68A8-EE30-4B11-AC19-8381102AAAED}" presName="spaceRect" presStyleCnt="0"/>
      <dgm:spPr/>
    </dgm:pt>
    <dgm:pt modelId="{9D966443-B3F0-49F5-A349-1F3AE7FDD8E5}" type="pres">
      <dgm:prSet presAssocID="{FB2D68A8-EE30-4B11-AC19-8381102AAAED}" presName="parTx" presStyleLbl="revTx" presStyleIdx="5" presStyleCnt="7">
        <dgm:presLayoutVars>
          <dgm:chMax val="0"/>
          <dgm:chPref val="0"/>
        </dgm:presLayoutVars>
      </dgm:prSet>
      <dgm:spPr/>
    </dgm:pt>
    <dgm:pt modelId="{609C74C8-053D-4064-9082-B590746094B7}" type="pres">
      <dgm:prSet presAssocID="{428DB3F6-CA7F-499B-A529-C6C23BB45EAF}" presName="sibTrans" presStyleCnt="0"/>
      <dgm:spPr/>
    </dgm:pt>
    <dgm:pt modelId="{E8FCD692-4289-4F32-9DFA-75B14A741CB3}" type="pres">
      <dgm:prSet presAssocID="{0116B057-013D-4075-86AC-35B33F323634}" presName="compNode" presStyleCnt="0"/>
      <dgm:spPr/>
    </dgm:pt>
    <dgm:pt modelId="{A11C3AD2-72AA-4F4D-8441-EDF532F17E1A}" type="pres">
      <dgm:prSet presAssocID="{0116B057-013D-4075-86AC-35B33F323634}" presName="bgRect" presStyleLbl="bgShp" presStyleIdx="6" presStyleCnt="7"/>
      <dgm:spPr/>
    </dgm:pt>
    <dgm:pt modelId="{53EE5E84-6949-4E7E-85B4-DCDFC354D27C}" type="pres">
      <dgm:prSet presAssocID="{0116B057-013D-4075-86AC-35B33F323634}" presName="iconRect" presStyleLbl="node1" presStyleIdx="6" presStyleCnt="7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Завершено со сплошной заливкой"/>
        </a:ext>
      </dgm:extLst>
    </dgm:pt>
    <dgm:pt modelId="{0D308BE7-57FA-4D71-B20C-1AC6648465C8}" type="pres">
      <dgm:prSet presAssocID="{0116B057-013D-4075-86AC-35B33F323634}" presName="spaceRect" presStyleCnt="0"/>
      <dgm:spPr/>
    </dgm:pt>
    <dgm:pt modelId="{8123F167-739D-4106-A854-75403095636F}" type="pres">
      <dgm:prSet presAssocID="{0116B057-013D-4075-86AC-35B33F323634}" presName="parTx" presStyleLbl="revTx" presStyleIdx="6" presStyleCnt="7">
        <dgm:presLayoutVars>
          <dgm:chMax val="0"/>
          <dgm:chPref val="0"/>
        </dgm:presLayoutVars>
      </dgm:prSet>
      <dgm:spPr/>
    </dgm:pt>
  </dgm:ptLst>
  <dgm:cxnLst>
    <dgm:cxn modelId="{85FB9C01-0838-42C9-91EA-0A4A26F63E98}" srcId="{374FF6E0-5E99-48E5-9756-E16031014D1E}" destId="{0116B057-013D-4075-86AC-35B33F323634}" srcOrd="6" destOrd="0" parTransId="{0A4013F2-CCCD-44E5-8A50-B57B90A0B6A7}" sibTransId="{7AACAFCE-15E0-4692-AC6A-F48B29E11327}"/>
    <dgm:cxn modelId="{75BFFF14-BE37-448A-9BA7-1F92C2E19EFA}" srcId="{374FF6E0-5E99-48E5-9756-E16031014D1E}" destId="{6980AC19-E408-4732-87FC-17DC7D4893D4}" srcOrd="2" destOrd="0" parTransId="{43350E7F-9A1C-499A-B630-8B963C8885CA}" sibTransId="{81F8E006-7B16-49FD-BA03-029BB50C5787}"/>
    <dgm:cxn modelId="{321AE223-C307-4798-BA10-33A36BDC7972}" srcId="{374FF6E0-5E99-48E5-9756-E16031014D1E}" destId="{6BA067EE-1BD9-46BF-A469-C611E7C939F8}" srcOrd="0" destOrd="0" parTransId="{C2F48D09-9C44-4944-AC32-A8879E1C2D78}" sibTransId="{AD768225-69D4-4B4D-956C-5E1C876369B2}"/>
    <dgm:cxn modelId="{8DD52648-B22E-4A6D-B277-D878D531F9F2}" type="presOf" srcId="{FB2D68A8-EE30-4B11-AC19-8381102AAAED}" destId="{9D966443-B3F0-49F5-A349-1F3AE7FDD8E5}" srcOrd="0" destOrd="0" presId="urn:microsoft.com/office/officeart/2018/2/layout/IconVerticalSolidList"/>
    <dgm:cxn modelId="{1EA27954-7C68-4A21-B65C-6500A0E37992}" type="presOf" srcId="{9AB9D82D-8E26-4F1E-BF87-DE8B0163300D}" destId="{19997497-4C2A-487D-98EC-89C334CCB485}" srcOrd="0" destOrd="0" presId="urn:microsoft.com/office/officeart/2018/2/layout/IconVerticalSolidList"/>
    <dgm:cxn modelId="{F678EA74-AA7E-4146-B2C8-74A83F199C11}" srcId="{374FF6E0-5E99-48E5-9756-E16031014D1E}" destId="{149B1B44-777E-4D7D-ACAC-4E86EA55C30F}" srcOrd="3" destOrd="0" parTransId="{E51CA58D-8839-45B2-83B3-4F9153426A1E}" sibTransId="{0F7D64B4-B48C-4035-8CD3-35B677A664C6}"/>
    <dgm:cxn modelId="{5C54C08D-05C5-4295-915B-754221AF3C09}" srcId="{374FF6E0-5E99-48E5-9756-E16031014D1E}" destId="{9AB9D82D-8E26-4F1E-BF87-DE8B0163300D}" srcOrd="1" destOrd="0" parTransId="{2AB17EC7-D3D0-47B1-83BF-11EDCFE03043}" sibTransId="{A6E4DC1F-9327-4557-848C-595BD3A5784E}"/>
    <dgm:cxn modelId="{2D1F7FC9-40A1-45B4-9A98-EF1F6C4E49B7}" type="presOf" srcId="{149B1B44-777E-4D7D-ACAC-4E86EA55C30F}" destId="{BC5D82F9-0E6F-46A5-96BF-C1A4D47136F3}" srcOrd="0" destOrd="0" presId="urn:microsoft.com/office/officeart/2018/2/layout/IconVerticalSolidList"/>
    <dgm:cxn modelId="{758299CB-4A93-4C87-ABB2-198A9BB05CE6}" type="presOf" srcId="{488A4B23-3E0A-4575-988C-EEE0B4633D47}" destId="{45F50389-5E21-4477-831D-CECBB03EEAF7}" srcOrd="0" destOrd="0" presId="urn:microsoft.com/office/officeart/2018/2/layout/IconVerticalSolidList"/>
    <dgm:cxn modelId="{321BBDD6-9005-4591-A684-F07754AA233B}" type="presOf" srcId="{374FF6E0-5E99-48E5-9756-E16031014D1E}" destId="{3951B6B8-26C5-4467-B76B-DCBCC03ADEC5}" srcOrd="0" destOrd="0" presId="urn:microsoft.com/office/officeart/2018/2/layout/IconVerticalSolidList"/>
    <dgm:cxn modelId="{7A5AA7D7-721C-45CF-97F0-06361F1C037C}" type="presOf" srcId="{6BA067EE-1BD9-46BF-A469-C611E7C939F8}" destId="{B61BAB11-F45C-4550-9269-4D8E25B95412}" srcOrd="0" destOrd="0" presId="urn:microsoft.com/office/officeart/2018/2/layout/IconVerticalSolidList"/>
    <dgm:cxn modelId="{BC6F2DDC-795C-44FE-9BFA-F4B90533B5E8}" srcId="{374FF6E0-5E99-48E5-9756-E16031014D1E}" destId="{488A4B23-3E0A-4575-988C-EEE0B4633D47}" srcOrd="4" destOrd="0" parTransId="{D0AC52A1-55E2-4888-B2C1-D322C235DE56}" sibTransId="{850F0713-731F-4EAD-BA32-92B2A8261685}"/>
    <dgm:cxn modelId="{88C1DADF-7E75-41C2-975A-D96E5091B513}" srcId="{374FF6E0-5E99-48E5-9756-E16031014D1E}" destId="{FB2D68A8-EE30-4B11-AC19-8381102AAAED}" srcOrd="5" destOrd="0" parTransId="{8B70234B-A39F-41C8-A8D5-3925793ADC47}" sibTransId="{428DB3F6-CA7F-499B-A529-C6C23BB45EAF}"/>
    <dgm:cxn modelId="{3265D2EC-EBB4-4AB2-84B2-2696B18097A9}" type="presOf" srcId="{0116B057-013D-4075-86AC-35B33F323634}" destId="{8123F167-739D-4106-A854-75403095636F}" srcOrd="0" destOrd="0" presId="urn:microsoft.com/office/officeart/2018/2/layout/IconVerticalSolidList"/>
    <dgm:cxn modelId="{EE2BC6FF-A441-47B0-9F12-BFE0EDB0A87A}" type="presOf" srcId="{6980AC19-E408-4732-87FC-17DC7D4893D4}" destId="{08A74D3A-1438-44F2-989E-C40F0C514104}" srcOrd="0" destOrd="0" presId="urn:microsoft.com/office/officeart/2018/2/layout/IconVerticalSolidList"/>
    <dgm:cxn modelId="{244F07E5-19F9-445E-BA14-F6D888D0785A}" type="presParOf" srcId="{3951B6B8-26C5-4467-B76B-DCBCC03ADEC5}" destId="{0C999E29-A36D-4EBB-80D8-CD5F261B5B03}" srcOrd="0" destOrd="0" presId="urn:microsoft.com/office/officeart/2018/2/layout/IconVerticalSolidList"/>
    <dgm:cxn modelId="{A0014104-1743-4DA4-AAEC-D1CBA7C1FEAD}" type="presParOf" srcId="{0C999E29-A36D-4EBB-80D8-CD5F261B5B03}" destId="{8B5C607A-5704-46DB-8BF7-2B8A3BAAA7AD}" srcOrd="0" destOrd="0" presId="urn:microsoft.com/office/officeart/2018/2/layout/IconVerticalSolidList"/>
    <dgm:cxn modelId="{50B8B8EA-261E-4930-853B-33004017A955}" type="presParOf" srcId="{0C999E29-A36D-4EBB-80D8-CD5F261B5B03}" destId="{319B2101-8B17-4617-823E-75D77CDB1756}" srcOrd="1" destOrd="0" presId="urn:microsoft.com/office/officeart/2018/2/layout/IconVerticalSolidList"/>
    <dgm:cxn modelId="{EE15933E-0F65-47D5-8E6B-6E21A8CC34A2}" type="presParOf" srcId="{0C999E29-A36D-4EBB-80D8-CD5F261B5B03}" destId="{21DD6274-E7EA-43AA-9B37-EA3459316215}" srcOrd="2" destOrd="0" presId="urn:microsoft.com/office/officeart/2018/2/layout/IconVerticalSolidList"/>
    <dgm:cxn modelId="{8A538A1B-6C2B-46E1-8AB6-BA5E0762D856}" type="presParOf" srcId="{0C999E29-A36D-4EBB-80D8-CD5F261B5B03}" destId="{B61BAB11-F45C-4550-9269-4D8E25B95412}" srcOrd="3" destOrd="0" presId="urn:microsoft.com/office/officeart/2018/2/layout/IconVerticalSolidList"/>
    <dgm:cxn modelId="{8897FD85-B5AD-4B38-B546-16C79AB710AF}" type="presParOf" srcId="{3951B6B8-26C5-4467-B76B-DCBCC03ADEC5}" destId="{D8DE5A35-17B3-43B8-A429-9466CB502E69}" srcOrd="1" destOrd="0" presId="urn:microsoft.com/office/officeart/2018/2/layout/IconVerticalSolidList"/>
    <dgm:cxn modelId="{2C9392A2-68F4-47DB-AD73-1EDF1EE04E95}" type="presParOf" srcId="{3951B6B8-26C5-4467-B76B-DCBCC03ADEC5}" destId="{1214D6E3-B103-4EF6-AEFD-F6FC20CA733D}" srcOrd="2" destOrd="0" presId="urn:microsoft.com/office/officeart/2018/2/layout/IconVerticalSolidList"/>
    <dgm:cxn modelId="{34A311EC-EC5B-4423-B483-5C71199B466B}" type="presParOf" srcId="{1214D6E3-B103-4EF6-AEFD-F6FC20CA733D}" destId="{54FD7D2D-0C4F-431F-B8B6-1FA1FAD641B9}" srcOrd="0" destOrd="0" presId="urn:microsoft.com/office/officeart/2018/2/layout/IconVerticalSolidList"/>
    <dgm:cxn modelId="{46A69146-2C4C-4D7E-971F-595617D97866}" type="presParOf" srcId="{1214D6E3-B103-4EF6-AEFD-F6FC20CA733D}" destId="{10977AD7-8BFD-45C8-8A6F-BC1BCD195F28}" srcOrd="1" destOrd="0" presId="urn:microsoft.com/office/officeart/2018/2/layout/IconVerticalSolidList"/>
    <dgm:cxn modelId="{1D9AB894-4264-47B0-A773-3CF96FB2C126}" type="presParOf" srcId="{1214D6E3-B103-4EF6-AEFD-F6FC20CA733D}" destId="{C9EC762C-19EE-4EFB-AD2F-B4963DE2415F}" srcOrd="2" destOrd="0" presId="urn:microsoft.com/office/officeart/2018/2/layout/IconVerticalSolidList"/>
    <dgm:cxn modelId="{162DD34D-FEA3-4CCC-9B43-9B3AB401BD33}" type="presParOf" srcId="{1214D6E3-B103-4EF6-AEFD-F6FC20CA733D}" destId="{19997497-4C2A-487D-98EC-89C334CCB485}" srcOrd="3" destOrd="0" presId="urn:microsoft.com/office/officeart/2018/2/layout/IconVerticalSolidList"/>
    <dgm:cxn modelId="{A8EFD41C-E094-487E-AF19-A7C960624A77}" type="presParOf" srcId="{3951B6B8-26C5-4467-B76B-DCBCC03ADEC5}" destId="{8C706433-0109-4495-A098-5DC43E55E302}" srcOrd="3" destOrd="0" presId="urn:microsoft.com/office/officeart/2018/2/layout/IconVerticalSolidList"/>
    <dgm:cxn modelId="{17A13365-520C-4FDF-B3D5-DF714915CB6E}" type="presParOf" srcId="{3951B6B8-26C5-4467-B76B-DCBCC03ADEC5}" destId="{640A9A1F-3151-4754-96D5-239C7C82BABD}" srcOrd="4" destOrd="0" presId="urn:microsoft.com/office/officeart/2018/2/layout/IconVerticalSolidList"/>
    <dgm:cxn modelId="{C0F4B068-B281-4F4F-9899-09708D19F1B3}" type="presParOf" srcId="{640A9A1F-3151-4754-96D5-239C7C82BABD}" destId="{AF674D99-496A-4126-9387-5C7F3FA4DFDD}" srcOrd="0" destOrd="0" presId="urn:microsoft.com/office/officeart/2018/2/layout/IconVerticalSolidList"/>
    <dgm:cxn modelId="{62BBA414-DBD2-4947-8416-B387913E25CB}" type="presParOf" srcId="{640A9A1F-3151-4754-96D5-239C7C82BABD}" destId="{896CADC7-1FC7-422A-BB00-B4ED99EBC1D6}" srcOrd="1" destOrd="0" presId="urn:microsoft.com/office/officeart/2018/2/layout/IconVerticalSolidList"/>
    <dgm:cxn modelId="{7A7189B8-7920-40E7-B972-D49D9021C518}" type="presParOf" srcId="{640A9A1F-3151-4754-96D5-239C7C82BABD}" destId="{B48F8FFD-965D-4BF7-A71B-D7A29B074F13}" srcOrd="2" destOrd="0" presId="urn:microsoft.com/office/officeart/2018/2/layout/IconVerticalSolidList"/>
    <dgm:cxn modelId="{0BE6877C-B921-45EF-9FA7-83CB36D61E64}" type="presParOf" srcId="{640A9A1F-3151-4754-96D5-239C7C82BABD}" destId="{08A74D3A-1438-44F2-989E-C40F0C514104}" srcOrd="3" destOrd="0" presId="urn:microsoft.com/office/officeart/2018/2/layout/IconVerticalSolidList"/>
    <dgm:cxn modelId="{CE244EF0-F8BE-4920-A1C3-E8764C0BE7D1}" type="presParOf" srcId="{3951B6B8-26C5-4467-B76B-DCBCC03ADEC5}" destId="{DEAC5D03-85E7-43BB-9979-AC49B2142A7C}" srcOrd="5" destOrd="0" presId="urn:microsoft.com/office/officeart/2018/2/layout/IconVerticalSolidList"/>
    <dgm:cxn modelId="{2835E0B4-00CD-4E82-81A4-8AC98DB6B5CD}" type="presParOf" srcId="{3951B6B8-26C5-4467-B76B-DCBCC03ADEC5}" destId="{DE5F2C08-3BB6-40AA-8EA2-0DAA9F02AC4A}" srcOrd="6" destOrd="0" presId="urn:microsoft.com/office/officeart/2018/2/layout/IconVerticalSolidList"/>
    <dgm:cxn modelId="{18E25F4C-FE89-4437-9245-4D212C6D8808}" type="presParOf" srcId="{DE5F2C08-3BB6-40AA-8EA2-0DAA9F02AC4A}" destId="{62111CDA-E098-43A4-A81E-7BBD5CCAC68F}" srcOrd="0" destOrd="0" presId="urn:microsoft.com/office/officeart/2018/2/layout/IconVerticalSolidList"/>
    <dgm:cxn modelId="{9D6488A8-8228-413F-BB16-DDD735B2C6BB}" type="presParOf" srcId="{DE5F2C08-3BB6-40AA-8EA2-0DAA9F02AC4A}" destId="{CC50A666-B97C-4275-BD9E-8FDA25828403}" srcOrd="1" destOrd="0" presId="urn:microsoft.com/office/officeart/2018/2/layout/IconVerticalSolidList"/>
    <dgm:cxn modelId="{C297AAB1-2E8D-4432-AB4E-81F7DF3024CE}" type="presParOf" srcId="{DE5F2C08-3BB6-40AA-8EA2-0DAA9F02AC4A}" destId="{53369BAA-D912-4FBA-B79B-6ED8DCBFE588}" srcOrd="2" destOrd="0" presId="urn:microsoft.com/office/officeart/2018/2/layout/IconVerticalSolidList"/>
    <dgm:cxn modelId="{ED74D937-104F-4AC3-8E02-D61ED5749092}" type="presParOf" srcId="{DE5F2C08-3BB6-40AA-8EA2-0DAA9F02AC4A}" destId="{BC5D82F9-0E6F-46A5-96BF-C1A4D47136F3}" srcOrd="3" destOrd="0" presId="urn:microsoft.com/office/officeart/2018/2/layout/IconVerticalSolidList"/>
    <dgm:cxn modelId="{76AA8CF0-B4B1-46FD-A092-476029C7B823}" type="presParOf" srcId="{3951B6B8-26C5-4467-B76B-DCBCC03ADEC5}" destId="{31074275-29DC-44A6-93D4-EF32E718618D}" srcOrd="7" destOrd="0" presId="urn:microsoft.com/office/officeart/2018/2/layout/IconVerticalSolidList"/>
    <dgm:cxn modelId="{6D2AA916-6FAE-42E0-AF4F-2538C3A1BCE7}" type="presParOf" srcId="{3951B6B8-26C5-4467-B76B-DCBCC03ADEC5}" destId="{96876473-CFAD-4537-9173-DF8F42B17D21}" srcOrd="8" destOrd="0" presId="urn:microsoft.com/office/officeart/2018/2/layout/IconVerticalSolidList"/>
    <dgm:cxn modelId="{6BF51B16-F164-4AC3-9A0F-02769EE19078}" type="presParOf" srcId="{96876473-CFAD-4537-9173-DF8F42B17D21}" destId="{0890BA61-BF5E-4FF6-B33B-D8E7B5038983}" srcOrd="0" destOrd="0" presId="urn:microsoft.com/office/officeart/2018/2/layout/IconVerticalSolidList"/>
    <dgm:cxn modelId="{C1C83755-70AD-4A17-854F-0A5B501BB2F4}" type="presParOf" srcId="{96876473-CFAD-4537-9173-DF8F42B17D21}" destId="{6DE7E263-7032-40E9-A72B-5868631D2BD1}" srcOrd="1" destOrd="0" presId="urn:microsoft.com/office/officeart/2018/2/layout/IconVerticalSolidList"/>
    <dgm:cxn modelId="{56B5601F-3A3C-4BE5-B0AE-A748C9FDC5DB}" type="presParOf" srcId="{96876473-CFAD-4537-9173-DF8F42B17D21}" destId="{A84B6A22-5F5C-46EB-A0EE-D626713CEF97}" srcOrd="2" destOrd="0" presId="urn:microsoft.com/office/officeart/2018/2/layout/IconVerticalSolidList"/>
    <dgm:cxn modelId="{65D572CC-B341-48E6-92D5-9CDF0F69A548}" type="presParOf" srcId="{96876473-CFAD-4537-9173-DF8F42B17D21}" destId="{45F50389-5E21-4477-831D-CECBB03EEAF7}" srcOrd="3" destOrd="0" presId="urn:microsoft.com/office/officeart/2018/2/layout/IconVerticalSolidList"/>
    <dgm:cxn modelId="{BFD2DAFF-09D7-46D8-8992-27E98D6DD88B}" type="presParOf" srcId="{3951B6B8-26C5-4467-B76B-DCBCC03ADEC5}" destId="{1A38089E-3F10-42F9-A09E-5F2873E09F2B}" srcOrd="9" destOrd="0" presId="urn:microsoft.com/office/officeart/2018/2/layout/IconVerticalSolidList"/>
    <dgm:cxn modelId="{7DA839FA-44B6-4ABB-808D-4896BD0B1F85}" type="presParOf" srcId="{3951B6B8-26C5-4467-B76B-DCBCC03ADEC5}" destId="{841811A1-7FD8-4B2A-9D4B-8CA9F4149F62}" srcOrd="10" destOrd="0" presId="urn:microsoft.com/office/officeart/2018/2/layout/IconVerticalSolidList"/>
    <dgm:cxn modelId="{89E24AE6-9566-414C-8BDB-9206BF75E677}" type="presParOf" srcId="{841811A1-7FD8-4B2A-9D4B-8CA9F4149F62}" destId="{8FE37598-49B8-48E8-BF17-83D48C132902}" srcOrd="0" destOrd="0" presId="urn:microsoft.com/office/officeart/2018/2/layout/IconVerticalSolidList"/>
    <dgm:cxn modelId="{A9D54B5B-88F8-4857-B9FE-D6A704BB4625}" type="presParOf" srcId="{841811A1-7FD8-4B2A-9D4B-8CA9F4149F62}" destId="{240AF0DC-173A-4F6F-A630-8F1E5FB4564F}" srcOrd="1" destOrd="0" presId="urn:microsoft.com/office/officeart/2018/2/layout/IconVerticalSolidList"/>
    <dgm:cxn modelId="{199E743F-8267-4367-A508-78BDA06EB87B}" type="presParOf" srcId="{841811A1-7FD8-4B2A-9D4B-8CA9F4149F62}" destId="{33858C13-0325-4D8B-8FC5-7F5255604D06}" srcOrd="2" destOrd="0" presId="urn:microsoft.com/office/officeart/2018/2/layout/IconVerticalSolidList"/>
    <dgm:cxn modelId="{66A7E06A-77CC-443B-939C-CE2C78117BF5}" type="presParOf" srcId="{841811A1-7FD8-4B2A-9D4B-8CA9F4149F62}" destId="{9D966443-B3F0-49F5-A349-1F3AE7FDD8E5}" srcOrd="3" destOrd="0" presId="urn:microsoft.com/office/officeart/2018/2/layout/IconVerticalSolidList"/>
    <dgm:cxn modelId="{4DE3FA6E-70CF-483A-BDC5-5560EF4B31D9}" type="presParOf" srcId="{3951B6B8-26C5-4467-B76B-DCBCC03ADEC5}" destId="{609C74C8-053D-4064-9082-B590746094B7}" srcOrd="11" destOrd="0" presId="urn:microsoft.com/office/officeart/2018/2/layout/IconVerticalSolidList"/>
    <dgm:cxn modelId="{FA515572-1173-48BE-AE88-4316FEE8F501}" type="presParOf" srcId="{3951B6B8-26C5-4467-B76B-DCBCC03ADEC5}" destId="{E8FCD692-4289-4F32-9DFA-75B14A741CB3}" srcOrd="12" destOrd="0" presId="urn:microsoft.com/office/officeart/2018/2/layout/IconVerticalSolidList"/>
    <dgm:cxn modelId="{E0C6753E-1CAB-406D-8039-854F54C639D0}" type="presParOf" srcId="{E8FCD692-4289-4F32-9DFA-75B14A741CB3}" destId="{A11C3AD2-72AA-4F4D-8441-EDF532F17E1A}" srcOrd="0" destOrd="0" presId="urn:microsoft.com/office/officeart/2018/2/layout/IconVerticalSolidList"/>
    <dgm:cxn modelId="{C1F62854-309E-4074-B63A-6A4AE8F5762F}" type="presParOf" srcId="{E8FCD692-4289-4F32-9DFA-75B14A741CB3}" destId="{53EE5E84-6949-4E7E-85B4-DCDFC354D27C}" srcOrd="1" destOrd="0" presId="urn:microsoft.com/office/officeart/2018/2/layout/IconVerticalSolidList"/>
    <dgm:cxn modelId="{26FC46D5-52E1-4E61-8265-4AE5700B9C58}" type="presParOf" srcId="{E8FCD692-4289-4F32-9DFA-75B14A741CB3}" destId="{0D308BE7-57FA-4D71-B20C-1AC6648465C8}" srcOrd="2" destOrd="0" presId="urn:microsoft.com/office/officeart/2018/2/layout/IconVerticalSolidList"/>
    <dgm:cxn modelId="{CC0188C2-1F75-4104-87D1-C83857206F4D}" type="presParOf" srcId="{E8FCD692-4289-4F32-9DFA-75B14A741CB3}" destId="{8123F167-739D-4106-A854-75403095636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34BA2CF-6645-4663-BE4F-865C545CCCE7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D7D31D8B-79E9-486A-8454-2EA01B496BCA}">
      <dgm:prSet phldrT="[Текст]" custT="1"/>
      <dgm:spPr/>
      <dgm:t>
        <a:bodyPr/>
        <a:lstStyle/>
        <a:p>
          <a:pPr algn="ctr"/>
          <a:r>
            <a:rPr lang="ru-RU" sz="3200" i="1" dirty="0"/>
            <a:t>Кейс компании «С</a:t>
          </a:r>
          <a:r>
            <a:rPr lang="en-US" sz="3200" i="1" dirty="0"/>
            <a:t>NOOC</a:t>
          </a:r>
          <a:r>
            <a:rPr lang="ru-RU" sz="3200" i="1" dirty="0"/>
            <a:t>»</a:t>
          </a:r>
        </a:p>
      </dgm:t>
    </dgm:pt>
    <dgm:pt modelId="{D5F08B26-FE7D-4109-946F-4A080457CD60}" type="parTrans" cxnId="{6EF45701-8C22-4719-9D69-7366BF9DDC1F}">
      <dgm:prSet/>
      <dgm:spPr/>
      <dgm:t>
        <a:bodyPr/>
        <a:lstStyle/>
        <a:p>
          <a:endParaRPr lang="ru-RU"/>
        </a:p>
      </dgm:t>
    </dgm:pt>
    <dgm:pt modelId="{29C54A22-6281-4EE1-BC41-5B95382DA8F3}" type="sibTrans" cxnId="{6EF45701-8C22-4719-9D69-7366BF9DDC1F}">
      <dgm:prSet/>
      <dgm:spPr/>
      <dgm:t>
        <a:bodyPr/>
        <a:lstStyle/>
        <a:p>
          <a:endParaRPr lang="ru-RU"/>
        </a:p>
      </dgm:t>
    </dgm:pt>
    <dgm:pt modelId="{E4A49B31-5C4F-4870-BB4F-A53BD1FB70D3}">
      <dgm:prSet phldrT="[Текст]" custT="1"/>
      <dgm:spPr/>
      <dgm:t>
        <a:bodyPr/>
        <a:lstStyle/>
        <a:p>
          <a:pPr algn="l"/>
          <a:r>
            <a:rPr lang="ru-RU" sz="1800" i="1" dirty="0">
              <a:effectLst/>
              <a:latin typeface="+mj-lt"/>
              <a:ea typeface="Calibri" panose="020F0502020204030204" pitchFamily="34" charset="0"/>
              <a:cs typeface="Cordia New" panose="020B0304020202020204" pitchFamily="34" charset="-34"/>
            </a:rPr>
            <a:t>Китайская компания «CNOOC» получила контракт на сумму около 1,6 млрд долл. на строительство основных модулей для проекта «Ямал СПГ». </a:t>
          </a:r>
          <a:r>
            <a:rPr lang="ru-RU" sz="1800" b="1" i="1" dirty="0">
              <a:effectLst/>
              <a:latin typeface="+mj-lt"/>
              <a:ea typeface="Calibri" panose="020F0502020204030204" pitchFamily="34" charset="0"/>
              <a:cs typeface="Cordia New" panose="020B0304020202020204" pitchFamily="34" charset="-34"/>
            </a:rPr>
            <a:t>Для КНР это было первым опытом экспорта технологических модулей СПГ на иностранный рынок. </a:t>
          </a:r>
          <a:endParaRPr lang="ru-RU" sz="1800" b="1" dirty="0"/>
        </a:p>
      </dgm:t>
    </dgm:pt>
    <dgm:pt modelId="{6DB6341E-B1CF-409C-AD58-B1669CA9BC45}" type="parTrans" cxnId="{B33FB81B-23A7-49BA-8E86-9299C774D82B}">
      <dgm:prSet/>
      <dgm:spPr/>
      <dgm:t>
        <a:bodyPr/>
        <a:lstStyle/>
        <a:p>
          <a:endParaRPr lang="ru-RU"/>
        </a:p>
      </dgm:t>
    </dgm:pt>
    <dgm:pt modelId="{D4CD537B-5D7C-4437-9A19-DEC2AED75BC8}" type="sibTrans" cxnId="{B33FB81B-23A7-49BA-8E86-9299C774D82B}">
      <dgm:prSet/>
      <dgm:spPr/>
      <dgm:t>
        <a:bodyPr/>
        <a:lstStyle/>
        <a:p>
          <a:endParaRPr lang="ru-RU"/>
        </a:p>
      </dgm:t>
    </dgm:pt>
    <dgm:pt modelId="{DD23818C-878F-4527-B4FE-529335233AAB}">
      <dgm:prSet phldrT="[Текст]" custT="1"/>
      <dgm:spPr/>
      <dgm:t>
        <a:bodyPr/>
        <a:lstStyle/>
        <a:p>
          <a:pPr algn="ctr"/>
          <a:r>
            <a:rPr lang="ru-RU" sz="3200" i="1" dirty="0"/>
            <a:t>Кейс компании </a:t>
          </a:r>
          <a:r>
            <a:rPr lang="ru-RU" sz="3200" i="1" dirty="0">
              <a:effectLst/>
              <a:latin typeface="+mj-lt"/>
              <a:ea typeface="Calibri" panose="020F0502020204030204" pitchFamily="34" charset="0"/>
              <a:cs typeface="Cordia New" panose="020B0304020202020204" pitchFamily="34" charset="-34"/>
            </a:rPr>
            <a:t>«Wison Offshore and Marine Ltd»</a:t>
          </a:r>
          <a:r>
            <a:rPr lang="ru-RU" sz="3200" i="1" dirty="0"/>
            <a:t> </a:t>
          </a:r>
        </a:p>
      </dgm:t>
    </dgm:pt>
    <dgm:pt modelId="{6C1CE64B-97E3-4C2B-9DA5-1E06E5E892F8}" type="parTrans" cxnId="{481C79D7-E0C0-4196-B5DD-19599882D8BC}">
      <dgm:prSet/>
      <dgm:spPr/>
      <dgm:t>
        <a:bodyPr/>
        <a:lstStyle/>
        <a:p>
          <a:endParaRPr lang="ru-RU"/>
        </a:p>
      </dgm:t>
    </dgm:pt>
    <dgm:pt modelId="{E8257721-5EED-4279-8D6D-513BC997F825}" type="sibTrans" cxnId="{481C79D7-E0C0-4196-B5DD-19599882D8BC}">
      <dgm:prSet/>
      <dgm:spPr/>
      <dgm:t>
        <a:bodyPr/>
        <a:lstStyle/>
        <a:p>
          <a:endParaRPr lang="ru-RU"/>
        </a:p>
      </dgm:t>
    </dgm:pt>
    <dgm:pt modelId="{336F787D-E4BC-4AF8-9286-1CA7402A6902}">
      <dgm:prSet phldrT="[Текст]" custT="1"/>
      <dgm:spPr/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ru-RU" sz="1800" i="1" dirty="0">
              <a:effectLst/>
              <a:latin typeface="+mj-lt"/>
              <a:ea typeface="Calibri" panose="020F0502020204030204" pitchFamily="34" charset="0"/>
              <a:cs typeface="Cordia New" panose="020B0304020202020204" pitchFamily="34" charset="-34"/>
            </a:rPr>
            <a:t>«Wison Offshore and Marine Ltd», получила крупный контракт на изготовление промышленных модулей для проекта «Арктик СПГ 2».</a:t>
          </a:r>
          <a:endParaRPr lang="ru-RU" sz="1800" dirty="0"/>
        </a:p>
      </dgm:t>
    </dgm:pt>
    <dgm:pt modelId="{E648C654-7B34-41CA-A7F4-621A0BBCF28F}" type="parTrans" cxnId="{2D31CFE9-4246-481B-BAAC-4371B449FFE0}">
      <dgm:prSet/>
      <dgm:spPr/>
      <dgm:t>
        <a:bodyPr/>
        <a:lstStyle/>
        <a:p>
          <a:endParaRPr lang="ru-RU"/>
        </a:p>
      </dgm:t>
    </dgm:pt>
    <dgm:pt modelId="{2D9C7B97-A4ED-4719-A4CD-25EA5554A414}" type="sibTrans" cxnId="{2D31CFE9-4246-481B-BAAC-4371B449FFE0}">
      <dgm:prSet/>
      <dgm:spPr/>
      <dgm:t>
        <a:bodyPr/>
        <a:lstStyle/>
        <a:p>
          <a:endParaRPr lang="ru-RU"/>
        </a:p>
      </dgm:t>
    </dgm:pt>
    <dgm:pt modelId="{3E91D0E3-E61C-4478-95F0-1A79A72CCB62}" type="pres">
      <dgm:prSet presAssocID="{234BA2CF-6645-4663-BE4F-865C545CCCE7}" presName="linear" presStyleCnt="0">
        <dgm:presLayoutVars>
          <dgm:animLvl val="lvl"/>
          <dgm:resizeHandles val="exact"/>
        </dgm:presLayoutVars>
      </dgm:prSet>
      <dgm:spPr/>
    </dgm:pt>
    <dgm:pt modelId="{8D067CA2-C6F4-4AEE-BB6C-7C9F93A45596}" type="pres">
      <dgm:prSet presAssocID="{D7D31D8B-79E9-486A-8454-2EA01B496BCA}" presName="parentText" presStyleLbl="node1" presStyleIdx="0" presStyleCnt="2" custScaleY="55480">
        <dgm:presLayoutVars>
          <dgm:chMax val="0"/>
          <dgm:bulletEnabled val="1"/>
        </dgm:presLayoutVars>
      </dgm:prSet>
      <dgm:spPr/>
    </dgm:pt>
    <dgm:pt modelId="{3A104132-8A9B-46BF-846F-FD5BBCA13167}" type="pres">
      <dgm:prSet presAssocID="{D7D31D8B-79E9-486A-8454-2EA01B496BCA}" presName="childText" presStyleLbl="revTx" presStyleIdx="0" presStyleCnt="2" custScaleY="79425">
        <dgm:presLayoutVars>
          <dgm:bulletEnabled val="1"/>
        </dgm:presLayoutVars>
      </dgm:prSet>
      <dgm:spPr/>
    </dgm:pt>
    <dgm:pt modelId="{6DF02DFD-53BD-499F-8FE6-799DF411201F}" type="pres">
      <dgm:prSet presAssocID="{DD23818C-878F-4527-B4FE-529335233AAB}" presName="parentText" presStyleLbl="node1" presStyleIdx="1" presStyleCnt="2" custScaleY="48643">
        <dgm:presLayoutVars>
          <dgm:chMax val="0"/>
          <dgm:bulletEnabled val="1"/>
        </dgm:presLayoutVars>
      </dgm:prSet>
      <dgm:spPr/>
    </dgm:pt>
    <dgm:pt modelId="{055FB0CA-85BB-4BDF-836B-BDCDDE2914E2}" type="pres">
      <dgm:prSet presAssocID="{DD23818C-878F-4527-B4FE-529335233AAB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6EF45701-8C22-4719-9D69-7366BF9DDC1F}" srcId="{234BA2CF-6645-4663-BE4F-865C545CCCE7}" destId="{D7D31D8B-79E9-486A-8454-2EA01B496BCA}" srcOrd="0" destOrd="0" parTransId="{D5F08B26-FE7D-4109-946F-4A080457CD60}" sibTransId="{29C54A22-6281-4EE1-BC41-5B95382DA8F3}"/>
    <dgm:cxn modelId="{B33FB81B-23A7-49BA-8E86-9299C774D82B}" srcId="{D7D31D8B-79E9-486A-8454-2EA01B496BCA}" destId="{E4A49B31-5C4F-4870-BB4F-A53BD1FB70D3}" srcOrd="0" destOrd="0" parTransId="{6DB6341E-B1CF-409C-AD58-B1669CA9BC45}" sibTransId="{D4CD537B-5D7C-4437-9A19-DEC2AED75BC8}"/>
    <dgm:cxn modelId="{866C9223-C87C-4AA3-BD38-1AE0A2798A27}" type="presOf" srcId="{D7D31D8B-79E9-486A-8454-2EA01B496BCA}" destId="{8D067CA2-C6F4-4AEE-BB6C-7C9F93A45596}" srcOrd="0" destOrd="0" presId="urn:microsoft.com/office/officeart/2005/8/layout/vList2"/>
    <dgm:cxn modelId="{4A601030-4364-424D-BBAE-93D4E9EB90F3}" type="presOf" srcId="{E4A49B31-5C4F-4870-BB4F-A53BD1FB70D3}" destId="{3A104132-8A9B-46BF-846F-FD5BBCA13167}" srcOrd="0" destOrd="0" presId="urn:microsoft.com/office/officeart/2005/8/layout/vList2"/>
    <dgm:cxn modelId="{C6959853-7EAF-4166-8DD7-6B378BC29D3A}" type="presOf" srcId="{234BA2CF-6645-4663-BE4F-865C545CCCE7}" destId="{3E91D0E3-E61C-4478-95F0-1A79A72CCB62}" srcOrd="0" destOrd="0" presId="urn:microsoft.com/office/officeart/2005/8/layout/vList2"/>
    <dgm:cxn modelId="{BD5C82B2-5306-41C3-AD65-B1E704E4033B}" type="presOf" srcId="{DD23818C-878F-4527-B4FE-529335233AAB}" destId="{6DF02DFD-53BD-499F-8FE6-799DF411201F}" srcOrd="0" destOrd="0" presId="urn:microsoft.com/office/officeart/2005/8/layout/vList2"/>
    <dgm:cxn modelId="{3333ACCA-5BAC-44AC-98ED-64139814C737}" type="presOf" srcId="{336F787D-E4BC-4AF8-9286-1CA7402A6902}" destId="{055FB0CA-85BB-4BDF-836B-BDCDDE2914E2}" srcOrd="0" destOrd="0" presId="urn:microsoft.com/office/officeart/2005/8/layout/vList2"/>
    <dgm:cxn modelId="{481C79D7-E0C0-4196-B5DD-19599882D8BC}" srcId="{234BA2CF-6645-4663-BE4F-865C545CCCE7}" destId="{DD23818C-878F-4527-B4FE-529335233AAB}" srcOrd="1" destOrd="0" parTransId="{6C1CE64B-97E3-4C2B-9DA5-1E06E5E892F8}" sibTransId="{E8257721-5EED-4279-8D6D-513BC997F825}"/>
    <dgm:cxn modelId="{2D31CFE9-4246-481B-BAAC-4371B449FFE0}" srcId="{DD23818C-878F-4527-B4FE-529335233AAB}" destId="{336F787D-E4BC-4AF8-9286-1CA7402A6902}" srcOrd="0" destOrd="0" parTransId="{E648C654-7B34-41CA-A7F4-621A0BBCF28F}" sibTransId="{2D9C7B97-A4ED-4719-A4CD-25EA5554A414}"/>
    <dgm:cxn modelId="{B1874BF0-AB3B-4332-9DE9-2ABB2DDB018D}" type="presParOf" srcId="{3E91D0E3-E61C-4478-95F0-1A79A72CCB62}" destId="{8D067CA2-C6F4-4AEE-BB6C-7C9F93A45596}" srcOrd="0" destOrd="0" presId="urn:microsoft.com/office/officeart/2005/8/layout/vList2"/>
    <dgm:cxn modelId="{79775BBC-F45A-4710-9FB5-42F0043FB379}" type="presParOf" srcId="{3E91D0E3-E61C-4478-95F0-1A79A72CCB62}" destId="{3A104132-8A9B-46BF-846F-FD5BBCA13167}" srcOrd="1" destOrd="0" presId="urn:microsoft.com/office/officeart/2005/8/layout/vList2"/>
    <dgm:cxn modelId="{C26FCF0E-0942-4E87-AB52-CD5ADD4A8DE2}" type="presParOf" srcId="{3E91D0E3-E61C-4478-95F0-1A79A72CCB62}" destId="{6DF02DFD-53BD-499F-8FE6-799DF411201F}" srcOrd="2" destOrd="0" presId="urn:microsoft.com/office/officeart/2005/8/layout/vList2"/>
    <dgm:cxn modelId="{D2B62194-1823-421B-8F61-7670E5ACFF42}" type="presParOf" srcId="{3E91D0E3-E61C-4478-95F0-1A79A72CCB62}" destId="{055FB0CA-85BB-4BDF-836B-BDCDDE2914E2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34BA2CF-6645-4663-BE4F-865C545CCCE7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D7D31D8B-79E9-486A-8454-2EA01B496BCA}">
      <dgm:prSet phldrT="[Текст]" custT="1"/>
      <dgm:spPr/>
      <dgm:t>
        <a:bodyPr/>
        <a:lstStyle/>
        <a:p>
          <a:pPr algn="ctr"/>
          <a:r>
            <a:rPr lang="ru-RU" sz="3200" i="1" dirty="0"/>
            <a:t>Россия</a:t>
          </a:r>
        </a:p>
      </dgm:t>
    </dgm:pt>
    <dgm:pt modelId="{D5F08B26-FE7D-4109-946F-4A080457CD60}" type="parTrans" cxnId="{6EF45701-8C22-4719-9D69-7366BF9DDC1F}">
      <dgm:prSet/>
      <dgm:spPr/>
      <dgm:t>
        <a:bodyPr/>
        <a:lstStyle/>
        <a:p>
          <a:endParaRPr lang="ru-RU"/>
        </a:p>
      </dgm:t>
    </dgm:pt>
    <dgm:pt modelId="{29C54A22-6281-4EE1-BC41-5B95382DA8F3}" type="sibTrans" cxnId="{6EF45701-8C22-4719-9D69-7366BF9DDC1F}">
      <dgm:prSet/>
      <dgm:spPr/>
      <dgm:t>
        <a:bodyPr/>
        <a:lstStyle/>
        <a:p>
          <a:endParaRPr lang="ru-RU"/>
        </a:p>
      </dgm:t>
    </dgm:pt>
    <dgm:pt modelId="{E4A49B31-5C4F-4870-BB4F-A53BD1FB70D3}">
      <dgm:prSet phldrT="[Текст]" custT="1"/>
      <dgm:spPr/>
      <dgm:t>
        <a:bodyPr/>
        <a:lstStyle/>
        <a:p>
          <a:pPr algn="l"/>
          <a:r>
            <a:rPr lang="ru-RU" sz="1800" b="1" i="1" dirty="0">
              <a:effectLst/>
              <a:latin typeface="+mj-lt"/>
              <a:ea typeface="Calibri" panose="020F0502020204030204" pitchFamily="34" charset="0"/>
              <a:cs typeface="Cordia New" panose="020B0304020202020204" pitchFamily="34" charset="-34"/>
            </a:rPr>
            <a:t>Россия</a:t>
          </a:r>
          <a:r>
            <a:rPr lang="ru-RU" sz="1800" i="1" dirty="0">
              <a:effectLst/>
              <a:latin typeface="+mj-lt"/>
              <a:ea typeface="Calibri" panose="020F0502020204030204" pitchFamily="34" charset="0"/>
              <a:cs typeface="Cordia New" panose="020B0304020202020204" pitchFamily="34" charset="-34"/>
            </a:rPr>
            <a:t> получает как </a:t>
          </a:r>
          <a:r>
            <a:rPr lang="ru-RU" sz="1800" i="1" u="sng" dirty="0">
              <a:effectLst/>
              <a:latin typeface="+mj-lt"/>
              <a:ea typeface="Calibri" panose="020F0502020204030204" pitchFamily="34" charset="0"/>
              <a:cs typeface="Cordia New" panose="020B0304020202020204" pitchFamily="34" charset="-34"/>
            </a:rPr>
            <a:t>прямые инвестиции</a:t>
          </a:r>
          <a:r>
            <a:rPr lang="ru-RU" sz="1800" i="1" dirty="0">
              <a:effectLst/>
              <a:latin typeface="+mj-lt"/>
              <a:ea typeface="Calibri" panose="020F0502020204030204" pitchFamily="34" charset="0"/>
              <a:cs typeface="Cordia New" panose="020B0304020202020204" pitchFamily="34" charset="-34"/>
            </a:rPr>
            <a:t>, так и </a:t>
          </a:r>
          <a:r>
            <a:rPr lang="ru-RU" sz="1800" i="1" u="sng" dirty="0">
              <a:effectLst/>
              <a:latin typeface="+mj-lt"/>
              <a:ea typeface="Calibri" panose="020F0502020204030204" pitchFamily="34" charset="0"/>
              <a:cs typeface="Cordia New" panose="020B0304020202020204" pitchFamily="34" charset="-34"/>
            </a:rPr>
            <a:t>заемные средства </a:t>
          </a:r>
          <a:r>
            <a:rPr lang="ru-RU" sz="1800" i="1" dirty="0">
              <a:effectLst/>
              <a:latin typeface="+mj-lt"/>
              <a:ea typeface="Calibri" panose="020F0502020204030204" pitchFamily="34" charset="0"/>
              <a:cs typeface="Cordia New" panose="020B0304020202020204" pitchFamily="34" charset="-34"/>
            </a:rPr>
            <a:t>для реализации СПГ-проектов, </a:t>
          </a:r>
          <a:r>
            <a:rPr lang="ru-RU" sz="1800" i="1" u="sng" dirty="0">
              <a:effectLst/>
              <a:latin typeface="+mj-lt"/>
              <a:ea typeface="Calibri" panose="020F0502020204030204" pitchFamily="34" charset="0"/>
              <a:cs typeface="Cordia New" panose="020B0304020202020204" pitchFamily="34" charset="-34"/>
            </a:rPr>
            <a:t>технологическое оборудование </a:t>
          </a:r>
          <a:r>
            <a:rPr lang="ru-RU" sz="1800" i="1" dirty="0">
              <a:effectLst/>
              <a:latin typeface="+mj-lt"/>
              <a:ea typeface="Calibri" panose="020F0502020204030204" pitchFamily="34" charset="0"/>
              <a:cs typeface="Cordia New" panose="020B0304020202020204" pitchFamily="34" charset="-34"/>
            </a:rPr>
            <a:t>и </a:t>
          </a:r>
          <a:r>
            <a:rPr lang="ru-RU" sz="1800" i="1" u="sng" dirty="0">
              <a:effectLst/>
              <a:latin typeface="+mj-lt"/>
              <a:ea typeface="Calibri" panose="020F0502020204030204" pitchFamily="34" charset="0"/>
              <a:cs typeface="Cordia New" panose="020B0304020202020204" pitchFamily="34" charset="-34"/>
            </a:rPr>
            <a:t>китайский рынок </a:t>
          </a:r>
          <a:r>
            <a:rPr lang="ru-RU" sz="1800" i="1" dirty="0">
              <a:effectLst/>
              <a:latin typeface="+mj-lt"/>
              <a:ea typeface="Calibri" panose="020F0502020204030204" pitchFamily="34" charset="0"/>
              <a:cs typeface="Cordia New" panose="020B0304020202020204" pitchFamily="34" charset="-34"/>
            </a:rPr>
            <a:t>для сбыта природного газ</a:t>
          </a:r>
          <a:endParaRPr lang="ru-RU" sz="1800" dirty="0"/>
        </a:p>
      </dgm:t>
    </dgm:pt>
    <dgm:pt modelId="{6DB6341E-B1CF-409C-AD58-B1669CA9BC45}" type="parTrans" cxnId="{B33FB81B-23A7-49BA-8E86-9299C774D82B}">
      <dgm:prSet/>
      <dgm:spPr/>
      <dgm:t>
        <a:bodyPr/>
        <a:lstStyle/>
        <a:p>
          <a:endParaRPr lang="ru-RU"/>
        </a:p>
      </dgm:t>
    </dgm:pt>
    <dgm:pt modelId="{D4CD537B-5D7C-4437-9A19-DEC2AED75BC8}" type="sibTrans" cxnId="{B33FB81B-23A7-49BA-8E86-9299C774D82B}">
      <dgm:prSet/>
      <dgm:spPr/>
      <dgm:t>
        <a:bodyPr/>
        <a:lstStyle/>
        <a:p>
          <a:endParaRPr lang="ru-RU"/>
        </a:p>
      </dgm:t>
    </dgm:pt>
    <dgm:pt modelId="{DD23818C-878F-4527-B4FE-529335233AAB}">
      <dgm:prSet phldrT="[Текст]" custT="1"/>
      <dgm:spPr/>
      <dgm:t>
        <a:bodyPr/>
        <a:lstStyle/>
        <a:p>
          <a:pPr algn="ctr"/>
          <a:r>
            <a:rPr lang="ru-RU" sz="3200" i="1" dirty="0"/>
            <a:t>Китай</a:t>
          </a:r>
        </a:p>
      </dgm:t>
    </dgm:pt>
    <dgm:pt modelId="{6C1CE64B-97E3-4C2B-9DA5-1E06E5E892F8}" type="parTrans" cxnId="{481C79D7-E0C0-4196-B5DD-19599882D8BC}">
      <dgm:prSet/>
      <dgm:spPr/>
      <dgm:t>
        <a:bodyPr/>
        <a:lstStyle/>
        <a:p>
          <a:endParaRPr lang="ru-RU"/>
        </a:p>
      </dgm:t>
    </dgm:pt>
    <dgm:pt modelId="{E8257721-5EED-4279-8D6D-513BC997F825}" type="sibTrans" cxnId="{481C79D7-E0C0-4196-B5DD-19599882D8BC}">
      <dgm:prSet/>
      <dgm:spPr/>
      <dgm:t>
        <a:bodyPr/>
        <a:lstStyle/>
        <a:p>
          <a:endParaRPr lang="ru-RU"/>
        </a:p>
      </dgm:t>
    </dgm:pt>
    <dgm:pt modelId="{336F787D-E4BC-4AF8-9286-1CA7402A6902}">
      <dgm:prSet phldrT="[Текст]" custT="1"/>
      <dgm:spPr/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ru-RU" sz="1800" b="1" i="1" dirty="0">
              <a:effectLst/>
              <a:latin typeface="+mj-lt"/>
              <a:ea typeface="Calibri" panose="020F0502020204030204" pitchFamily="34" charset="0"/>
              <a:cs typeface="Cordia New" panose="020B0304020202020204" pitchFamily="34" charset="-34"/>
            </a:rPr>
            <a:t>КНР</a:t>
          </a:r>
          <a:r>
            <a:rPr lang="ru-RU" sz="1800" i="1" dirty="0">
              <a:effectLst/>
              <a:latin typeface="+mj-lt"/>
              <a:ea typeface="Calibri" panose="020F0502020204030204" pitchFamily="34" charset="0"/>
              <a:cs typeface="Cordia New" panose="020B0304020202020204" pitchFamily="34" charset="-34"/>
            </a:rPr>
            <a:t> уже получила возможность войти на мировые рынки оборудования, необходимого для производства СПГ, опыт освоения ресурсов Арктики. </a:t>
          </a:r>
          <a:endParaRPr lang="ru-RU" sz="1800" dirty="0"/>
        </a:p>
      </dgm:t>
    </dgm:pt>
    <dgm:pt modelId="{E648C654-7B34-41CA-A7F4-621A0BBCF28F}" type="parTrans" cxnId="{2D31CFE9-4246-481B-BAAC-4371B449FFE0}">
      <dgm:prSet/>
      <dgm:spPr/>
      <dgm:t>
        <a:bodyPr/>
        <a:lstStyle/>
        <a:p>
          <a:endParaRPr lang="ru-RU"/>
        </a:p>
      </dgm:t>
    </dgm:pt>
    <dgm:pt modelId="{2D9C7B97-A4ED-4719-A4CD-25EA5554A414}" type="sibTrans" cxnId="{2D31CFE9-4246-481B-BAAC-4371B449FFE0}">
      <dgm:prSet/>
      <dgm:spPr/>
      <dgm:t>
        <a:bodyPr/>
        <a:lstStyle/>
        <a:p>
          <a:endParaRPr lang="ru-RU"/>
        </a:p>
      </dgm:t>
    </dgm:pt>
    <dgm:pt modelId="{581239AD-7A48-497A-8C42-C8DED97D31FB}">
      <dgm:prSet custT="1"/>
      <dgm:spPr/>
      <dgm:t>
        <a:bodyPr/>
        <a:lstStyle/>
        <a:p>
          <a:pPr algn="l"/>
          <a:r>
            <a:rPr lang="ru-RU" sz="1800" i="1" dirty="0">
              <a:effectLst/>
              <a:latin typeface="+mj-lt"/>
              <a:ea typeface="Calibri" panose="020F0502020204030204" pitchFamily="34" charset="0"/>
              <a:cs typeface="Cordia New" panose="020B0304020202020204" pitchFamily="34" charset="-34"/>
            </a:rPr>
            <a:t>Кроме того, </a:t>
          </a:r>
          <a:r>
            <a:rPr lang="ru-RU" sz="1800" b="1" i="1" dirty="0">
              <a:effectLst/>
              <a:latin typeface="+mj-lt"/>
              <a:ea typeface="Calibri" panose="020F0502020204030204" pitchFamily="34" charset="0"/>
              <a:cs typeface="Cordia New" panose="020B0304020202020204" pitchFamily="34" charset="-34"/>
            </a:rPr>
            <a:t>Китай</a:t>
          </a:r>
          <a:r>
            <a:rPr lang="ru-RU" sz="1800" i="1" dirty="0">
              <a:effectLst/>
              <a:latin typeface="+mj-lt"/>
              <a:ea typeface="Calibri" panose="020F0502020204030204" pitchFamily="34" charset="0"/>
              <a:cs typeface="Cordia New" panose="020B0304020202020204" pitchFamily="34" charset="-34"/>
            </a:rPr>
            <a:t>, являясь крупнейшим иностранным инвестором в СПГ-проекты России,</a:t>
          </a:r>
          <a:r>
            <a:rPr lang="ru-RU" sz="1800" i="1" u="sng" dirty="0">
              <a:effectLst/>
              <a:latin typeface="+mj-lt"/>
              <a:ea typeface="Calibri" panose="020F0502020204030204" pitchFamily="34" charset="0"/>
              <a:cs typeface="Cordia New" panose="020B0304020202020204" pitchFamily="34" charset="-34"/>
            </a:rPr>
            <a:t> имеет экономические преимущества в контрактах на поставку СПГ</a:t>
          </a:r>
        </a:p>
      </dgm:t>
    </dgm:pt>
    <dgm:pt modelId="{3ECC7051-39D6-41C1-B1E3-13AA08CA37EA}" type="parTrans" cxnId="{25ADF2F6-7A5A-4D5E-9AAF-FEA37B90D21E}">
      <dgm:prSet/>
      <dgm:spPr/>
      <dgm:t>
        <a:bodyPr/>
        <a:lstStyle/>
        <a:p>
          <a:endParaRPr lang="ru-RU"/>
        </a:p>
      </dgm:t>
    </dgm:pt>
    <dgm:pt modelId="{BF3B0CA5-BD25-4C22-9D62-C90872FF575C}" type="sibTrans" cxnId="{25ADF2F6-7A5A-4D5E-9AAF-FEA37B90D21E}">
      <dgm:prSet/>
      <dgm:spPr/>
      <dgm:t>
        <a:bodyPr/>
        <a:lstStyle/>
        <a:p>
          <a:endParaRPr lang="ru-RU"/>
        </a:p>
      </dgm:t>
    </dgm:pt>
    <dgm:pt modelId="{3E91D0E3-E61C-4478-95F0-1A79A72CCB62}" type="pres">
      <dgm:prSet presAssocID="{234BA2CF-6645-4663-BE4F-865C545CCCE7}" presName="linear" presStyleCnt="0">
        <dgm:presLayoutVars>
          <dgm:animLvl val="lvl"/>
          <dgm:resizeHandles val="exact"/>
        </dgm:presLayoutVars>
      </dgm:prSet>
      <dgm:spPr/>
    </dgm:pt>
    <dgm:pt modelId="{8D067CA2-C6F4-4AEE-BB6C-7C9F93A45596}" type="pres">
      <dgm:prSet presAssocID="{D7D31D8B-79E9-486A-8454-2EA01B496BCA}" presName="parentText" presStyleLbl="node1" presStyleIdx="0" presStyleCnt="2" custScaleY="55480">
        <dgm:presLayoutVars>
          <dgm:chMax val="0"/>
          <dgm:bulletEnabled val="1"/>
        </dgm:presLayoutVars>
      </dgm:prSet>
      <dgm:spPr/>
    </dgm:pt>
    <dgm:pt modelId="{3A104132-8A9B-46BF-846F-FD5BBCA13167}" type="pres">
      <dgm:prSet presAssocID="{D7D31D8B-79E9-486A-8454-2EA01B496BCA}" presName="childText" presStyleLbl="revTx" presStyleIdx="0" presStyleCnt="2" custScaleY="79425">
        <dgm:presLayoutVars>
          <dgm:bulletEnabled val="1"/>
        </dgm:presLayoutVars>
      </dgm:prSet>
      <dgm:spPr/>
    </dgm:pt>
    <dgm:pt modelId="{6DF02DFD-53BD-499F-8FE6-799DF411201F}" type="pres">
      <dgm:prSet presAssocID="{DD23818C-878F-4527-B4FE-529335233AAB}" presName="parentText" presStyleLbl="node1" presStyleIdx="1" presStyleCnt="2" custScaleY="48643">
        <dgm:presLayoutVars>
          <dgm:chMax val="0"/>
          <dgm:bulletEnabled val="1"/>
        </dgm:presLayoutVars>
      </dgm:prSet>
      <dgm:spPr/>
    </dgm:pt>
    <dgm:pt modelId="{055FB0CA-85BB-4BDF-836B-BDCDDE2914E2}" type="pres">
      <dgm:prSet presAssocID="{DD23818C-878F-4527-B4FE-529335233AAB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6EF45701-8C22-4719-9D69-7366BF9DDC1F}" srcId="{234BA2CF-6645-4663-BE4F-865C545CCCE7}" destId="{D7D31D8B-79E9-486A-8454-2EA01B496BCA}" srcOrd="0" destOrd="0" parTransId="{D5F08B26-FE7D-4109-946F-4A080457CD60}" sibTransId="{29C54A22-6281-4EE1-BC41-5B95382DA8F3}"/>
    <dgm:cxn modelId="{B33FB81B-23A7-49BA-8E86-9299C774D82B}" srcId="{D7D31D8B-79E9-486A-8454-2EA01B496BCA}" destId="{E4A49B31-5C4F-4870-BB4F-A53BD1FB70D3}" srcOrd="0" destOrd="0" parTransId="{6DB6341E-B1CF-409C-AD58-B1669CA9BC45}" sibTransId="{D4CD537B-5D7C-4437-9A19-DEC2AED75BC8}"/>
    <dgm:cxn modelId="{866C9223-C87C-4AA3-BD38-1AE0A2798A27}" type="presOf" srcId="{D7D31D8B-79E9-486A-8454-2EA01B496BCA}" destId="{8D067CA2-C6F4-4AEE-BB6C-7C9F93A45596}" srcOrd="0" destOrd="0" presId="urn:microsoft.com/office/officeart/2005/8/layout/vList2"/>
    <dgm:cxn modelId="{4A601030-4364-424D-BBAE-93D4E9EB90F3}" type="presOf" srcId="{E4A49B31-5C4F-4870-BB4F-A53BD1FB70D3}" destId="{3A104132-8A9B-46BF-846F-FD5BBCA13167}" srcOrd="0" destOrd="0" presId="urn:microsoft.com/office/officeart/2005/8/layout/vList2"/>
    <dgm:cxn modelId="{C6959853-7EAF-4166-8DD7-6B378BC29D3A}" type="presOf" srcId="{234BA2CF-6645-4663-BE4F-865C545CCCE7}" destId="{3E91D0E3-E61C-4478-95F0-1A79A72CCB62}" srcOrd="0" destOrd="0" presId="urn:microsoft.com/office/officeart/2005/8/layout/vList2"/>
    <dgm:cxn modelId="{447FB7AB-E11E-4832-A7FE-A2AFAEBE4EB0}" type="presOf" srcId="{581239AD-7A48-497A-8C42-C8DED97D31FB}" destId="{055FB0CA-85BB-4BDF-836B-BDCDDE2914E2}" srcOrd="0" destOrd="1" presId="urn:microsoft.com/office/officeart/2005/8/layout/vList2"/>
    <dgm:cxn modelId="{BD5C82B2-5306-41C3-AD65-B1E704E4033B}" type="presOf" srcId="{DD23818C-878F-4527-B4FE-529335233AAB}" destId="{6DF02DFD-53BD-499F-8FE6-799DF411201F}" srcOrd="0" destOrd="0" presId="urn:microsoft.com/office/officeart/2005/8/layout/vList2"/>
    <dgm:cxn modelId="{3333ACCA-5BAC-44AC-98ED-64139814C737}" type="presOf" srcId="{336F787D-E4BC-4AF8-9286-1CA7402A6902}" destId="{055FB0CA-85BB-4BDF-836B-BDCDDE2914E2}" srcOrd="0" destOrd="0" presId="urn:microsoft.com/office/officeart/2005/8/layout/vList2"/>
    <dgm:cxn modelId="{481C79D7-E0C0-4196-B5DD-19599882D8BC}" srcId="{234BA2CF-6645-4663-BE4F-865C545CCCE7}" destId="{DD23818C-878F-4527-B4FE-529335233AAB}" srcOrd="1" destOrd="0" parTransId="{6C1CE64B-97E3-4C2B-9DA5-1E06E5E892F8}" sibTransId="{E8257721-5EED-4279-8D6D-513BC997F825}"/>
    <dgm:cxn modelId="{2D31CFE9-4246-481B-BAAC-4371B449FFE0}" srcId="{DD23818C-878F-4527-B4FE-529335233AAB}" destId="{336F787D-E4BC-4AF8-9286-1CA7402A6902}" srcOrd="0" destOrd="0" parTransId="{E648C654-7B34-41CA-A7F4-621A0BBCF28F}" sibTransId="{2D9C7B97-A4ED-4719-A4CD-25EA5554A414}"/>
    <dgm:cxn modelId="{25ADF2F6-7A5A-4D5E-9AAF-FEA37B90D21E}" srcId="{DD23818C-878F-4527-B4FE-529335233AAB}" destId="{581239AD-7A48-497A-8C42-C8DED97D31FB}" srcOrd="1" destOrd="0" parTransId="{3ECC7051-39D6-41C1-B1E3-13AA08CA37EA}" sibTransId="{BF3B0CA5-BD25-4C22-9D62-C90872FF575C}"/>
    <dgm:cxn modelId="{B1874BF0-AB3B-4332-9DE9-2ABB2DDB018D}" type="presParOf" srcId="{3E91D0E3-E61C-4478-95F0-1A79A72CCB62}" destId="{8D067CA2-C6F4-4AEE-BB6C-7C9F93A45596}" srcOrd="0" destOrd="0" presId="urn:microsoft.com/office/officeart/2005/8/layout/vList2"/>
    <dgm:cxn modelId="{79775BBC-F45A-4710-9FB5-42F0043FB379}" type="presParOf" srcId="{3E91D0E3-E61C-4478-95F0-1A79A72CCB62}" destId="{3A104132-8A9B-46BF-846F-FD5BBCA13167}" srcOrd="1" destOrd="0" presId="urn:microsoft.com/office/officeart/2005/8/layout/vList2"/>
    <dgm:cxn modelId="{C26FCF0E-0942-4E87-AB52-CD5ADD4A8DE2}" type="presParOf" srcId="{3E91D0E3-E61C-4478-95F0-1A79A72CCB62}" destId="{6DF02DFD-53BD-499F-8FE6-799DF411201F}" srcOrd="2" destOrd="0" presId="urn:microsoft.com/office/officeart/2005/8/layout/vList2"/>
    <dgm:cxn modelId="{D2B62194-1823-421B-8F61-7670E5ACFF42}" type="presParOf" srcId="{3E91D0E3-E61C-4478-95F0-1A79A72CCB62}" destId="{055FB0CA-85BB-4BDF-836B-BDCDDE2914E2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FEFE062-D762-463E-820E-23D7D2A5E546}" type="doc">
      <dgm:prSet loTypeId="urn:microsoft.com/office/officeart/2005/8/layout/vProcess5" loCatId="process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7C23252B-DD1B-40BE-A074-2F963F0B3137}">
      <dgm:prSet/>
      <dgm:spPr/>
      <dgm:t>
        <a:bodyPr/>
        <a:lstStyle/>
        <a:p>
          <a:r>
            <a:rPr lang="en-US" dirty="0"/>
            <a:t>C</a:t>
          </a:r>
          <a:r>
            <a:rPr lang="ru-RU" dirty="0" err="1"/>
            <a:t>овместное</a:t>
          </a:r>
          <a:r>
            <a:rPr lang="ru-RU" dirty="0"/>
            <a:t> предприятие «</a:t>
          </a:r>
          <a:r>
            <a:rPr lang="ru-RU" dirty="0" err="1"/>
            <a:t>Солар</a:t>
          </a:r>
          <a:r>
            <a:rPr lang="ru-RU" dirty="0"/>
            <a:t> Системс»</a:t>
          </a:r>
          <a:r>
            <a:rPr lang="en-US" dirty="0"/>
            <a:t>: </a:t>
          </a:r>
          <a:r>
            <a:rPr lang="ru-RU" dirty="0"/>
            <a:t>установлены фотоэлектрические системы мощностью </a:t>
          </a:r>
          <a:r>
            <a:rPr lang="en-US" dirty="0"/>
            <a:t>&gt;</a:t>
          </a:r>
          <a:r>
            <a:rPr lang="ru-RU" dirty="0"/>
            <a:t>640 МВт</a:t>
          </a:r>
          <a:r>
            <a:rPr lang="en-US" dirty="0"/>
            <a:t>. </a:t>
          </a:r>
          <a:r>
            <a:rPr lang="ru-RU" dirty="0"/>
            <a:t>Некоторые проекты компании получают государственную поддержку в рамках ДМП ВИЭ</a:t>
          </a:r>
          <a:endParaRPr lang="en-US" dirty="0"/>
        </a:p>
      </dgm:t>
    </dgm:pt>
    <dgm:pt modelId="{1B8A2FDA-063B-4BCF-93B1-2DD6AD1C6A45}" type="parTrans" cxnId="{88EFBF8F-CC2C-457B-89BE-1DCA32B233CB}">
      <dgm:prSet/>
      <dgm:spPr/>
      <dgm:t>
        <a:bodyPr/>
        <a:lstStyle/>
        <a:p>
          <a:endParaRPr lang="en-US"/>
        </a:p>
      </dgm:t>
    </dgm:pt>
    <dgm:pt modelId="{B2E94BFF-57D4-434E-8EAA-16A4D8289A84}" type="sibTrans" cxnId="{88EFBF8F-CC2C-457B-89BE-1DCA32B233CB}">
      <dgm:prSet phldrT="01" phldr="0"/>
      <dgm:spPr/>
      <dgm:t>
        <a:bodyPr/>
        <a:lstStyle/>
        <a:p>
          <a:endParaRPr lang="en-US" dirty="0"/>
        </a:p>
      </dgm:t>
    </dgm:pt>
    <dgm:pt modelId="{CFDAB068-23B9-4FFB-85D5-660C83937FB1}">
      <dgm:prSet/>
      <dgm:spPr/>
      <dgm:t>
        <a:bodyPr/>
        <a:lstStyle/>
        <a:p>
          <a:r>
            <a:rPr lang="ru-RU"/>
            <a:t>Российско-китайский энергетический бизнес-форум 2022 г.: единство подходов к развитию ВИЭ, расширение сотрудничества, в т. ч. создание совместных наукоемких производств и обмен опытом; перспективное направление – «зелёные» сертификаты</a:t>
          </a:r>
          <a:endParaRPr lang="en-US"/>
        </a:p>
      </dgm:t>
    </dgm:pt>
    <dgm:pt modelId="{9B062AB5-D682-4D64-AADA-89D13A32E48E}" type="parTrans" cxnId="{475D37D6-4B37-4782-B642-39B26716159F}">
      <dgm:prSet/>
      <dgm:spPr/>
      <dgm:t>
        <a:bodyPr/>
        <a:lstStyle/>
        <a:p>
          <a:endParaRPr lang="en-US"/>
        </a:p>
      </dgm:t>
    </dgm:pt>
    <dgm:pt modelId="{D1869F56-DFF7-4CB4-82B2-33EB9793DB49}" type="sibTrans" cxnId="{475D37D6-4B37-4782-B642-39B26716159F}">
      <dgm:prSet phldrT="02" phldr="0"/>
      <dgm:spPr/>
      <dgm:t>
        <a:bodyPr/>
        <a:lstStyle/>
        <a:p>
          <a:endParaRPr lang="en-US" dirty="0"/>
        </a:p>
      </dgm:t>
    </dgm:pt>
    <dgm:pt modelId="{55E333A3-416C-41E0-9278-A9FD0D864DC6}">
      <dgm:prSet/>
      <dgm:spPr/>
      <dgm:t>
        <a:bodyPr/>
        <a:lstStyle/>
        <a:p>
          <a:r>
            <a:rPr lang="ru-RU"/>
            <a:t>КНР становится  одним из ключевых экспортных направлений в Концепции развития водородной энергетики России </a:t>
          </a:r>
          <a:endParaRPr lang="en-US"/>
        </a:p>
      </dgm:t>
    </dgm:pt>
    <dgm:pt modelId="{8748530F-C775-41D0-B00B-AD7D39A7CD31}" type="parTrans" cxnId="{3EB64D78-8B59-45A1-98A7-F360AE4F3F4E}">
      <dgm:prSet/>
      <dgm:spPr/>
      <dgm:t>
        <a:bodyPr/>
        <a:lstStyle/>
        <a:p>
          <a:endParaRPr lang="en-US"/>
        </a:p>
      </dgm:t>
    </dgm:pt>
    <dgm:pt modelId="{B783A4E3-17CB-41C7-8357-F2600E44866D}" type="sibTrans" cxnId="{3EB64D78-8B59-45A1-98A7-F360AE4F3F4E}">
      <dgm:prSet phldrT="03" phldr="0"/>
      <dgm:spPr/>
      <dgm:t>
        <a:bodyPr/>
        <a:lstStyle/>
        <a:p>
          <a:endParaRPr lang="en-US" dirty="0"/>
        </a:p>
      </dgm:t>
    </dgm:pt>
    <dgm:pt modelId="{4D7BC2A0-2846-42FD-86D5-49A97AF96A5E}">
      <dgm:prSet/>
      <dgm:spPr/>
      <dgm:t>
        <a:bodyPr/>
        <a:lstStyle/>
        <a:p>
          <a:r>
            <a:rPr lang="ru-RU"/>
            <a:t>Меморандум о взаимопонимании между «Русатом Оверсиз» и «Китайской энергетической компанией» по строительству водородного завода на Сахалине - экспорт может начаться в 2025 г.</a:t>
          </a:r>
          <a:endParaRPr lang="en-US"/>
        </a:p>
      </dgm:t>
    </dgm:pt>
    <dgm:pt modelId="{FD4AB1D1-E28C-494F-910A-046BACE2C7D1}" type="parTrans" cxnId="{B311888B-E588-4612-B3D7-809150905671}">
      <dgm:prSet/>
      <dgm:spPr/>
      <dgm:t>
        <a:bodyPr/>
        <a:lstStyle/>
        <a:p>
          <a:endParaRPr lang="en-US"/>
        </a:p>
      </dgm:t>
    </dgm:pt>
    <dgm:pt modelId="{9FA0D20C-E704-4556-BA3C-CF6CD4B09A60}" type="sibTrans" cxnId="{B311888B-E588-4612-B3D7-809150905671}">
      <dgm:prSet phldrT="04" phldr="0"/>
      <dgm:spPr/>
      <dgm:t>
        <a:bodyPr/>
        <a:lstStyle/>
        <a:p>
          <a:endParaRPr lang="en-US" dirty="0"/>
        </a:p>
      </dgm:t>
    </dgm:pt>
    <dgm:pt modelId="{476A1C85-A117-4596-9867-30B778F56EEE}">
      <dgm:prSet/>
      <dgm:spPr/>
      <dgm:t>
        <a:bodyPr/>
        <a:lstStyle/>
        <a:p>
          <a:r>
            <a:rPr lang="ru-RU"/>
            <a:t>Для сохранения конкурентоспособности на китайском водородном рынке Россия, помимо «жёлтого» и «голубого» водорода, должна будет предлагать и «зелёный»</a:t>
          </a:r>
          <a:endParaRPr lang="en-US"/>
        </a:p>
      </dgm:t>
    </dgm:pt>
    <dgm:pt modelId="{C8AC5EB1-5115-4038-8B5D-4A3BDE08C41E}" type="parTrans" cxnId="{34278B23-53EC-4BA9-9ABB-D005E085A9E9}">
      <dgm:prSet/>
      <dgm:spPr/>
      <dgm:t>
        <a:bodyPr/>
        <a:lstStyle/>
        <a:p>
          <a:endParaRPr lang="en-US"/>
        </a:p>
      </dgm:t>
    </dgm:pt>
    <dgm:pt modelId="{6FE3CD7A-6097-469D-85E6-E54961C1D901}" type="sibTrans" cxnId="{34278B23-53EC-4BA9-9ABB-D005E085A9E9}">
      <dgm:prSet phldrT="05" phldr="0"/>
      <dgm:spPr/>
      <dgm:t>
        <a:bodyPr/>
        <a:lstStyle/>
        <a:p>
          <a:endParaRPr lang="ru-RU"/>
        </a:p>
      </dgm:t>
    </dgm:pt>
    <dgm:pt modelId="{8249E471-EB66-4255-B49B-48495F91DA6E}" type="pres">
      <dgm:prSet presAssocID="{7FEFE062-D762-463E-820E-23D7D2A5E546}" presName="outerComposite" presStyleCnt="0">
        <dgm:presLayoutVars>
          <dgm:chMax val="5"/>
          <dgm:dir/>
          <dgm:resizeHandles val="exact"/>
        </dgm:presLayoutVars>
      </dgm:prSet>
      <dgm:spPr/>
    </dgm:pt>
    <dgm:pt modelId="{B4D3561F-D333-4D48-B579-FE70E4A1B55D}" type="pres">
      <dgm:prSet presAssocID="{7FEFE062-D762-463E-820E-23D7D2A5E546}" presName="dummyMaxCanvas" presStyleCnt="0">
        <dgm:presLayoutVars/>
      </dgm:prSet>
      <dgm:spPr/>
    </dgm:pt>
    <dgm:pt modelId="{C121820D-86F6-4B57-AE86-114C220C806C}" type="pres">
      <dgm:prSet presAssocID="{7FEFE062-D762-463E-820E-23D7D2A5E546}" presName="FiveNodes_1" presStyleLbl="node1" presStyleIdx="0" presStyleCnt="5">
        <dgm:presLayoutVars>
          <dgm:bulletEnabled val="1"/>
        </dgm:presLayoutVars>
      </dgm:prSet>
      <dgm:spPr/>
    </dgm:pt>
    <dgm:pt modelId="{6F1EBA02-3CAA-495F-B4D0-7439F1E0E791}" type="pres">
      <dgm:prSet presAssocID="{7FEFE062-D762-463E-820E-23D7D2A5E546}" presName="FiveNodes_2" presStyleLbl="node1" presStyleIdx="1" presStyleCnt="5">
        <dgm:presLayoutVars>
          <dgm:bulletEnabled val="1"/>
        </dgm:presLayoutVars>
      </dgm:prSet>
      <dgm:spPr/>
    </dgm:pt>
    <dgm:pt modelId="{D48B91C3-5A0B-4BA1-B4B0-262EA5334BC0}" type="pres">
      <dgm:prSet presAssocID="{7FEFE062-D762-463E-820E-23D7D2A5E546}" presName="FiveNodes_3" presStyleLbl="node1" presStyleIdx="2" presStyleCnt="5">
        <dgm:presLayoutVars>
          <dgm:bulletEnabled val="1"/>
        </dgm:presLayoutVars>
      </dgm:prSet>
      <dgm:spPr/>
    </dgm:pt>
    <dgm:pt modelId="{5AE88792-6794-43AA-9965-4520BC627B54}" type="pres">
      <dgm:prSet presAssocID="{7FEFE062-D762-463E-820E-23D7D2A5E546}" presName="FiveNodes_4" presStyleLbl="node1" presStyleIdx="3" presStyleCnt="5">
        <dgm:presLayoutVars>
          <dgm:bulletEnabled val="1"/>
        </dgm:presLayoutVars>
      </dgm:prSet>
      <dgm:spPr/>
    </dgm:pt>
    <dgm:pt modelId="{B78383AB-02C9-42FC-A75F-4CF948C89DE2}" type="pres">
      <dgm:prSet presAssocID="{7FEFE062-D762-463E-820E-23D7D2A5E546}" presName="FiveNodes_5" presStyleLbl="node1" presStyleIdx="4" presStyleCnt="5">
        <dgm:presLayoutVars>
          <dgm:bulletEnabled val="1"/>
        </dgm:presLayoutVars>
      </dgm:prSet>
      <dgm:spPr/>
    </dgm:pt>
    <dgm:pt modelId="{17F4F6D0-ED16-45A4-BD70-0A1EF618ACB3}" type="pres">
      <dgm:prSet presAssocID="{7FEFE062-D762-463E-820E-23D7D2A5E546}" presName="FiveConn_1-2" presStyleLbl="fgAccFollowNode1" presStyleIdx="0" presStyleCnt="4">
        <dgm:presLayoutVars>
          <dgm:bulletEnabled val="1"/>
        </dgm:presLayoutVars>
      </dgm:prSet>
      <dgm:spPr/>
    </dgm:pt>
    <dgm:pt modelId="{7E72C2A2-F126-46A2-9F88-D6E7092870C5}" type="pres">
      <dgm:prSet presAssocID="{7FEFE062-D762-463E-820E-23D7D2A5E546}" presName="FiveConn_2-3" presStyleLbl="fgAccFollowNode1" presStyleIdx="1" presStyleCnt="4">
        <dgm:presLayoutVars>
          <dgm:bulletEnabled val="1"/>
        </dgm:presLayoutVars>
      </dgm:prSet>
      <dgm:spPr/>
    </dgm:pt>
    <dgm:pt modelId="{F2C46A6A-EA47-4578-8863-123B240A90AF}" type="pres">
      <dgm:prSet presAssocID="{7FEFE062-D762-463E-820E-23D7D2A5E546}" presName="FiveConn_3-4" presStyleLbl="fgAccFollowNode1" presStyleIdx="2" presStyleCnt="4">
        <dgm:presLayoutVars>
          <dgm:bulletEnabled val="1"/>
        </dgm:presLayoutVars>
      </dgm:prSet>
      <dgm:spPr/>
    </dgm:pt>
    <dgm:pt modelId="{7A2B9584-8B99-4DF6-8C80-B8AE8B361A9C}" type="pres">
      <dgm:prSet presAssocID="{7FEFE062-D762-463E-820E-23D7D2A5E546}" presName="FiveConn_4-5" presStyleLbl="fgAccFollowNode1" presStyleIdx="3" presStyleCnt="4">
        <dgm:presLayoutVars>
          <dgm:bulletEnabled val="1"/>
        </dgm:presLayoutVars>
      </dgm:prSet>
      <dgm:spPr/>
    </dgm:pt>
    <dgm:pt modelId="{5227CF91-B007-435C-9C1E-F439C0F7C0B5}" type="pres">
      <dgm:prSet presAssocID="{7FEFE062-D762-463E-820E-23D7D2A5E546}" presName="FiveNodes_1_text" presStyleLbl="node1" presStyleIdx="4" presStyleCnt="5">
        <dgm:presLayoutVars>
          <dgm:bulletEnabled val="1"/>
        </dgm:presLayoutVars>
      </dgm:prSet>
      <dgm:spPr/>
    </dgm:pt>
    <dgm:pt modelId="{B587AC39-F215-4D0F-9641-24FC9974928C}" type="pres">
      <dgm:prSet presAssocID="{7FEFE062-D762-463E-820E-23D7D2A5E546}" presName="FiveNodes_2_text" presStyleLbl="node1" presStyleIdx="4" presStyleCnt="5">
        <dgm:presLayoutVars>
          <dgm:bulletEnabled val="1"/>
        </dgm:presLayoutVars>
      </dgm:prSet>
      <dgm:spPr/>
    </dgm:pt>
    <dgm:pt modelId="{5F69EEDF-86A2-4B1F-A0C1-1AFE7FD791F0}" type="pres">
      <dgm:prSet presAssocID="{7FEFE062-D762-463E-820E-23D7D2A5E546}" presName="FiveNodes_3_text" presStyleLbl="node1" presStyleIdx="4" presStyleCnt="5">
        <dgm:presLayoutVars>
          <dgm:bulletEnabled val="1"/>
        </dgm:presLayoutVars>
      </dgm:prSet>
      <dgm:spPr/>
    </dgm:pt>
    <dgm:pt modelId="{9B6C83DD-CE8A-42F3-B14A-987078113227}" type="pres">
      <dgm:prSet presAssocID="{7FEFE062-D762-463E-820E-23D7D2A5E546}" presName="FiveNodes_4_text" presStyleLbl="node1" presStyleIdx="4" presStyleCnt="5">
        <dgm:presLayoutVars>
          <dgm:bulletEnabled val="1"/>
        </dgm:presLayoutVars>
      </dgm:prSet>
      <dgm:spPr/>
    </dgm:pt>
    <dgm:pt modelId="{2FE00BE8-9336-4420-8C38-C4D5D343D20F}" type="pres">
      <dgm:prSet presAssocID="{7FEFE062-D762-463E-820E-23D7D2A5E546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642FAC05-FD5A-496A-BA7F-90F172D7CD3D}" type="presOf" srcId="{476A1C85-A117-4596-9867-30B778F56EEE}" destId="{B78383AB-02C9-42FC-A75F-4CF948C89DE2}" srcOrd="0" destOrd="0" presId="urn:microsoft.com/office/officeart/2005/8/layout/vProcess5"/>
    <dgm:cxn modelId="{2F8D1416-0418-4A2D-B970-9218DB1456E3}" type="presOf" srcId="{476A1C85-A117-4596-9867-30B778F56EEE}" destId="{2FE00BE8-9336-4420-8C38-C4D5D343D20F}" srcOrd="1" destOrd="0" presId="urn:microsoft.com/office/officeart/2005/8/layout/vProcess5"/>
    <dgm:cxn modelId="{34278B23-53EC-4BA9-9ABB-D005E085A9E9}" srcId="{7FEFE062-D762-463E-820E-23D7D2A5E546}" destId="{476A1C85-A117-4596-9867-30B778F56EEE}" srcOrd="4" destOrd="0" parTransId="{C8AC5EB1-5115-4038-8B5D-4A3BDE08C41E}" sibTransId="{6FE3CD7A-6097-469D-85E6-E54961C1D901}"/>
    <dgm:cxn modelId="{2AEAB034-14C9-4349-8147-76687F0533B9}" type="presOf" srcId="{4D7BC2A0-2846-42FD-86D5-49A97AF96A5E}" destId="{9B6C83DD-CE8A-42F3-B14A-987078113227}" srcOrd="1" destOrd="0" presId="urn:microsoft.com/office/officeart/2005/8/layout/vProcess5"/>
    <dgm:cxn modelId="{B859BE34-8927-4C0C-8A90-AB78358BD196}" type="presOf" srcId="{55E333A3-416C-41E0-9278-A9FD0D864DC6}" destId="{D48B91C3-5A0B-4BA1-B4B0-262EA5334BC0}" srcOrd="0" destOrd="0" presId="urn:microsoft.com/office/officeart/2005/8/layout/vProcess5"/>
    <dgm:cxn modelId="{CBDF5639-57C5-41C0-8528-2E197C640DF1}" type="presOf" srcId="{B783A4E3-17CB-41C7-8357-F2600E44866D}" destId="{F2C46A6A-EA47-4578-8863-123B240A90AF}" srcOrd="0" destOrd="0" presId="urn:microsoft.com/office/officeart/2005/8/layout/vProcess5"/>
    <dgm:cxn modelId="{1C0BA148-B067-4892-8BCB-BF79ADDCB896}" type="presOf" srcId="{7C23252B-DD1B-40BE-A074-2F963F0B3137}" destId="{5227CF91-B007-435C-9C1E-F439C0F7C0B5}" srcOrd="1" destOrd="0" presId="urn:microsoft.com/office/officeart/2005/8/layout/vProcess5"/>
    <dgm:cxn modelId="{3523716C-993F-4A9A-A37A-32212DF6398E}" type="presOf" srcId="{D1869F56-DFF7-4CB4-82B2-33EB9793DB49}" destId="{7E72C2A2-F126-46A2-9F88-D6E7092870C5}" srcOrd="0" destOrd="0" presId="urn:microsoft.com/office/officeart/2005/8/layout/vProcess5"/>
    <dgm:cxn modelId="{3EB64D78-8B59-45A1-98A7-F360AE4F3F4E}" srcId="{7FEFE062-D762-463E-820E-23D7D2A5E546}" destId="{55E333A3-416C-41E0-9278-A9FD0D864DC6}" srcOrd="2" destOrd="0" parTransId="{8748530F-C775-41D0-B00B-AD7D39A7CD31}" sibTransId="{B783A4E3-17CB-41C7-8357-F2600E44866D}"/>
    <dgm:cxn modelId="{A14CD779-347F-4674-ABEF-6BBD7D4BF8AC}" type="presOf" srcId="{7FEFE062-D762-463E-820E-23D7D2A5E546}" destId="{8249E471-EB66-4255-B49B-48495F91DA6E}" srcOrd="0" destOrd="0" presId="urn:microsoft.com/office/officeart/2005/8/layout/vProcess5"/>
    <dgm:cxn modelId="{78B95086-E95A-4D83-8D73-7A95ED1A2239}" type="presOf" srcId="{9FA0D20C-E704-4556-BA3C-CF6CD4B09A60}" destId="{7A2B9584-8B99-4DF6-8C80-B8AE8B361A9C}" srcOrd="0" destOrd="0" presId="urn:microsoft.com/office/officeart/2005/8/layout/vProcess5"/>
    <dgm:cxn modelId="{B311888B-E588-4612-B3D7-809150905671}" srcId="{7FEFE062-D762-463E-820E-23D7D2A5E546}" destId="{4D7BC2A0-2846-42FD-86D5-49A97AF96A5E}" srcOrd="3" destOrd="0" parTransId="{FD4AB1D1-E28C-494F-910A-046BACE2C7D1}" sibTransId="{9FA0D20C-E704-4556-BA3C-CF6CD4B09A60}"/>
    <dgm:cxn modelId="{9D3E5F8D-2D2A-4AE3-AE3E-D0CBA60B9287}" type="presOf" srcId="{CFDAB068-23B9-4FFB-85D5-660C83937FB1}" destId="{6F1EBA02-3CAA-495F-B4D0-7439F1E0E791}" srcOrd="0" destOrd="0" presId="urn:microsoft.com/office/officeart/2005/8/layout/vProcess5"/>
    <dgm:cxn modelId="{88EFBF8F-CC2C-457B-89BE-1DCA32B233CB}" srcId="{7FEFE062-D762-463E-820E-23D7D2A5E546}" destId="{7C23252B-DD1B-40BE-A074-2F963F0B3137}" srcOrd="0" destOrd="0" parTransId="{1B8A2FDA-063B-4BCF-93B1-2DD6AD1C6A45}" sibTransId="{B2E94BFF-57D4-434E-8EAA-16A4D8289A84}"/>
    <dgm:cxn modelId="{72559C95-F654-4808-B2D0-2F25669A5C9E}" type="presOf" srcId="{7C23252B-DD1B-40BE-A074-2F963F0B3137}" destId="{C121820D-86F6-4B57-AE86-114C220C806C}" srcOrd="0" destOrd="0" presId="urn:microsoft.com/office/officeart/2005/8/layout/vProcess5"/>
    <dgm:cxn modelId="{1B6FBCB6-A95D-48E7-9E83-E9ED8742DA50}" type="presOf" srcId="{CFDAB068-23B9-4FFB-85D5-660C83937FB1}" destId="{B587AC39-F215-4D0F-9641-24FC9974928C}" srcOrd="1" destOrd="0" presId="urn:microsoft.com/office/officeart/2005/8/layout/vProcess5"/>
    <dgm:cxn modelId="{056962BA-6CE1-44C0-B841-423859C390F5}" type="presOf" srcId="{55E333A3-416C-41E0-9278-A9FD0D864DC6}" destId="{5F69EEDF-86A2-4B1F-A0C1-1AFE7FD791F0}" srcOrd="1" destOrd="0" presId="urn:microsoft.com/office/officeart/2005/8/layout/vProcess5"/>
    <dgm:cxn modelId="{475D37D6-4B37-4782-B642-39B26716159F}" srcId="{7FEFE062-D762-463E-820E-23D7D2A5E546}" destId="{CFDAB068-23B9-4FFB-85D5-660C83937FB1}" srcOrd="1" destOrd="0" parTransId="{9B062AB5-D682-4D64-AADA-89D13A32E48E}" sibTransId="{D1869F56-DFF7-4CB4-82B2-33EB9793DB49}"/>
    <dgm:cxn modelId="{A1E804E3-3FC3-4A28-BFBF-8DE32AD88ABD}" type="presOf" srcId="{4D7BC2A0-2846-42FD-86D5-49A97AF96A5E}" destId="{5AE88792-6794-43AA-9965-4520BC627B54}" srcOrd="0" destOrd="0" presId="urn:microsoft.com/office/officeart/2005/8/layout/vProcess5"/>
    <dgm:cxn modelId="{679CEDEC-7CBB-4C09-B7FC-44598C31EE19}" type="presOf" srcId="{B2E94BFF-57D4-434E-8EAA-16A4D8289A84}" destId="{17F4F6D0-ED16-45A4-BD70-0A1EF618ACB3}" srcOrd="0" destOrd="0" presId="urn:microsoft.com/office/officeart/2005/8/layout/vProcess5"/>
    <dgm:cxn modelId="{04E91377-4999-46D0-8A9E-C462F83B6EFE}" type="presParOf" srcId="{8249E471-EB66-4255-B49B-48495F91DA6E}" destId="{B4D3561F-D333-4D48-B579-FE70E4A1B55D}" srcOrd="0" destOrd="0" presId="urn:microsoft.com/office/officeart/2005/8/layout/vProcess5"/>
    <dgm:cxn modelId="{44F0C5EE-7F54-45CF-BABF-DDE339B091FE}" type="presParOf" srcId="{8249E471-EB66-4255-B49B-48495F91DA6E}" destId="{C121820D-86F6-4B57-AE86-114C220C806C}" srcOrd="1" destOrd="0" presId="urn:microsoft.com/office/officeart/2005/8/layout/vProcess5"/>
    <dgm:cxn modelId="{B87D8270-0EF2-447F-9971-A296BABA13FE}" type="presParOf" srcId="{8249E471-EB66-4255-B49B-48495F91DA6E}" destId="{6F1EBA02-3CAA-495F-B4D0-7439F1E0E791}" srcOrd="2" destOrd="0" presId="urn:microsoft.com/office/officeart/2005/8/layout/vProcess5"/>
    <dgm:cxn modelId="{D5671118-41DF-472B-B2A1-A26F26A2E27E}" type="presParOf" srcId="{8249E471-EB66-4255-B49B-48495F91DA6E}" destId="{D48B91C3-5A0B-4BA1-B4B0-262EA5334BC0}" srcOrd="3" destOrd="0" presId="urn:microsoft.com/office/officeart/2005/8/layout/vProcess5"/>
    <dgm:cxn modelId="{5A8991D7-A072-4628-BCF9-8BB27180D3E1}" type="presParOf" srcId="{8249E471-EB66-4255-B49B-48495F91DA6E}" destId="{5AE88792-6794-43AA-9965-4520BC627B54}" srcOrd="4" destOrd="0" presId="urn:microsoft.com/office/officeart/2005/8/layout/vProcess5"/>
    <dgm:cxn modelId="{720776E2-7005-46F6-923A-CFF12796D000}" type="presParOf" srcId="{8249E471-EB66-4255-B49B-48495F91DA6E}" destId="{B78383AB-02C9-42FC-A75F-4CF948C89DE2}" srcOrd="5" destOrd="0" presId="urn:microsoft.com/office/officeart/2005/8/layout/vProcess5"/>
    <dgm:cxn modelId="{3A3751D4-56C1-427B-AAE5-E72F09CD0C80}" type="presParOf" srcId="{8249E471-EB66-4255-B49B-48495F91DA6E}" destId="{17F4F6D0-ED16-45A4-BD70-0A1EF618ACB3}" srcOrd="6" destOrd="0" presId="urn:microsoft.com/office/officeart/2005/8/layout/vProcess5"/>
    <dgm:cxn modelId="{A20208DC-5372-4292-A5F9-46FE8147D9E3}" type="presParOf" srcId="{8249E471-EB66-4255-B49B-48495F91DA6E}" destId="{7E72C2A2-F126-46A2-9F88-D6E7092870C5}" srcOrd="7" destOrd="0" presId="urn:microsoft.com/office/officeart/2005/8/layout/vProcess5"/>
    <dgm:cxn modelId="{834FB597-FF60-46F0-9C47-D1EF23B53F44}" type="presParOf" srcId="{8249E471-EB66-4255-B49B-48495F91DA6E}" destId="{F2C46A6A-EA47-4578-8863-123B240A90AF}" srcOrd="8" destOrd="0" presId="urn:microsoft.com/office/officeart/2005/8/layout/vProcess5"/>
    <dgm:cxn modelId="{6296DB15-64B9-4380-99C2-C37FD1F6C11A}" type="presParOf" srcId="{8249E471-EB66-4255-B49B-48495F91DA6E}" destId="{7A2B9584-8B99-4DF6-8C80-B8AE8B361A9C}" srcOrd="9" destOrd="0" presId="urn:microsoft.com/office/officeart/2005/8/layout/vProcess5"/>
    <dgm:cxn modelId="{31155192-DF92-442C-8720-61E1BDE97B24}" type="presParOf" srcId="{8249E471-EB66-4255-B49B-48495F91DA6E}" destId="{5227CF91-B007-435C-9C1E-F439C0F7C0B5}" srcOrd="10" destOrd="0" presId="urn:microsoft.com/office/officeart/2005/8/layout/vProcess5"/>
    <dgm:cxn modelId="{00EF730B-0C41-4972-8002-399B8BF4DA75}" type="presParOf" srcId="{8249E471-EB66-4255-B49B-48495F91DA6E}" destId="{B587AC39-F215-4D0F-9641-24FC9974928C}" srcOrd="11" destOrd="0" presId="urn:microsoft.com/office/officeart/2005/8/layout/vProcess5"/>
    <dgm:cxn modelId="{D69FEA0B-C0D4-4475-9D08-B76F17F2B60E}" type="presParOf" srcId="{8249E471-EB66-4255-B49B-48495F91DA6E}" destId="{5F69EEDF-86A2-4B1F-A0C1-1AFE7FD791F0}" srcOrd="12" destOrd="0" presId="urn:microsoft.com/office/officeart/2005/8/layout/vProcess5"/>
    <dgm:cxn modelId="{CCB0B486-9924-4E36-B43F-14872B36BBE3}" type="presParOf" srcId="{8249E471-EB66-4255-B49B-48495F91DA6E}" destId="{9B6C83DD-CE8A-42F3-B14A-987078113227}" srcOrd="13" destOrd="0" presId="urn:microsoft.com/office/officeart/2005/8/layout/vProcess5"/>
    <dgm:cxn modelId="{43A565B3-C95B-44B9-A56F-CE5CB6DDFB5B}" type="presParOf" srcId="{8249E471-EB66-4255-B49B-48495F91DA6E}" destId="{2FE00BE8-9336-4420-8C38-C4D5D343D20F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2A252B4-82A7-4A29-8524-F1F358F454D7}" type="doc">
      <dgm:prSet loTypeId="urn:microsoft.com/office/officeart/2016/7/layout/LinearArrowProcessNumbered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DE6EE7AE-2FE3-4D8C-BBD5-3B805A885602}">
      <dgm:prSet custT="1"/>
      <dgm:spPr/>
      <dgm:t>
        <a:bodyPr/>
        <a:lstStyle/>
        <a:p>
          <a:pPr algn="ctr"/>
          <a:r>
            <a:rPr lang="ru-RU" sz="1200" dirty="0"/>
            <a:t>Активизировать переговоры с КНР по сотрудничеству в СПГ-проектах </a:t>
          </a:r>
          <a:endParaRPr lang="en-US" sz="1200" dirty="0"/>
        </a:p>
      </dgm:t>
    </dgm:pt>
    <dgm:pt modelId="{00E6B3E2-8144-486F-A8CF-5FD22BFA6783}" type="parTrans" cxnId="{29670609-73FF-4FF9-A4D8-0E2B19084225}">
      <dgm:prSet/>
      <dgm:spPr/>
      <dgm:t>
        <a:bodyPr/>
        <a:lstStyle/>
        <a:p>
          <a:endParaRPr lang="en-US"/>
        </a:p>
      </dgm:t>
    </dgm:pt>
    <dgm:pt modelId="{2248F0F3-6B1E-4077-8761-D0094407F537}" type="sibTrans" cxnId="{29670609-73FF-4FF9-A4D8-0E2B19084225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AC79BA0E-CC7D-4200-9C17-F24674B0900C}">
      <dgm:prSet custT="1"/>
      <dgm:spPr/>
      <dgm:t>
        <a:bodyPr/>
        <a:lstStyle/>
        <a:p>
          <a:pPr algn="ctr"/>
          <a:r>
            <a:rPr lang="ru-RU" sz="1200" dirty="0"/>
            <a:t>Усилить переговорные позиции по поставкам трубопроводного природного газа по долгосрочным контрактам и иным вопросам</a:t>
          </a:r>
          <a:endParaRPr lang="en-US" sz="1200" dirty="0"/>
        </a:p>
      </dgm:t>
    </dgm:pt>
    <dgm:pt modelId="{6B661F77-C883-4C3D-88EF-3D7F26E24C5B}" type="parTrans" cxnId="{0E49DA8C-C996-4D73-A39B-F2F6232873CB}">
      <dgm:prSet/>
      <dgm:spPr/>
      <dgm:t>
        <a:bodyPr/>
        <a:lstStyle/>
        <a:p>
          <a:endParaRPr lang="en-US"/>
        </a:p>
      </dgm:t>
    </dgm:pt>
    <dgm:pt modelId="{D4BDC92F-A017-4971-97DD-D0EB339DFCD5}" type="sibTrans" cxnId="{0E49DA8C-C996-4D73-A39B-F2F6232873CB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48FAC6F1-B249-4655-BFCC-8E5FDF7B9FE8}">
      <dgm:prSet custT="1"/>
      <dgm:spPr/>
      <dgm:t>
        <a:bodyPr/>
        <a:lstStyle/>
        <a:p>
          <a:pPr algn="ctr"/>
          <a:r>
            <a:rPr lang="ru-RU" sz="1200" dirty="0"/>
            <a:t>Наращивать поставки нефти в Китай с помощью танкеров и через существующие бестранзитные нефтепроводы</a:t>
          </a:r>
          <a:endParaRPr lang="en-US" sz="1200" dirty="0"/>
        </a:p>
      </dgm:t>
    </dgm:pt>
    <dgm:pt modelId="{9AC0BF16-8D14-4B4E-B4F5-AAF05586DBA0}" type="parTrans" cxnId="{5A2ECA4C-4399-48CB-A0E0-82BC5A919877}">
      <dgm:prSet/>
      <dgm:spPr/>
      <dgm:t>
        <a:bodyPr/>
        <a:lstStyle/>
        <a:p>
          <a:endParaRPr lang="en-US"/>
        </a:p>
      </dgm:t>
    </dgm:pt>
    <dgm:pt modelId="{856DE446-20C2-45FA-A05B-C7ED95F5BED5}" type="sibTrans" cxnId="{5A2ECA4C-4399-48CB-A0E0-82BC5A919877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50239705-EFC7-4A2C-9BD3-CDA1FCB84D52}">
      <dgm:prSet custT="1"/>
      <dgm:spPr/>
      <dgm:t>
        <a:bodyPr/>
        <a:lstStyle/>
        <a:p>
          <a:pPr algn="ctr"/>
          <a:r>
            <a:rPr lang="ru-RU" sz="1200" dirty="0"/>
            <a:t>Активизировать сотрудничество в сфере водородной энергетики</a:t>
          </a:r>
          <a:endParaRPr lang="en-US" sz="1200" dirty="0"/>
        </a:p>
      </dgm:t>
    </dgm:pt>
    <dgm:pt modelId="{019ECA13-76BE-4476-A9D0-41B8794C599E}" type="parTrans" cxnId="{4BBA1768-6D45-4785-A795-21BDB87B4FD7}">
      <dgm:prSet/>
      <dgm:spPr/>
      <dgm:t>
        <a:bodyPr/>
        <a:lstStyle/>
        <a:p>
          <a:endParaRPr lang="en-US"/>
        </a:p>
      </dgm:t>
    </dgm:pt>
    <dgm:pt modelId="{45FB67F1-792C-4D4A-B43E-7625E4DAB869}" type="sibTrans" cxnId="{4BBA1768-6D45-4785-A795-21BDB87B4FD7}">
      <dgm:prSet phldrT="4" phldr="0"/>
      <dgm:spPr/>
      <dgm:t>
        <a:bodyPr/>
        <a:lstStyle/>
        <a:p>
          <a:r>
            <a:rPr lang="en-US"/>
            <a:t>4</a:t>
          </a:r>
        </a:p>
      </dgm:t>
    </dgm:pt>
    <dgm:pt modelId="{9F2C89E1-621E-4BB1-B1DD-B958504D1FE8}">
      <dgm:prSet custT="1"/>
      <dgm:spPr/>
      <dgm:t>
        <a:bodyPr/>
        <a:lstStyle/>
        <a:p>
          <a:pPr algn="ctr"/>
          <a:r>
            <a:rPr lang="ru-RU" sz="1200" dirty="0"/>
            <a:t>Консолидировать позиции в международной климатической политике относительно роли ископаемого топлива в глобальной «зеленой» трансформации</a:t>
          </a:r>
          <a:endParaRPr lang="en-US" sz="1200" dirty="0"/>
        </a:p>
      </dgm:t>
    </dgm:pt>
    <dgm:pt modelId="{74062E90-F7BD-41CC-973B-6878B394D3F4}" type="parTrans" cxnId="{74FD7F84-410B-4B7E-855A-2B062170B4A8}">
      <dgm:prSet/>
      <dgm:spPr/>
      <dgm:t>
        <a:bodyPr/>
        <a:lstStyle/>
        <a:p>
          <a:endParaRPr lang="en-US"/>
        </a:p>
      </dgm:t>
    </dgm:pt>
    <dgm:pt modelId="{E172AE3B-AC89-4EE6-9BA4-51DAEAC08F96}" type="sibTrans" cxnId="{74FD7F84-410B-4B7E-855A-2B062170B4A8}">
      <dgm:prSet phldrT="5" phldr="0"/>
      <dgm:spPr/>
      <dgm:t>
        <a:bodyPr/>
        <a:lstStyle/>
        <a:p>
          <a:r>
            <a:rPr lang="en-US"/>
            <a:t>5</a:t>
          </a:r>
        </a:p>
      </dgm:t>
    </dgm:pt>
    <dgm:pt modelId="{6BB985DC-F446-4228-8B90-E181924E9D97}" type="pres">
      <dgm:prSet presAssocID="{62A252B4-82A7-4A29-8524-F1F358F454D7}" presName="linearFlow" presStyleCnt="0">
        <dgm:presLayoutVars>
          <dgm:dir/>
          <dgm:animLvl val="lvl"/>
          <dgm:resizeHandles val="exact"/>
        </dgm:presLayoutVars>
      </dgm:prSet>
      <dgm:spPr/>
    </dgm:pt>
    <dgm:pt modelId="{AE0ED03F-DED1-46BA-B792-7925B9481BBC}" type="pres">
      <dgm:prSet presAssocID="{DE6EE7AE-2FE3-4D8C-BBD5-3B805A885602}" presName="compositeNode" presStyleCnt="0"/>
      <dgm:spPr/>
    </dgm:pt>
    <dgm:pt modelId="{BEAFF1D5-DDF2-40C3-90D9-036D6149FDC7}" type="pres">
      <dgm:prSet presAssocID="{DE6EE7AE-2FE3-4D8C-BBD5-3B805A885602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A5E5E28D-0D63-42F1-8C41-B10B455C2B03}" type="pres">
      <dgm:prSet presAssocID="{DE6EE7AE-2FE3-4D8C-BBD5-3B805A885602}" presName="parSh" presStyleCnt="0"/>
      <dgm:spPr/>
    </dgm:pt>
    <dgm:pt modelId="{9FEBCAED-A20C-4372-AE96-06BDC3D4AB4E}" type="pres">
      <dgm:prSet presAssocID="{DE6EE7AE-2FE3-4D8C-BBD5-3B805A885602}" presName="lineNode" presStyleLbl="alignAccFollowNode1" presStyleIdx="0" presStyleCnt="15"/>
      <dgm:spPr/>
    </dgm:pt>
    <dgm:pt modelId="{6886259F-92A2-4F51-8C65-2E13132C2CB9}" type="pres">
      <dgm:prSet presAssocID="{DE6EE7AE-2FE3-4D8C-BBD5-3B805A885602}" presName="lineArrowNode" presStyleLbl="alignAccFollowNode1" presStyleIdx="1" presStyleCnt="15"/>
      <dgm:spPr/>
    </dgm:pt>
    <dgm:pt modelId="{3E9497FF-F0E5-41EC-AC87-5F880FAFD7FA}" type="pres">
      <dgm:prSet presAssocID="{2248F0F3-6B1E-4077-8761-D0094407F537}" presName="sibTransNodeCircle" presStyleLbl="alignNode1" presStyleIdx="0" presStyleCnt="5">
        <dgm:presLayoutVars>
          <dgm:chMax val="0"/>
          <dgm:bulletEnabled/>
        </dgm:presLayoutVars>
      </dgm:prSet>
      <dgm:spPr/>
    </dgm:pt>
    <dgm:pt modelId="{801C4473-63C3-4C23-B491-2B9C5E13DED5}" type="pres">
      <dgm:prSet presAssocID="{2248F0F3-6B1E-4077-8761-D0094407F537}" presName="spacerBetweenCircleAndCallout" presStyleCnt="0">
        <dgm:presLayoutVars/>
      </dgm:prSet>
      <dgm:spPr/>
    </dgm:pt>
    <dgm:pt modelId="{5C653E76-C936-417B-B162-7748C259D82D}" type="pres">
      <dgm:prSet presAssocID="{DE6EE7AE-2FE3-4D8C-BBD5-3B805A885602}" presName="nodeText" presStyleLbl="alignAccFollowNode1" presStyleIdx="2" presStyleCnt="15">
        <dgm:presLayoutVars>
          <dgm:bulletEnabled val="1"/>
        </dgm:presLayoutVars>
      </dgm:prSet>
      <dgm:spPr/>
    </dgm:pt>
    <dgm:pt modelId="{B41F3C21-C22E-48CA-AD26-757AF158B6D3}" type="pres">
      <dgm:prSet presAssocID="{2248F0F3-6B1E-4077-8761-D0094407F537}" presName="sibTransComposite" presStyleCnt="0"/>
      <dgm:spPr/>
    </dgm:pt>
    <dgm:pt modelId="{D0C9A93E-31A4-4422-8B29-5B3232A9D836}" type="pres">
      <dgm:prSet presAssocID="{AC79BA0E-CC7D-4200-9C17-F24674B0900C}" presName="compositeNode" presStyleCnt="0"/>
      <dgm:spPr/>
    </dgm:pt>
    <dgm:pt modelId="{40F378B1-26B2-43A5-A825-1CCF1AF7A400}" type="pres">
      <dgm:prSet presAssocID="{AC79BA0E-CC7D-4200-9C17-F24674B0900C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4E8E8433-1C6F-4CBD-AE50-F2E421109B27}" type="pres">
      <dgm:prSet presAssocID="{AC79BA0E-CC7D-4200-9C17-F24674B0900C}" presName="parSh" presStyleCnt="0"/>
      <dgm:spPr/>
    </dgm:pt>
    <dgm:pt modelId="{48B222A5-B74F-4878-86D1-0F28B1D44E7C}" type="pres">
      <dgm:prSet presAssocID="{AC79BA0E-CC7D-4200-9C17-F24674B0900C}" presName="lineNode" presStyleLbl="alignAccFollowNode1" presStyleIdx="3" presStyleCnt="15"/>
      <dgm:spPr/>
    </dgm:pt>
    <dgm:pt modelId="{99A2DA7E-DAF4-4B6C-A291-00FB74861BEE}" type="pres">
      <dgm:prSet presAssocID="{AC79BA0E-CC7D-4200-9C17-F24674B0900C}" presName="lineArrowNode" presStyleLbl="alignAccFollowNode1" presStyleIdx="4" presStyleCnt="15"/>
      <dgm:spPr/>
    </dgm:pt>
    <dgm:pt modelId="{CDA67822-CBB3-4D1B-B019-159CA2ADABA9}" type="pres">
      <dgm:prSet presAssocID="{D4BDC92F-A017-4971-97DD-D0EB339DFCD5}" presName="sibTransNodeCircle" presStyleLbl="alignNode1" presStyleIdx="1" presStyleCnt="5">
        <dgm:presLayoutVars>
          <dgm:chMax val="0"/>
          <dgm:bulletEnabled/>
        </dgm:presLayoutVars>
      </dgm:prSet>
      <dgm:spPr/>
    </dgm:pt>
    <dgm:pt modelId="{DA619A33-15A6-4AA8-BD1D-95BED5A4FDFA}" type="pres">
      <dgm:prSet presAssocID="{D4BDC92F-A017-4971-97DD-D0EB339DFCD5}" presName="spacerBetweenCircleAndCallout" presStyleCnt="0">
        <dgm:presLayoutVars/>
      </dgm:prSet>
      <dgm:spPr/>
    </dgm:pt>
    <dgm:pt modelId="{0C31AF59-8F81-493E-9701-ED1B322BD1BA}" type="pres">
      <dgm:prSet presAssocID="{AC79BA0E-CC7D-4200-9C17-F24674B0900C}" presName="nodeText" presStyleLbl="alignAccFollowNode1" presStyleIdx="5" presStyleCnt="15">
        <dgm:presLayoutVars>
          <dgm:bulletEnabled val="1"/>
        </dgm:presLayoutVars>
      </dgm:prSet>
      <dgm:spPr/>
    </dgm:pt>
    <dgm:pt modelId="{AE99A9F1-680A-41E7-8D82-CBF2CC775303}" type="pres">
      <dgm:prSet presAssocID="{D4BDC92F-A017-4971-97DD-D0EB339DFCD5}" presName="sibTransComposite" presStyleCnt="0"/>
      <dgm:spPr/>
    </dgm:pt>
    <dgm:pt modelId="{BE85A3CE-62FB-42E3-84AF-4CEC6F24C987}" type="pres">
      <dgm:prSet presAssocID="{48FAC6F1-B249-4655-BFCC-8E5FDF7B9FE8}" presName="compositeNode" presStyleCnt="0"/>
      <dgm:spPr/>
    </dgm:pt>
    <dgm:pt modelId="{38967F48-076A-41CE-979B-67EEB27545FD}" type="pres">
      <dgm:prSet presAssocID="{48FAC6F1-B249-4655-BFCC-8E5FDF7B9FE8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249AEE73-3E9F-48B6-A539-C84D74CB1A5F}" type="pres">
      <dgm:prSet presAssocID="{48FAC6F1-B249-4655-BFCC-8E5FDF7B9FE8}" presName="parSh" presStyleCnt="0"/>
      <dgm:spPr/>
    </dgm:pt>
    <dgm:pt modelId="{FE14564E-F39D-4EF9-B918-3EA39BF38823}" type="pres">
      <dgm:prSet presAssocID="{48FAC6F1-B249-4655-BFCC-8E5FDF7B9FE8}" presName="lineNode" presStyleLbl="alignAccFollowNode1" presStyleIdx="6" presStyleCnt="15"/>
      <dgm:spPr/>
    </dgm:pt>
    <dgm:pt modelId="{23AB99C9-2A20-4F57-BAA2-A95443AB5834}" type="pres">
      <dgm:prSet presAssocID="{48FAC6F1-B249-4655-BFCC-8E5FDF7B9FE8}" presName="lineArrowNode" presStyleLbl="alignAccFollowNode1" presStyleIdx="7" presStyleCnt="15"/>
      <dgm:spPr/>
    </dgm:pt>
    <dgm:pt modelId="{39AE3C13-F707-4D41-987F-7C85160D9518}" type="pres">
      <dgm:prSet presAssocID="{856DE446-20C2-45FA-A05B-C7ED95F5BED5}" presName="sibTransNodeCircle" presStyleLbl="alignNode1" presStyleIdx="2" presStyleCnt="5">
        <dgm:presLayoutVars>
          <dgm:chMax val="0"/>
          <dgm:bulletEnabled/>
        </dgm:presLayoutVars>
      </dgm:prSet>
      <dgm:spPr/>
    </dgm:pt>
    <dgm:pt modelId="{5842D167-FC97-4AC3-BC66-95F16949A143}" type="pres">
      <dgm:prSet presAssocID="{856DE446-20C2-45FA-A05B-C7ED95F5BED5}" presName="spacerBetweenCircleAndCallout" presStyleCnt="0">
        <dgm:presLayoutVars/>
      </dgm:prSet>
      <dgm:spPr/>
    </dgm:pt>
    <dgm:pt modelId="{8626C088-4A82-4425-BF9D-72B7AF3FCF38}" type="pres">
      <dgm:prSet presAssocID="{48FAC6F1-B249-4655-BFCC-8E5FDF7B9FE8}" presName="nodeText" presStyleLbl="alignAccFollowNode1" presStyleIdx="8" presStyleCnt="15">
        <dgm:presLayoutVars>
          <dgm:bulletEnabled val="1"/>
        </dgm:presLayoutVars>
      </dgm:prSet>
      <dgm:spPr/>
    </dgm:pt>
    <dgm:pt modelId="{E13147D1-1397-460C-B797-7549837AC6B9}" type="pres">
      <dgm:prSet presAssocID="{856DE446-20C2-45FA-A05B-C7ED95F5BED5}" presName="sibTransComposite" presStyleCnt="0"/>
      <dgm:spPr/>
    </dgm:pt>
    <dgm:pt modelId="{F9FBD907-457F-4282-B929-BDE647279769}" type="pres">
      <dgm:prSet presAssocID="{50239705-EFC7-4A2C-9BD3-CDA1FCB84D52}" presName="compositeNode" presStyleCnt="0"/>
      <dgm:spPr/>
    </dgm:pt>
    <dgm:pt modelId="{03A02FD6-DE56-414D-8AB6-36036F525FA2}" type="pres">
      <dgm:prSet presAssocID="{50239705-EFC7-4A2C-9BD3-CDA1FCB84D52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1576C48E-BC03-4BA6-8250-29F649C4D7B3}" type="pres">
      <dgm:prSet presAssocID="{50239705-EFC7-4A2C-9BD3-CDA1FCB84D52}" presName="parSh" presStyleCnt="0"/>
      <dgm:spPr/>
    </dgm:pt>
    <dgm:pt modelId="{8BB59723-A26E-469D-AD27-C1F0CEE52090}" type="pres">
      <dgm:prSet presAssocID="{50239705-EFC7-4A2C-9BD3-CDA1FCB84D52}" presName="lineNode" presStyleLbl="alignAccFollowNode1" presStyleIdx="9" presStyleCnt="15"/>
      <dgm:spPr/>
    </dgm:pt>
    <dgm:pt modelId="{A50DD7E9-E9CF-4F15-931D-779E3057734F}" type="pres">
      <dgm:prSet presAssocID="{50239705-EFC7-4A2C-9BD3-CDA1FCB84D52}" presName="lineArrowNode" presStyleLbl="alignAccFollowNode1" presStyleIdx="10" presStyleCnt="15"/>
      <dgm:spPr/>
    </dgm:pt>
    <dgm:pt modelId="{13F1A8D8-7EB2-4A3F-8622-9105D4E3B715}" type="pres">
      <dgm:prSet presAssocID="{45FB67F1-792C-4D4A-B43E-7625E4DAB869}" presName="sibTransNodeCircle" presStyleLbl="alignNode1" presStyleIdx="3" presStyleCnt="5">
        <dgm:presLayoutVars>
          <dgm:chMax val="0"/>
          <dgm:bulletEnabled/>
        </dgm:presLayoutVars>
      </dgm:prSet>
      <dgm:spPr/>
    </dgm:pt>
    <dgm:pt modelId="{CB2773B3-3694-4E7B-8065-5D67345628C0}" type="pres">
      <dgm:prSet presAssocID="{45FB67F1-792C-4D4A-B43E-7625E4DAB869}" presName="spacerBetweenCircleAndCallout" presStyleCnt="0">
        <dgm:presLayoutVars/>
      </dgm:prSet>
      <dgm:spPr/>
    </dgm:pt>
    <dgm:pt modelId="{C1B6927F-EAB7-4AD2-ADC8-868B4227A9CC}" type="pres">
      <dgm:prSet presAssocID="{50239705-EFC7-4A2C-9BD3-CDA1FCB84D52}" presName="nodeText" presStyleLbl="alignAccFollowNode1" presStyleIdx="11" presStyleCnt="15">
        <dgm:presLayoutVars>
          <dgm:bulletEnabled val="1"/>
        </dgm:presLayoutVars>
      </dgm:prSet>
      <dgm:spPr/>
    </dgm:pt>
    <dgm:pt modelId="{4E6658E7-9DDF-484B-91E4-268A84591A8C}" type="pres">
      <dgm:prSet presAssocID="{45FB67F1-792C-4D4A-B43E-7625E4DAB869}" presName="sibTransComposite" presStyleCnt="0"/>
      <dgm:spPr/>
    </dgm:pt>
    <dgm:pt modelId="{B6797A0C-9B6B-4C3A-8A6B-763AE5E306DE}" type="pres">
      <dgm:prSet presAssocID="{9F2C89E1-621E-4BB1-B1DD-B958504D1FE8}" presName="compositeNode" presStyleCnt="0"/>
      <dgm:spPr/>
    </dgm:pt>
    <dgm:pt modelId="{5E0E00F4-C205-42D6-AEDD-01F955E9011E}" type="pres">
      <dgm:prSet presAssocID="{9F2C89E1-621E-4BB1-B1DD-B958504D1FE8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07C26D3F-6D9A-4AE7-B32B-2AA9BB2DCA56}" type="pres">
      <dgm:prSet presAssocID="{9F2C89E1-621E-4BB1-B1DD-B958504D1FE8}" presName="parSh" presStyleCnt="0"/>
      <dgm:spPr/>
    </dgm:pt>
    <dgm:pt modelId="{EEB2FA3D-D4E1-4ADC-A171-1234CF396DEA}" type="pres">
      <dgm:prSet presAssocID="{9F2C89E1-621E-4BB1-B1DD-B958504D1FE8}" presName="lineNode" presStyleLbl="alignAccFollowNode1" presStyleIdx="12" presStyleCnt="15"/>
      <dgm:spPr/>
    </dgm:pt>
    <dgm:pt modelId="{FC843F3C-012B-47C0-A43F-6458ADFF2AFC}" type="pres">
      <dgm:prSet presAssocID="{9F2C89E1-621E-4BB1-B1DD-B958504D1FE8}" presName="lineArrowNode" presStyleLbl="alignAccFollowNode1" presStyleIdx="13" presStyleCnt="15"/>
      <dgm:spPr/>
    </dgm:pt>
    <dgm:pt modelId="{0D19C21B-F79A-4ABD-889C-0DDFA2565BCE}" type="pres">
      <dgm:prSet presAssocID="{E172AE3B-AC89-4EE6-9BA4-51DAEAC08F96}" presName="sibTransNodeCircle" presStyleLbl="alignNode1" presStyleIdx="4" presStyleCnt="5">
        <dgm:presLayoutVars>
          <dgm:chMax val="0"/>
          <dgm:bulletEnabled/>
        </dgm:presLayoutVars>
      </dgm:prSet>
      <dgm:spPr/>
    </dgm:pt>
    <dgm:pt modelId="{9B072AA5-AA0A-4C93-BFF7-205E66152A8D}" type="pres">
      <dgm:prSet presAssocID="{E172AE3B-AC89-4EE6-9BA4-51DAEAC08F96}" presName="spacerBetweenCircleAndCallout" presStyleCnt="0">
        <dgm:presLayoutVars/>
      </dgm:prSet>
      <dgm:spPr/>
    </dgm:pt>
    <dgm:pt modelId="{63F2CE45-94CF-4B52-A1F9-23CA64C17E3D}" type="pres">
      <dgm:prSet presAssocID="{9F2C89E1-621E-4BB1-B1DD-B958504D1FE8}" presName="nodeText" presStyleLbl="alignAccFollowNode1" presStyleIdx="14" presStyleCnt="15">
        <dgm:presLayoutVars>
          <dgm:bulletEnabled val="1"/>
        </dgm:presLayoutVars>
      </dgm:prSet>
      <dgm:spPr/>
    </dgm:pt>
  </dgm:ptLst>
  <dgm:cxnLst>
    <dgm:cxn modelId="{29670609-73FF-4FF9-A4D8-0E2B19084225}" srcId="{62A252B4-82A7-4A29-8524-F1F358F454D7}" destId="{DE6EE7AE-2FE3-4D8C-BBD5-3B805A885602}" srcOrd="0" destOrd="0" parTransId="{00E6B3E2-8144-486F-A8CF-5FD22BFA6783}" sibTransId="{2248F0F3-6B1E-4077-8761-D0094407F537}"/>
    <dgm:cxn modelId="{10F96F63-B908-423D-AAD8-574CC05638C0}" type="presOf" srcId="{62A252B4-82A7-4A29-8524-F1F358F454D7}" destId="{6BB985DC-F446-4228-8B90-E181924E9D97}" srcOrd="0" destOrd="0" presId="urn:microsoft.com/office/officeart/2016/7/layout/LinearArrowProcessNumbered"/>
    <dgm:cxn modelId="{4BBA1768-6D45-4785-A795-21BDB87B4FD7}" srcId="{62A252B4-82A7-4A29-8524-F1F358F454D7}" destId="{50239705-EFC7-4A2C-9BD3-CDA1FCB84D52}" srcOrd="3" destOrd="0" parTransId="{019ECA13-76BE-4476-A9D0-41B8794C599E}" sibTransId="{45FB67F1-792C-4D4A-B43E-7625E4DAB869}"/>
    <dgm:cxn modelId="{A9666D6A-74C4-4557-8644-6C3B35D24964}" type="presOf" srcId="{AC79BA0E-CC7D-4200-9C17-F24674B0900C}" destId="{0C31AF59-8F81-493E-9701-ED1B322BD1BA}" srcOrd="0" destOrd="0" presId="urn:microsoft.com/office/officeart/2016/7/layout/LinearArrowProcessNumbered"/>
    <dgm:cxn modelId="{5A2ECA4C-4399-48CB-A0E0-82BC5A919877}" srcId="{62A252B4-82A7-4A29-8524-F1F358F454D7}" destId="{48FAC6F1-B249-4655-BFCC-8E5FDF7B9FE8}" srcOrd="2" destOrd="0" parTransId="{9AC0BF16-8D14-4B4E-B4F5-AAF05586DBA0}" sibTransId="{856DE446-20C2-45FA-A05B-C7ED95F5BED5}"/>
    <dgm:cxn modelId="{0469E64D-C728-4D6F-96A3-AF93042525A4}" type="presOf" srcId="{856DE446-20C2-45FA-A05B-C7ED95F5BED5}" destId="{39AE3C13-F707-4D41-987F-7C85160D9518}" srcOrd="0" destOrd="0" presId="urn:microsoft.com/office/officeart/2016/7/layout/LinearArrowProcessNumbered"/>
    <dgm:cxn modelId="{FAD6F97C-1539-4666-9008-2C390F974EFF}" type="presOf" srcId="{45FB67F1-792C-4D4A-B43E-7625E4DAB869}" destId="{13F1A8D8-7EB2-4A3F-8622-9105D4E3B715}" srcOrd="0" destOrd="0" presId="urn:microsoft.com/office/officeart/2016/7/layout/LinearArrowProcessNumbered"/>
    <dgm:cxn modelId="{3DE99480-F8DC-4B6A-9931-62CFCC4B98DF}" type="presOf" srcId="{9F2C89E1-621E-4BB1-B1DD-B958504D1FE8}" destId="{63F2CE45-94CF-4B52-A1F9-23CA64C17E3D}" srcOrd="0" destOrd="0" presId="urn:microsoft.com/office/officeart/2016/7/layout/LinearArrowProcessNumbered"/>
    <dgm:cxn modelId="{74FD7F84-410B-4B7E-855A-2B062170B4A8}" srcId="{62A252B4-82A7-4A29-8524-F1F358F454D7}" destId="{9F2C89E1-621E-4BB1-B1DD-B958504D1FE8}" srcOrd="4" destOrd="0" parTransId="{74062E90-F7BD-41CC-973B-6878B394D3F4}" sibTransId="{E172AE3B-AC89-4EE6-9BA4-51DAEAC08F96}"/>
    <dgm:cxn modelId="{858FF185-39D3-4C92-AF37-725318D578F1}" type="presOf" srcId="{D4BDC92F-A017-4971-97DD-D0EB339DFCD5}" destId="{CDA67822-CBB3-4D1B-B019-159CA2ADABA9}" srcOrd="0" destOrd="0" presId="urn:microsoft.com/office/officeart/2016/7/layout/LinearArrowProcessNumbered"/>
    <dgm:cxn modelId="{0E49DA8C-C996-4D73-A39B-F2F6232873CB}" srcId="{62A252B4-82A7-4A29-8524-F1F358F454D7}" destId="{AC79BA0E-CC7D-4200-9C17-F24674B0900C}" srcOrd="1" destOrd="0" parTransId="{6B661F77-C883-4C3D-88EF-3D7F26E24C5B}" sibTransId="{D4BDC92F-A017-4971-97DD-D0EB339DFCD5}"/>
    <dgm:cxn modelId="{250991A5-24A1-4611-A7C1-75439201E3DE}" type="presOf" srcId="{2248F0F3-6B1E-4077-8761-D0094407F537}" destId="{3E9497FF-F0E5-41EC-AC87-5F880FAFD7FA}" srcOrd="0" destOrd="0" presId="urn:microsoft.com/office/officeart/2016/7/layout/LinearArrowProcessNumbered"/>
    <dgm:cxn modelId="{7A9238BB-19DC-452B-A7EC-4909B00625EE}" type="presOf" srcId="{48FAC6F1-B249-4655-BFCC-8E5FDF7B9FE8}" destId="{8626C088-4A82-4425-BF9D-72B7AF3FCF38}" srcOrd="0" destOrd="0" presId="urn:microsoft.com/office/officeart/2016/7/layout/LinearArrowProcessNumbered"/>
    <dgm:cxn modelId="{5FAAF4D7-B04D-4615-BF9A-4544F9F3DA98}" type="presOf" srcId="{E172AE3B-AC89-4EE6-9BA4-51DAEAC08F96}" destId="{0D19C21B-F79A-4ABD-889C-0DDFA2565BCE}" srcOrd="0" destOrd="0" presId="urn:microsoft.com/office/officeart/2016/7/layout/LinearArrowProcessNumbered"/>
    <dgm:cxn modelId="{944FB7DB-CDFE-4907-99DD-13D659D8BCEF}" type="presOf" srcId="{DE6EE7AE-2FE3-4D8C-BBD5-3B805A885602}" destId="{5C653E76-C936-417B-B162-7748C259D82D}" srcOrd="0" destOrd="0" presId="urn:microsoft.com/office/officeart/2016/7/layout/LinearArrowProcessNumbered"/>
    <dgm:cxn modelId="{1B27E1E5-6960-41CB-8F2A-3471EF7CAB2E}" type="presOf" srcId="{50239705-EFC7-4A2C-9BD3-CDA1FCB84D52}" destId="{C1B6927F-EAB7-4AD2-ADC8-868B4227A9CC}" srcOrd="0" destOrd="0" presId="urn:microsoft.com/office/officeart/2016/7/layout/LinearArrowProcessNumbered"/>
    <dgm:cxn modelId="{153C7AED-A0E1-449C-A39B-4902FE9B8877}" type="presParOf" srcId="{6BB985DC-F446-4228-8B90-E181924E9D97}" destId="{AE0ED03F-DED1-46BA-B792-7925B9481BBC}" srcOrd="0" destOrd="0" presId="urn:microsoft.com/office/officeart/2016/7/layout/LinearArrowProcessNumbered"/>
    <dgm:cxn modelId="{778E3DBC-DED8-40F9-A8DC-F101BA58FDE1}" type="presParOf" srcId="{AE0ED03F-DED1-46BA-B792-7925B9481BBC}" destId="{BEAFF1D5-DDF2-40C3-90D9-036D6149FDC7}" srcOrd="0" destOrd="0" presId="urn:microsoft.com/office/officeart/2016/7/layout/LinearArrowProcessNumbered"/>
    <dgm:cxn modelId="{45590D4E-9129-42FC-90EB-E49AE07B16D0}" type="presParOf" srcId="{AE0ED03F-DED1-46BA-B792-7925B9481BBC}" destId="{A5E5E28D-0D63-42F1-8C41-B10B455C2B03}" srcOrd="1" destOrd="0" presId="urn:microsoft.com/office/officeart/2016/7/layout/LinearArrowProcessNumbered"/>
    <dgm:cxn modelId="{4C85D1E4-57CC-4FDD-9D39-ED0230814617}" type="presParOf" srcId="{A5E5E28D-0D63-42F1-8C41-B10B455C2B03}" destId="{9FEBCAED-A20C-4372-AE96-06BDC3D4AB4E}" srcOrd="0" destOrd="0" presId="urn:microsoft.com/office/officeart/2016/7/layout/LinearArrowProcessNumbered"/>
    <dgm:cxn modelId="{376EE017-C507-4FFD-9FAE-9CA88AC958AF}" type="presParOf" srcId="{A5E5E28D-0D63-42F1-8C41-B10B455C2B03}" destId="{6886259F-92A2-4F51-8C65-2E13132C2CB9}" srcOrd="1" destOrd="0" presId="urn:microsoft.com/office/officeart/2016/7/layout/LinearArrowProcessNumbered"/>
    <dgm:cxn modelId="{F5C30F8E-E3F7-4669-8DDC-25D46583D05D}" type="presParOf" srcId="{A5E5E28D-0D63-42F1-8C41-B10B455C2B03}" destId="{3E9497FF-F0E5-41EC-AC87-5F880FAFD7FA}" srcOrd="2" destOrd="0" presId="urn:microsoft.com/office/officeart/2016/7/layout/LinearArrowProcessNumbered"/>
    <dgm:cxn modelId="{E8433018-545A-4E66-9483-A6F62883A8B3}" type="presParOf" srcId="{A5E5E28D-0D63-42F1-8C41-B10B455C2B03}" destId="{801C4473-63C3-4C23-B491-2B9C5E13DED5}" srcOrd="3" destOrd="0" presId="urn:microsoft.com/office/officeart/2016/7/layout/LinearArrowProcessNumbered"/>
    <dgm:cxn modelId="{1E0C7482-82D2-432E-BDA7-9AE050A7CA4A}" type="presParOf" srcId="{AE0ED03F-DED1-46BA-B792-7925B9481BBC}" destId="{5C653E76-C936-417B-B162-7748C259D82D}" srcOrd="2" destOrd="0" presId="urn:microsoft.com/office/officeart/2016/7/layout/LinearArrowProcessNumbered"/>
    <dgm:cxn modelId="{41831A17-DDD4-459E-9EC0-A7CC38C16516}" type="presParOf" srcId="{6BB985DC-F446-4228-8B90-E181924E9D97}" destId="{B41F3C21-C22E-48CA-AD26-757AF158B6D3}" srcOrd="1" destOrd="0" presId="urn:microsoft.com/office/officeart/2016/7/layout/LinearArrowProcessNumbered"/>
    <dgm:cxn modelId="{7B8570AF-D628-45BF-B305-6CF56B8D1370}" type="presParOf" srcId="{6BB985DC-F446-4228-8B90-E181924E9D97}" destId="{D0C9A93E-31A4-4422-8B29-5B3232A9D836}" srcOrd="2" destOrd="0" presId="urn:microsoft.com/office/officeart/2016/7/layout/LinearArrowProcessNumbered"/>
    <dgm:cxn modelId="{8F0A7A88-AA85-47BA-B3BE-B5C33D4CD54E}" type="presParOf" srcId="{D0C9A93E-31A4-4422-8B29-5B3232A9D836}" destId="{40F378B1-26B2-43A5-A825-1CCF1AF7A400}" srcOrd="0" destOrd="0" presId="urn:microsoft.com/office/officeart/2016/7/layout/LinearArrowProcessNumbered"/>
    <dgm:cxn modelId="{3DE37FFB-0258-4AC1-B7FD-BA0D619EDE01}" type="presParOf" srcId="{D0C9A93E-31A4-4422-8B29-5B3232A9D836}" destId="{4E8E8433-1C6F-4CBD-AE50-F2E421109B27}" srcOrd="1" destOrd="0" presId="urn:microsoft.com/office/officeart/2016/7/layout/LinearArrowProcessNumbered"/>
    <dgm:cxn modelId="{CDC01F5E-79BA-4E23-B424-E5ECE6A0FA95}" type="presParOf" srcId="{4E8E8433-1C6F-4CBD-AE50-F2E421109B27}" destId="{48B222A5-B74F-4878-86D1-0F28B1D44E7C}" srcOrd="0" destOrd="0" presId="urn:microsoft.com/office/officeart/2016/7/layout/LinearArrowProcessNumbered"/>
    <dgm:cxn modelId="{E353D0DF-4930-4AB9-A0F6-DD5EBABFC4DA}" type="presParOf" srcId="{4E8E8433-1C6F-4CBD-AE50-F2E421109B27}" destId="{99A2DA7E-DAF4-4B6C-A291-00FB74861BEE}" srcOrd="1" destOrd="0" presId="urn:microsoft.com/office/officeart/2016/7/layout/LinearArrowProcessNumbered"/>
    <dgm:cxn modelId="{A677EE3F-E5D0-44A2-BA1A-C96ACCE4E5B1}" type="presParOf" srcId="{4E8E8433-1C6F-4CBD-AE50-F2E421109B27}" destId="{CDA67822-CBB3-4D1B-B019-159CA2ADABA9}" srcOrd="2" destOrd="0" presId="urn:microsoft.com/office/officeart/2016/7/layout/LinearArrowProcessNumbered"/>
    <dgm:cxn modelId="{F3BD071E-1907-4F84-8C38-D32B1762363C}" type="presParOf" srcId="{4E8E8433-1C6F-4CBD-AE50-F2E421109B27}" destId="{DA619A33-15A6-4AA8-BD1D-95BED5A4FDFA}" srcOrd="3" destOrd="0" presId="urn:microsoft.com/office/officeart/2016/7/layout/LinearArrowProcessNumbered"/>
    <dgm:cxn modelId="{6AA43FBF-5C85-4E6B-99C6-CB62A9301670}" type="presParOf" srcId="{D0C9A93E-31A4-4422-8B29-5B3232A9D836}" destId="{0C31AF59-8F81-493E-9701-ED1B322BD1BA}" srcOrd="2" destOrd="0" presId="urn:microsoft.com/office/officeart/2016/7/layout/LinearArrowProcessNumbered"/>
    <dgm:cxn modelId="{044C29DB-3A0D-4E49-B791-2C4DCFDF6D9F}" type="presParOf" srcId="{6BB985DC-F446-4228-8B90-E181924E9D97}" destId="{AE99A9F1-680A-41E7-8D82-CBF2CC775303}" srcOrd="3" destOrd="0" presId="urn:microsoft.com/office/officeart/2016/7/layout/LinearArrowProcessNumbered"/>
    <dgm:cxn modelId="{282298EB-731D-4CB0-AD19-016372F406D6}" type="presParOf" srcId="{6BB985DC-F446-4228-8B90-E181924E9D97}" destId="{BE85A3CE-62FB-42E3-84AF-4CEC6F24C987}" srcOrd="4" destOrd="0" presId="urn:microsoft.com/office/officeart/2016/7/layout/LinearArrowProcessNumbered"/>
    <dgm:cxn modelId="{A2A43E82-7934-4F8A-BEA0-FF7DC2355A8B}" type="presParOf" srcId="{BE85A3CE-62FB-42E3-84AF-4CEC6F24C987}" destId="{38967F48-076A-41CE-979B-67EEB27545FD}" srcOrd="0" destOrd="0" presId="urn:microsoft.com/office/officeart/2016/7/layout/LinearArrowProcessNumbered"/>
    <dgm:cxn modelId="{4E0A6522-D96E-451A-9591-BE8EC2EC8106}" type="presParOf" srcId="{BE85A3CE-62FB-42E3-84AF-4CEC6F24C987}" destId="{249AEE73-3E9F-48B6-A539-C84D74CB1A5F}" srcOrd="1" destOrd="0" presId="urn:microsoft.com/office/officeart/2016/7/layout/LinearArrowProcessNumbered"/>
    <dgm:cxn modelId="{75E4134A-3F47-4F76-9B48-74DF9CFDBD37}" type="presParOf" srcId="{249AEE73-3E9F-48B6-A539-C84D74CB1A5F}" destId="{FE14564E-F39D-4EF9-B918-3EA39BF38823}" srcOrd="0" destOrd="0" presId="urn:microsoft.com/office/officeart/2016/7/layout/LinearArrowProcessNumbered"/>
    <dgm:cxn modelId="{A48C59A2-368A-429F-81CE-6AFC1967D2FB}" type="presParOf" srcId="{249AEE73-3E9F-48B6-A539-C84D74CB1A5F}" destId="{23AB99C9-2A20-4F57-BAA2-A95443AB5834}" srcOrd="1" destOrd="0" presId="urn:microsoft.com/office/officeart/2016/7/layout/LinearArrowProcessNumbered"/>
    <dgm:cxn modelId="{98AD4955-451E-4887-AC66-22A90244CD91}" type="presParOf" srcId="{249AEE73-3E9F-48B6-A539-C84D74CB1A5F}" destId="{39AE3C13-F707-4D41-987F-7C85160D9518}" srcOrd="2" destOrd="0" presId="urn:microsoft.com/office/officeart/2016/7/layout/LinearArrowProcessNumbered"/>
    <dgm:cxn modelId="{754C4A00-C520-4488-B2FE-469C6DFE729F}" type="presParOf" srcId="{249AEE73-3E9F-48B6-A539-C84D74CB1A5F}" destId="{5842D167-FC97-4AC3-BC66-95F16949A143}" srcOrd="3" destOrd="0" presId="urn:microsoft.com/office/officeart/2016/7/layout/LinearArrowProcessNumbered"/>
    <dgm:cxn modelId="{F2EF7205-300B-474A-9CBB-E46B9E5761B3}" type="presParOf" srcId="{BE85A3CE-62FB-42E3-84AF-4CEC6F24C987}" destId="{8626C088-4A82-4425-BF9D-72B7AF3FCF38}" srcOrd="2" destOrd="0" presId="urn:microsoft.com/office/officeart/2016/7/layout/LinearArrowProcessNumbered"/>
    <dgm:cxn modelId="{B5D1E36C-CEBA-4227-A957-DECC304D98CE}" type="presParOf" srcId="{6BB985DC-F446-4228-8B90-E181924E9D97}" destId="{E13147D1-1397-460C-B797-7549837AC6B9}" srcOrd="5" destOrd="0" presId="urn:microsoft.com/office/officeart/2016/7/layout/LinearArrowProcessNumbered"/>
    <dgm:cxn modelId="{F7C13836-CB28-4625-932B-3AB70C3A451A}" type="presParOf" srcId="{6BB985DC-F446-4228-8B90-E181924E9D97}" destId="{F9FBD907-457F-4282-B929-BDE647279769}" srcOrd="6" destOrd="0" presId="urn:microsoft.com/office/officeart/2016/7/layout/LinearArrowProcessNumbered"/>
    <dgm:cxn modelId="{327E1807-D137-4B1D-968F-FA904D533033}" type="presParOf" srcId="{F9FBD907-457F-4282-B929-BDE647279769}" destId="{03A02FD6-DE56-414D-8AB6-36036F525FA2}" srcOrd="0" destOrd="0" presId="urn:microsoft.com/office/officeart/2016/7/layout/LinearArrowProcessNumbered"/>
    <dgm:cxn modelId="{00C81031-0CE6-4105-8788-99A5CF84C56B}" type="presParOf" srcId="{F9FBD907-457F-4282-B929-BDE647279769}" destId="{1576C48E-BC03-4BA6-8250-29F649C4D7B3}" srcOrd="1" destOrd="0" presId="urn:microsoft.com/office/officeart/2016/7/layout/LinearArrowProcessNumbered"/>
    <dgm:cxn modelId="{BE6FE7DB-3B3A-48CC-A111-4079B75D7DF1}" type="presParOf" srcId="{1576C48E-BC03-4BA6-8250-29F649C4D7B3}" destId="{8BB59723-A26E-469D-AD27-C1F0CEE52090}" srcOrd="0" destOrd="0" presId="urn:microsoft.com/office/officeart/2016/7/layout/LinearArrowProcessNumbered"/>
    <dgm:cxn modelId="{F581147A-33D2-45C5-8773-830F627498BB}" type="presParOf" srcId="{1576C48E-BC03-4BA6-8250-29F649C4D7B3}" destId="{A50DD7E9-E9CF-4F15-931D-779E3057734F}" srcOrd="1" destOrd="0" presId="urn:microsoft.com/office/officeart/2016/7/layout/LinearArrowProcessNumbered"/>
    <dgm:cxn modelId="{A1CE70D3-B464-486A-9C03-500C6E3AF1B3}" type="presParOf" srcId="{1576C48E-BC03-4BA6-8250-29F649C4D7B3}" destId="{13F1A8D8-7EB2-4A3F-8622-9105D4E3B715}" srcOrd="2" destOrd="0" presId="urn:microsoft.com/office/officeart/2016/7/layout/LinearArrowProcessNumbered"/>
    <dgm:cxn modelId="{ED00E29E-8C12-4154-A1CC-7471BBA5191F}" type="presParOf" srcId="{1576C48E-BC03-4BA6-8250-29F649C4D7B3}" destId="{CB2773B3-3694-4E7B-8065-5D67345628C0}" srcOrd="3" destOrd="0" presId="urn:microsoft.com/office/officeart/2016/7/layout/LinearArrowProcessNumbered"/>
    <dgm:cxn modelId="{AB96E55F-B453-4074-8EA8-C8B30D8009D9}" type="presParOf" srcId="{F9FBD907-457F-4282-B929-BDE647279769}" destId="{C1B6927F-EAB7-4AD2-ADC8-868B4227A9CC}" srcOrd="2" destOrd="0" presId="urn:microsoft.com/office/officeart/2016/7/layout/LinearArrowProcessNumbered"/>
    <dgm:cxn modelId="{1FADF872-64BE-4A47-A630-725262263475}" type="presParOf" srcId="{6BB985DC-F446-4228-8B90-E181924E9D97}" destId="{4E6658E7-9DDF-484B-91E4-268A84591A8C}" srcOrd="7" destOrd="0" presId="urn:microsoft.com/office/officeart/2016/7/layout/LinearArrowProcessNumbered"/>
    <dgm:cxn modelId="{8DACD17E-086C-4383-BD5A-A8AFD261E0F9}" type="presParOf" srcId="{6BB985DC-F446-4228-8B90-E181924E9D97}" destId="{B6797A0C-9B6B-4C3A-8A6B-763AE5E306DE}" srcOrd="8" destOrd="0" presId="urn:microsoft.com/office/officeart/2016/7/layout/LinearArrowProcessNumbered"/>
    <dgm:cxn modelId="{87A2019B-B29C-4461-A6E5-F61AB795C614}" type="presParOf" srcId="{B6797A0C-9B6B-4C3A-8A6B-763AE5E306DE}" destId="{5E0E00F4-C205-42D6-AEDD-01F955E9011E}" srcOrd="0" destOrd="0" presId="urn:microsoft.com/office/officeart/2016/7/layout/LinearArrowProcessNumbered"/>
    <dgm:cxn modelId="{33ADF59A-4FBA-4843-8DBF-D17A0836C665}" type="presParOf" srcId="{B6797A0C-9B6B-4C3A-8A6B-763AE5E306DE}" destId="{07C26D3F-6D9A-4AE7-B32B-2AA9BB2DCA56}" srcOrd="1" destOrd="0" presId="urn:microsoft.com/office/officeart/2016/7/layout/LinearArrowProcessNumbered"/>
    <dgm:cxn modelId="{F8A87C65-4EA2-4E96-8D38-A062E504CB4D}" type="presParOf" srcId="{07C26D3F-6D9A-4AE7-B32B-2AA9BB2DCA56}" destId="{EEB2FA3D-D4E1-4ADC-A171-1234CF396DEA}" srcOrd="0" destOrd="0" presId="urn:microsoft.com/office/officeart/2016/7/layout/LinearArrowProcessNumbered"/>
    <dgm:cxn modelId="{01A9894F-F9CA-4B7E-A39F-31F2D52764B3}" type="presParOf" srcId="{07C26D3F-6D9A-4AE7-B32B-2AA9BB2DCA56}" destId="{FC843F3C-012B-47C0-A43F-6458ADFF2AFC}" srcOrd="1" destOrd="0" presId="urn:microsoft.com/office/officeart/2016/7/layout/LinearArrowProcessNumbered"/>
    <dgm:cxn modelId="{787862F7-9F32-43FC-942F-958BE536DF3C}" type="presParOf" srcId="{07C26D3F-6D9A-4AE7-B32B-2AA9BB2DCA56}" destId="{0D19C21B-F79A-4ABD-889C-0DDFA2565BCE}" srcOrd="2" destOrd="0" presId="urn:microsoft.com/office/officeart/2016/7/layout/LinearArrowProcessNumbered"/>
    <dgm:cxn modelId="{2F0A0D19-8639-4E27-8012-46845A590DE2}" type="presParOf" srcId="{07C26D3F-6D9A-4AE7-B32B-2AA9BB2DCA56}" destId="{9B072AA5-AA0A-4C93-BFF7-205E66152A8D}" srcOrd="3" destOrd="0" presId="urn:microsoft.com/office/officeart/2016/7/layout/LinearArrowProcessNumbered"/>
    <dgm:cxn modelId="{B5EADD0D-511C-45BD-B19B-32F48312946B}" type="presParOf" srcId="{B6797A0C-9B6B-4C3A-8A6B-763AE5E306DE}" destId="{63F2CE45-94CF-4B52-A1F9-23CA64C17E3D}" srcOrd="2" destOrd="0" presId="urn:microsoft.com/office/officeart/2016/7/layout/LinearArrow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588C594-FD2D-42A6-9A0F-F4FD5A553CF6}" type="doc">
      <dgm:prSet loTypeId="urn:microsoft.com/office/officeart/2018/2/layout/IconVerticalSolidList" loCatId="icon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E9C8D115-6956-4B5C-927A-1AEE06284468}">
      <dgm:prSet/>
      <dgm:spPr/>
      <dgm:t>
        <a:bodyPr/>
        <a:lstStyle/>
        <a:p>
          <a:pPr>
            <a:lnSpc>
              <a:spcPct val="100000"/>
            </a:lnSpc>
          </a:pPr>
          <a:r>
            <a:rPr lang="ru-RU"/>
            <a:t>Качественный контент-анализ, дескриптивная статистика, идеографический метод</a:t>
          </a:r>
          <a:endParaRPr lang="en-US"/>
        </a:p>
      </dgm:t>
    </dgm:pt>
    <dgm:pt modelId="{69F087FB-A3B3-4E99-B1A5-C8E2FF96DB76}" type="parTrans" cxnId="{E4C84ABF-943D-4D47-B866-774145B0C2A9}">
      <dgm:prSet/>
      <dgm:spPr/>
      <dgm:t>
        <a:bodyPr/>
        <a:lstStyle/>
        <a:p>
          <a:endParaRPr lang="en-US"/>
        </a:p>
      </dgm:t>
    </dgm:pt>
    <dgm:pt modelId="{8887A174-AE34-41CD-B63C-E4DBCBAFDE6B}" type="sibTrans" cxnId="{E4C84ABF-943D-4D47-B866-774145B0C2A9}">
      <dgm:prSet/>
      <dgm:spPr/>
      <dgm:t>
        <a:bodyPr/>
        <a:lstStyle/>
        <a:p>
          <a:endParaRPr lang="en-US"/>
        </a:p>
      </dgm:t>
    </dgm:pt>
    <dgm:pt modelId="{EC089F3B-6634-4E73-B43B-E8C9030A75E4}">
      <dgm:prSet/>
      <dgm:spPr/>
      <dgm:t>
        <a:bodyPr/>
        <a:lstStyle/>
        <a:p>
          <a:pPr>
            <a:lnSpc>
              <a:spcPct val="100000"/>
            </a:lnSpc>
          </a:pPr>
          <a:r>
            <a:rPr lang="ru-RU"/>
            <a:t>Актовые источники: раскрытие нормативно-правовой основы некоторых аспектов, рассматриваемых в работе</a:t>
          </a:r>
          <a:endParaRPr lang="en-US"/>
        </a:p>
      </dgm:t>
    </dgm:pt>
    <dgm:pt modelId="{78E4E643-59CA-4AF4-B3C1-066BC216A1FD}" type="parTrans" cxnId="{1CD58B13-A108-4ADD-B5F3-D2776D762722}">
      <dgm:prSet/>
      <dgm:spPr/>
      <dgm:t>
        <a:bodyPr/>
        <a:lstStyle/>
        <a:p>
          <a:endParaRPr lang="en-US"/>
        </a:p>
      </dgm:t>
    </dgm:pt>
    <dgm:pt modelId="{4CC91E62-A19C-4F22-92EE-EA433E3323E8}" type="sibTrans" cxnId="{1CD58B13-A108-4ADD-B5F3-D2776D762722}">
      <dgm:prSet/>
      <dgm:spPr/>
      <dgm:t>
        <a:bodyPr/>
        <a:lstStyle/>
        <a:p>
          <a:endParaRPr lang="en-US"/>
        </a:p>
      </dgm:t>
    </dgm:pt>
    <dgm:pt modelId="{8CCD41D0-9D59-423B-AFA5-A6815CF9CC20}">
      <dgm:prSet/>
      <dgm:spPr/>
      <dgm:t>
        <a:bodyPr/>
        <a:lstStyle/>
        <a:p>
          <a:pPr>
            <a:lnSpc>
              <a:spcPct val="100000"/>
            </a:lnSpc>
          </a:pPr>
          <a:r>
            <a:rPr lang="ru-RU"/>
            <a:t>Статистические источники: подведение количественных данных под эмпирические заключения исследования</a:t>
          </a:r>
          <a:endParaRPr lang="en-US"/>
        </a:p>
      </dgm:t>
    </dgm:pt>
    <dgm:pt modelId="{C8902056-E382-4445-A6AC-CC765262BE31}" type="parTrans" cxnId="{1A3638EE-CAD3-4FC7-B4CE-8C801ED6CFA8}">
      <dgm:prSet/>
      <dgm:spPr/>
      <dgm:t>
        <a:bodyPr/>
        <a:lstStyle/>
        <a:p>
          <a:endParaRPr lang="en-US"/>
        </a:p>
      </dgm:t>
    </dgm:pt>
    <dgm:pt modelId="{B107F51E-8423-4B72-8DFD-E0BBBEFF4915}" type="sibTrans" cxnId="{1A3638EE-CAD3-4FC7-B4CE-8C801ED6CFA8}">
      <dgm:prSet/>
      <dgm:spPr/>
      <dgm:t>
        <a:bodyPr/>
        <a:lstStyle/>
        <a:p>
          <a:endParaRPr lang="en-US"/>
        </a:p>
      </dgm:t>
    </dgm:pt>
    <dgm:pt modelId="{93411293-F3B6-4B73-8F99-F615EB10CED8}">
      <dgm:prSet/>
      <dgm:spPr/>
      <dgm:t>
        <a:bodyPr/>
        <a:lstStyle/>
        <a:p>
          <a:pPr>
            <a:lnSpc>
              <a:spcPct val="100000"/>
            </a:lnSpc>
          </a:pPr>
          <a:r>
            <a:rPr lang="ru-RU"/>
            <a:t>Материалы средств массовой информации: фактологическая база исследования</a:t>
          </a:r>
          <a:endParaRPr lang="en-US"/>
        </a:p>
      </dgm:t>
    </dgm:pt>
    <dgm:pt modelId="{C6625316-5DEB-422B-B13D-496B174331F4}" type="parTrans" cxnId="{E4D70048-007B-4D5F-9EB8-2F37CDB1BE7F}">
      <dgm:prSet/>
      <dgm:spPr/>
      <dgm:t>
        <a:bodyPr/>
        <a:lstStyle/>
        <a:p>
          <a:endParaRPr lang="en-US"/>
        </a:p>
      </dgm:t>
    </dgm:pt>
    <dgm:pt modelId="{56E18F40-EC85-476A-87C3-15943B92496F}" type="sibTrans" cxnId="{E4D70048-007B-4D5F-9EB8-2F37CDB1BE7F}">
      <dgm:prSet/>
      <dgm:spPr/>
      <dgm:t>
        <a:bodyPr/>
        <a:lstStyle/>
        <a:p>
          <a:endParaRPr lang="en-US"/>
        </a:p>
      </dgm:t>
    </dgm:pt>
    <dgm:pt modelId="{95D99A0E-3272-4EE9-943A-63D312CC8A42}">
      <dgm:prSet/>
      <dgm:spPr/>
      <dgm:t>
        <a:bodyPr/>
        <a:lstStyle/>
        <a:p>
          <a:pPr>
            <a:lnSpc>
              <a:spcPct val="100000"/>
            </a:lnSpc>
          </a:pPr>
          <a:r>
            <a:rPr lang="ru-RU"/>
            <a:t>Вторичная литература: академические статьи и аналитические материалы</a:t>
          </a:r>
          <a:endParaRPr lang="en-US"/>
        </a:p>
      </dgm:t>
    </dgm:pt>
    <dgm:pt modelId="{762E9B68-1735-4496-83C8-55984A2D3440}" type="parTrans" cxnId="{E63FC19E-EE15-45AD-9FCE-02C7ED4AC367}">
      <dgm:prSet/>
      <dgm:spPr/>
      <dgm:t>
        <a:bodyPr/>
        <a:lstStyle/>
        <a:p>
          <a:endParaRPr lang="en-US"/>
        </a:p>
      </dgm:t>
    </dgm:pt>
    <dgm:pt modelId="{7A3DCF63-2393-4B08-9C52-BCF4AF0AE75E}" type="sibTrans" cxnId="{E63FC19E-EE15-45AD-9FCE-02C7ED4AC367}">
      <dgm:prSet/>
      <dgm:spPr/>
      <dgm:t>
        <a:bodyPr/>
        <a:lstStyle/>
        <a:p>
          <a:endParaRPr lang="en-US"/>
        </a:p>
      </dgm:t>
    </dgm:pt>
    <dgm:pt modelId="{6CF19CEF-6BD2-4B2D-B471-0C49BDEABF91}" type="pres">
      <dgm:prSet presAssocID="{B588C594-FD2D-42A6-9A0F-F4FD5A553CF6}" presName="root" presStyleCnt="0">
        <dgm:presLayoutVars>
          <dgm:dir/>
          <dgm:resizeHandles val="exact"/>
        </dgm:presLayoutVars>
      </dgm:prSet>
      <dgm:spPr/>
    </dgm:pt>
    <dgm:pt modelId="{5745D35A-F6D1-4CC5-8696-F7EB4BC19A60}" type="pres">
      <dgm:prSet presAssocID="{E9C8D115-6956-4B5C-927A-1AEE06284468}" presName="compNode" presStyleCnt="0"/>
      <dgm:spPr/>
    </dgm:pt>
    <dgm:pt modelId="{C6A20560-3B09-46ED-8D4A-8E1DE0F8BB3D}" type="pres">
      <dgm:prSet presAssocID="{E9C8D115-6956-4B5C-927A-1AEE06284468}" presName="bgRect" presStyleLbl="bgShp" presStyleIdx="0" presStyleCnt="5"/>
      <dgm:spPr/>
    </dgm:pt>
    <dgm:pt modelId="{0C675CA5-8414-4BD7-A09C-BE5AD4DF43FB}" type="pres">
      <dgm:prSet presAssocID="{E9C8D115-6956-4B5C-927A-1AEE06284468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E96E0265-1786-4CC7-83B8-534F6A835E40}" type="pres">
      <dgm:prSet presAssocID="{E9C8D115-6956-4B5C-927A-1AEE06284468}" presName="spaceRect" presStyleCnt="0"/>
      <dgm:spPr/>
    </dgm:pt>
    <dgm:pt modelId="{EB44030E-BA1D-4153-8204-D4D6CFCDF5FC}" type="pres">
      <dgm:prSet presAssocID="{E9C8D115-6956-4B5C-927A-1AEE06284468}" presName="parTx" presStyleLbl="revTx" presStyleIdx="0" presStyleCnt="5">
        <dgm:presLayoutVars>
          <dgm:chMax val="0"/>
          <dgm:chPref val="0"/>
        </dgm:presLayoutVars>
      </dgm:prSet>
      <dgm:spPr/>
    </dgm:pt>
    <dgm:pt modelId="{3F045C86-4E00-447A-9EF5-690B992F9809}" type="pres">
      <dgm:prSet presAssocID="{8887A174-AE34-41CD-B63C-E4DBCBAFDE6B}" presName="sibTrans" presStyleCnt="0"/>
      <dgm:spPr/>
    </dgm:pt>
    <dgm:pt modelId="{94E84EB4-B1F1-4BB5-96F2-B9C6E1C0BE38}" type="pres">
      <dgm:prSet presAssocID="{EC089F3B-6634-4E73-B43B-E8C9030A75E4}" presName="compNode" presStyleCnt="0"/>
      <dgm:spPr/>
    </dgm:pt>
    <dgm:pt modelId="{7D7BD91A-492E-4B37-AA27-21010A52E130}" type="pres">
      <dgm:prSet presAssocID="{EC089F3B-6634-4E73-B43B-E8C9030A75E4}" presName="bgRect" presStyleLbl="bgShp" presStyleIdx="1" presStyleCnt="5"/>
      <dgm:spPr/>
    </dgm:pt>
    <dgm:pt modelId="{A3D98506-6E50-458A-B06C-F129DEBCA217}" type="pres">
      <dgm:prSet presAssocID="{EC089F3B-6634-4E73-B43B-E8C9030A75E4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Судья"/>
        </a:ext>
      </dgm:extLst>
    </dgm:pt>
    <dgm:pt modelId="{1F61E564-6773-4CC7-9DEA-F12AB7A78BED}" type="pres">
      <dgm:prSet presAssocID="{EC089F3B-6634-4E73-B43B-E8C9030A75E4}" presName="spaceRect" presStyleCnt="0"/>
      <dgm:spPr/>
    </dgm:pt>
    <dgm:pt modelId="{B2C22E7E-EF15-4279-A60E-B030608D34F5}" type="pres">
      <dgm:prSet presAssocID="{EC089F3B-6634-4E73-B43B-E8C9030A75E4}" presName="parTx" presStyleLbl="revTx" presStyleIdx="1" presStyleCnt="5">
        <dgm:presLayoutVars>
          <dgm:chMax val="0"/>
          <dgm:chPref val="0"/>
        </dgm:presLayoutVars>
      </dgm:prSet>
      <dgm:spPr/>
    </dgm:pt>
    <dgm:pt modelId="{D6E670D6-1D1E-430A-BA27-7695366ACC68}" type="pres">
      <dgm:prSet presAssocID="{4CC91E62-A19C-4F22-92EE-EA433E3323E8}" presName="sibTrans" presStyleCnt="0"/>
      <dgm:spPr/>
    </dgm:pt>
    <dgm:pt modelId="{74A0C2FD-BD00-4388-8ED6-299426A82DD1}" type="pres">
      <dgm:prSet presAssocID="{8CCD41D0-9D59-423B-AFA5-A6815CF9CC20}" presName="compNode" presStyleCnt="0"/>
      <dgm:spPr/>
    </dgm:pt>
    <dgm:pt modelId="{DD270476-EDDC-46F1-84DA-3CC005AFBE15}" type="pres">
      <dgm:prSet presAssocID="{8CCD41D0-9D59-423B-AFA5-A6815CF9CC20}" presName="bgRect" presStyleLbl="bgShp" presStyleIdx="2" presStyleCnt="5"/>
      <dgm:spPr/>
    </dgm:pt>
    <dgm:pt modelId="{BFA5B629-19F5-43A8-8491-20CEF9EE19EB}" type="pres">
      <dgm:prSet presAssocID="{8CCD41D0-9D59-423B-AFA5-A6815CF9CC20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10C4EF87-74C6-4A3F-A064-4006E3DD4AD9}" type="pres">
      <dgm:prSet presAssocID="{8CCD41D0-9D59-423B-AFA5-A6815CF9CC20}" presName="spaceRect" presStyleCnt="0"/>
      <dgm:spPr/>
    </dgm:pt>
    <dgm:pt modelId="{A024CA07-D98A-4B25-88BE-FAEA3D2D5355}" type="pres">
      <dgm:prSet presAssocID="{8CCD41D0-9D59-423B-AFA5-A6815CF9CC20}" presName="parTx" presStyleLbl="revTx" presStyleIdx="2" presStyleCnt="5">
        <dgm:presLayoutVars>
          <dgm:chMax val="0"/>
          <dgm:chPref val="0"/>
        </dgm:presLayoutVars>
      </dgm:prSet>
      <dgm:spPr/>
    </dgm:pt>
    <dgm:pt modelId="{DF86901E-2C88-40C1-939B-F11A9F82A5AE}" type="pres">
      <dgm:prSet presAssocID="{B107F51E-8423-4B72-8DFD-E0BBBEFF4915}" presName="sibTrans" presStyleCnt="0"/>
      <dgm:spPr/>
    </dgm:pt>
    <dgm:pt modelId="{4EF6C6DD-3A21-464D-8FB3-40CAB0900CCE}" type="pres">
      <dgm:prSet presAssocID="{93411293-F3B6-4B73-8F99-F615EB10CED8}" presName="compNode" presStyleCnt="0"/>
      <dgm:spPr/>
    </dgm:pt>
    <dgm:pt modelId="{1C92EF70-28DE-49C4-B1F6-608261DE10DD}" type="pres">
      <dgm:prSet presAssocID="{93411293-F3B6-4B73-8F99-F615EB10CED8}" presName="bgRect" presStyleLbl="bgShp" presStyleIdx="3" presStyleCnt="5"/>
      <dgm:spPr/>
    </dgm:pt>
    <dgm:pt modelId="{0D443B8A-98AE-4429-80CC-B8FDCC140D54}" type="pres">
      <dgm:prSet presAssocID="{93411293-F3B6-4B73-8F99-F615EB10CED8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Исследование"/>
        </a:ext>
      </dgm:extLst>
    </dgm:pt>
    <dgm:pt modelId="{1B29AE1E-C981-4695-8920-5079EE9B70BD}" type="pres">
      <dgm:prSet presAssocID="{93411293-F3B6-4B73-8F99-F615EB10CED8}" presName="spaceRect" presStyleCnt="0"/>
      <dgm:spPr/>
    </dgm:pt>
    <dgm:pt modelId="{887EB3FB-2EFB-4994-A549-D60A3E16094D}" type="pres">
      <dgm:prSet presAssocID="{93411293-F3B6-4B73-8F99-F615EB10CED8}" presName="parTx" presStyleLbl="revTx" presStyleIdx="3" presStyleCnt="5">
        <dgm:presLayoutVars>
          <dgm:chMax val="0"/>
          <dgm:chPref val="0"/>
        </dgm:presLayoutVars>
      </dgm:prSet>
      <dgm:spPr/>
    </dgm:pt>
    <dgm:pt modelId="{E02DBEA2-E97C-4A48-8D2C-8E3B05C8691D}" type="pres">
      <dgm:prSet presAssocID="{56E18F40-EC85-476A-87C3-15943B92496F}" presName="sibTrans" presStyleCnt="0"/>
      <dgm:spPr/>
    </dgm:pt>
    <dgm:pt modelId="{83BA70D4-9653-482B-9960-897F2EEB8154}" type="pres">
      <dgm:prSet presAssocID="{95D99A0E-3272-4EE9-943A-63D312CC8A42}" presName="compNode" presStyleCnt="0"/>
      <dgm:spPr/>
    </dgm:pt>
    <dgm:pt modelId="{B37E7C3B-F937-47E2-BBAE-82D3D8149A32}" type="pres">
      <dgm:prSet presAssocID="{95D99A0E-3272-4EE9-943A-63D312CC8A42}" presName="bgRect" presStyleLbl="bgShp" presStyleIdx="4" presStyleCnt="5"/>
      <dgm:spPr/>
    </dgm:pt>
    <dgm:pt modelId="{799E5D26-4C66-4739-9B32-9B0E665FA06F}" type="pres">
      <dgm:prSet presAssocID="{95D99A0E-3272-4EE9-943A-63D312CC8A42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Книги"/>
        </a:ext>
      </dgm:extLst>
    </dgm:pt>
    <dgm:pt modelId="{B7E6E435-3EC5-4E89-BAAD-E7D5C3DE4F79}" type="pres">
      <dgm:prSet presAssocID="{95D99A0E-3272-4EE9-943A-63D312CC8A42}" presName="spaceRect" presStyleCnt="0"/>
      <dgm:spPr/>
    </dgm:pt>
    <dgm:pt modelId="{3D99F606-FA9D-4CFA-ABF0-BE04923459CC}" type="pres">
      <dgm:prSet presAssocID="{95D99A0E-3272-4EE9-943A-63D312CC8A42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1CD58B13-A108-4ADD-B5F3-D2776D762722}" srcId="{B588C594-FD2D-42A6-9A0F-F4FD5A553CF6}" destId="{EC089F3B-6634-4E73-B43B-E8C9030A75E4}" srcOrd="1" destOrd="0" parTransId="{78E4E643-59CA-4AF4-B3C1-066BC216A1FD}" sibTransId="{4CC91E62-A19C-4F22-92EE-EA433E3323E8}"/>
    <dgm:cxn modelId="{7487E22D-0727-48C6-9639-4BE3A92F9B4E}" type="presOf" srcId="{EC089F3B-6634-4E73-B43B-E8C9030A75E4}" destId="{B2C22E7E-EF15-4279-A60E-B030608D34F5}" srcOrd="0" destOrd="0" presId="urn:microsoft.com/office/officeart/2018/2/layout/IconVerticalSolidList"/>
    <dgm:cxn modelId="{A48BA031-EF55-4D9D-A189-DF365DA9440C}" type="presOf" srcId="{95D99A0E-3272-4EE9-943A-63D312CC8A42}" destId="{3D99F606-FA9D-4CFA-ABF0-BE04923459CC}" srcOrd="0" destOrd="0" presId="urn:microsoft.com/office/officeart/2018/2/layout/IconVerticalSolidList"/>
    <dgm:cxn modelId="{E4D70048-007B-4D5F-9EB8-2F37CDB1BE7F}" srcId="{B588C594-FD2D-42A6-9A0F-F4FD5A553CF6}" destId="{93411293-F3B6-4B73-8F99-F615EB10CED8}" srcOrd="3" destOrd="0" parTransId="{C6625316-5DEB-422B-B13D-496B174331F4}" sibTransId="{56E18F40-EC85-476A-87C3-15943B92496F}"/>
    <dgm:cxn modelId="{94D7DD51-10B1-468D-9C78-CFEEC38230D8}" type="presOf" srcId="{B588C594-FD2D-42A6-9A0F-F4FD5A553CF6}" destId="{6CF19CEF-6BD2-4B2D-B471-0C49BDEABF91}" srcOrd="0" destOrd="0" presId="urn:microsoft.com/office/officeart/2018/2/layout/IconVerticalSolidList"/>
    <dgm:cxn modelId="{C41AAA9A-BA56-4123-BB2D-5724D991BB03}" type="presOf" srcId="{8CCD41D0-9D59-423B-AFA5-A6815CF9CC20}" destId="{A024CA07-D98A-4B25-88BE-FAEA3D2D5355}" srcOrd="0" destOrd="0" presId="urn:microsoft.com/office/officeart/2018/2/layout/IconVerticalSolidList"/>
    <dgm:cxn modelId="{E63FC19E-EE15-45AD-9FCE-02C7ED4AC367}" srcId="{B588C594-FD2D-42A6-9A0F-F4FD5A553CF6}" destId="{95D99A0E-3272-4EE9-943A-63D312CC8A42}" srcOrd="4" destOrd="0" parTransId="{762E9B68-1735-4496-83C8-55984A2D3440}" sibTransId="{7A3DCF63-2393-4B08-9C52-BCF4AF0AE75E}"/>
    <dgm:cxn modelId="{EDA841B0-2F35-4C51-9E79-736184C3C4C9}" type="presOf" srcId="{93411293-F3B6-4B73-8F99-F615EB10CED8}" destId="{887EB3FB-2EFB-4994-A549-D60A3E16094D}" srcOrd="0" destOrd="0" presId="urn:microsoft.com/office/officeart/2018/2/layout/IconVerticalSolidList"/>
    <dgm:cxn modelId="{DCD3C6BA-B6B7-44F6-9D67-EE2FBB03661D}" type="presOf" srcId="{E9C8D115-6956-4B5C-927A-1AEE06284468}" destId="{EB44030E-BA1D-4153-8204-D4D6CFCDF5FC}" srcOrd="0" destOrd="0" presId="urn:microsoft.com/office/officeart/2018/2/layout/IconVerticalSolidList"/>
    <dgm:cxn modelId="{E4C84ABF-943D-4D47-B866-774145B0C2A9}" srcId="{B588C594-FD2D-42A6-9A0F-F4FD5A553CF6}" destId="{E9C8D115-6956-4B5C-927A-1AEE06284468}" srcOrd="0" destOrd="0" parTransId="{69F087FB-A3B3-4E99-B1A5-C8E2FF96DB76}" sibTransId="{8887A174-AE34-41CD-B63C-E4DBCBAFDE6B}"/>
    <dgm:cxn modelId="{1A3638EE-CAD3-4FC7-B4CE-8C801ED6CFA8}" srcId="{B588C594-FD2D-42A6-9A0F-F4FD5A553CF6}" destId="{8CCD41D0-9D59-423B-AFA5-A6815CF9CC20}" srcOrd="2" destOrd="0" parTransId="{C8902056-E382-4445-A6AC-CC765262BE31}" sibTransId="{B107F51E-8423-4B72-8DFD-E0BBBEFF4915}"/>
    <dgm:cxn modelId="{19B7BA66-F9FB-44FD-AB5F-D508BCDAE628}" type="presParOf" srcId="{6CF19CEF-6BD2-4B2D-B471-0C49BDEABF91}" destId="{5745D35A-F6D1-4CC5-8696-F7EB4BC19A60}" srcOrd="0" destOrd="0" presId="urn:microsoft.com/office/officeart/2018/2/layout/IconVerticalSolidList"/>
    <dgm:cxn modelId="{F8E8B6FF-DF2C-490E-B77B-E4A958F7FFDB}" type="presParOf" srcId="{5745D35A-F6D1-4CC5-8696-F7EB4BC19A60}" destId="{C6A20560-3B09-46ED-8D4A-8E1DE0F8BB3D}" srcOrd="0" destOrd="0" presId="urn:microsoft.com/office/officeart/2018/2/layout/IconVerticalSolidList"/>
    <dgm:cxn modelId="{30BC4501-34EA-4BC6-95E0-03CE5EDDE411}" type="presParOf" srcId="{5745D35A-F6D1-4CC5-8696-F7EB4BC19A60}" destId="{0C675CA5-8414-4BD7-A09C-BE5AD4DF43FB}" srcOrd="1" destOrd="0" presId="urn:microsoft.com/office/officeart/2018/2/layout/IconVerticalSolidList"/>
    <dgm:cxn modelId="{486C2607-3496-4B83-8E97-B3A9C12815EA}" type="presParOf" srcId="{5745D35A-F6D1-4CC5-8696-F7EB4BC19A60}" destId="{E96E0265-1786-4CC7-83B8-534F6A835E40}" srcOrd="2" destOrd="0" presId="urn:microsoft.com/office/officeart/2018/2/layout/IconVerticalSolidList"/>
    <dgm:cxn modelId="{E88F8ADA-9138-4FC7-8E18-BB9464F39BFF}" type="presParOf" srcId="{5745D35A-F6D1-4CC5-8696-F7EB4BC19A60}" destId="{EB44030E-BA1D-4153-8204-D4D6CFCDF5FC}" srcOrd="3" destOrd="0" presId="urn:microsoft.com/office/officeart/2018/2/layout/IconVerticalSolidList"/>
    <dgm:cxn modelId="{F506EC9C-6655-4971-AE0E-9214890E75A6}" type="presParOf" srcId="{6CF19CEF-6BD2-4B2D-B471-0C49BDEABF91}" destId="{3F045C86-4E00-447A-9EF5-690B992F9809}" srcOrd="1" destOrd="0" presId="urn:microsoft.com/office/officeart/2018/2/layout/IconVerticalSolidList"/>
    <dgm:cxn modelId="{A74BDC31-F0DD-4505-A2B7-C3489966EE1C}" type="presParOf" srcId="{6CF19CEF-6BD2-4B2D-B471-0C49BDEABF91}" destId="{94E84EB4-B1F1-4BB5-96F2-B9C6E1C0BE38}" srcOrd="2" destOrd="0" presId="urn:microsoft.com/office/officeart/2018/2/layout/IconVerticalSolidList"/>
    <dgm:cxn modelId="{B5949792-7BB1-43A2-AF60-C1013D7EAF02}" type="presParOf" srcId="{94E84EB4-B1F1-4BB5-96F2-B9C6E1C0BE38}" destId="{7D7BD91A-492E-4B37-AA27-21010A52E130}" srcOrd="0" destOrd="0" presId="urn:microsoft.com/office/officeart/2018/2/layout/IconVerticalSolidList"/>
    <dgm:cxn modelId="{0A783D61-033D-4A09-98C7-EC1AC6CE756E}" type="presParOf" srcId="{94E84EB4-B1F1-4BB5-96F2-B9C6E1C0BE38}" destId="{A3D98506-6E50-458A-B06C-F129DEBCA217}" srcOrd="1" destOrd="0" presId="urn:microsoft.com/office/officeart/2018/2/layout/IconVerticalSolidList"/>
    <dgm:cxn modelId="{C58924F2-E535-4B8A-A058-52C38DF13B62}" type="presParOf" srcId="{94E84EB4-B1F1-4BB5-96F2-B9C6E1C0BE38}" destId="{1F61E564-6773-4CC7-9DEA-F12AB7A78BED}" srcOrd="2" destOrd="0" presId="urn:microsoft.com/office/officeart/2018/2/layout/IconVerticalSolidList"/>
    <dgm:cxn modelId="{429E86A9-4299-498E-B118-08447E268B34}" type="presParOf" srcId="{94E84EB4-B1F1-4BB5-96F2-B9C6E1C0BE38}" destId="{B2C22E7E-EF15-4279-A60E-B030608D34F5}" srcOrd="3" destOrd="0" presId="urn:microsoft.com/office/officeart/2018/2/layout/IconVerticalSolidList"/>
    <dgm:cxn modelId="{2C56AABC-FDCD-4788-8CA3-0390B7EBDDC5}" type="presParOf" srcId="{6CF19CEF-6BD2-4B2D-B471-0C49BDEABF91}" destId="{D6E670D6-1D1E-430A-BA27-7695366ACC68}" srcOrd="3" destOrd="0" presId="urn:microsoft.com/office/officeart/2018/2/layout/IconVerticalSolidList"/>
    <dgm:cxn modelId="{E9A257A9-0489-4752-943A-4DF7C4E216FB}" type="presParOf" srcId="{6CF19CEF-6BD2-4B2D-B471-0C49BDEABF91}" destId="{74A0C2FD-BD00-4388-8ED6-299426A82DD1}" srcOrd="4" destOrd="0" presId="urn:microsoft.com/office/officeart/2018/2/layout/IconVerticalSolidList"/>
    <dgm:cxn modelId="{26944984-D46D-43F4-BEF5-95A462F22334}" type="presParOf" srcId="{74A0C2FD-BD00-4388-8ED6-299426A82DD1}" destId="{DD270476-EDDC-46F1-84DA-3CC005AFBE15}" srcOrd="0" destOrd="0" presId="urn:microsoft.com/office/officeart/2018/2/layout/IconVerticalSolidList"/>
    <dgm:cxn modelId="{79634A0D-0183-46AA-9A04-ED8AD3FC4043}" type="presParOf" srcId="{74A0C2FD-BD00-4388-8ED6-299426A82DD1}" destId="{BFA5B629-19F5-43A8-8491-20CEF9EE19EB}" srcOrd="1" destOrd="0" presId="urn:microsoft.com/office/officeart/2018/2/layout/IconVerticalSolidList"/>
    <dgm:cxn modelId="{01830664-E3AA-4399-B598-D590C862C4FD}" type="presParOf" srcId="{74A0C2FD-BD00-4388-8ED6-299426A82DD1}" destId="{10C4EF87-74C6-4A3F-A064-4006E3DD4AD9}" srcOrd="2" destOrd="0" presId="urn:microsoft.com/office/officeart/2018/2/layout/IconVerticalSolidList"/>
    <dgm:cxn modelId="{ED704C93-C224-4574-B523-FD81CD178BBD}" type="presParOf" srcId="{74A0C2FD-BD00-4388-8ED6-299426A82DD1}" destId="{A024CA07-D98A-4B25-88BE-FAEA3D2D5355}" srcOrd="3" destOrd="0" presId="urn:microsoft.com/office/officeart/2018/2/layout/IconVerticalSolidList"/>
    <dgm:cxn modelId="{4E8430A3-94CE-4EAE-8803-0E478FC4D59D}" type="presParOf" srcId="{6CF19CEF-6BD2-4B2D-B471-0C49BDEABF91}" destId="{DF86901E-2C88-40C1-939B-F11A9F82A5AE}" srcOrd="5" destOrd="0" presId="urn:microsoft.com/office/officeart/2018/2/layout/IconVerticalSolidList"/>
    <dgm:cxn modelId="{D016F50C-D86C-406C-A01E-2E5CB275BB2A}" type="presParOf" srcId="{6CF19CEF-6BD2-4B2D-B471-0C49BDEABF91}" destId="{4EF6C6DD-3A21-464D-8FB3-40CAB0900CCE}" srcOrd="6" destOrd="0" presId="urn:microsoft.com/office/officeart/2018/2/layout/IconVerticalSolidList"/>
    <dgm:cxn modelId="{B7C79720-18AA-4A57-AA21-A63B1500124D}" type="presParOf" srcId="{4EF6C6DD-3A21-464D-8FB3-40CAB0900CCE}" destId="{1C92EF70-28DE-49C4-B1F6-608261DE10DD}" srcOrd="0" destOrd="0" presId="urn:microsoft.com/office/officeart/2018/2/layout/IconVerticalSolidList"/>
    <dgm:cxn modelId="{CDF64AF2-FBDC-42C3-86B5-3EC4A31FA03E}" type="presParOf" srcId="{4EF6C6DD-3A21-464D-8FB3-40CAB0900CCE}" destId="{0D443B8A-98AE-4429-80CC-B8FDCC140D54}" srcOrd="1" destOrd="0" presId="urn:microsoft.com/office/officeart/2018/2/layout/IconVerticalSolidList"/>
    <dgm:cxn modelId="{A0AE94A6-17CB-45DD-AFCC-9EB7A9B702D7}" type="presParOf" srcId="{4EF6C6DD-3A21-464D-8FB3-40CAB0900CCE}" destId="{1B29AE1E-C981-4695-8920-5079EE9B70BD}" srcOrd="2" destOrd="0" presId="urn:microsoft.com/office/officeart/2018/2/layout/IconVerticalSolidList"/>
    <dgm:cxn modelId="{75347CB5-C2CC-4E33-AFFF-A9E8B0C33B1B}" type="presParOf" srcId="{4EF6C6DD-3A21-464D-8FB3-40CAB0900CCE}" destId="{887EB3FB-2EFB-4994-A549-D60A3E16094D}" srcOrd="3" destOrd="0" presId="urn:microsoft.com/office/officeart/2018/2/layout/IconVerticalSolidList"/>
    <dgm:cxn modelId="{F1BCB6EB-97D6-45A5-A63E-F371077B2768}" type="presParOf" srcId="{6CF19CEF-6BD2-4B2D-B471-0C49BDEABF91}" destId="{E02DBEA2-E97C-4A48-8D2C-8E3B05C8691D}" srcOrd="7" destOrd="0" presId="urn:microsoft.com/office/officeart/2018/2/layout/IconVerticalSolidList"/>
    <dgm:cxn modelId="{A6B13332-463C-4CA3-A7EF-F94CA27FC69D}" type="presParOf" srcId="{6CF19CEF-6BD2-4B2D-B471-0C49BDEABF91}" destId="{83BA70D4-9653-482B-9960-897F2EEB8154}" srcOrd="8" destOrd="0" presId="urn:microsoft.com/office/officeart/2018/2/layout/IconVerticalSolidList"/>
    <dgm:cxn modelId="{04BC0A89-C7C8-4D44-BFA1-1526A026DDA6}" type="presParOf" srcId="{83BA70D4-9653-482B-9960-897F2EEB8154}" destId="{B37E7C3B-F937-47E2-BBAE-82D3D8149A32}" srcOrd="0" destOrd="0" presId="urn:microsoft.com/office/officeart/2018/2/layout/IconVerticalSolidList"/>
    <dgm:cxn modelId="{6B3818BE-68CF-42FF-9442-372D1616C605}" type="presParOf" srcId="{83BA70D4-9653-482B-9960-897F2EEB8154}" destId="{799E5D26-4C66-4739-9B32-9B0E665FA06F}" srcOrd="1" destOrd="0" presId="urn:microsoft.com/office/officeart/2018/2/layout/IconVerticalSolidList"/>
    <dgm:cxn modelId="{90E64756-B2C7-41D7-9956-190A74FB3241}" type="presParOf" srcId="{83BA70D4-9653-482B-9960-897F2EEB8154}" destId="{B7E6E435-3EC5-4E89-BAAD-E7D5C3DE4F79}" srcOrd="2" destOrd="0" presId="urn:microsoft.com/office/officeart/2018/2/layout/IconVerticalSolidList"/>
    <dgm:cxn modelId="{44C63FE1-FD00-4AFD-9BC0-6DCE92627088}" type="presParOf" srcId="{83BA70D4-9653-482B-9960-897F2EEB8154}" destId="{3D99F606-FA9D-4CFA-ABF0-BE04923459C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E9BD533-BAE8-44EE-8572-24BDD16BB35D}" type="doc">
      <dgm:prSet loTypeId="urn:microsoft.com/office/officeart/2005/8/layout/chevron1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4498793-316C-42E6-B65D-518C8D5603EC}">
      <dgm:prSet phldrT="[Текст]" custT="1"/>
      <dgm:spPr/>
      <dgm:t>
        <a:bodyPr/>
        <a:lstStyle/>
        <a:p>
          <a:r>
            <a:rPr lang="ru-RU" sz="1500" i="1" dirty="0"/>
            <a:t>Обострение внешнеполитических отношений между США и КНР</a:t>
          </a:r>
          <a:endParaRPr lang="ru-RU" sz="1500" dirty="0"/>
        </a:p>
      </dgm:t>
    </dgm:pt>
    <dgm:pt modelId="{F705342B-9D16-4B7A-85E7-1B837A6E6D9A}" type="parTrans" cxnId="{88AE52E7-0D76-439D-ADCA-EBA5D1AC0AC4}">
      <dgm:prSet/>
      <dgm:spPr/>
      <dgm:t>
        <a:bodyPr/>
        <a:lstStyle/>
        <a:p>
          <a:endParaRPr lang="ru-RU"/>
        </a:p>
      </dgm:t>
    </dgm:pt>
    <dgm:pt modelId="{A6D316AC-6003-49B7-9CDA-516196A94717}" type="sibTrans" cxnId="{88AE52E7-0D76-439D-ADCA-EBA5D1AC0AC4}">
      <dgm:prSet/>
      <dgm:spPr/>
      <dgm:t>
        <a:bodyPr/>
        <a:lstStyle/>
        <a:p>
          <a:endParaRPr lang="ru-RU"/>
        </a:p>
      </dgm:t>
    </dgm:pt>
    <dgm:pt modelId="{45060A8F-FA96-45A0-9954-69982EF8FCD6}">
      <dgm:prSet phldrT="[Текст]" custT="1"/>
      <dgm:spPr/>
      <dgm:t>
        <a:bodyPr/>
        <a:lstStyle/>
        <a:p>
          <a:r>
            <a:rPr lang="ru-RU" sz="1500" i="1" dirty="0">
              <a:effectLst/>
              <a:latin typeface="+mj-lt"/>
              <a:ea typeface="Calibri" panose="020F0502020204030204" pitchFamily="34" charset="0"/>
              <a:cs typeface="Cordia New" panose="020B0304020202020204" pitchFamily="34" charset="-34"/>
            </a:rPr>
            <a:t>Наращивание военно-морского присутствия США в районе Ормузского и Малаккского проливов, через которые Китай получает </a:t>
          </a:r>
          <a:r>
            <a:rPr lang="ru-RU" sz="1500" b="1" i="1" dirty="0">
              <a:effectLst/>
              <a:latin typeface="+mj-lt"/>
              <a:ea typeface="Calibri" panose="020F0502020204030204" pitchFamily="34" charset="0"/>
              <a:cs typeface="Cordia New" panose="020B0304020202020204" pitchFamily="34" charset="-34"/>
            </a:rPr>
            <a:t>более 80% экспортируемой нефти</a:t>
          </a:r>
          <a:endParaRPr lang="ru-RU" sz="1500" b="1" i="1" dirty="0">
            <a:latin typeface="+mj-lt"/>
          </a:endParaRPr>
        </a:p>
      </dgm:t>
    </dgm:pt>
    <dgm:pt modelId="{C00F465A-AB0C-4BD2-BA40-B732F8EFC309}" type="parTrans" cxnId="{2E0BDBE8-7CD4-4A94-88EA-94F641691B88}">
      <dgm:prSet/>
      <dgm:spPr/>
      <dgm:t>
        <a:bodyPr/>
        <a:lstStyle/>
        <a:p>
          <a:endParaRPr lang="ru-RU"/>
        </a:p>
      </dgm:t>
    </dgm:pt>
    <dgm:pt modelId="{6F920896-1288-4872-B1A9-779937B17FB7}" type="sibTrans" cxnId="{2E0BDBE8-7CD4-4A94-88EA-94F641691B88}">
      <dgm:prSet/>
      <dgm:spPr/>
      <dgm:t>
        <a:bodyPr/>
        <a:lstStyle/>
        <a:p>
          <a:endParaRPr lang="ru-RU"/>
        </a:p>
      </dgm:t>
    </dgm:pt>
    <dgm:pt modelId="{BC15E29B-A572-4021-B9CD-615D0BEA3B1F}">
      <dgm:prSet phldrT="[Текст]" custT="1"/>
      <dgm:spPr/>
      <dgm:t>
        <a:bodyPr/>
        <a:lstStyle/>
        <a:p>
          <a:r>
            <a:rPr lang="ru-RU" sz="1500" b="0" i="1" u="sng" dirty="0">
              <a:latin typeface="+mj-lt"/>
            </a:rPr>
            <a:t>Китайское правительство</a:t>
          </a:r>
          <a:r>
            <a:rPr lang="en-US" sz="1500" b="0" i="1" u="sng" dirty="0">
              <a:latin typeface="+mj-lt"/>
            </a:rPr>
            <a:t> </a:t>
          </a:r>
          <a:r>
            <a:rPr lang="ru-RU" sz="1500" i="1" dirty="0">
              <a:effectLst/>
              <a:latin typeface="+mj-lt"/>
              <a:ea typeface="Calibri" panose="020F0502020204030204" pitchFamily="34" charset="0"/>
              <a:cs typeface="Cordia New" panose="020B0304020202020204" pitchFamily="34" charset="-34"/>
            </a:rPr>
            <a:t>прилагает серьезные усилия для минимизации рисков, связанных с возможной морской блокадой, в том числе за счет строительства сухопутных транспортных коридоров со странами-соседями</a:t>
          </a:r>
          <a:r>
            <a:rPr lang="en-US" sz="1500" b="0" i="1" u="sng" dirty="0">
              <a:latin typeface="+mj-lt"/>
            </a:rPr>
            <a:t> </a:t>
          </a:r>
          <a:r>
            <a:rPr lang="ru-RU" sz="1500" b="0" i="1" u="sng" dirty="0">
              <a:latin typeface="+mj-lt"/>
            </a:rPr>
            <a:t> </a:t>
          </a:r>
        </a:p>
      </dgm:t>
    </dgm:pt>
    <dgm:pt modelId="{143F857B-6BFF-4D86-AB5C-347AA772D97C}" type="parTrans" cxnId="{94AC12BB-6972-45D2-AEBB-DDFB8AF3D71A}">
      <dgm:prSet/>
      <dgm:spPr/>
      <dgm:t>
        <a:bodyPr/>
        <a:lstStyle/>
        <a:p>
          <a:endParaRPr lang="ru-RU"/>
        </a:p>
      </dgm:t>
    </dgm:pt>
    <dgm:pt modelId="{0CFF62D8-D1DD-4E13-8BC8-D3D7EFF898DE}" type="sibTrans" cxnId="{94AC12BB-6972-45D2-AEBB-DDFB8AF3D71A}">
      <dgm:prSet/>
      <dgm:spPr/>
      <dgm:t>
        <a:bodyPr/>
        <a:lstStyle/>
        <a:p>
          <a:endParaRPr lang="ru-RU"/>
        </a:p>
      </dgm:t>
    </dgm:pt>
    <dgm:pt modelId="{DD1CA602-587E-4941-B83C-1836A3CEC842}" type="pres">
      <dgm:prSet presAssocID="{9E9BD533-BAE8-44EE-8572-24BDD16BB35D}" presName="Name0" presStyleCnt="0">
        <dgm:presLayoutVars>
          <dgm:dir/>
          <dgm:animLvl val="lvl"/>
          <dgm:resizeHandles val="exact"/>
        </dgm:presLayoutVars>
      </dgm:prSet>
      <dgm:spPr/>
    </dgm:pt>
    <dgm:pt modelId="{CCE3D3B1-D7FF-4DD3-9C3C-CBA5D31E71BD}" type="pres">
      <dgm:prSet presAssocID="{E4498793-316C-42E6-B65D-518C8D5603EC}" presName="parTxOnly" presStyleLbl="node1" presStyleIdx="0" presStyleCnt="3" custScaleX="103301" custScaleY="56040" custLinFactNeighborX="-9462" custLinFactNeighborY="-33472">
        <dgm:presLayoutVars>
          <dgm:chMax val="0"/>
          <dgm:chPref val="0"/>
          <dgm:bulletEnabled val="1"/>
        </dgm:presLayoutVars>
      </dgm:prSet>
      <dgm:spPr/>
    </dgm:pt>
    <dgm:pt modelId="{0E7854F3-8116-48E3-AA09-6DC7F0F07750}" type="pres">
      <dgm:prSet presAssocID="{A6D316AC-6003-49B7-9CDA-516196A94717}" presName="parTxOnlySpace" presStyleCnt="0"/>
      <dgm:spPr/>
    </dgm:pt>
    <dgm:pt modelId="{3E4134CB-2076-47F2-8466-2DADA2DE2218}" type="pres">
      <dgm:prSet presAssocID="{45060A8F-FA96-45A0-9954-69982EF8FCD6}" presName="parTxOnly" presStyleLbl="node1" presStyleIdx="1" presStyleCnt="3" custScaleX="106598" custScaleY="119066" custLinFactNeighborX="44004">
        <dgm:presLayoutVars>
          <dgm:chMax val="0"/>
          <dgm:chPref val="0"/>
          <dgm:bulletEnabled val="1"/>
        </dgm:presLayoutVars>
      </dgm:prSet>
      <dgm:spPr/>
    </dgm:pt>
    <dgm:pt modelId="{1681EF30-2233-45BD-8283-70DF11308C8F}" type="pres">
      <dgm:prSet presAssocID="{6F920896-1288-4872-B1A9-779937B17FB7}" presName="parTxOnlySpace" presStyleCnt="0"/>
      <dgm:spPr/>
    </dgm:pt>
    <dgm:pt modelId="{F4497E4F-C4F1-4571-BB03-55E2890B0CF6}" type="pres">
      <dgm:prSet presAssocID="{BC15E29B-A572-4021-B9CD-615D0BEA3B1F}" presName="parTxOnly" presStyleLbl="node1" presStyleIdx="2" presStyleCnt="3" custScaleX="131846" custScaleY="121523">
        <dgm:presLayoutVars>
          <dgm:chMax val="0"/>
          <dgm:chPref val="0"/>
          <dgm:bulletEnabled val="1"/>
        </dgm:presLayoutVars>
      </dgm:prSet>
      <dgm:spPr/>
    </dgm:pt>
  </dgm:ptLst>
  <dgm:cxnLst>
    <dgm:cxn modelId="{8C6E770E-748A-4317-B846-AB65E5A2C4FD}" type="presOf" srcId="{9E9BD533-BAE8-44EE-8572-24BDD16BB35D}" destId="{DD1CA602-587E-4941-B83C-1836A3CEC842}" srcOrd="0" destOrd="0" presId="urn:microsoft.com/office/officeart/2005/8/layout/chevron1"/>
    <dgm:cxn modelId="{77647533-ADA9-462E-86C2-349EAE5DB876}" type="presOf" srcId="{BC15E29B-A572-4021-B9CD-615D0BEA3B1F}" destId="{F4497E4F-C4F1-4571-BB03-55E2890B0CF6}" srcOrd="0" destOrd="0" presId="urn:microsoft.com/office/officeart/2005/8/layout/chevron1"/>
    <dgm:cxn modelId="{94AC12BB-6972-45D2-AEBB-DDFB8AF3D71A}" srcId="{9E9BD533-BAE8-44EE-8572-24BDD16BB35D}" destId="{BC15E29B-A572-4021-B9CD-615D0BEA3B1F}" srcOrd="2" destOrd="0" parTransId="{143F857B-6BFF-4D86-AB5C-347AA772D97C}" sibTransId="{0CFF62D8-D1DD-4E13-8BC8-D3D7EFF898DE}"/>
    <dgm:cxn modelId="{86425DC0-49AB-4412-97FF-62093633F2EF}" type="presOf" srcId="{E4498793-316C-42E6-B65D-518C8D5603EC}" destId="{CCE3D3B1-D7FF-4DD3-9C3C-CBA5D31E71BD}" srcOrd="0" destOrd="0" presId="urn:microsoft.com/office/officeart/2005/8/layout/chevron1"/>
    <dgm:cxn modelId="{88AE52E7-0D76-439D-ADCA-EBA5D1AC0AC4}" srcId="{9E9BD533-BAE8-44EE-8572-24BDD16BB35D}" destId="{E4498793-316C-42E6-B65D-518C8D5603EC}" srcOrd="0" destOrd="0" parTransId="{F705342B-9D16-4B7A-85E7-1B837A6E6D9A}" sibTransId="{A6D316AC-6003-49B7-9CDA-516196A94717}"/>
    <dgm:cxn modelId="{2E0BDBE8-7CD4-4A94-88EA-94F641691B88}" srcId="{9E9BD533-BAE8-44EE-8572-24BDD16BB35D}" destId="{45060A8F-FA96-45A0-9954-69982EF8FCD6}" srcOrd="1" destOrd="0" parTransId="{C00F465A-AB0C-4BD2-BA40-B732F8EFC309}" sibTransId="{6F920896-1288-4872-B1A9-779937B17FB7}"/>
    <dgm:cxn modelId="{2170F4EF-6EDB-4D2E-BE26-DEA5F7D95FC5}" type="presOf" srcId="{45060A8F-FA96-45A0-9954-69982EF8FCD6}" destId="{3E4134CB-2076-47F2-8466-2DADA2DE2218}" srcOrd="0" destOrd="0" presId="urn:microsoft.com/office/officeart/2005/8/layout/chevron1"/>
    <dgm:cxn modelId="{A48E4C9F-98A6-4783-AA41-AD7E492754A1}" type="presParOf" srcId="{DD1CA602-587E-4941-B83C-1836A3CEC842}" destId="{CCE3D3B1-D7FF-4DD3-9C3C-CBA5D31E71BD}" srcOrd="0" destOrd="0" presId="urn:microsoft.com/office/officeart/2005/8/layout/chevron1"/>
    <dgm:cxn modelId="{23C2C54A-6F9B-4AEC-9E60-CBBA08D72854}" type="presParOf" srcId="{DD1CA602-587E-4941-B83C-1836A3CEC842}" destId="{0E7854F3-8116-48E3-AA09-6DC7F0F07750}" srcOrd="1" destOrd="0" presId="urn:microsoft.com/office/officeart/2005/8/layout/chevron1"/>
    <dgm:cxn modelId="{3CBCFEFC-5BA6-4952-8FDD-D4E26E8D3ED2}" type="presParOf" srcId="{DD1CA602-587E-4941-B83C-1836A3CEC842}" destId="{3E4134CB-2076-47F2-8466-2DADA2DE2218}" srcOrd="2" destOrd="0" presId="urn:microsoft.com/office/officeart/2005/8/layout/chevron1"/>
    <dgm:cxn modelId="{40FE944D-A927-4158-A25C-5525627F34BA}" type="presParOf" srcId="{DD1CA602-587E-4941-B83C-1836A3CEC842}" destId="{1681EF30-2233-45BD-8283-70DF11308C8F}" srcOrd="3" destOrd="0" presId="urn:microsoft.com/office/officeart/2005/8/layout/chevron1"/>
    <dgm:cxn modelId="{A3C8ADBB-B924-49EC-809E-77AC483B32A0}" type="presParOf" srcId="{DD1CA602-587E-4941-B83C-1836A3CEC842}" destId="{F4497E4F-C4F1-4571-BB03-55E2890B0CF6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34BA2CF-6645-4663-BE4F-865C545CCCE7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D7D31D8B-79E9-486A-8454-2EA01B496BCA}">
      <dgm:prSet phldrT="[Текст]" custT="1"/>
      <dgm:spPr/>
      <dgm:t>
        <a:bodyPr/>
        <a:lstStyle/>
        <a:p>
          <a:pPr algn="ctr"/>
          <a:r>
            <a:rPr lang="ru-RU" sz="2800" i="1" dirty="0"/>
            <a:t>Строительство нефтепровода «Восточная Сибирь – Тихий океан»</a:t>
          </a:r>
        </a:p>
      </dgm:t>
    </dgm:pt>
    <dgm:pt modelId="{D5F08B26-FE7D-4109-946F-4A080457CD60}" type="parTrans" cxnId="{6EF45701-8C22-4719-9D69-7366BF9DDC1F}">
      <dgm:prSet/>
      <dgm:spPr/>
      <dgm:t>
        <a:bodyPr/>
        <a:lstStyle/>
        <a:p>
          <a:endParaRPr lang="ru-RU"/>
        </a:p>
      </dgm:t>
    </dgm:pt>
    <dgm:pt modelId="{29C54A22-6281-4EE1-BC41-5B95382DA8F3}" type="sibTrans" cxnId="{6EF45701-8C22-4719-9D69-7366BF9DDC1F}">
      <dgm:prSet/>
      <dgm:spPr/>
      <dgm:t>
        <a:bodyPr/>
        <a:lstStyle/>
        <a:p>
          <a:endParaRPr lang="ru-RU"/>
        </a:p>
      </dgm:t>
    </dgm:pt>
    <dgm:pt modelId="{E4A49B31-5C4F-4870-BB4F-A53BD1FB70D3}">
      <dgm:prSet phldrT="[Текст]" custT="1"/>
      <dgm:spPr/>
      <dgm:t>
        <a:bodyPr/>
        <a:lstStyle/>
        <a:p>
          <a:pPr algn="l"/>
          <a:r>
            <a:rPr lang="ru-RU" sz="1800" i="1" dirty="0">
              <a:effectLst/>
              <a:latin typeface="+mj-lt"/>
              <a:ea typeface="Calibri" panose="020F0502020204030204" pitchFamily="34" charset="0"/>
              <a:cs typeface="Cordia New" panose="020B0304020202020204" pitchFamily="34" charset="-34"/>
            </a:rPr>
            <a:t>Первым крупным реализованным проектом в нефтяном сотрудничестве между Китаем и современной Россией можно назвать трубопровод «Восточная Сибирь – Тихий океан» (ВСТО), первая очередь которого была закончена в 2009 г., а вторая в 2012 г. </a:t>
          </a:r>
          <a:endParaRPr lang="ru-RU" sz="1800" dirty="0"/>
        </a:p>
      </dgm:t>
    </dgm:pt>
    <dgm:pt modelId="{6DB6341E-B1CF-409C-AD58-B1669CA9BC45}" type="parTrans" cxnId="{B33FB81B-23A7-49BA-8E86-9299C774D82B}">
      <dgm:prSet/>
      <dgm:spPr/>
      <dgm:t>
        <a:bodyPr/>
        <a:lstStyle/>
        <a:p>
          <a:endParaRPr lang="ru-RU"/>
        </a:p>
      </dgm:t>
    </dgm:pt>
    <dgm:pt modelId="{D4CD537B-5D7C-4437-9A19-DEC2AED75BC8}" type="sibTrans" cxnId="{B33FB81B-23A7-49BA-8E86-9299C774D82B}">
      <dgm:prSet/>
      <dgm:spPr/>
      <dgm:t>
        <a:bodyPr/>
        <a:lstStyle/>
        <a:p>
          <a:endParaRPr lang="ru-RU"/>
        </a:p>
      </dgm:t>
    </dgm:pt>
    <dgm:pt modelId="{DD23818C-878F-4527-B4FE-529335233AAB}">
      <dgm:prSet phldrT="[Текст]" custT="1"/>
      <dgm:spPr/>
      <dgm:t>
        <a:bodyPr/>
        <a:lstStyle/>
        <a:p>
          <a:pPr algn="ctr"/>
          <a:r>
            <a:rPr lang="ru-RU" sz="2400" i="1" dirty="0"/>
            <a:t>Последствия строительства нефтепровода «Восточная Сибирь – Тихий океан» </a:t>
          </a:r>
        </a:p>
      </dgm:t>
    </dgm:pt>
    <dgm:pt modelId="{6C1CE64B-97E3-4C2B-9DA5-1E06E5E892F8}" type="parTrans" cxnId="{481C79D7-E0C0-4196-B5DD-19599882D8BC}">
      <dgm:prSet/>
      <dgm:spPr/>
      <dgm:t>
        <a:bodyPr/>
        <a:lstStyle/>
        <a:p>
          <a:endParaRPr lang="ru-RU"/>
        </a:p>
      </dgm:t>
    </dgm:pt>
    <dgm:pt modelId="{E8257721-5EED-4279-8D6D-513BC997F825}" type="sibTrans" cxnId="{481C79D7-E0C0-4196-B5DD-19599882D8BC}">
      <dgm:prSet/>
      <dgm:spPr/>
      <dgm:t>
        <a:bodyPr/>
        <a:lstStyle/>
        <a:p>
          <a:endParaRPr lang="ru-RU"/>
        </a:p>
      </dgm:t>
    </dgm:pt>
    <dgm:pt modelId="{336F787D-E4BC-4AF8-9286-1CA7402A6902}">
      <dgm:prSet phldrT="[Текст]" custT="1"/>
      <dgm:spPr/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ru-RU" sz="1800" i="1" dirty="0">
              <a:effectLst/>
              <a:latin typeface="+mj-lt"/>
              <a:ea typeface="Calibri" panose="020F0502020204030204" pitchFamily="34" charset="0"/>
              <a:cs typeface="Cordia New" panose="020B0304020202020204" pitchFamily="34" charset="-34"/>
            </a:rPr>
            <a:t>Строительство нефтепровода ВСТО позволило России существенно нарастить долю в поставках нефти на китайском рынке, расширение которой привело к частичному вытеснению производителей нефти из стран Персидского залива, которые до реализации данного проекта получали «азиатскую премию». </a:t>
          </a:r>
          <a:endParaRPr lang="ru-RU" sz="1800" dirty="0"/>
        </a:p>
      </dgm:t>
    </dgm:pt>
    <dgm:pt modelId="{E648C654-7B34-41CA-A7F4-621A0BBCF28F}" type="parTrans" cxnId="{2D31CFE9-4246-481B-BAAC-4371B449FFE0}">
      <dgm:prSet/>
      <dgm:spPr/>
      <dgm:t>
        <a:bodyPr/>
        <a:lstStyle/>
        <a:p>
          <a:endParaRPr lang="ru-RU"/>
        </a:p>
      </dgm:t>
    </dgm:pt>
    <dgm:pt modelId="{2D9C7B97-A4ED-4719-A4CD-25EA5554A414}" type="sibTrans" cxnId="{2D31CFE9-4246-481B-BAAC-4371B449FFE0}">
      <dgm:prSet/>
      <dgm:spPr/>
      <dgm:t>
        <a:bodyPr/>
        <a:lstStyle/>
        <a:p>
          <a:endParaRPr lang="ru-RU"/>
        </a:p>
      </dgm:t>
    </dgm:pt>
    <dgm:pt modelId="{8751DBCB-9DDF-4A2D-9880-1D3421EFC9DA}">
      <dgm:prSet phldrT="[Текст]" custT="1"/>
      <dgm:spPr/>
      <dgm:t>
        <a:bodyPr/>
        <a:lstStyle/>
        <a:p>
          <a:pPr algn="l"/>
          <a:r>
            <a:rPr lang="ru-RU" sz="1800" i="1" dirty="0">
              <a:effectLst/>
              <a:latin typeface="+mj-lt"/>
              <a:ea typeface="Calibri" panose="020F0502020204030204" pitchFamily="34" charset="0"/>
              <a:cs typeface="Cordia New" panose="020B0304020202020204" pitchFamily="34" charset="-34"/>
            </a:rPr>
            <a:t>Восточносибирская нефть с месторождений Иркутской области и Якутии, которой была присвоена марка </a:t>
          </a:r>
          <a:r>
            <a:rPr lang="en-US" sz="1800" i="1" dirty="0">
              <a:effectLst/>
              <a:latin typeface="+mj-lt"/>
              <a:ea typeface="Calibri" panose="020F0502020204030204" pitchFamily="34" charset="0"/>
              <a:cs typeface="Cordia New" panose="020B0304020202020204" pitchFamily="34" charset="-34"/>
            </a:rPr>
            <a:t>ESPO</a:t>
          </a:r>
          <a:r>
            <a:rPr lang="ru-RU" sz="1800" i="1" dirty="0">
              <a:effectLst/>
              <a:latin typeface="+mj-lt"/>
              <a:ea typeface="Calibri" panose="020F0502020204030204" pitchFamily="34" charset="0"/>
              <a:cs typeface="Cordia New" panose="020B0304020202020204" pitchFamily="34" charset="-34"/>
            </a:rPr>
            <a:t>, начала активно поступать на китайский рынок.</a:t>
          </a:r>
          <a:endParaRPr lang="ru-RU" sz="1800" dirty="0"/>
        </a:p>
      </dgm:t>
    </dgm:pt>
    <dgm:pt modelId="{6CE2995B-0E04-432B-A868-875714477F78}" type="parTrans" cxnId="{527150D5-1568-422A-8A0B-7949B1AE815A}">
      <dgm:prSet/>
      <dgm:spPr/>
      <dgm:t>
        <a:bodyPr/>
        <a:lstStyle/>
        <a:p>
          <a:endParaRPr lang="ru-RU"/>
        </a:p>
      </dgm:t>
    </dgm:pt>
    <dgm:pt modelId="{EE89E92B-499D-4ACD-9822-3A3B704BE3B4}" type="sibTrans" cxnId="{527150D5-1568-422A-8A0B-7949B1AE815A}">
      <dgm:prSet/>
      <dgm:spPr/>
      <dgm:t>
        <a:bodyPr/>
        <a:lstStyle/>
        <a:p>
          <a:endParaRPr lang="ru-RU"/>
        </a:p>
      </dgm:t>
    </dgm:pt>
    <dgm:pt modelId="{3E91D0E3-E61C-4478-95F0-1A79A72CCB62}" type="pres">
      <dgm:prSet presAssocID="{234BA2CF-6645-4663-BE4F-865C545CCCE7}" presName="linear" presStyleCnt="0">
        <dgm:presLayoutVars>
          <dgm:animLvl val="lvl"/>
          <dgm:resizeHandles val="exact"/>
        </dgm:presLayoutVars>
      </dgm:prSet>
      <dgm:spPr/>
    </dgm:pt>
    <dgm:pt modelId="{8D067CA2-C6F4-4AEE-BB6C-7C9F93A45596}" type="pres">
      <dgm:prSet presAssocID="{D7D31D8B-79E9-486A-8454-2EA01B496BCA}" presName="parentText" presStyleLbl="node1" presStyleIdx="0" presStyleCnt="2" custScaleY="55480">
        <dgm:presLayoutVars>
          <dgm:chMax val="0"/>
          <dgm:bulletEnabled val="1"/>
        </dgm:presLayoutVars>
      </dgm:prSet>
      <dgm:spPr/>
    </dgm:pt>
    <dgm:pt modelId="{3A104132-8A9B-46BF-846F-FD5BBCA13167}" type="pres">
      <dgm:prSet presAssocID="{D7D31D8B-79E9-486A-8454-2EA01B496BCA}" presName="childText" presStyleLbl="revTx" presStyleIdx="0" presStyleCnt="2" custScaleY="141155">
        <dgm:presLayoutVars>
          <dgm:bulletEnabled val="1"/>
        </dgm:presLayoutVars>
      </dgm:prSet>
      <dgm:spPr/>
    </dgm:pt>
    <dgm:pt modelId="{6DF02DFD-53BD-499F-8FE6-799DF411201F}" type="pres">
      <dgm:prSet presAssocID="{DD23818C-878F-4527-B4FE-529335233AAB}" presName="parentText" presStyleLbl="node1" presStyleIdx="1" presStyleCnt="2" custScaleY="48643">
        <dgm:presLayoutVars>
          <dgm:chMax val="0"/>
          <dgm:bulletEnabled val="1"/>
        </dgm:presLayoutVars>
      </dgm:prSet>
      <dgm:spPr/>
    </dgm:pt>
    <dgm:pt modelId="{055FB0CA-85BB-4BDF-836B-BDCDDE2914E2}" type="pres">
      <dgm:prSet presAssocID="{DD23818C-878F-4527-B4FE-529335233AAB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6EF45701-8C22-4719-9D69-7366BF9DDC1F}" srcId="{234BA2CF-6645-4663-BE4F-865C545CCCE7}" destId="{D7D31D8B-79E9-486A-8454-2EA01B496BCA}" srcOrd="0" destOrd="0" parTransId="{D5F08B26-FE7D-4109-946F-4A080457CD60}" sibTransId="{29C54A22-6281-4EE1-BC41-5B95382DA8F3}"/>
    <dgm:cxn modelId="{8C0C980F-984B-4345-82E1-018577A7095A}" type="presOf" srcId="{8751DBCB-9DDF-4A2D-9880-1D3421EFC9DA}" destId="{3A104132-8A9B-46BF-846F-FD5BBCA13167}" srcOrd="0" destOrd="1" presId="urn:microsoft.com/office/officeart/2005/8/layout/vList2"/>
    <dgm:cxn modelId="{B33FB81B-23A7-49BA-8E86-9299C774D82B}" srcId="{D7D31D8B-79E9-486A-8454-2EA01B496BCA}" destId="{E4A49B31-5C4F-4870-BB4F-A53BD1FB70D3}" srcOrd="0" destOrd="0" parTransId="{6DB6341E-B1CF-409C-AD58-B1669CA9BC45}" sibTransId="{D4CD537B-5D7C-4437-9A19-DEC2AED75BC8}"/>
    <dgm:cxn modelId="{866C9223-C87C-4AA3-BD38-1AE0A2798A27}" type="presOf" srcId="{D7D31D8B-79E9-486A-8454-2EA01B496BCA}" destId="{8D067CA2-C6F4-4AEE-BB6C-7C9F93A45596}" srcOrd="0" destOrd="0" presId="urn:microsoft.com/office/officeart/2005/8/layout/vList2"/>
    <dgm:cxn modelId="{4A601030-4364-424D-BBAE-93D4E9EB90F3}" type="presOf" srcId="{E4A49B31-5C4F-4870-BB4F-A53BD1FB70D3}" destId="{3A104132-8A9B-46BF-846F-FD5BBCA13167}" srcOrd="0" destOrd="0" presId="urn:microsoft.com/office/officeart/2005/8/layout/vList2"/>
    <dgm:cxn modelId="{C6959853-7EAF-4166-8DD7-6B378BC29D3A}" type="presOf" srcId="{234BA2CF-6645-4663-BE4F-865C545CCCE7}" destId="{3E91D0E3-E61C-4478-95F0-1A79A72CCB62}" srcOrd="0" destOrd="0" presId="urn:microsoft.com/office/officeart/2005/8/layout/vList2"/>
    <dgm:cxn modelId="{BD5C82B2-5306-41C3-AD65-B1E704E4033B}" type="presOf" srcId="{DD23818C-878F-4527-B4FE-529335233AAB}" destId="{6DF02DFD-53BD-499F-8FE6-799DF411201F}" srcOrd="0" destOrd="0" presId="urn:microsoft.com/office/officeart/2005/8/layout/vList2"/>
    <dgm:cxn modelId="{3333ACCA-5BAC-44AC-98ED-64139814C737}" type="presOf" srcId="{336F787D-E4BC-4AF8-9286-1CA7402A6902}" destId="{055FB0CA-85BB-4BDF-836B-BDCDDE2914E2}" srcOrd="0" destOrd="0" presId="urn:microsoft.com/office/officeart/2005/8/layout/vList2"/>
    <dgm:cxn modelId="{527150D5-1568-422A-8A0B-7949B1AE815A}" srcId="{D7D31D8B-79E9-486A-8454-2EA01B496BCA}" destId="{8751DBCB-9DDF-4A2D-9880-1D3421EFC9DA}" srcOrd="1" destOrd="0" parTransId="{6CE2995B-0E04-432B-A868-875714477F78}" sibTransId="{EE89E92B-499D-4ACD-9822-3A3B704BE3B4}"/>
    <dgm:cxn modelId="{481C79D7-E0C0-4196-B5DD-19599882D8BC}" srcId="{234BA2CF-6645-4663-BE4F-865C545CCCE7}" destId="{DD23818C-878F-4527-B4FE-529335233AAB}" srcOrd="1" destOrd="0" parTransId="{6C1CE64B-97E3-4C2B-9DA5-1E06E5E892F8}" sibTransId="{E8257721-5EED-4279-8D6D-513BC997F825}"/>
    <dgm:cxn modelId="{2D31CFE9-4246-481B-BAAC-4371B449FFE0}" srcId="{DD23818C-878F-4527-B4FE-529335233AAB}" destId="{336F787D-E4BC-4AF8-9286-1CA7402A6902}" srcOrd="0" destOrd="0" parTransId="{E648C654-7B34-41CA-A7F4-621A0BBCF28F}" sibTransId="{2D9C7B97-A4ED-4719-A4CD-25EA5554A414}"/>
    <dgm:cxn modelId="{B1874BF0-AB3B-4332-9DE9-2ABB2DDB018D}" type="presParOf" srcId="{3E91D0E3-E61C-4478-95F0-1A79A72CCB62}" destId="{8D067CA2-C6F4-4AEE-BB6C-7C9F93A45596}" srcOrd="0" destOrd="0" presId="urn:microsoft.com/office/officeart/2005/8/layout/vList2"/>
    <dgm:cxn modelId="{79775BBC-F45A-4710-9FB5-42F0043FB379}" type="presParOf" srcId="{3E91D0E3-E61C-4478-95F0-1A79A72CCB62}" destId="{3A104132-8A9B-46BF-846F-FD5BBCA13167}" srcOrd="1" destOrd="0" presId="urn:microsoft.com/office/officeart/2005/8/layout/vList2"/>
    <dgm:cxn modelId="{C26FCF0E-0942-4E87-AB52-CD5ADD4A8DE2}" type="presParOf" srcId="{3E91D0E3-E61C-4478-95F0-1A79A72CCB62}" destId="{6DF02DFD-53BD-499F-8FE6-799DF411201F}" srcOrd="2" destOrd="0" presId="urn:microsoft.com/office/officeart/2005/8/layout/vList2"/>
    <dgm:cxn modelId="{D2B62194-1823-421B-8F61-7670E5ACFF42}" type="presParOf" srcId="{3E91D0E3-E61C-4478-95F0-1A79A72CCB62}" destId="{055FB0CA-85BB-4BDF-836B-BDCDDE2914E2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FEFE062-D762-463E-820E-23D7D2A5E546}" type="doc">
      <dgm:prSet loTypeId="urn:microsoft.com/office/officeart/2005/8/layout/vProcess5" loCatId="process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55E333A3-416C-41E0-9278-A9FD0D864DC6}">
      <dgm:prSet custT="1"/>
      <dgm:spPr/>
      <dgm:t>
        <a:bodyPr/>
        <a:lstStyle/>
        <a:p>
          <a:r>
            <a:rPr lang="ru-RU" sz="1800" i="1" dirty="0">
              <a:effectLst/>
              <a:latin typeface="+mj-lt"/>
              <a:ea typeface="Calibri" panose="020F0502020204030204" pitchFamily="34" charset="0"/>
              <a:cs typeface="Cordia New" panose="020B0304020202020204" pitchFamily="34" charset="-34"/>
            </a:rPr>
            <a:t>Дисконт на фьючерсы нефти марки </a:t>
          </a:r>
          <a:r>
            <a:rPr lang="en-US" sz="1800" i="1" dirty="0">
              <a:effectLst/>
              <a:latin typeface="+mj-lt"/>
              <a:ea typeface="Calibri" panose="020F0502020204030204" pitchFamily="34" charset="0"/>
              <a:cs typeface="Cordia New" panose="020B0304020202020204" pitchFamily="34" charset="-34"/>
            </a:rPr>
            <a:t>URALS</a:t>
          </a:r>
          <a:r>
            <a:rPr lang="ru-RU" sz="1800" i="1" dirty="0">
              <a:effectLst/>
              <a:latin typeface="+mj-lt"/>
              <a:ea typeface="Calibri" panose="020F0502020204030204" pitchFamily="34" charset="0"/>
              <a:cs typeface="Cordia New" panose="020B0304020202020204" pitchFamily="34" charset="-34"/>
            </a:rPr>
            <a:t> с поставкой</a:t>
          </a:r>
          <a:r>
            <a:rPr lang="en-US" sz="1800" i="1" dirty="0">
              <a:effectLst/>
              <a:latin typeface="+mj-lt"/>
              <a:ea typeface="Calibri" panose="020F0502020204030204" pitchFamily="34" charset="0"/>
              <a:cs typeface="Cordia New" panose="020B0304020202020204" pitchFamily="34" charset="-34"/>
            </a:rPr>
            <a:t> </a:t>
          </a:r>
          <a:r>
            <a:rPr lang="ru-RU" sz="1800" i="1" dirty="0">
              <a:effectLst/>
              <a:latin typeface="+mj-lt"/>
              <a:ea typeface="Calibri" panose="020F0502020204030204" pitchFamily="34" charset="0"/>
              <a:cs typeface="Cordia New" panose="020B0304020202020204" pitchFamily="34" charset="-34"/>
            </a:rPr>
            <a:t>в КНР в июле сократился до 9–10 долл. (относительно бенчмарка </a:t>
          </a:r>
          <a:r>
            <a:rPr lang="en-US" sz="1800" i="1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Cordia New" panose="020B0304020202020204" pitchFamily="34" charset="-34"/>
            </a:rPr>
            <a:t>Brent</a:t>
          </a:r>
          <a:r>
            <a:rPr lang="ru-RU" sz="1800" i="1" dirty="0">
              <a:effectLst/>
              <a:latin typeface="+mj-lt"/>
              <a:ea typeface="Calibri" panose="020F0502020204030204" pitchFamily="34" charset="0"/>
              <a:cs typeface="Cordia New" panose="020B0304020202020204" pitchFamily="34" charset="-34"/>
            </a:rPr>
            <a:t>) по сравнению с фьючерсами, поставки по которым осуществлялись в марте . </a:t>
          </a:r>
          <a:endParaRPr lang="en-US" sz="1800" i="1" dirty="0">
            <a:latin typeface="+mj-lt"/>
          </a:endParaRPr>
        </a:p>
      </dgm:t>
    </dgm:pt>
    <dgm:pt modelId="{8748530F-C775-41D0-B00B-AD7D39A7CD31}" type="parTrans" cxnId="{3EB64D78-8B59-45A1-98A7-F360AE4F3F4E}">
      <dgm:prSet/>
      <dgm:spPr/>
      <dgm:t>
        <a:bodyPr/>
        <a:lstStyle/>
        <a:p>
          <a:endParaRPr lang="en-US"/>
        </a:p>
      </dgm:t>
    </dgm:pt>
    <dgm:pt modelId="{B783A4E3-17CB-41C7-8357-F2600E44866D}" type="sibTrans" cxnId="{3EB64D78-8B59-45A1-98A7-F360AE4F3F4E}">
      <dgm:prSet phldrT="03" phldr="0"/>
      <dgm:spPr/>
      <dgm:t>
        <a:bodyPr/>
        <a:lstStyle/>
        <a:p>
          <a:endParaRPr lang="en-US" dirty="0"/>
        </a:p>
      </dgm:t>
    </dgm:pt>
    <dgm:pt modelId="{4D7BC2A0-2846-42FD-86D5-49A97AF96A5E}">
      <dgm:prSet custT="1"/>
      <dgm:spPr/>
      <dgm:t>
        <a:bodyPr/>
        <a:lstStyle/>
        <a:p>
          <a:r>
            <a:rPr lang="ru-RU" sz="1600" i="1" dirty="0">
              <a:effectLst/>
              <a:latin typeface="+mj-lt"/>
              <a:ea typeface="Calibri" panose="020F0502020204030204" pitchFamily="34" charset="0"/>
              <a:cs typeface="Cordia New" panose="020B0304020202020204" pitchFamily="34" charset="-34"/>
            </a:rPr>
            <a:t>Дисконт на них составлял около 14 долл. по сравнению с бенчмарком </a:t>
          </a:r>
          <a:r>
            <a:rPr lang="en-US" sz="1600" i="1" dirty="0">
              <a:effectLst/>
              <a:latin typeface="+mj-lt"/>
              <a:ea typeface="Calibri" panose="020F0502020204030204" pitchFamily="34" charset="0"/>
              <a:cs typeface="Cordia New" panose="020B0304020202020204" pitchFamily="34" charset="-34"/>
            </a:rPr>
            <a:t>Brent</a:t>
          </a:r>
          <a:r>
            <a:rPr lang="ru-RU" sz="1600" i="1" dirty="0">
              <a:effectLst/>
              <a:latin typeface="+mj-lt"/>
              <a:ea typeface="Calibri" panose="020F0502020204030204" pitchFamily="34" charset="0"/>
              <a:cs typeface="Cordia New" panose="020B0304020202020204" pitchFamily="34" charset="-34"/>
            </a:rPr>
            <a:t>. Средний дисконт на </a:t>
          </a:r>
          <a:r>
            <a:rPr lang="en-US" sz="1600" i="1" dirty="0">
              <a:effectLst/>
              <a:latin typeface="+mj-lt"/>
              <a:ea typeface="Calibri" panose="020F0502020204030204" pitchFamily="34" charset="0"/>
              <a:cs typeface="Cordia New" panose="020B0304020202020204" pitchFamily="34" charset="-34"/>
            </a:rPr>
            <a:t>URALS </a:t>
          </a:r>
          <a:r>
            <a:rPr lang="ru-RU" sz="1600" i="1" dirty="0">
              <a:effectLst/>
              <a:latin typeface="+mj-lt"/>
              <a:ea typeface="Calibri" panose="020F0502020204030204" pitchFamily="34" charset="0"/>
              <a:cs typeface="Cordia New" panose="020B0304020202020204" pitchFamily="34" charset="-34"/>
            </a:rPr>
            <a:t>по итогам 2022 г. по всем поставкам российской нефти составлял 26 долл., или 24%, достигая своего максимального значения в конце марта и составляя около 36 долл. </a:t>
          </a:r>
          <a:r>
            <a:rPr lang="ru-RU" sz="1600" b="1" i="1" dirty="0">
              <a:effectLst/>
              <a:latin typeface="+mj-lt"/>
              <a:ea typeface="Calibri" panose="020F0502020204030204" pitchFamily="34" charset="0"/>
              <a:cs typeface="Cordia New" panose="020B0304020202020204" pitchFamily="34" charset="-34"/>
            </a:rPr>
            <a:t>На конец апреля 2023 г. дисконт на </a:t>
          </a:r>
          <a:r>
            <a:rPr lang="en-US" sz="1600" b="1" i="1" dirty="0">
              <a:effectLst/>
              <a:latin typeface="+mj-lt"/>
              <a:ea typeface="Calibri" panose="020F0502020204030204" pitchFamily="34" charset="0"/>
              <a:cs typeface="Cordia New" panose="020B0304020202020204" pitchFamily="34" charset="-34"/>
            </a:rPr>
            <a:t>URALS </a:t>
          </a:r>
          <a:r>
            <a:rPr lang="ru-RU" sz="1600" b="1" i="1" dirty="0">
              <a:effectLst/>
              <a:latin typeface="+mj-lt"/>
              <a:ea typeface="Calibri" panose="020F0502020204030204" pitchFamily="34" charset="0"/>
              <a:cs typeface="Cordia New" panose="020B0304020202020204" pitchFamily="34" charset="-34"/>
            </a:rPr>
            <a:t>составляет около 25 долл., или около 30%. </a:t>
          </a:r>
          <a:endParaRPr lang="en-US" sz="1600" b="1" i="1" dirty="0">
            <a:latin typeface="+mj-lt"/>
          </a:endParaRPr>
        </a:p>
      </dgm:t>
    </dgm:pt>
    <dgm:pt modelId="{FD4AB1D1-E28C-494F-910A-046BACE2C7D1}" type="parTrans" cxnId="{B311888B-E588-4612-B3D7-809150905671}">
      <dgm:prSet/>
      <dgm:spPr/>
      <dgm:t>
        <a:bodyPr/>
        <a:lstStyle/>
        <a:p>
          <a:endParaRPr lang="en-US"/>
        </a:p>
      </dgm:t>
    </dgm:pt>
    <dgm:pt modelId="{9FA0D20C-E704-4556-BA3C-CF6CD4B09A60}" type="sibTrans" cxnId="{B311888B-E588-4612-B3D7-809150905671}">
      <dgm:prSet phldrT="04" phldr="0"/>
      <dgm:spPr/>
      <dgm:t>
        <a:bodyPr/>
        <a:lstStyle/>
        <a:p>
          <a:endParaRPr lang="en-US" dirty="0"/>
        </a:p>
      </dgm:t>
    </dgm:pt>
    <dgm:pt modelId="{476A1C85-A117-4596-9867-30B778F56EEE}">
      <dgm:prSet custT="1"/>
      <dgm:spPr/>
      <dgm:t>
        <a:bodyPr/>
        <a:lstStyle/>
        <a:p>
          <a:r>
            <a:rPr lang="ru-RU" sz="1600" i="1" dirty="0">
              <a:effectLst/>
              <a:latin typeface="+mj-lt"/>
              <a:ea typeface="Calibri" panose="020F0502020204030204" pitchFamily="34" charset="0"/>
              <a:cs typeface="Cordia New" panose="020B0304020202020204" pitchFamily="34" charset="-34"/>
            </a:rPr>
            <a:t>Тенденция к возвращению значений дисконта на уровне </a:t>
          </a:r>
          <a:r>
            <a:rPr lang="ru-RU" sz="1600" b="1" i="1" dirty="0">
              <a:effectLst/>
              <a:latin typeface="+mj-lt"/>
              <a:ea typeface="Calibri" panose="020F0502020204030204" pitchFamily="34" charset="0"/>
              <a:cs typeface="Cordia New" panose="020B0304020202020204" pitchFamily="34" charset="-34"/>
            </a:rPr>
            <a:t>2–4 долл</a:t>
          </a:r>
          <a:r>
            <a:rPr lang="ru-RU" sz="1600" i="1" dirty="0">
              <a:effectLst/>
              <a:latin typeface="+mj-lt"/>
              <a:ea typeface="Calibri" panose="020F0502020204030204" pitchFamily="34" charset="0"/>
              <a:cs typeface="Cordia New" panose="020B0304020202020204" pitchFamily="34" charset="-34"/>
            </a:rPr>
            <a:t>., который наблюдался в период до введения масштабных антироссийских санкций в 2022 г., пока не наблюдается, напротив, размер дисконта в процентном отношений продолжает оставаться достаточно высоким и даже наблюдается некоторая тенденцию к его увеличению </a:t>
          </a:r>
          <a:r>
            <a:rPr lang="ru-RU" sz="1600" b="1" i="1" dirty="0">
              <a:effectLst/>
              <a:latin typeface="+mj-lt"/>
              <a:ea typeface="Calibri" panose="020F0502020204030204" pitchFamily="34" charset="0"/>
              <a:cs typeface="Cordia New" panose="020B0304020202020204" pitchFamily="34" charset="-34"/>
            </a:rPr>
            <a:t>(30% на конец апреля по сравнению со средним значением в 24% за 2022 г.). </a:t>
          </a:r>
          <a:endParaRPr lang="en-US" sz="1600" b="1" i="1" dirty="0">
            <a:latin typeface="+mj-lt"/>
          </a:endParaRPr>
        </a:p>
      </dgm:t>
    </dgm:pt>
    <dgm:pt modelId="{C8AC5EB1-5115-4038-8B5D-4A3BDE08C41E}" type="parTrans" cxnId="{34278B23-53EC-4BA9-9ABB-D005E085A9E9}">
      <dgm:prSet/>
      <dgm:spPr/>
      <dgm:t>
        <a:bodyPr/>
        <a:lstStyle/>
        <a:p>
          <a:endParaRPr lang="en-US"/>
        </a:p>
      </dgm:t>
    </dgm:pt>
    <dgm:pt modelId="{6FE3CD7A-6097-469D-85E6-E54961C1D901}" type="sibTrans" cxnId="{34278B23-53EC-4BA9-9ABB-D005E085A9E9}">
      <dgm:prSet phldrT="05" phldr="0"/>
      <dgm:spPr/>
      <dgm:t>
        <a:bodyPr/>
        <a:lstStyle/>
        <a:p>
          <a:endParaRPr lang="ru-RU"/>
        </a:p>
      </dgm:t>
    </dgm:pt>
    <dgm:pt modelId="{8249E471-EB66-4255-B49B-48495F91DA6E}" type="pres">
      <dgm:prSet presAssocID="{7FEFE062-D762-463E-820E-23D7D2A5E546}" presName="outerComposite" presStyleCnt="0">
        <dgm:presLayoutVars>
          <dgm:chMax val="5"/>
          <dgm:dir/>
          <dgm:resizeHandles val="exact"/>
        </dgm:presLayoutVars>
      </dgm:prSet>
      <dgm:spPr/>
    </dgm:pt>
    <dgm:pt modelId="{B4D3561F-D333-4D48-B579-FE70E4A1B55D}" type="pres">
      <dgm:prSet presAssocID="{7FEFE062-D762-463E-820E-23D7D2A5E546}" presName="dummyMaxCanvas" presStyleCnt="0">
        <dgm:presLayoutVars/>
      </dgm:prSet>
      <dgm:spPr/>
    </dgm:pt>
    <dgm:pt modelId="{DFC4FC01-1A5C-424C-82C0-8413CA132393}" type="pres">
      <dgm:prSet presAssocID="{7FEFE062-D762-463E-820E-23D7D2A5E546}" presName="ThreeNodes_1" presStyleLbl="node1" presStyleIdx="0" presStyleCnt="3">
        <dgm:presLayoutVars>
          <dgm:bulletEnabled val="1"/>
        </dgm:presLayoutVars>
      </dgm:prSet>
      <dgm:spPr/>
    </dgm:pt>
    <dgm:pt modelId="{4AB37E14-A99F-41F9-A2B1-3779DC6BFFBA}" type="pres">
      <dgm:prSet presAssocID="{7FEFE062-D762-463E-820E-23D7D2A5E546}" presName="ThreeNodes_2" presStyleLbl="node1" presStyleIdx="1" presStyleCnt="3">
        <dgm:presLayoutVars>
          <dgm:bulletEnabled val="1"/>
        </dgm:presLayoutVars>
      </dgm:prSet>
      <dgm:spPr/>
    </dgm:pt>
    <dgm:pt modelId="{2CB803FE-5007-4943-B812-343AEC004339}" type="pres">
      <dgm:prSet presAssocID="{7FEFE062-D762-463E-820E-23D7D2A5E546}" presName="ThreeNodes_3" presStyleLbl="node1" presStyleIdx="2" presStyleCnt="3">
        <dgm:presLayoutVars>
          <dgm:bulletEnabled val="1"/>
        </dgm:presLayoutVars>
      </dgm:prSet>
      <dgm:spPr/>
    </dgm:pt>
    <dgm:pt modelId="{982ABB13-56BC-41B9-BDD3-39001AC74CD3}" type="pres">
      <dgm:prSet presAssocID="{7FEFE062-D762-463E-820E-23D7D2A5E546}" presName="ThreeConn_1-2" presStyleLbl="fgAccFollowNode1" presStyleIdx="0" presStyleCnt="2">
        <dgm:presLayoutVars>
          <dgm:bulletEnabled val="1"/>
        </dgm:presLayoutVars>
      </dgm:prSet>
      <dgm:spPr/>
    </dgm:pt>
    <dgm:pt modelId="{EE92BBF8-B888-4703-AFC2-85DE6A22EB0C}" type="pres">
      <dgm:prSet presAssocID="{7FEFE062-D762-463E-820E-23D7D2A5E546}" presName="ThreeConn_2-3" presStyleLbl="fgAccFollowNode1" presStyleIdx="1" presStyleCnt="2">
        <dgm:presLayoutVars>
          <dgm:bulletEnabled val="1"/>
        </dgm:presLayoutVars>
      </dgm:prSet>
      <dgm:spPr/>
    </dgm:pt>
    <dgm:pt modelId="{F96DAC92-1D5E-4382-A92F-68B93EA59700}" type="pres">
      <dgm:prSet presAssocID="{7FEFE062-D762-463E-820E-23D7D2A5E546}" presName="ThreeNodes_1_text" presStyleLbl="node1" presStyleIdx="2" presStyleCnt="3">
        <dgm:presLayoutVars>
          <dgm:bulletEnabled val="1"/>
        </dgm:presLayoutVars>
      </dgm:prSet>
      <dgm:spPr/>
    </dgm:pt>
    <dgm:pt modelId="{AD3ADDD5-2854-416F-BFA9-2D0AA3AA9599}" type="pres">
      <dgm:prSet presAssocID="{7FEFE062-D762-463E-820E-23D7D2A5E546}" presName="ThreeNodes_2_text" presStyleLbl="node1" presStyleIdx="2" presStyleCnt="3">
        <dgm:presLayoutVars>
          <dgm:bulletEnabled val="1"/>
        </dgm:presLayoutVars>
      </dgm:prSet>
      <dgm:spPr/>
    </dgm:pt>
    <dgm:pt modelId="{49CC2DEA-111D-4E64-99E0-44EC7E49EA43}" type="pres">
      <dgm:prSet presAssocID="{7FEFE062-D762-463E-820E-23D7D2A5E546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34278B23-53EC-4BA9-9ABB-D005E085A9E9}" srcId="{7FEFE062-D762-463E-820E-23D7D2A5E546}" destId="{476A1C85-A117-4596-9867-30B778F56EEE}" srcOrd="2" destOrd="0" parTransId="{C8AC5EB1-5115-4038-8B5D-4A3BDE08C41E}" sibTransId="{6FE3CD7A-6097-469D-85E6-E54961C1D901}"/>
    <dgm:cxn modelId="{826E9F3C-3839-403B-9066-401F4A6D48B7}" type="presOf" srcId="{55E333A3-416C-41E0-9278-A9FD0D864DC6}" destId="{F96DAC92-1D5E-4382-A92F-68B93EA59700}" srcOrd="1" destOrd="0" presId="urn:microsoft.com/office/officeart/2005/8/layout/vProcess5"/>
    <dgm:cxn modelId="{3EB64D78-8B59-45A1-98A7-F360AE4F3F4E}" srcId="{7FEFE062-D762-463E-820E-23D7D2A5E546}" destId="{55E333A3-416C-41E0-9278-A9FD0D864DC6}" srcOrd="0" destOrd="0" parTransId="{8748530F-C775-41D0-B00B-AD7D39A7CD31}" sibTransId="{B783A4E3-17CB-41C7-8357-F2600E44866D}"/>
    <dgm:cxn modelId="{A14CD779-347F-4674-ABEF-6BBD7D4BF8AC}" type="presOf" srcId="{7FEFE062-D762-463E-820E-23D7D2A5E546}" destId="{8249E471-EB66-4255-B49B-48495F91DA6E}" srcOrd="0" destOrd="0" presId="urn:microsoft.com/office/officeart/2005/8/layout/vProcess5"/>
    <dgm:cxn modelId="{E2673E83-8948-444A-AD94-5764AB2A5906}" type="presOf" srcId="{B783A4E3-17CB-41C7-8357-F2600E44866D}" destId="{982ABB13-56BC-41B9-BDD3-39001AC74CD3}" srcOrd="0" destOrd="0" presId="urn:microsoft.com/office/officeart/2005/8/layout/vProcess5"/>
    <dgm:cxn modelId="{B311888B-E588-4612-B3D7-809150905671}" srcId="{7FEFE062-D762-463E-820E-23D7D2A5E546}" destId="{4D7BC2A0-2846-42FD-86D5-49A97AF96A5E}" srcOrd="1" destOrd="0" parTransId="{FD4AB1D1-E28C-494F-910A-046BACE2C7D1}" sibTransId="{9FA0D20C-E704-4556-BA3C-CF6CD4B09A60}"/>
    <dgm:cxn modelId="{AB20028F-78A3-4252-93A5-656E061056F9}" type="presOf" srcId="{9FA0D20C-E704-4556-BA3C-CF6CD4B09A60}" destId="{EE92BBF8-B888-4703-AFC2-85DE6A22EB0C}" srcOrd="0" destOrd="0" presId="urn:microsoft.com/office/officeart/2005/8/layout/vProcess5"/>
    <dgm:cxn modelId="{016BC59C-7741-4CE9-B28B-BF37AEC91845}" type="presOf" srcId="{476A1C85-A117-4596-9867-30B778F56EEE}" destId="{2CB803FE-5007-4943-B812-343AEC004339}" srcOrd="0" destOrd="0" presId="urn:microsoft.com/office/officeart/2005/8/layout/vProcess5"/>
    <dgm:cxn modelId="{BDADCDCC-79D4-42F1-BAAC-2207D2CD3524}" type="presOf" srcId="{4D7BC2A0-2846-42FD-86D5-49A97AF96A5E}" destId="{AD3ADDD5-2854-416F-BFA9-2D0AA3AA9599}" srcOrd="1" destOrd="0" presId="urn:microsoft.com/office/officeart/2005/8/layout/vProcess5"/>
    <dgm:cxn modelId="{7C21ACDC-8C8E-4E11-8782-F66812D14763}" type="presOf" srcId="{55E333A3-416C-41E0-9278-A9FD0D864DC6}" destId="{DFC4FC01-1A5C-424C-82C0-8413CA132393}" srcOrd="0" destOrd="0" presId="urn:microsoft.com/office/officeart/2005/8/layout/vProcess5"/>
    <dgm:cxn modelId="{C3F31BDE-BC71-4B5A-9D9E-D6D7EA9985EE}" type="presOf" srcId="{4D7BC2A0-2846-42FD-86D5-49A97AF96A5E}" destId="{4AB37E14-A99F-41F9-A2B1-3779DC6BFFBA}" srcOrd="0" destOrd="0" presId="urn:microsoft.com/office/officeart/2005/8/layout/vProcess5"/>
    <dgm:cxn modelId="{BD79F0E1-4440-4C6D-8EB2-980C1D6AFD29}" type="presOf" srcId="{476A1C85-A117-4596-9867-30B778F56EEE}" destId="{49CC2DEA-111D-4E64-99E0-44EC7E49EA43}" srcOrd="1" destOrd="0" presId="urn:microsoft.com/office/officeart/2005/8/layout/vProcess5"/>
    <dgm:cxn modelId="{04E91377-4999-46D0-8A9E-C462F83B6EFE}" type="presParOf" srcId="{8249E471-EB66-4255-B49B-48495F91DA6E}" destId="{B4D3561F-D333-4D48-B579-FE70E4A1B55D}" srcOrd="0" destOrd="0" presId="urn:microsoft.com/office/officeart/2005/8/layout/vProcess5"/>
    <dgm:cxn modelId="{4971617C-4452-444D-9039-16D62823C371}" type="presParOf" srcId="{8249E471-EB66-4255-B49B-48495F91DA6E}" destId="{DFC4FC01-1A5C-424C-82C0-8413CA132393}" srcOrd="1" destOrd="0" presId="urn:microsoft.com/office/officeart/2005/8/layout/vProcess5"/>
    <dgm:cxn modelId="{FCC44C38-75D0-4727-865A-5854D4A2A68B}" type="presParOf" srcId="{8249E471-EB66-4255-B49B-48495F91DA6E}" destId="{4AB37E14-A99F-41F9-A2B1-3779DC6BFFBA}" srcOrd="2" destOrd="0" presId="urn:microsoft.com/office/officeart/2005/8/layout/vProcess5"/>
    <dgm:cxn modelId="{00D19653-0B1C-49EC-A8A3-839C9594CFD5}" type="presParOf" srcId="{8249E471-EB66-4255-B49B-48495F91DA6E}" destId="{2CB803FE-5007-4943-B812-343AEC004339}" srcOrd="3" destOrd="0" presId="urn:microsoft.com/office/officeart/2005/8/layout/vProcess5"/>
    <dgm:cxn modelId="{28B6D545-FBB7-4A15-9C33-ED8995FBF9B5}" type="presParOf" srcId="{8249E471-EB66-4255-B49B-48495F91DA6E}" destId="{982ABB13-56BC-41B9-BDD3-39001AC74CD3}" srcOrd="4" destOrd="0" presId="urn:microsoft.com/office/officeart/2005/8/layout/vProcess5"/>
    <dgm:cxn modelId="{EC19673F-1720-4B93-A256-5CA4D5BAAF8D}" type="presParOf" srcId="{8249E471-EB66-4255-B49B-48495F91DA6E}" destId="{EE92BBF8-B888-4703-AFC2-85DE6A22EB0C}" srcOrd="5" destOrd="0" presId="urn:microsoft.com/office/officeart/2005/8/layout/vProcess5"/>
    <dgm:cxn modelId="{66D9BD65-6CB8-4B2D-9748-CB4F25C8BA43}" type="presParOf" srcId="{8249E471-EB66-4255-B49B-48495F91DA6E}" destId="{F96DAC92-1D5E-4382-A92F-68B93EA59700}" srcOrd="6" destOrd="0" presId="urn:microsoft.com/office/officeart/2005/8/layout/vProcess5"/>
    <dgm:cxn modelId="{3E6CE145-AA45-4E38-A1FE-72C4946D727D}" type="presParOf" srcId="{8249E471-EB66-4255-B49B-48495F91DA6E}" destId="{AD3ADDD5-2854-416F-BFA9-2D0AA3AA9599}" srcOrd="7" destOrd="0" presId="urn:microsoft.com/office/officeart/2005/8/layout/vProcess5"/>
    <dgm:cxn modelId="{7299123F-A1E8-4FA6-B4C3-E594A69D9E36}" type="presParOf" srcId="{8249E471-EB66-4255-B49B-48495F91DA6E}" destId="{49CC2DEA-111D-4E64-99E0-44EC7E49EA43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FEFE062-D762-463E-820E-23D7D2A5E546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5E333A3-416C-41E0-9278-A9FD0D864DC6}">
      <dgm:prSet custT="1"/>
      <dgm:spPr/>
      <dgm:t>
        <a:bodyPr/>
        <a:lstStyle/>
        <a:p>
          <a:r>
            <a:rPr lang="ru-RU" sz="1800" i="1" dirty="0">
              <a:effectLst/>
              <a:latin typeface="+mj-lt"/>
              <a:ea typeface="Calibri" panose="020F0502020204030204" pitchFamily="34" charset="0"/>
              <a:cs typeface="Cordia New" panose="020B0304020202020204" pitchFamily="34" charset="-34"/>
            </a:rPr>
            <a:t>В конце 2022 г. на рынке поддержанных танкеров наблюдался шок спроса, особенно на те типы судов, которые подходят для транспортировки нефти </a:t>
          </a:r>
          <a:r>
            <a:rPr lang="en-US" sz="1800" i="1" dirty="0">
              <a:effectLst/>
              <a:latin typeface="+mj-lt"/>
              <a:ea typeface="Calibri" panose="020F0502020204030204" pitchFamily="34" charset="0"/>
              <a:cs typeface="Cordia New" panose="020B0304020202020204" pitchFamily="34" charset="-34"/>
            </a:rPr>
            <a:t>URALS </a:t>
          </a:r>
          <a:r>
            <a:rPr lang="ru-RU" sz="1800" i="1" dirty="0">
              <a:effectLst/>
              <a:latin typeface="+mj-lt"/>
              <a:ea typeface="Calibri" panose="020F0502020204030204" pitchFamily="34" charset="0"/>
              <a:cs typeface="Cordia New" panose="020B0304020202020204" pitchFamily="34" charset="-34"/>
            </a:rPr>
            <a:t>и </a:t>
          </a:r>
          <a:r>
            <a:rPr lang="en-US" sz="1800" i="1" dirty="0">
              <a:effectLst/>
              <a:latin typeface="+mj-lt"/>
              <a:ea typeface="Calibri" panose="020F0502020204030204" pitchFamily="34" charset="0"/>
              <a:cs typeface="Cordia New" panose="020B0304020202020204" pitchFamily="34" charset="-34"/>
            </a:rPr>
            <a:t>ESPO </a:t>
          </a:r>
          <a:r>
            <a:rPr lang="de-DE" sz="1800" i="1" dirty="0">
              <a:effectLst/>
              <a:latin typeface="+mj-lt"/>
              <a:ea typeface="Calibri" panose="020F0502020204030204" pitchFamily="34" charset="0"/>
              <a:cs typeface="Cordia New" panose="020B0304020202020204" pitchFamily="34" charset="-34"/>
            </a:rPr>
            <a:t>c </a:t>
          </a:r>
          <a:r>
            <a:rPr lang="ru-RU" sz="1800" i="1" dirty="0">
              <a:effectLst/>
              <a:latin typeface="+mj-lt"/>
              <a:ea typeface="Calibri" panose="020F0502020204030204" pitchFamily="34" charset="0"/>
              <a:cs typeface="Cordia New" panose="020B0304020202020204" pitchFamily="34" charset="-34"/>
            </a:rPr>
            <a:t>их экспортных терминалов</a:t>
          </a:r>
          <a:endParaRPr lang="en-US" sz="1800" i="1" dirty="0">
            <a:latin typeface="+mj-lt"/>
          </a:endParaRPr>
        </a:p>
      </dgm:t>
    </dgm:pt>
    <dgm:pt modelId="{8748530F-C775-41D0-B00B-AD7D39A7CD31}" type="parTrans" cxnId="{3EB64D78-8B59-45A1-98A7-F360AE4F3F4E}">
      <dgm:prSet/>
      <dgm:spPr/>
      <dgm:t>
        <a:bodyPr/>
        <a:lstStyle/>
        <a:p>
          <a:endParaRPr lang="en-US"/>
        </a:p>
      </dgm:t>
    </dgm:pt>
    <dgm:pt modelId="{B783A4E3-17CB-41C7-8357-F2600E44866D}" type="sibTrans" cxnId="{3EB64D78-8B59-45A1-98A7-F360AE4F3F4E}">
      <dgm:prSet phldrT="03" phldr="0"/>
      <dgm:spPr/>
      <dgm:t>
        <a:bodyPr/>
        <a:lstStyle/>
        <a:p>
          <a:endParaRPr lang="en-US" dirty="0"/>
        </a:p>
      </dgm:t>
    </dgm:pt>
    <dgm:pt modelId="{4D7BC2A0-2846-42FD-86D5-49A97AF96A5E}">
      <dgm:prSet custT="1"/>
      <dgm:spPr/>
      <dgm:t>
        <a:bodyPr/>
        <a:lstStyle/>
        <a:p>
          <a:r>
            <a:rPr lang="ru-RU" sz="1800" i="1" dirty="0">
              <a:effectLst/>
              <a:latin typeface="+mj-lt"/>
              <a:ea typeface="Calibri" panose="020F0502020204030204" pitchFamily="34" charset="0"/>
              <a:cs typeface="Cordia New" panose="020B0304020202020204" pitchFamily="34" charset="-34"/>
            </a:rPr>
            <a:t>Одним из таких кораблей является афрамакс (</a:t>
          </a:r>
          <a:r>
            <a:rPr lang="ru-RU" sz="1800" i="1" u="none" strike="noStrike" dirty="0">
              <a:effectLst/>
              <a:latin typeface="+mj-lt"/>
              <a:ea typeface="Calibri" panose="020F0502020204030204" pitchFamily="34" charset="0"/>
              <a:cs typeface="Cordia New" panose="020B0304020202020204" pitchFamily="34" charset="-34"/>
            </a:rPr>
            <a:t>Aframax)</a:t>
          </a:r>
          <a:r>
            <a:rPr lang="ru-RU" sz="1800" i="1" dirty="0">
              <a:effectLst/>
              <a:latin typeface="+mj-lt"/>
              <a:ea typeface="Calibri" panose="020F0502020204030204" pitchFamily="34" charset="0"/>
              <a:cs typeface="Cordia New" panose="020B0304020202020204" pitchFamily="34" charset="-34"/>
            </a:rPr>
            <a:t> – самый маленький из основных видов танкеров, способный перевозить от 650 000 до 750 000 баррелей нефти.</a:t>
          </a:r>
          <a:endParaRPr lang="en-US" sz="1800" b="1" i="1" dirty="0">
            <a:latin typeface="+mj-lt"/>
          </a:endParaRPr>
        </a:p>
      </dgm:t>
    </dgm:pt>
    <dgm:pt modelId="{FD4AB1D1-E28C-494F-910A-046BACE2C7D1}" type="parTrans" cxnId="{B311888B-E588-4612-B3D7-809150905671}">
      <dgm:prSet/>
      <dgm:spPr/>
      <dgm:t>
        <a:bodyPr/>
        <a:lstStyle/>
        <a:p>
          <a:endParaRPr lang="en-US"/>
        </a:p>
      </dgm:t>
    </dgm:pt>
    <dgm:pt modelId="{9FA0D20C-E704-4556-BA3C-CF6CD4B09A60}" type="sibTrans" cxnId="{B311888B-E588-4612-B3D7-809150905671}">
      <dgm:prSet phldrT="04" phldr="0"/>
      <dgm:spPr/>
      <dgm:t>
        <a:bodyPr/>
        <a:lstStyle/>
        <a:p>
          <a:endParaRPr lang="en-US" dirty="0"/>
        </a:p>
      </dgm:t>
    </dgm:pt>
    <dgm:pt modelId="{476A1C85-A117-4596-9867-30B778F56EEE}">
      <dgm:prSet custT="1"/>
      <dgm:spPr/>
      <dgm:t>
        <a:bodyPr/>
        <a:lstStyle/>
        <a:p>
          <a:r>
            <a:rPr lang="ru-RU" sz="1800" b="1" i="1" dirty="0">
              <a:effectLst/>
              <a:latin typeface="+mj-lt"/>
              <a:ea typeface="Calibri" panose="020F0502020204030204" pitchFamily="34" charset="0"/>
              <a:cs typeface="Cordia New" panose="020B0304020202020204" pitchFamily="34" charset="-34"/>
            </a:rPr>
            <a:t>На конец 2022 г. размер российского «теневого» флота оценивался в 240 танкеров. </a:t>
          </a:r>
          <a:r>
            <a:rPr lang="ru-RU" sz="1800" i="1" dirty="0">
              <a:effectLst/>
              <a:latin typeface="+mj-lt"/>
              <a:ea typeface="Calibri" panose="020F0502020204030204" pitchFamily="34" charset="0"/>
              <a:cs typeface="Cordia New" panose="020B0304020202020204" pitchFamily="34" charset="-34"/>
            </a:rPr>
            <a:t>Из 240 танкеров, 102 являлись танкерами типоразмера </a:t>
          </a:r>
          <a:r>
            <a:rPr lang="ru-RU" sz="1800" i="1" u="none" strike="noStrike" dirty="0">
              <a:effectLst/>
              <a:latin typeface="+mj-lt"/>
              <a:ea typeface="Calibri" panose="020F0502020204030204" pitchFamily="34" charset="0"/>
              <a:cs typeface="Cordia New" panose="020B0304020202020204" pitchFamily="34" charset="-34"/>
            </a:rPr>
            <a:t>Aframax</a:t>
          </a:r>
          <a:r>
            <a:rPr lang="ru-RU" sz="1800" i="1" dirty="0">
              <a:effectLst/>
              <a:latin typeface="+mj-lt"/>
              <a:ea typeface="Calibri" panose="020F0502020204030204" pitchFamily="34" charset="0"/>
              <a:cs typeface="Cordia New" panose="020B0304020202020204" pitchFamily="34" charset="-34"/>
            </a:rPr>
            <a:t>, 58 – Suezmax и 80 – супертанкеров. Существуют оценки, согласно которым размер «теневого» российского флота к апрелю 2023 г. может достигать </a:t>
          </a:r>
          <a:r>
            <a:rPr lang="ru-RU" sz="1800" b="1" i="1" dirty="0">
              <a:effectLst/>
              <a:latin typeface="+mj-lt"/>
              <a:ea typeface="Calibri" panose="020F0502020204030204" pitchFamily="34" charset="0"/>
              <a:cs typeface="Cordia New" panose="020B0304020202020204" pitchFamily="34" charset="-34"/>
            </a:rPr>
            <a:t>600</a:t>
          </a:r>
          <a:r>
            <a:rPr lang="ru-RU" sz="1800" i="1" dirty="0">
              <a:effectLst/>
              <a:latin typeface="+mj-lt"/>
              <a:ea typeface="Calibri" panose="020F0502020204030204" pitchFamily="34" charset="0"/>
              <a:cs typeface="Cordia New" panose="020B0304020202020204" pitchFamily="34" charset="-34"/>
            </a:rPr>
            <a:t> </a:t>
          </a:r>
          <a:r>
            <a:rPr lang="ru-RU" sz="1800" b="1" i="1" dirty="0">
              <a:effectLst/>
              <a:latin typeface="+mj-lt"/>
              <a:ea typeface="Calibri" panose="020F0502020204030204" pitchFamily="34" charset="0"/>
              <a:cs typeface="Cordia New" panose="020B0304020202020204" pitchFamily="34" charset="-34"/>
            </a:rPr>
            <a:t>танкеров</a:t>
          </a:r>
          <a:r>
            <a:rPr lang="ru-RU" sz="1800" i="1" dirty="0">
              <a:effectLst/>
              <a:latin typeface="+mj-lt"/>
              <a:ea typeface="Calibri" panose="020F0502020204030204" pitchFamily="34" charset="0"/>
              <a:cs typeface="Cordia New" panose="020B0304020202020204" pitchFamily="34" charset="-34"/>
            </a:rPr>
            <a:t>.</a:t>
          </a:r>
          <a:endParaRPr lang="en-US" sz="1800" b="1" i="1" dirty="0">
            <a:latin typeface="+mj-lt"/>
          </a:endParaRPr>
        </a:p>
      </dgm:t>
    </dgm:pt>
    <dgm:pt modelId="{C8AC5EB1-5115-4038-8B5D-4A3BDE08C41E}" type="parTrans" cxnId="{34278B23-53EC-4BA9-9ABB-D005E085A9E9}">
      <dgm:prSet/>
      <dgm:spPr/>
      <dgm:t>
        <a:bodyPr/>
        <a:lstStyle/>
        <a:p>
          <a:endParaRPr lang="en-US"/>
        </a:p>
      </dgm:t>
    </dgm:pt>
    <dgm:pt modelId="{6FE3CD7A-6097-469D-85E6-E54961C1D901}" type="sibTrans" cxnId="{34278B23-53EC-4BA9-9ABB-D005E085A9E9}">
      <dgm:prSet phldrT="05" phldr="0"/>
      <dgm:spPr/>
      <dgm:t>
        <a:bodyPr/>
        <a:lstStyle/>
        <a:p>
          <a:endParaRPr lang="ru-RU"/>
        </a:p>
      </dgm:t>
    </dgm:pt>
    <dgm:pt modelId="{8249E471-EB66-4255-B49B-48495F91DA6E}" type="pres">
      <dgm:prSet presAssocID="{7FEFE062-D762-463E-820E-23D7D2A5E546}" presName="outerComposite" presStyleCnt="0">
        <dgm:presLayoutVars>
          <dgm:chMax val="5"/>
          <dgm:dir/>
          <dgm:resizeHandles val="exact"/>
        </dgm:presLayoutVars>
      </dgm:prSet>
      <dgm:spPr/>
    </dgm:pt>
    <dgm:pt modelId="{B4D3561F-D333-4D48-B579-FE70E4A1B55D}" type="pres">
      <dgm:prSet presAssocID="{7FEFE062-D762-463E-820E-23D7D2A5E546}" presName="dummyMaxCanvas" presStyleCnt="0">
        <dgm:presLayoutVars/>
      </dgm:prSet>
      <dgm:spPr/>
    </dgm:pt>
    <dgm:pt modelId="{DFC4FC01-1A5C-424C-82C0-8413CA132393}" type="pres">
      <dgm:prSet presAssocID="{7FEFE062-D762-463E-820E-23D7D2A5E546}" presName="ThreeNodes_1" presStyleLbl="node1" presStyleIdx="0" presStyleCnt="3">
        <dgm:presLayoutVars>
          <dgm:bulletEnabled val="1"/>
        </dgm:presLayoutVars>
      </dgm:prSet>
      <dgm:spPr/>
    </dgm:pt>
    <dgm:pt modelId="{4AB37E14-A99F-41F9-A2B1-3779DC6BFFBA}" type="pres">
      <dgm:prSet presAssocID="{7FEFE062-D762-463E-820E-23D7D2A5E546}" presName="ThreeNodes_2" presStyleLbl="node1" presStyleIdx="1" presStyleCnt="3">
        <dgm:presLayoutVars>
          <dgm:bulletEnabled val="1"/>
        </dgm:presLayoutVars>
      </dgm:prSet>
      <dgm:spPr/>
    </dgm:pt>
    <dgm:pt modelId="{2CB803FE-5007-4943-B812-343AEC004339}" type="pres">
      <dgm:prSet presAssocID="{7FEFE062-D762-463E-820E-23D7D2A5E546}" presName="ThreeNodes_3" presStyleLbl="node1" presStyleIdx="2" presStyleCnt="3">
        <dgm:presLayoutVars>
          <dgm:bulletEnabled val="1"/>
        </dgm:presLayoutVars>
      </dgm:prSet>
      <dgm:spPr/>
    </dgm:pt>
    <dgm:pt modelId="{982ABB13-56BC-41B9-BDD3-39001AC74CD3}" type="pres">
      <dgm:prSet presAssocID="{7FEFE062-D762-463E-820E-23D7D2A5E546}" presName="ThreeConn_1-2" presStyleLbl="fgAccFollowNode1" presStyleIdx="0" presStyleCnt="2">
        <dgm:presLayoutVars>
          <dgm:bulletEnabled val="1"/>
        </dgm:presLayoutVars>
      </dgm:prSet>
      <dgm:spPr/>
    </dgm:pt>
    <dgm:pt modelId="{EE92BBF8-B888-4703-AFC2-85DE6A22EB0C}" type="pres">
      <dgm:prSet presAssocID="{7FEFE062-D762-463E-820E-23D7D2A5E546}" presName="ThreeConn_2-3" presStyleLbl="fgAccFollowNode1" presStyleIdx="1" presStyleCnt="2">
        <dgm:presLayoutVars>
          <dgm:bulletEnabled val="1"/>
        </dgm:presLayoutVars>
      </dgm:prSet>
      <dgm:spPr/>
    </dgm:pt>
    <dgm:pt modelId="{F96DAC92-1D5E-4382-A92F-68B93EA59700}" type="pres">
      <dgm:prSet presAssocID="{7FEFE062-D762-463E-820E-23D7D2A5E546}" presName="ThreeNodes_1_text" presStyleLbl="node1" presStyleIdx="2" presStyleCnt="3">
        <dgm:presLayoutVars>
          <dgm:bulletEnabled val="1"/>
        </dgm:presLayoutVars>
      </dgm:prSet>
      <dgm:spPr/>
    </dgm:pt>
    <dgm:pt modelId="{AD3ADDD5-2854-416F-BFA9-2D0AA3AA9599}" type="pres">
      <dgm:prSet presAssocID="{7FEFE062-D762-463E-820E-23D7D2A5E546}" presName="ThreeNodes_2_text" presStyleLbl="node1" presStyleIdx="2" presStyleCnt="3">
        <dgm:presLayoutVars>
          <dgm:bulletEnabled val="1"/>
        </dgm:presLayoutVars>
      </dgm:prSet>
      <dgm:spPr/>
    </dgm:pt>
    <dgm:pt modelId="{49CC2DEA-111D-4E64-99E0-44EC7E49EA43}" type="pres">
      <dgm:prSet presAssocID="{7FEFE062-D762-463E-820E-23D7D2A5E546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34278B23-53EC-4BA9-9ABB-D005E085A9E9}" srcId="{7FEFE062-D762-463E-820E-23D7D2A5E546}" destId="{476A1C85-A117-4596-9867-30B778F56EEE}" srcOrd="2" destOrd="0" parTransId="{C8AC5EB1-5115-4038-8B5D-4A3BDE08C41E}" sibTransId="{6FE3CD7A-6097-469D-85E6-E54961C1D901}"/>
    <dgm:cxn modelId="{826E9F3C-3839-403B-9066-401F4A6D48B7}" type="presOf" srcId="{55E333A3-416C-41E0-9278-A9FD0D864DC6}" destId="{F96DAC92-1D5E-4382-A92F-68B93EA59700}" srcOrd="1" destOrd="0" presId="urn:microsoft.com/office/officeart/2005/8/layout/vProcess5"/>
    <dgm:cxn modelId="{3EB64D78-8B59-45A1-98A7-F360AE4F3F4E}" srcId="{7FEFE062-D762-463E-820E-23D7D2A5E546}" destId="{55E333A3-416C-41E0-9278-A9FD0D864DC6}" srcOrd="0" destOrd="0" parTransId="{8748530F-C775-41D0-B00B-AD7D39A7CD31}" sibTransId="{B783A4E3-17CB-41C7-8357-F2600E44866D}"/>
    <dgm:cxn modelId="{A14CD779-347F-4674-ABEF-6BBD7D4BF8AC}" type="presOf" srcId="{7FEFE062-D762-463E-820E-23D7D2A5E546}" destId="{8249E471-EB66-4255-B49B-48495F91DA6E}" srcOrd="0" destOrd="0" presId="urn:microsoft.com/office/officeart/2005/8/layout/vProcess5"/>
    <dgm:cxn modelId="{E2673E83-8948-444A-AD94-5764AB2A5906}" type="presOf" srcId="{B783A4E3-17CB-41C7-8357-F2600E44866D}" destId="{982ABB13-56BC-41B9-BDD3-39001AC74CD3}" srcOrd="0" destOrd="0" presId="urn:microsoft.com/office/officeart/2005/8/layout/vProcess5"/>
    <dgm:cxn modelId="{B311888B-E588-4612-B3D7-809150905671}" srcId="{7FEFE062-D762-463E-820E-23D7D2A5E546}" destId="{4D7BC2A0-2846-42FD-86D5-49A97AF96A5E}" srcOrd="1" destOrd="0" parTransId="{FD4AB1D1-E28C-494F-910A-046BACE2C7D1}" sibTransId="{9FA0D20C-E704-4556-BA3C-CF6CD4B09A60}"/>
    <dgm:cxn modelId="{AB20028F-78A3-4252-93A5-656E061056F9}" type="presOf" srcId="{9FA0D20C-E704-4556-BA3C-CF6CD4B09A60}" destId="{EE92BBF8-B888-4703-AFC2-85DE6A22EB0C}" srcOrd="0" destOrd="0" presId="urn:microsoft.com/office/officeart/2005/8/layout/vProcess5"/>
    <dgm:cxn modelId="{016BC59C-7741-4CE9-B28B-BF37AEC91845}" type="presOf" srcId="{476A1C85-A117-4596-9867-30B778F56EEE}" destId="{2CB803FE-5007-4943-B812-343AEC004339}" srcOrd="0" destOrd="0" presId="urn:microsoft.com/office/officeart/2005/8/layout/vProcess5"/>
    <dgm:cxn modelId="{BDADCDCC-79D4-42F1-BAAC-2207D2CD3524}" type="presOf" srcId="{4D7BC2A0-2846-42FD-86D5-49A97AF96A5E}" destId="{AD3ADDD5-2854-416F-BFA9-2D0AA3AA9599}" srcOrd="1" destOrd="0" presId="urn:microsoft.com/office/officeart/2005/8/layout/vProcess5"/>
    <dgm:cxn modelId="{7C21ACDC-8C8E-4E11-8782-F66812D14763}" type="presOf" srcId="{55E333A3-416C-41E0-9278-A9FD0D864DC6}" destId="{DFC4FC01-1A5C-424C-82C0-8413CA132393}" srcOrd="0" destOrd="0" presId="urn:microsoft.com/office/officeart/2005/8/layout/vProcess5"/>
    <dgm:cxn modelId="{C3F31BDE-BC71-4B5A-9D9E-D6D7EA9985EE}" type="presOf" srcId="{4D7BC2A0-2846-42FD-86D5-49A97AF96A5E}" destId="{4AB37E14-A99F-41F9-A2B1-3779DC6BFFBA}" srcOrd="0" destOrd="0" presId="urn:microsoft.com/office/officeart/2005/8/layout/vProcess5"/>
    <dgm:cxn modelId="{BD79F0E1-4440-4C6D-8EB2-980C1D6AFD29}" type="presOf" srcId="{476A1C85-A117-4596-9867-30B778F56EEE}" destId="{49CC2DEA-111D-4E64-99E0-44EC7E49EA43}" srcOrd="1" destOrd="0" presId="urn:microsoft.com/office/officeart/2005/8/layout/vProcess5"/>
    <dgm:cxn modelId="{04E91377-4999-46D0-8A9E-C462F83B6EFE}" type="presParOf" srcId="{8249E471-EB66-4255-B49B-48495F91DA6E}" destId="{B4D3561F-D333-4D48-B579-FE70E4A1B55D}" srcOrd="0" destOrd="0" presId="urn:microsoft.com/office/officeart/2005/8/layout/vProcess5"/>
    <dgm:cxn modelId="{4971617C-4452-444D-9039-16D62823C371}" type="presParOf" srcId="{8249E471-EB66-4255-B49B-48495F91DA6E}" destId="{DFC4FC01-1A5C-424C-82C0-8413CA132393}" srcOrd="1" destOrd="0" presId="urn:microsoft.com/office/officeart/2005/8/layout/vProcess5"/>
    <dgm:cxn modelId="{FCC44C38-75D0-4727-865A-5854D4A2A68B}" type="presParOf" srcId="{8249E471-EB66-4255-B49B-48495F91DA6E}" destId="{4AB37E14-A99F-41F9-A2B1-3779DC6BFFBA}" srcOrd="2" destOrd="0" presId="urn:microsoft.com/office/officeart/2005/8/layout/vProcess5"/>
    <dgm:cxn modelId="{00D19653-0B1C-49EC-A8A3-839C9594CFD5}" type="presParOf" srcId="{8249E471-EB66-4255-B49B-48495F91DA6E}" destId="{2CB803FE-5007-4943-B812-343AEC004339}" srcOrd="3" destOrd="0" presId="urn:microsoft.com/office/officeart/2005/8/layout/vProcess5"/>
    <dgm:cxn modelId="{28B6D545-FBB7-4A15-9C33-ED8995FBF9B5}" type="presParOf" srcId="{8249E471-EB66-4255-B49B-48495F91DA6E}" destId="{982ABB13-56BC-41B9-BDD3-39001AC74CD3}" srcOrd="4" destOrd="0" presId="urn:microsoft.com/office/officeart/2005/8/layout/vProcess5"/>
    <dgm:cxn modelId="{EC19673F-1720-4B93-A256-5CA4D5BAAF8D}" type="presParOf" srcId="{8249E471-EB66-4255-B49B-48495F91DA6E}" destId="{EE92BBF8-B888-4703-AFC2-85DE6A22EB0C}" srcOrd="5" destOrd="0" presId="urn:microsoft.com/office/officeart/2005/8/layout/vProcess5"/>
    <dgm:cxn modelId="{66D9BD65-6CB8-4B2D-9748-CB4F25C8BA43}" type="presParOf" srcId="{8249E471-EB66-4255-B49B-48495F91DA6E}" destId="{F96DAC92-1D5E-4382-A92F-68B93EA59700}" srcOrd="6" destOrd="0" presId="urn:microsoft.com/office/officeart/2005/8/layout/vProcess5"/>
    <dgm:cxn modelId="{3E6CE145-AA45-4E38-A1FE-72C4946D727D}" type="presParOf" srcId="{8249E471-EB66-4255-B49B-48495F91DA6E}" destId="{AD3ADDD5-2854-416F-BFA9-2D0AA3AA9599}" srcOrd="7" destOrd="0" presId="urn:microsoft.com/office/officeart/2005/8/layout/vProcess5"/>
    <dgm:cxn modelId="{7299123F-A1E8-4FA6-B4C3-E594A69D9E36}" type="presParOf" srcId="{8249E471-EB66-4255-B49B-48495F91DA6E}" destId="{49CC2DEA-111D-4E64-99E0-44EC7E49EA43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6FFDD6B-42E9-4570-B6C5-5E6A4B4A4E34}" type="doc">
      <dgm:prSet loTypeId="urn:microsoft.com/office/officeart/2005/8/layout/chevron2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467EAC8A-D3C7-4261-B28E-4C79BF5B9443}">
      <dgm:prSet phldrT="[Текст]"/>
      <dgm:spPr/>
      <dgm:t>
        <a:bodyPr/>
        <a:lstStyle/>
        <a:p>
          <a:r>
            <a:rPr lang="ru-RU" dirty="0"/>
            <a:t>1</a:t>
          </a:r>
        </a:p>
      </dgm:t>
    </dgm:pt>
    <dgm:pt modelId="{1C29BF89-B326-40B3-AA7E-4B87502C5329}" type="parTrans" cxnId="{2E755947-F42E-4CC4-B1DA-70CF1F16D0AF}">
      <dgm:prSet/>
      <dgm:spPr/>
      <dgm:t>
        <a:bodyPr/>
        <a:lstStyle/>
        <a:p>
          <a:endParaRPr lang="ru-RU"/>
        </a:p>
      </dgm:t>
    </dgm:pt>
    <dgm:pt modelId="{210FC81F-88C0-4A92-B7D3-6420EF805E7D}" type="sibTrans" cxnId="{2E755947-F42E-4CC4-B1DA-70CF1F16D0AF}">
      <dgm:prSet/>
      <dgm:spPr/>
      <dgm:t>
        <a:bodyPr/>
        <a:lstStyle/>
        <a:p>
          <a:endParaRPr lang="ru-RU"/>
        </a:p>
      </dgm:t>
    </dgm:pt>
    <dgm:pt modelId="{6B5A8985-D857-4FD2-946D-052E4981C644}">
      <dgm:prSet phldrT="[Текст]"/>
      <dgm:spPr/>
      <dgm:t>
        <a:bodyPr/>
        <a:lstStyle/>
        <a:p>
          <a:r>
            <a:rPr lang="ru-RU" i="1" dirty="0">
              <a:effectLst/>
              <a:latin typeface="+mj-lt"/>
              <a:ea typeface="Calibri" panose="020F0502020204030204" pitchFamily="34" charset="0"/>
              <a:cs typeface="Cordia New" panose="020B0304020202020204" pitchFamily="34" charset="-34"/>
            </a:rPr>
            <a:t>Ответвление ВСТО «Сковородино–Мохэ», через которое Россия, по словам вице-премьер Александра Новака, намерена наращивать поставки в будущем</a:t>
          </a:r>
          <a:endParaRPr lang="ru-RU" i="1" dirty="0">
            <a:latin typeface="+mj-lt"/>
          </a:endParaRPr>
        </a:p>
      </dgm:t>
    </dgm:pt>
    <dgm:pt modelId="{B5CFD646-A73A-4D01-96CC-378E8C1B7CDC}" type="parTrans" cxnId="{B159A438-B903-4E2D-B323-F64ED036B560}">
      <dgm:prSet/>
      <dgm:spPr/>
      <dgm:t>
        <a:bodyPr/>
        <a:lstStyle/>
        <a:p>
          <a:endParaRPr lang="ru-RU"/>
        </a:p>
      </dgm:t>
    </dgm:pt>
    <dgm:pt modelId="{0BEB25A6-9145-4483-B66F-6049AE9AED06}" type="sibTrans" cxnId="{B159A438-B903-4E2D-B323-F64ED036B560}">
      <dgm:prSet/>
      <dgm:spPr/>
      <dgm:t>
        <a:bodyPr/>
        <a:lstStyle/>
        <a:p>
          <a:endParaRPr lang="ru-RU"/>
        </a:p>
      </dgm:t>
    </dgm:pt>
    <dgm:pt modelId="{4DED0C26-5A36-4CF3-8469-BDA99E51D9C0}">
      <dgm:prSet phldrT="[Текст]"/>
      <dgm:spPr/>
      <dgm:t>
        <a:bodyPr/>
        <a:lstStyle/>
        <a:p>
          <a:r>
            <a:rPr lang="ru-RU" dirty="0"/>
            <a:t>2</a:t>
          </a:r>
        </a:p>
      </dgm:t>
    </dgm:pt>
    <dgm:pt modelId="{E60F52A6-2096-4D07-B854-989B2FDD83AC}" type="parTrans" cxnId="{EC43951E-4B28-4BEA-B6B6-E5BCAEDFDEE4}">
      <dgm:prSet/>
      <dgm:spPr/>
      <dgm:t>
        <a:bodyPr/>
        <a:lstStyle/>
        <a:p>
          <a:endParaRPr lang="ru-RU"/>
        </a:p>
      </dgm:t>
    </dgm:pt>
    <dgm:pt modelId="{2F571173-A515-4B2C-8481-C1F404E22994}" type="sibTrans" cxnId="{EC43951E-4B28-4BEA-B6B6-E5BCAEDFDEE4}">
      <dgm:prSet/>
      <dgm:spPr/>
      <dgm:t>
        <a:bodyPr/>
        <a:lstStyle/>
        <a:p>
          <a:endParaRPr lang="ru-RU"/>
        </a:p>
      </dgm:t>
    </dgm:pt>
    <dgm:pt modelId="{69211515-6F4D-48E3-B101-8CAF336F0266}">
      <dgm:prSet phldrT="[Текст]"/>
      <dgm:spPr/>
      <dgm:t>
        <a:bodyPr/>
        <a:lstStyle/>
        <a:p>
          <a:r>
            <a:rPr lang="ru-RU" i="1" dirty="0">
              <a:effectLst/>
              <a:latin typeface="+mj-lt"/>
              <a:ea typeface="Calibri" panose="020F0502020204030204" pitchFamily="34" charset="0"/>
              <a:cs typeface="Cordia New" panose="020B0304020202020204" pitchFamily="34" charset="-34"/>
            </a:rPr>
            <a:t>Увеличение поставок с помощью танкеров (главным образом через порт Козьмино, являющийся конечной точкой ВСТО-2</a:t>
          </a:r>
          <a:endParaRPr lang="ru-RU" i="1" dirty="0">
            <a:latin typeface="+mj-lt"/>
          </a:endParaRPr>
        </a:p>
      </dgm:t>
    </dgm:pt>
    <dgm:pt modelId="{B88E9677-102C-4A6E-99D9-4855E96331AC}" type="parTrans" cxnId="{E4E3FE5B-B2EF-4416-99CA-0015FA907DB0}">
      <dgm:prSet/>
      <dgm:spPr/>
      <dgm:t>
        <a:bodyPr/>
        <a:lstStyle/>
        <a:p>
          <a:endParaRPr lang="ru-RU"/>
        </a:p>
      </dgm:t>
    </dgm:pt>
    <dgm:pt modelId="{CC9D842A-BC64-416F-964D-08BC829A8870}" type="sibTrans" cxnId="{E4E3FE5B-B2EF-4416-99CA-0015FA907DB0}">
      <dgm:prSet/>
      <dgm:spPr/>
      <dgm:t>
        <a:bodyPr/>
        <a:lstStyle/>
        <a:p>
          <a:endParaRPr lang="ru-RU"/>
        </a:p>
      </dgm:t>
    </dgm:pt>
    <dgm:pt modelId="{6E06816D-2BDA-4111-99E7-0B1325DF5E34}">
      <dgm:prSet phldrT="[Текст]"/>
      <dgm:spPr/>
      <dgm:t>
        <a:bodyPr/>
        <a:lstStyle/>
        <a:p>
          <a:r>
            <a:rPr lang="ru-RU" dirty="0"/>
            <a:t>3</a:t>
          </a:r>
        </a:p>
      </dgm:t>
    </dgm:pt>
    <dgm:pt modelId="{9448DA26-7710-42A4-AA98-A99ED702C2E6}" type="parTrans" cxnId="{717483A4-1D79-4522-A55A-A58AEA1DE353}">
      <dgm:prSet/>
      <dgm:spPr/>
      <dgm:t>
        <a:bodyPr/>
        <a:lstStyle/>
        <a:p>
          <a:endParaRPr lang="ru-RU"/>
        </a:p>
      </dgm:t>
    </dgm:pt>
    <dgm:pt modelId="{4FEEB090-5D43-464A-ADB0-7E9C9C8C13B1}" type="sibTrans" cxnId="{717483A4-1D79-4522-A55A-A58AEA1DE353}">
      <dgm:prSet/>
      <dgm:spPr/>
      <dgm:t>
        <a:bodyPr/>
        <a:lstStyle/>
        <a:p>
          <a:endParaRPr lang="ru-RU"/>
        </a:p>
      </dgm:t>
    </dgm:pt>
    <dgm:pt modelId="{4D2BD590-300F-4DB2-8243-D36AE7A9F284}">
      <dgm:prSet phldrT="[Текст]"/>
      <dgm:spPr/>
      <dgm:t>
        <a:bodyPr/>
        <a:lstStyle/>
        <a:p>
          <a:r>
            <a:rPr lang="ru-RU" i="1" dirty="0">
              <a:effectLst/>
              <a:latin typeface="+mj-lt"/>
              <a:ea typeface="Calibri" panose="020F0502020204030204" pitchFamily="34" charset="0"/>
              <a:cs typeface="Cordia New" panose="020B0304020202020204" pitchFamily="34" charset="-34"/>
            </a:rPr>
            <a:t>Увеличение поставок через порты Новороссийск и Приморск</a:t>
          </a:r>
          <a:endParaRPr lang="ru-RU" i="1" dirty="0">
            <a:latin typeface="+mj-lt"/>
          </a:endParaRPr>
        </a:p>
      </dgm:t>
    </dgm:pt>
    <dgm:pt modelId="{32A13675-09BA-4075-B6D8-3BD07347EEE5}" type="parTrans" cxnId="{8A3C0F14-ACF9-4E53-BCA6-3B90FA5EA98F}">
      <dgm:prSet/>
      <dgm:spPr/>
      <dgm:t>
        <a:bodyPr/>
        <a:lstStyle/>
        <a:p>
          <a:endParaRPr lang="ru-RU"/>
        </a:p>
      </dgm:t>
    </dgm:pt>
    <dgm:pt modelId="{CEBF2560-41E0-4337-9A74-A7DF96275256}" type="sibTrans" cxnId="{8A3C0F14-ACF9-4E53-BCA6-3B90FA5EA98F}">
      <dgm:prSet/>
      <dgm:spPr/>
      <dgm:t>
        <a:bodyPr/>
        <a:lstStyle/>
        <a:p>
          <a:endParaRPr lang="ru-RU"/>
        </a:p>
      </dgm:t>
    </dgm:pt>
    <dgm:pt modelId="{245B4172-064C-4179-8EC9-C4F96BAC923F}">
      <dgm:prSet phldrT="[Текст]"/>
      <dgm:spPr/>
      <dgm:t>
        <a:bodyPr/>
        <a:lstStyle/>
        <a:p>
          <a:r>
            <a:rPr lang="ru-RU" dirty="0"/>
            <a:t>4</a:t>
          </a:r>
        </a:p>
      </dgm:t>
    </dgm:pt>
    <dgm:pt modelId="{EFFA8CCF-9B6B-4668-8FE8-696B470EF280}" type="parTrans" cxnId="{09388B43-C959-4730-A484-F40ECA1D9CCD}">
      <dgm:prSet/>
      <dgm:spPr/>
      <dgm:t>
        <a:bodyPr/>
        <a:lstStyle/>
        <a:p>
          <a:endParaRPr lang="ru-RU"/>
        </a:p>
      </dgm:t>
    </dgm:pt>
    <dgm:pt modelId="{61ABFBDA-8BCF-4CF8-AEBD-ED4D478D08A7}" type="sibTrans" cxnId="{09388B43-C959-4730-A484-F40ECA1D9CCD}">
      <dgm:prSet/>
      <dgm:spPr/>
      <dgm:t>
        <a:bodyPr/>
        <a:lstStyle/>
        <a:p>
          <a:endParaRPr lang="ru-RU"/>
        </a:p>
      </dgm:t>
    </dgm:pt>
    <dgm:pt modelId="{47D6E924-7EBE-4A8D-A0E6-AACDAADA30F9}">
      <dgm:prSet/>
      <dgm:spPr/>
      <dgm:t>
        <a:bodyPr/>
        <a:lstStyle/>
        <a:p>
          <a:r>
            <a:rPr lang="ru-RU" i="1" dirty="0">
              <a:effectLst/>
              <a:latin typeface="+mj-lt"/>
              <a:ea typeface="Calibri" panose="020F0502020204030204" pitchFamily="34" charset="0"/>
              <a:cs typeface="Cordia New" panose="020B0304020202020204" pitchFamily="34" charset="-34"/>
            </a:rPr>
            <a:t>Транзит через государства Центральной Азии (прежде всего, через Казахстан, через который экспортируется около 10 млн тонн баррелей нефти в год).</a:t>
          </a:r>
          <a:endParaRPr lang="ru-RU" i="1" dirty="0">
            <a:latin typeface="+mj-lt"/>
          </a:endParaRPr>
        </a:p>
      </dgm:t>
    </dgm:pt>
    <dgm:pt modelId="{948721DB-B66A-4C21-8ECC-EB16857D7B31}" type="parTrans" cxnId="{6585F41C-33D6-4080-962E-3C9A26817F9B}">
      <dgm:prSet/>
      <dgm:spPr/>
      <dgm:t>
        <a:bodyPr/>
        <a:lstStyle/>
        <a:p>
          <a:endParaRPr lang="ru-RU"/>
        </a:p>
      </dgm:t>
    </dgm:pt>
    <dgm:pt modelId="{255693E8-920D-4552-B021-8CCDC3DD191D}" type="sibTrans" cxnId="{6585F41C-33D6-4080-962E-3C9A26817F9B}">
      <dgm:prSet/>
      <dgm:spPr/>
      <dgm:t>
        <a:bodyPr/>
        <a:lstStyle/>
        <a:p>
          <a:endParaRPr lang="ru-RU"/>
        </a:p>
      </dgm:t>
    </dgm:pt>
    <dgm:pt modelId="{63CB8345-0A65-46DC-88D0-6DA84084337F}" type="pres">
      <dgm:prSet presAssocID="{E6FFDD6B-42E9-4570-B6C5-5E6A4B4A4E34}" presName="linearFlow" presStyleCnt="0">
        <dgm:presLayoutVars>
          <dgm:dir/>
          <dgm:animLvl val="lvl"/>
          <dgm:resizeHandles val="exact"/>
        </dgm:presLayoutVars>
      </dgm:prSet>
      <dgm:spPr/>
    </dgm:pt>
    <dgm:pt modelId="{AF96CC41-BE54-434A-ABC7-1C93CED34ED4}" type="pres">
      <dgm:prSet presAssocID="{467EAC8A-D3C7-4261-B28E-4C79BF5B9443}" presName="composite" presStyleCnt="0"/>
      <dgm:spPr/>
    </dgm:pt>
    <dgm:pt modelId="{2CD847D3-8CC3-4D3E-BCA5-138B513EE500}" type="pres">
      <dgm:prSet presAssocID="{467EAC8A-D3C7-4261-B28E-4C79BF5B9443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C2D1F025-B650-4368-8252-C4D078B72447}" type="pres">
      <dgm:prSet presAssocID="{467EAC8A-D3C7-4261-B28E-4C79BF5B9443}" presName="descendantText" presStyleLbl="alignAcc1" presStyleIdx="0" presStyleCnt="4">
        <dgm:presLayoutVars>
          <dgm:bulletEnabled val="1"/>
        </dgm:presLayoutVars>
      </dgm:prSet>
      <dgm:spPr/>
    </dgm:pt>
    <dgm:pt modelId="{B03A193F-398B-4640-9856-70112D21B5DE}" type="pres">
      <dgm:prSet presAssocID="{210FC81F-88C0-4A92-B7D3-6420EF805E7D}" presName="sp" presStyleCnt="0"/>
      <dgm:spPr/>
    </dgm:pt>
    <dgm:pt modelId="{83DA869B-1B67-4DCC-910E-ECB35C77E4AB}" type="pres">
      <dgm:prSet presAssocID="{4DED0C26-5A36-4CF3-8469-BDA99E51D9C0}" presName="composite" presStyleCnt="0"/>
      <dgm:spPr/>
    </dgm:pt>
    <dgm:pt modelId="{1AA30A9B-42A7-49A9-B644-CC63F43DFC01}" type="pres">
      <dgm:prSet presAssocID="{4DED0C26-5A36-4CF3-8469-BDA99E51D9C0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ACE405A8-3516-4068-A6B1-7D23F404FE3C}" type="pres">
      <dgm:prSet presAssocID="{4DED0C26-5A36-4CF3-8469-BDA99E51D9C0}" presName="descendantText" presStyleLbl="alignAcc1" presStyleIdx="1" presStyleCnt="4">
        <dgm:presLayoutVars>
          <dgm:bulletEnabled val="1"/>
        </dgm:presLayoutVars>
      </dgm:prSet>
      <dgm:spPr/>
    </dgm:pt>
    <dgm:pt modelId="{C360FC80-595E-4F2A-8DB8-EE222D34DD08}" type="pres">
      <dgm:prSet presAssocID="{2F571173-A515-4B2C-8481-C1F404E22994}" presName="sp" presStyleCnt="0"/>
      <dgm:spPr/>
    </dgm:pt>
    <dgm:pt modelId="{17D5E998-A55A-4A76-8D93-3884C6526B8B}" type="pres">
      <dgm:prSet presAssocID="{6E06816D-2BDA-4111-99E7-0B1325DF5E34}" presName="composite" presStyleCnt="0"/>
      <dgm:spPr/>
    </dgm:pt>
    <dgm:pt modelId="{7C5772C8-EE8D-481B-A5AD-ED3B86666926}" type="pres">
      <dgm:prSet presAssocID="{6E06816D-2BDA-4111-99E7-0B1325DF5E34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75DA218C-C5BD-4822-990C-F7175B29A885}" type="pres">
      <dgm:prSet presAssocID="{6E06816D-2BDA-4111-99E7-0B1325DF5E34}" presName="descendantText" presStyleLbl="alignAcc1" presStyleIdx="2" presStyleCnt="4">
        <dgm:presLayoutVars>
          <dgm:bulletEnabled val="1"/>
        </dgm:presLayoutVars>
      </dgm:prSet>
      <dgm:spPr/>
    </dgm:pt>
    <dgm:pt modelId="{23694600-95AF-4C44-94D0-7132AF771A8E}" type="pres">
      <dgm:prSet presAssocID="{4FEEB090-5D43-464A-ADB0-7E9C9C8C13B1}" presName="sp" presStyleCnt="0"/>
      <dgm:spPr/>
    </dgm:pt>
    <dgm:pt modelId="{ADF5C26C-0975-43C2-B1F9-B894C6EF1413}" type="pres">
      <dgm:prSet presAssocID="{245B4172-064C-4179-8EC9-C4F96BAC923F}" presName="composite" presStyleCnt="0"/>
      <dgm:spPr/>
    </dgm:pt>
    <dgm:pt modelId="{3BF95290-D327-452B-B4DB-9A9C55492498}" type="pres">
      <dgm:prSet presAssocID="{245B4172-064C-4179-8EC9-C4F96BAC923F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289036B2-5462-4006-B1BE-F6FAF5BACD6E}" type="pres">
      <dgm:prSet presAssocID="{245B4172-064C-4179-8EC9-C4F96BAC923F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8A3C0F14-ACF9-4E53-BCA6-3B90FA5EA98F}" srcId="{6E06816D-2BDA-4111-99E7-0B1325DF5E34}" destId="{4D2BD590-300F-4DB2-8243-D36AE7A9F284}" srcOrd="0" destOrd="0" parTransId="{32A13675-09BA-4075-B6D8-3BD07347EEE5}" sibTransId="{CEBF2560-41E0-4337-9A74-A7DF96275256}"/>
    <dgm:cxn modelId="{BAAC3018-CF71-422A-B66D-28043AC7EA18}" type="presOf" srcId="{47D6E924-7EBE-4A8D-A0E6-AACDAADA30F9}" destId="{289036B2-5462-4006-B1BE-F6FAF5BACD6E}" srcOrd="0" destOrd="0" presId="urn:microsoft.com/office/officeart/2005/8/layout/chevron2"/>
    <dgm:cxn modelId="{6585F41C-33D6-4080-962E-3C9A26817F9B}" srcId="{245B4172-064C-4179-8EC9-C4F96BAC923F}" destId="{47D6E924-7EBE-4A8D-A0E6-AACDAADA30F9}" srcOrd="0" destOrd="0" parTransId="{948721DB-B66A-4C21-8ECC-EB16857D7B31}" sibTransId="{255693E8-920D-4552-B021-8CCDC3DD191D}"/>
    <dgm:cxn modelId="{EC43951E-4B28-4BEA-B6B6-E5BCAEDFDEE4}" srcId="{E6FFDD6B-42E9-4570-B6C5-5E6A4B4A4E34}" destId="{4DED0C26-5A36-4CF3-8469-BDA99E51D9C0}" srcOrd="1" destOrd="0" parTransId="{E60F52A6-2096-4D07-B854-989B2FDD83AC}" sibTransId="{2F571173-A515-4B2C-8481-C1F404E22994}"/>
    <dgm:cxn modelId="{7EF7D728-6B06-405E-B36A-1C138DB85DE7}" type="presOf" srcId="{245B4172-064C-4179-8EC9-C4F96BAC923F}" destId="{3BF95290-D327-452B-B4DB-9A9C55492498}" srcOrd="0" destOrd="0" presId="urn:microsoft.com/office/officeart/2005/8/layout/chevron2"/>
    <dgm:cxn modelId="{B159A438-B903-4E2D-B323-F64ED036B560}" srcId="{467EAC8A-D3C7-4261-B28E-4C79BF5B9443}" destId="{6B5A8985-D857-4FD2-946D-052E4981C644}" srcOrd="0" destOrd="0" parTransId="{B5CFD646-A73A-4D01-96CC-378E8C1B7CDC}" sibTransId="{0BEB25A6-9145-4483-B66F-6049AE9AED06}"/>
    <dgm:cxn modelId="{E4E3FE5B-B2EF-4416-99CA-0015FA907DB0}" srcId="{4DED0C26-5A36-4CF3-8469-BDA99E51D9C0}" destId="{69211515-6F4D-48E3-B101-8CAF336F0266}" srcOrd="0" destOrd="0" parTransId="{B88E9677-102C-4A6E-99D9-4855E96331AC}" sibTransId="{CC9D842A-BC64-416F-964D-08BC829A8870}"/>
    <dgm:cxn modelId="{09388B43-C959-4730-A484-F40ECA1D9CCD}" srcId="{E6FFDD6B-42E9-4570-B6C5-5E6A4B4A4E34}" destId="{245B4172-064C-4179-8EC9-C4F96BAC923F}" srcOrd="3" destOrd="0" parTransId="{EFFA8CCF-9B6B-4668-8FE8-696B470EF280}" sibTransId="{61ABFBDA-8BCF-4CF8-AEBD-ED4D478D08A7}"/>
    <dgm:cxn modelId="{2E755947-F42E-4CC4-B1DA-70CF1F16D0AF}" srcId="{E6FFDD6B-42E9-4570-B6C5-5E6A4B4A4E34}" destId="{467EAC8A-D3C7-4261-B28E-4C79BF5B9443}" srcOrd="0" destOrd="0" parTransId="{1C29BF89-B326-40B3-AA7E-4B87502C5329}" sibTransId="{210FC81F-88C0-4A92-B7D3-6420EF805E7D}"/>
    <dgm:cxn modelId="{2B33174A-9FD3-49AA-A8BE-9317C0FB7CE8}" type="presOf" srcId="{69211515-6F4D-48E3-B101-8CAF336F0266}" destId="{ACE405A8-3516-4068-A6B1-7D23F404FE3C}" srcOrd="0" destOrd="0" presId="urn:microsoft.com/office/officeart/2005/8/layout/chevron2"/>
    <dgm:cxn modelId="{9159957B-E8C4-44D4-8C40-DF3EC5FE3E7A}" type="presOf" srcId="{4D2BD590-300F-4DB2-8243-D36AE7A9F284}" destId="{75DA218C-C5BD-4822-990C-F7175B29A885}" srcOrd="0" destOrd="0" presId="urn:microsoft.com/office/officeart/2005/8/layout/chevron2"/>
    <dgm:cxn modelId="{61756790-9AFE-4AD1-8BE2-CCFDC313DDD4}" type="presOf" srcId="{E6FFDD6B-42E9-4570-B6C5-5E6A4B4A4E34}" destId="{63CB8345-0A65-46DC-88D0-6DA84084337F}" srcOrd="0" destOrd="0" presId="urn:microsoft.com/office/officeart/2005/8/layout/chevron2"/>
    <dgm:cxn modelId="{B2991A93-D07B-4612-A3F7-3947D6F072E3}" type="presOf" srcId="{6E06816D-2BDA-4111-99E7-0B1325DF5E34}" destId="{7C5772C8-EE8D-481B-A5AD-ED3B86666926}" srcOrd="0" destOrd="0" presId="urn:microsoft.com/office/officeart/2005/8/layout/chevron2"/>
    <dgm:cxn modelId="{717483A4-1D79-4522-A55A-A58AEA1DE353}" srcId="{E6FFDD6B-42E9-4570-B6C5-5E6A4B4A4E34}" destId="{6E06816D-2BDA-4111-99E7-0B1325DF5E34}" srcOrd="2" destOrd="0" parTransId="{9448DA26-7710-42A4-AA98-A99ED702C2E6}" sibTransId="{4FEEB090-5D43-464A-ADB0-7E9C9C8C13B1}"/>
    <dgm:cxn modelId="{BF6AD0AD-DA2D-4127-B192-08C1DFC991B1}" type="presOf" srcId="{467EAC8A-D3C7-4261-B28E-4C79BF5B9443}" destId="{2CD847D3-8CC3-4D3E-BCA5-138B513EE500}" srcOrd="0" destOrd="0" presId="urn:microsoft.com/office/officeart/2005/8/layout/chevron2"/>
    <dgm:cxn modelId="{358DC5BD-0035-4EA8-8AB8-DE5223A1CFF9}" type="presOf" srcId="{4DED0C26-5A36-4CF3-8469-BDA99E51D9C0}" destId="{1AA30A9B-42A7-49A9-B644-CC63F43DFC01}" srcOrd="0" destOrd="0" presId="urn:microsoft.com/office/officeart/2005/8/layout/chevron2"/>
    <dgm:cxn modelId="{39851AE4-A7B6-4856-AB4C-8CF8C132795E}" type="presOf" srcId="{6B5A8985-D857-4FD2-946D-052E4981C644}" destId="{C2D1F025-B650-4368-8252-C4D078B72447}" srcOrd="0" destOrd="0" presId="urn:microsoft.com/office/officeart/2005/8/layout/chevron2"/>
    <dgm:cxn modelId="{7E0DE1E1-D499-40E5-A74C-57C514FEA2E3}" type="presParOf" srcId="{63CB8345-0A65-46DC-88D0-6DA84084337F}" destId="{AF96CC41-BE54-434A-ABC7-1C93CED34ED4}" srcOrd="0" destOrd="0" presId="urn:microsoft.com/office/officeart/2005/8/layout/chevron2"/>
    <dgm:cxn modelId="{B1BB37E1-A5A5-47CF-A1BA-52A191F43929}" type="presParOf" srcId="{AF96CC41-BE54-434A-ABC7-1C93CED34ED4}" destId="{2CD847D3-8CC3-4D3E-BCA5-138B513EE500}" srcOrd="0" destOrd="0" presId="urn:microsoft.com/office/officeart/2005/8/layout/chevron2"/>
    <dgm:cxn modelId="{15D29BE8-F53D-44B3-8C0F-01BDF992C972}" type="presParOf" srcId="{AF96CC41-BE54-434A-ABC7-1C93CED34ED4}" destId="{C2D1F025-B650-4368-8252-C4D078B72447}" srcOrd="1" destOrd="0" presId="urn:microsoft.com/office/officeart/2005/8/layout/chevron2"/>
    <dgm:cxn modelId="{69329A60-58A4-4B4D-A36B-733183953FD8}" type="presParOf" srcId="{63CB8345-0A65-46DC-88D0-6DA84084337F}" destId="{B03A193F-398B-4640-9856-70112D21B5DE}" srcOrd="1" destOrd="0" presId="urn:microsoft.com/office/officeart/2005/8/layout/chevron2"/>
    <dgm:cxn modelId="{F8D9E6F0-C02E-4B17-AF86-1F9CD694F237}" type="presParOf" srcId="{63CB8345-0A65-46DC-88D0-6DA84084337F}" destId="{83DA869B-1B67-4DCC-910E-ECB35C77E4AB}" srcOrd="2" destOrd="0" presId="urn:microsoft.com/office/officeart/2005/8/layout/chevron2"/>
    <dgm:cxn modelId="{7AE170D9-6A9B-43E0-A584-3A484DA569F0}" type="presParOf" srcId="{83DA869B-1B67-4DCC-910E-ECB35C77E4AB}" destId="{1AA30A9B-42A7-49A9-B644-CC63F43DFC01}" srcOrd="0" destOrd="0" presId="urn:microsoft.com/office/officeart/2005/8/layout/chevron2"/>
    <dgm:cxn modelId="{F9FCBFBC-969A-4E01-B105-5174C6EF644F}" type="presParOf" srcId="{83DA869B-1B67-4DCC-910E-ECB35C77E4AB}" destId="{ACE405A8-3516-4068-A6B1-7D23F404FE3C}" srcOrd="1" destOrd="0" presId="urn:microsoft.com/office/officeart/2005/8/layout/chevron2"/>
    <dgm:cxn modelId="{D7853C36-4BF0-4711-8698-41F763FEAED1}" type="presParOf" srcId="{63CB8345-0A65-46DC-88D0-6DA84084337F}" destId="{C360FC80-595E-4F2A-8DB8-EE222D34DD08}" srcOrd="3" destOrd="0" presId="urn:microsoft.com/office/officeart/2005/8/layout/chevron2"/>
    <dgm:cxn modelId="{FCC6FF17-74D0-43C5-9590-78CFE6185F16}" type="presParOf" srcId="{63CB8345-0A65-46DC-88D0-6DA84084337F}" destId="{17D5E998-A55A-4A76-8D93-3884C6526B8B}" srcOrd="4" destOrd="0" presId="urn:microsoft.com/office/officeart/2005/8/layout/chevron2"/>
    <dgm:cxn modelId="{752B0910-5DD4-4BF2-8133-9D302D3791BF}" type="presParOf" srcId="{17D5E998-A55A-4A76-8D93-3884C6526B8B}" destId="{7C5772C8-EE8D-481B-A5AD-ED3B86666926}" srcOrd="0" destOrd="0" presId="urn:microsoft.com/office/officeart/2005/8/layout/chevron2"/>
    <dgm:cxn modelId="{030AD3E4-6A48-46CC-8B49-B825B85CE75D}" type="presParOf" srcId="{17D5E998-A55A-4A76-8D93-3884C6526B8B}" destId="{75DA218C-C5BD-4822-990C-F7175B29A885}" srcOrd="1" destOrd="0" presId="urn:microsoft.com/office/officeart/2005/8/layout/chevron2"/>
    <dgm:cxn modelId="{B4B27D7F-4D89-48EB-B4E1-8C8036018C14}" type="presParOf" srcId="{63CB8345-0A65-46DC-88D0-6DA84084337F}" destId="{23694600-95AF-4C44-94D0-7132AF771A8E}" srcOrd="5" destOrd="0" presId="urn:microsoft.com/office/officeart/2005/8/layout/chevron2"/>
    <dgm:cxn modelId="{1DD10813-C384-4ED0-ABF1-825D59DE6FDB}" type="presParOf" srcId="{63CB8345-0A65-46DC-88D0-6DA84084337F}" destId="{ADF5C26C-0975-43C2-B1F9-B894C6EF1413}" srcOrd="6" destOrd="0" presId="urn:microsoft.com/office/officeart/2005/8/layout/chevron2"/>
    <dgm:cxn modelId="{948CB038-3FCE-4967-A151-F007F389FBBA}" type="presParOf" srcId="{ADF5C26C-0975-43C2-B1F9-B894C6EF1413}" destId="{3BF95290-D327-452B-B4DB-9A9C55492498}" srcOrd="0" destOrd="0" presId="urn:microsoft.com/office/officeart/2005/8/layout/chevron2"/>
    <dgm:cxn modelId="{6FD5D287-2D7E-4252-ABD6-6C11162D2C97}" type="presParOf" srcId="{ADF5C26C-0975-43C2-B1F9-B894C6EF1413}" destId="{289036B2-5462-4006-B1BE-F6FAF5BACD6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E9BD533-BAE8-44EE-8572-24BDD16BB35D}" type="doc">
      <dgm:prSet loTypeId="urn:microsoft.com/office/officeart/2005/8/layout/chevron1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4498793-316C-42E6-B65D-518C8D5603EC}">
      <dgm:prSet phldrT="[Текст]" custT="1"/>
      <dgm:spPr/>
      <dgm:t>
        <a:bodyPr/>
        <a:lstStyle/>
        <a:p>
          <a:r>
            <a:rPr lang="ru-RU" sz="1500" i="1" dirty="0"/>
            <a:t>Введение антироссийских санкций в 2014 году со стороны западных государств</a:t>
          </a:r>
          <a:endParaRPr lang="ru-RU" sz="1500" dirty="0"/>
        </a:p>
      </dgm:t>
    </dgm:pt>
    <dgm:pt modelId="{F705342B-9D16-4B7A-85E7-1B837A6E6D9A}" type="parTrans" cxnId="{88AE52E7-0D76-439D-ADCA-EBA5D1AC0AC4}">
      <dgm:prSet/>
      <dgm:spPr/>
      <dgm:t>
        <a:bodyPr/>
        <a:lstStyle/>
        <a:p>
          <a:endParaRPr lang="ru-RU"/>
        </a:p>
      </dgm:t>
    </dgm:pt>
    <dgm:pt modelId="{A6D316AC-6003-49B7-9CDA-516196A94717}" type="sibTrans" cxnId="{88AE52E7-0D76-439D-ADCA-EBA5D1AC0AC4}">
      <dgm:prSet/>
      <dgm:spPr/>
      <dgm:t>
        <a:bodyPr/>
        <a:lstStyle/>
        <a:p>
          <a:endParaRPr lang="ru-RU"/>
        </a:p>
      </dgm:t>
    </dgm:pt>
    <dgm:pt modelId="{45060A8F-FA96-45A0-9954-69982EF8FCD6}">
      <dgm:prSet phldrT="[Текст]" custT="1"/>
      <dgm:spPr/>
      <dgm:t>
        <a:bodyPr/>
        <a:lstStyle/>
        <a:p>
          <a:r>
            <a:rPr lang="ru-RU" sz="1500" i="1" u="none" dirty="0"/>
            <a:t>Необходимость для России в поиске новых рынков сбыта для минимизации рисков относительно объемов поставок</a:t>
          </a:r>
        </a:p>
      </dgm:t>
    </dgm:pt>
    <dgm:pt modelId="{C00F465A-AB0C-4BD2-BA40-B732F8EFC309}" type="parTrans" cxnId="{2E0BDBE8-7CD4-4A94-88EA-94F641691B88}">
      <dgm:prSet/>
      <dgm:spPr/>
      <dgm:t>
        <a:bodyPr/>
        <a:lstStyle/>
        <a:p>
          <a:endParaRPr lang="ru-RU"/>
        </a:p>
      </dgm:t>
    </dgm:pt>
    <dgm:pt modelId="{6F920896-1288-4872-B1A9-779937B17FB7}" type="sibTrans" cxnId="{2E0BDBE8-7CD4-4A94-88EA-94F641691B88}">
      <dgm:prSet/>
      <dgm:spPr/>
      <dgm:t>
        <a:bodyPr/>
        <a:lstStyle/>
        <a:p>
          <a:endParaRPr lang="ru-RU"/>
        </a:p>
      </dgm:t>
    </dgm:pt>
    <dgm:pt modelId="{BC15E29B-A572-4021-B9CD-615D0BEA3B1F}">
      <dgm:prSet phldrT="[Текст]" custT="1"/>
      <dgm:spPr/>
      <dgm:t>
        <a:bodyPr/>
        <a:lstStyle/>
        <a:p>
          <a:r>
            <a:rPr lang="ru-RU" sz="1500" i="1" u="sng" dirty="0"/>
            <a:t>Ускорение подписания газового контракта с Китаем и начала строительства газопровода</a:t>
          </a:r>
        </a:p>
      </dgm:t>
    </dgm:pt>
    <dgm:pt modelId="{143F857B-6BFF-4D86-AB5C-347AA772D97C}" type="parTrans" cxnId="{94AC12BB-6972-45D2-AEBB-DDFB8AF3D71A}">
      <dgm:prSet/>
      <dgm:spPr/>
      <dgm:t>
        <a:bodyPr/>
        <a:lstStyle/>
        <a:p>
          <a:endParaRPr lang="ru-RU"/>
        </a:p>
      </dgm:t>
    </dgm:pt>
    <dgm:pt modelId="{0CFF62D8-D1DD-4E13-8BC8-D3D7EFF898DE}" type="sibTrans" cxnId="{94AC12BB-6972-45D2-AEBB-DDFB8AF3D71A}">
      <dgm:prSet/>
      <dgm:spPr/>
      <dgm:t>
        <a:bodyPr/>
        <a:lstStyle/>
        <a:p>
          <a:endParaRPr lang="ru-RU"/>
        </a:p>
      </dgm:t>
    </dgm:pt>
    <dgm:pt modelId="{DD1CA602-587E-4941-B83C-1836A3CEC842}" type="pres">
      <dgm:prSet presAssocID="{9E9BD533-BAE8-44EE-8572-24BDD16BB35D}" presName="Name0" presStyleCnt="0">
        <dgm:presLayoutVars>
          <dgm:dir/>
          <dgm:animLvl val="lvl"/>
          <dgm:resizeHandles val="exact"/>
        </dgm:presLayoutVars>
      </dgm:prSet>
      <dgm:spPr/>
    </dgm:pt>
    <dgm:pt modelId="{CCE3D3B1-D7FF-4DD3-9C3C-CBA5D31E71BD}" type="pres">
      <dgm:prSet presAssocID="{E4498793-316C-42E6-B65D-518C8D5603EC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0E7854F3-8116-48E3-AA09-6DC7F0F07750}" type="pres">
      <dgm:prSet presAssocID="{A6D316AC-6003-49B7-9CDA-516196A94717}" presName="parTxOnlySpace" presStyleCnt="0"/>
      <dgm:spPr/>
    </dgm:pt>
    <dgm:pt modelId="{3E4134CB-2076-47F2-8466-2DADA2DE2218}" type="pres">
      <dgm:prSet presAssocID="{45060A8F-FA96-45A0-9954-69982EF8FCD6}" presName="parTxOnly" presStyleLbl="node1" presStyleIdx="1" presStyleCnt="3" custScaleX="105605">
        <dgm:presLayoutVars>
          <dgm:chMax val="0"/>
          <dgm:chPref val="0"/>
          <dgm:bulletEnabled val="1"/>
        </dgm:presLayoutVars>
      </dgm:prSet>
      <dgm:spPr/>
    </dgm:pt>
    <dgm:pt modelId="{1681EF30-2233-45BD-8283-70DF11308C8F}" type="pres">
      <dgm:prSet presAssocID="{6F920896-1288-4872-B1A9-779937B17FB7}" presName="parTxOnlySpace" presStyleCnt="0"/>
      <dgm:spPr/>
    </dgm:pt>
    <dgm:pt modelId="{F4497E4F-C4F1-4571-BB03-55E2890B0CF6}" type="pres">
      <dgm:prSet presAssocID="{BC15E29B-A572-4021-B9CD-615D0BEA3B1F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8C6E770E-748A-4317-B846-AB65E5A2C4FD}" type="presOf" srcId="{9E9BD533-BAE8-44EE-8572-24BDD16BB35D}" destId="{DD1CA602-587E-4941-B83C-1836A3CEC842}" srcOrd="0" destOrd="0" presId="urn:microsoft.com/office/officeart/2005/8/layout/chevron1"/>
    <dgm:cxn modelId="{77647533-ADA9-462E-86C2-349EAE5DB876}" type="presOf" srcId="{BC15E29B-A572-4021-B9CD-615D0BEA3B1F}" destId="{F4497E4F-C4F1-4571-BB03-55E2890B0CF6}" srcOrd="0" destOrd="0" presId="urn:microsoft.com/office/officeart/2005/8/layout/chevron1"/>
    <dgm:cxn modelId="{94AC12BB-6972-45D2-AEBB-DDFB8AF3D71A}" srcId="{9E9BD533-BAE8-44EE-8572-24BDD16BB35D}" destId="{BC15E29B-A572-4021-B9CD-615D0BEA3B1F}" srcOrd="2" destOrd="0" parTransId="{143F857B-6BFF-4D86-AB5C-347AA772D97C}" sibTransId="{0CFF62D8-D1DD-4E13-8BC8-D3D7EFF898DE}"/>
    <dgm:cxn modelId="{86425DC0-49AB-4412-97FF-62093633F2EF}" type="presOf" srcId="{E4498793-316C-42E6-B65D-518C8D5603EC}" destId="{CCE3D3B1-D7FF-4DD3-9C3C-CBA5D31E71BD}" srcOrd="0" destOrd="0" presId="urn:microsoft.com/office/officeart/2005/8/layout/chevron1"/>
    <dgm:cxn modelId="{88AE52E7-0D76-439D-ADCA-EBA5D1AC0AC4}" srcId="{9E9BD533-BAE8-44EE-8572-24BDD16BB35D}" destId="{E4498793-316C-42E6-B65D-518C8D5603EC}" srcOrd="0" destOrd="0" parTransId="{F705342B-9D16-4B7A-85E7-1B837A6E6D9A}" sibTransId="{A6D316AC-6003-49B7-9CDA-516196A94717}"/>
    <dgm:cxn modelId="{2E0BDBE8-7CD4-4A94-88EA-94F641691B88}" srcId="{9E9BD533-BAE8-44EE-8572-24BDD16BB35D}" destId="{45060A8F-FA96-45A0-9954-69982EF8FCD6}" srcOrd="1" destOrd="0" parTransId="{C00F465A-AB0C-4BD2-BA40-B732F8EFC309}" sibTransId="{6F920896-1288-4872-B1A9-779937B17FB7}"/>
    <dgm:cxn modelId="{2170F4EF-6EDB-4D2E-BE26-DEA5F7D95FC5}" type="presOf" srcId="{45060A8F-FA96-45A0-9954-69982EF8FCD6}" destId="{3E4134CB-2076-47F2-8466-2DADA2DE2218}" srcOrd="0" destOrd="0" presId="urn:microsoft.com/office/officeart/2005/8/layout/chevron1"/>
    <dgm:cxn modelId="{A48E4C9F-98A6-4783-AA41-AD7E492754A1}" type="presParOf" srcId="{DD1CA602-587E-4941-B83C-1836A3CEC842}" destId="{CCE3D3B1-D7FF-4DD3-9C3C-CBA5D31E71BD}" srcOrd="0" destOrd="0" presId="urn:microsoft.com/office/officeart/2005/8/layout/chevron1"/>
    <dgm:cxn modelId="{23C2C54A-6F9B-4AEC-9E60-CBBA08D72854}" type="presParOf" srcId="{DD1CA602-587E-4941-B83C-1836A3CEC842}" destId="{0E7854F3-8116-48E3-AA09-6DC7F0F07750}" srcOrd="1" destOrd="0" presId="urn:microsoft.com/office/officeart/2005/8/layout/chevron1"/>
    <dgm:cxn modelId="{3CBCFEFC-5BA6-4952-8FDD-D4E26E8D3ED2}" type="presParOf" srcId="{DD1CA602-587E-4941-B83C-1836A3CEC842}" destId="{3E4134CB-2076-47F2-8466-2DADA2DE2218}" srcOrd="2" destOrd="0" presId="urn:microsoft.com/office/officeart/2005/8/layout/chevron1"/>
    <dgm:cxn modelId="{40FE944D-A927-4158-A25C-5525627F34BA}" type="presParOf" srcId="{DD1CA602-587E-4941-B83C-1836A3CEC842}" destId="{1681EF30-2233-45BD-8283-70DF11308C8F}" srcOrd="3" destOrd="0" presId="urn:microsoft.com/office/officeart/2005/8/layout/chevron1"/>
    <dgm:cxn modelId="{A3C8ADBB-B924-49EC-809E-77AC483B32A0}" type="presParOf" srcId="{DD1CA602-587E-4941-B83C-1836A3CEC842}" destId="{F4497E4F-C4F1-4571-BB03-55E2890B0CF6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E9BD533-BAE8-44EE-8572-24BDD16BB35D}" type="doc">
      <dgm:prSet loTypeId="urn:microsoft.com/office/officeart/2005/8/layout/chevron1" loCatId="process" qsTypeId="urn:microsoft.com/office/officeart/2005/8/quickstyle/simple1" qsCatId="simple" csTypeId="urn:microsoft.com/office/officeart/2005/8/colors/colorful1" csCatId="colorful" phldr="1"/>
      <dgm:spPr/>
    </dgm:pt>
    <dgm:pt modelId="{E4498793-316C-42E6-B65D-518C8D5603EC}">
      <dgm:prSet phldrT="[Текст]" custT="1"/>
      <dgm:spPr/>
      <dgm:t>
        <a:bodyPr/>
        <a:lstStyle/>
        <a:p>
          <a:r>
            <a:rPr lang="ru-RU" sz="1500" i="1" dirty="0"/>
            <a:t>Успешный опыт реализации проекта нефтепровода ВСТО</a:t>
          </a:r>
          <a:endParaRPr lang="ru-RU" sz="1500" dirty="0"/>
        </a:p>
      </dgm:t>
    </dgm:pt>
    <dgm:pt modelId="{F705342B-9D16-4B7A-85E7-1B837A6E6D9A}" type="parTrans" cxnId="{88AE52E7-0D76-439D-ADCA-EBA5D1AC0AC4}">
      <dgm:prSet/>
      <dgm:spPr/>
      <dgm:t>
        <a:bodyPr/>
        <a:lstStyle/>
        <a:p>
          <a:endParaRPr lang="ru-RU"/>
        </a:p>
      </dgm:t>
    </dgm:pt>
    <dgm:pt modelId="{A6D316AC-6003-49B7-9CDA-516196A94717}" type="sibTrans" cxnId="{88AE52E7-0D76-439D-ADCA-EBA5D1AC0AC4}">
      <dgm:prSet/>
      <dgm:spPr/>
      <dgm:t>
        <a:bodyPr/>
        <a:lstStyle/>
        <a:p>
          <a:endParaRPr lang="ru-RU"/>
        </a:p>
      </dgm:t>
    </dgm:pt>
    <dgm:pt modelId="{45060A8F-FA96-45A0-9954-69982EF8FCD6}">
      <dgm:prSet phldrT="[Текст]" custT="1"/>
      <dgm:spPr/>
      <dgm:t>
        <a:bodyPr/>
        <a:lstStyle/>
        <a:p>
          <a:r>
            <a:rPr lang="ru-RU" sz="1500" i="1" dirty="0"/>
            <a:t>Необходимость обеспечения китайского рынка для разработки Чаяндинского и Ковыктинского месторождений Газпрома</a:t>
          </a:r>
        </a:p>
      </dgm:t>
    </dgm:pt>
    <dgm:pt modelId="{C00F465A-AB0C-4BD2-BA40-B732F8EFC309}" type="parTrans" cxnId="{2E0BDBE8-7CD4-4A94-88EA-94F641691B88}">
      <dgm:prSet/>
      <dgm:spPr/>
      <dgm:t>
        <a:bodyPr/>
        <a:lstStyle/>
        <a:p>
          <a:endParaRPr lang="ru-RU"/>
        </a:p>
      </dgm:t>
    </dgm:pt>
    <dgm:pt modelId="{6F920896-1288-4872-B1A9-779937B17FB7}" type="sibTrans" cxnId="{2E0BDBE8-7CD4-4A94-88EA-94F641691B88}">
      <dgm:prSet/>
      <dgm:spPr/>
      <dgm:t>
        <a:bodyPr/>
        <a:lstStyle/>
        <a:p>
          <a:endParaRPr lang="ru-RU"/>
        </a:p>
      </dgm:t>
    </dgm:pt>
    <dgm:pt modelId="{BC15E29B-A572-4021-B9CD-615D0BEA3B1F}">
      <dgm:prSet phldrT="[Текст]" custT="1"/>
      <dgm:spPr/>
      <dgm:t>
        <a:bodyPr/>
        <a:lstStyle/>
        <a:p>
          <a:r>
            <a:rPr lang="ru-RU" sz="1500" b="0" i="1" u="sng" dirty="0"/>
            <a:t>Долгие переговоры относительно проекта газопровода из Восточной Сибири в Китай</a:t>
          </a:r>
        </a:p>
      </dgm:t>
    </dgm:pt>
    <dgm:pt modelId="{143F857B-6BFF-4D86-AB5C-347AA772D97C}" type="parTrans" cxnId="{94AC12BB-6972-45D2-AEBB-DDFB8AF3D71A}">
      <dgm:prSet/>
      <dgm:spPr/>
      <dgm:t>
        <a:bodyPr/>
        <a:lstStyle/>
        <a:p>
          <a:endParaRPr lang="ru-RU"/>
        </a:p>
      </dgm:t>
    </dgm:pt>
    <dgm:pt modelId="{0CFF62D8-D1DD-4E13-8BC8-D3D7EFF898DE}" type="sibTrans" cxnId="{94AC12BB-6972-45D2-AEBB-DDFB8AF3D71A}">
      <dgm:prSet/>
      <dgm:spPr/>
      <dgm:t>
        <a:bodyPr/>
        <a:lstStyle/>
        <a:p>
          <a:endParaRPr lang="ru-RU"/>
        </a:p>
      </dgm:t>
    </dgm:pt>
    <dgm:pt modelId="{DD1CA602-587E-4941-B83C-1836A3CEC842}" type="pres">
      <dgm:prSet presAssocID="{9E9BD533-BAE8-44EE-8572-24BDD16BB35D}" presName="Name0" presStyleCnt="0">
        <dgm:presLayoutVars>
          <dgm:dir/>
          <dgm:animLvl val="lvl"/>
          <dgm:resizeHandles val="exact"/>
        </dgm:presLayoutVars>
      </dgm:prSet>
      <dgm:spPr/>
    </dgm:pt>
    <dgm:pt modelId="{CCE3D3B1-D7FF-4DD3-9C3C-CBA5D31E71BD}" type="pres">
      <dgm:prSet presAssocID="{E4498793-316C-42E6-B65D-518C8D5603EC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0E7854F3-8116-48E3-AA09-6DC7F0F07750}" type="pres">
      <dgm:prSet presAssocID="{A6D316AC-6003-49B7-9CDA-516196A94717}" presName="parTxOnlySpace" presStyleCnt="0"/>
      <dgm:spPr/>
    </dgm:pt>
    <dgm:pt modelId="{3E4134CB-2076-47F2-8466-2DADA2DE2218}" type="pres">
      <dgm:prSet presAssocID="{45060A8F-FA96-45A0-9954-69982EF8FCD6}" presName="parTxOnly" presStyleLbl="node1" presStyleIdx="1" presStyleCnt="3" custScaleX="106598">
        <dgm:presLayoutVars>
          <dgm:chMax val="0"/>
          <dgm:chPref val="0"/>
          <dgm:bulletEnabled val="1"/>
        </dgm:presLayoutVars>
      </dgm:prSet>
      <dgm:spPr/>
    </dgm:pt>
    <dgm:pt modelId="{1681EF30-2233-45BD-8283-70DF11308C8F}" type="pres">
      <dgm:prSet presAssocID="{6F920896-1288-4872-B1A9-779937B17FB7}" presName="parTxOnlySpace" presStyleCnt="0"/>
      <dgm:spPr/>
    </dgm:pt>
    <dgm:pt modelId="{F4497E4F-C4F1-4571-BB03-55E2890B0CF6}" type="pres">
      <dgm:prSet presAssocID="{BC15E29B-A572-4021-B9CD-615D0BEA3B1F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8C6E770E-748A-4317-B846-AB65E5A2C4FD}" type="presOf" srcId="{9E9BD533-BAE8-44EE-8572-24BDD16BB35D}" destId="{DD1CA602-587E-4941-B83C-1836A3CEC842}" srcOrd="0" destOrd="0" presId="urn:microsoft.com/office/officeart/2005/8/layout/chevron1"/>
    <dgm:cxn modelId="{77647533-ADA9-462E-86C2-349EAE5DB876}" type="presOf" srcId="{BC15E29B-A572-4021-B9CD-615D0BEA3B1F}" destId="{F4497E4F-C4F1-4571-BB03-55E2890B0CF6}" srcOrd="0" destOrd="0" presId="urn:microsoft.com/office/officeart/2005/8/layout/chevron1"/>
    <dgm:cxn modelId="{94AC12BB-6972-45D2-AEBB-DDFB8AF3D71A}" srcId="{9E9BD533-BAE8-44EE-8572-24BDD16BB35D}" destId="{BC15E29B-A572-4021-B9CD-615D0BEA3B1F}" srcOrd="2" destOrd="0" parTransId="{143F857B-6BFF-4D86-AB5C-347AA772D97C}" sibTransId="{0CFF62D8-D1DD-4E13-8BC8-D3D7EFF898DE}"/>
    <dgm:cxn modelId="{86425DC0-49AB-4412-97FF-62093633F2EF}" type="presOf" srcId="{E4498793-316C-42E6-B65D-518C8D5603EC}" destId="{CCE3D3B1-D7FF-4DD3-9C3C-CBA5D31E71BD}" srcOrd="0" destOrd="0" presId="urn:microsoft.com/office/officeart/2005/8/layout/chevron1"/>
    <dgm:cxn modelId="{88AE52E7-0D76-439D-ADCA-EBA5D1AC0AC4}" srcId="{9E9BD533-BAE8-44EE-8572-24BDD16BB35D}" destId="{E4498793-316C-42E6-B65D-518C8D5603EC}" srcOrd="0" destOrd="0" parTransId="{F705342B-9D16-4B7A-85E7-1B837A6E6D9A}" sibTransId="{A6D316AC-6003-49B7-9CDA-516196A94717}"/>
    <dgm:cxn modelId="{2E0BDBE8-7CD4-4A94-88EA-94F641691B88}" srcId="{9E9BD533-BAE8-44EE-8572-24BDD16BB35D}" destId="{45060A8F-FA96-45A0-9954-69982EF8FCD6}" srcOrd="1" destOrd="0" parTransId="{C00F465A-AB0C-4BD2-BA40-B732F8EFC309}" sibTransId="{6F920896-1288-4872-B1A9-779937B17FB7}"/>
    <dgm:cxn modelId="{2170F4EF-6EDB-4D2E-BE26-DEA5F7D95FC5}" type="presOf" srcId="{45060A8F-FA96-45A0-9954-69982EF8FCD6}" destId="{3E4134CB-2076-47F2-8466-2DADA2DE2218}" srcOrd="0" destOrd="0" presId="urn:microsoft.com/office/officeart/2005/8/layout/chevron1"/>
    <dgm:cxn modelId="{A48E4C9F-98A6-4783-AA41-AD7E492754A1}" type="presParOf" srcId="{DD1CA602-587E-4941-B83C-1836A3CEC842}" destId="{CCE3D3B1-D7FF-4DD3-9C3C-CBA5D31E71BD}" srcOrd="0" destOrd="0" presId="urn:microsoft.com/office/officeart/2005/8/layout/chevron1"/>
    <dgm:cxn modelId="{23C2C54A-6F9B-4AEC-9E60-CBBA08D72854}" type="presParOf" srcId="{DD1CA602-587E-4941-B83C-1836A3CEC842}" destId="{0E7854F3-8116-48E3-AA09-6DC7F0F07750}" srcOrd="1" destOrd="0" presId="urn:microsoft.com/office/officeart/2005/8/layout/chevron1"/>
    <dgm:cxn modelId="{3CBCFEFC-5BA6-4952-8FDD-D4E26E8D3ED2}" type="presParOf" srcId="{DD1CA602-587E-4941-B83C-1836A3CEC842}" destId="{3E4134CB-2076-47F2-8466-2DADA2DE2218}" srcOrd="2" destOrd="0" presId="urn:microsoft.com/office/officeart/2005/8/layout/chevron1"/>
    <dgm:cxn modelId="{40FE944D-A927-4158-A25C-5525627F34BA}" type="presParOf" srcId="{DD1CA602-587E-4941-B83C-1836A3CEC842}" destId="{1681EF30-2233-45BD-8283-70DF11308C8F}" srcOrd="3" destOrd="0" presId="urn:microsoft.com/office/officeart/2005/8/layout/chevron1"/>
    <dgm:cxn modelId="{A3C8ADBB-B924-49EC-809E-77AC483B32A0}" type="presParOf" srcId="{DD1CA602-587E-4941-B83C-1836A3CEC842}" destId="{F4497E4F-C4F1-4571-BB03-55E2890B0CF6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5C607A-5704-46DB-8BF7-2B8A3BAAA7AD}">
      <dsp:nvSpPr>
        <dsp:cNvPr id="0" name=""/>
        <dsp:cNvSpPr/>
      </dsp:nvSpPr>
      <dsp:spPr>
        <a:xfrm>
          <a:off x="0" y="314"/>
          <a:ext cx="11029615" cy="43266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9B2101-8B17-4617-823E-75D77CDB1756}">
      <dsp:nvSpPr>
        <dsp:cNvPr id="0" name=""/>
        <dsp:cNvSpPr/>
      </dsp:nvSpPr>
      <dsp:spPr>
        <a:xfrm>
          <a:off x="130881" y="97664"/>
          <a:ext cx="237967" cy="23796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1BAB11-F45C-4550-9269-4D8E25B95412}">
      <dsp:nvSpPr>
        <dsp:cNvPr id="0" name=""/>
        <dsp:cNvSpPr/>
      </dsp:nvSpPr>
      <dsp:spPr>
        <a:xfrm>
          <a:off x="499731" y="314"/>
          <a:ext cx="10529883" cy="4326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91" tIns="45791" rIns="45791" bIns="45791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/>
            <a:t>Актуальность исследования</a:t>
          </a:r>
          <a:endParaRPr lang="en-US" sz="1600" kern="1200"/>
        </a:p>
      </dsp:txBody>
      <dsp:txXfrm>
        <a:off x="499731" y="314"/>
        <a:ext cx="10529883" cy="432667"/>
      </dsp:txXfrm>
    </dsp:sp>
    <dsp:sp modelId="{54FD7D2D-0C4F-431F-B8B6-1FA1FAD641B9}">
      <dsp:nvSpPr>
        <dsp:cNvPr id="0" name=""/>
        <dsp:cNvSpPr/>
      </dsp:nvSpPr>
      <dsp:spPr>
        <a:xfrm>
          <a:off x="0" y="541148"/>
          <a:ext cx="11029615" cy="43266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977AD7-8BFD-45C8-8A6F-BC1BCD195F28}">
      <dsp:nvSpPr>
        <dsp:cNvPr id="0" name=""/>
        <dsp:cNvSpPr/>
      </dsp:nvSpPr>
      <dsp:spPr>
        <a:xfrm>
          <a:off x="130881" y="638498"/>
          <a:ext cx="237967" cy="23796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997497-4C2A-487D-98EC-89C334CCB485}">
      <dsp:nvSpPr>
        <dsp:cNvPr id="0" name=""/>
        <dsp:cNvSpPr/>
      </dsp:nvSpPr>
      <dsp:spPr>
        <a:xfrm>
          <a:off x="499731" y="541148"/>
          <a:ext cx="10529883" cy="4326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91" tIns="45791" rIns="45791" bIns="45791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/>
            <a:t>Материалы и методы</a:t>
          </a:r>
          <a:endParaRPr lang="en-US" sz="1600" kern="1200"/>
        </a:p>
      </dsp:txBody>
      <dsp:txXfrm>
        <a:off x="499731" y="541148"/>
        <a:ext cx="10529883" cy="432667"/>
      </dsp:txXfrm>
    </dsp:sp>
    <dsp:sp modelId="{AF674D99-496A-4126-9387-5C7F3FA4DFDD}">
      <dsp:nvSpPr>
        <dsp:cNvPr id="0" name=""/>
        <dsp:cNvSpPr/>
      </dsp:nvSpPr>
      <dsp:spPr>
        <a:xfrm>
          <a:off x="0" y="1081983"/>
          <a:ext cx="11029615" cy="43266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6CADC7-1FC7-422A-BB00-B4ED99EBC1D6}">
      <dsp:nvSpPr>
        <dsp:cNvPr id="0" name=""/>
        <dsp:cNvSpPr/>
      </dsp:nvSpPr>
      <dsp:spPr>
        <a:xfrm>
          <a:off x="130881" y="1179333"/>
          <a:ext cx="237967" cy="23796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A74D3A-1438-44F2-989E-C40F0C514104}">
      <dsp:nvSpPr>
        <dsp:cNvPr id="0" name=""/>
        <dsp:cNvSpPr/>
      </dsp:nvSpPr>
      <dsp:spPr>
        <a:xfrm>
          <a:off x="499731" y="1081983"/>
          <a:ext cx="10529883" cy="4326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91" tIns="45791" rIns="45791" bIns="45791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/>
            <a:t>Общие тенденции нефтегазового сотрудничества России и Китая</a:t>
          </a:r>
          <a:endParaRPr lang="en-US" sz="1600" kern="1200"/>
        </a:p>
      </dsp:txBody>
      <dsp:txXfrm>
        <a:off x="499731" y="1081983"/>
        <a:ext cx="10529883" cy="432667"/>
      </dsp:txXfrm>
    </dsp:sp>
    <dsp:sp modelId="{62111CDA-E098-43A4-A81E-7BBD5CCAC68F}">
      <dsp:nvSpPr>
        <dsp:cNvPr id="0" name=""/>
        <dsp:cNvSpPr/>
      </dsp:nvSpPr>
      <dsp:spPr>
        <a:xfrm>
          <a:off x="0" y="1622817"/>
          <a:ext cx="11029615" cy="43266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50A666-B97C-4275-BD9E-8FDA25828403}">
      <dsp:nvSpPr>
        <dsp:cNvPr id="0" name=""/>
        <dsp:cNvSpPr/>
      </dsp:nvSpPr>
      <dsp:spPr>
        <a:xfrm>
          <a:off x="130881" y="1720167"/>
          <a:ext cx="237967" cy="23796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5D82F9-0E6F-46A5-96BF-C1A4D47136F3}">
      <dsp:nvSpPr>
        <dsp:cNvPr id="0" name=""/>
        <dsp:cNvSpPr/>
      </dsp:nvSpPr>
      <dsp:spPr>
        <a:xfrm>
          <a:off x="499731" y="1622817"/>
          <a:ext cx="10529883" cy="4326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91" tIns="45791" rIns="45791" bIns="45791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/>
            <a:t>Сотрудничество в нефтяной сфере</a:t>
          </a:r>
          <a:endParaRPr lang="en-US" sz="1600" kern="1200"/>
        </a:p>
      </dsp:txBody>
      <dsp:txXfrm>
        <a:off x="499731" y="1622817"/>
        <a:ext cx="10529883" cy="432667"/>
      </dsp:txXfrm>
    </dsp:sp>
    <dsp:sp modelId="{0890BA61-BF5E-4FF6-B33B-D8E7B5038983}">
      <dsp:nvSpPr>
        <dsp:cNvPr id="0" name=""/>
        <dsp:cNvSpPr/>
      </dsp:nvSpPr>
      <dsp:spPr>
        <a:xfrm>
          <a:off x="0" y="2163652"/>
          <a:ext cx="11029615" cy="43266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E7E263-7032-40E9-A72B-5868631D2BD1}">
      <dsp:nvSpPr>
        <dsp:cNvPr id="0" name=""/>
        <dsp:cNvSpPr/>
      </dsp:nvSpPr>
      <dsp:spPr>
        <a:xfrm>
          <a:off x="130881" y="2261002"/>
          <a:ext cx="237967" cy="237967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F50389-5E21-4477-831D-CECBB03EEAF7}">
      <dsp:nvSpPr>
        <dsp:cNvPr id="0" name=""/>
        <dsp:cNvSpPr/>
      </dsp:nvSpPr>
      <dsp:spPr>
        <a:xfrm>
          <a:off x="499731" y="2163652"/>
          <a:ext cx="10529883" cy="4326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91" tIns="45791" rIns="45791" bIns="45791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/>
            <a:t>Сотрудничество в газовой отрасли</a:t>
          </a:r>
          <a:endParaRPr lang="en-US" sz="1600" kern="1200"/>
        </a:p>
      </dsp:txBody>
      <dsp:txXfrm>
        <a:off x="499731" y="2163652"/>
        <a:ext cx="10529883" cy="432667"/>
      </dsp:txXfrm>
    </dsp:sp>
    <dsp:sp modelId="{8FE37598-49B8-48E8-BF17-83D48C132902}">
      <dsp:nvSpPr>
        <dsp:cNvPr id="0" name=""/>
        <dsp:cNvSpPr/>
      </dsp:nvSpPr>
      <dsp:spPr>
        <a:xfrm>
          <a:off x="0" y="2704486"/>
          <a:ext cx="11029615" cy="43266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0AF0DC-173A-4F6F-A630-8F1E5FB4564F}">
      <dsp:nvSpPr>
        <dsp:cNvPr id="0" name=""/>
        <dsp:cNvSpPr/>
      </dsp:nvSpPr>
      <dsp:spPr>
        <a:xfrm>
          <a:off x="130881" y="2801836"/>
          <a:ext cx="237967" cy="237967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966443-B3F0-49F5-A349-1F3AE7FDD8E5}">
      <dsp:nvSpPr>
        <dsp:cNvPr id="0" name=""/>
        <dsp:cNvSpPr/>
      </dsp:nvSpPr>
      <dsp:spPr>
        <a:xfrm>
          <a:off x="499731" y="2704486"/>
          <a:ext cx="10529883" cy="4326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91" tIns="45791" rIns="45791" bIns="45791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/>
            <a:t>Альтернативная энергетика как новое измерение двустороннего энергетического сотрудничества</a:t>
          </a:r>
          <a:endParaRPr lang="en-US" sz="1600" kern="1200"/>
        </a:p>
      </dsp:txBody>
      <dsp:txXfrm>
        <a:off x="499731" y="2704486"/>
        <a:ext cx="10529883" cy="432667"/>
      </dsp:txXfrm>
    </dsp:sp>
    <dsp:sp modelId="{A11C3AD2-72AA-4F4D-8441-EDF532F17E1A}">
      <dsp:nvSpPr>
        <dsp:cNvPr id="0" name=""/>
        <dsp:cNvSpPr/>
      </dsp:nvSpPr>
      <dsp:spPr>
        <a:xfrm>
          <a:off x="0" y="3245321"/>
          <a:ext cx="11029615" cy="43266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EE5E84-6949-4E7E-85B4-DCDFC354D27C}">
      <dsp:nvSpPr>
        <dsp:cNvPr id="0" name=""/>
        <dsp:cNvSpPr/>
      </dsp:nvSpPr>
      <dsp:spPr>
        <a:xfrm>
          <a:off x="130881" y="3342671"/>
          <a:ext cx="237967" cy="237967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23F167-739D-4106-A854-75403095636F}">
      <dsp:nvSpPr>
        <dsp:cNvPr id="0" name=""/>
        <dsp:cNvSpPr/>
      </dsp:nvSpPr>
      <dsp:spPr>
        <a:xfrm>
          <a:off x="499731" y="3245321"/>
          <a:ext cx="10529883" cy="4326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91" tIns="45791" rIns="45791" bIns="45791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/>
            <a:t>Рекомендации</a:t>
          </a:r>
          <a:endParaRPr lang="en-US" sz="1600" kern="1200"/>
        </a:p>
      </dsp:txBody>
      <dsp:txXfrm>
        <a:off x="499731" y="3245321"/>
        <a:ext cx="10529883" cy="43266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067CA2-C6F4-4AEE-BB6C-7C9F93A45596}">
      <dsp:nvSpPr>
        <dsp:cNvPr id="0" name=""/>
        <dsp:cNvSpPr/>
      </dsp:nvSpPr>
      <dsp:spPr>
        <a:xfrm>
          <a:off x="0" y="489126"/>
          <a:ext cx="11296049" cy="66469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i="1" kern="1200" dirty="0"/>
            <a:t>Кейс компании «С</a:t>
          </a:r>
          <a:r>
            <a:rPr lang="en-US" sz="3200" i="1" kern="1200" dirty="0"/>
            <a:t>NOOC</a:t>
          </a:r>
          <a:r>
            <a:rPr lang="ru-RU" sz="3200" i="1" kern="1200" dirty="0"/>
            <a:t>»</a:t>
          </a:r>
        </a:p>
      </dsp:txBody>
      <dsp:txXfrm>
        <a:off x="32448" y="521574"/>
        <a:ext cx="11231153" cy="599798"/>
      </dsp:txXfrm>
    </dsp:sp>
    <dsp:sp modelId="{3A104132-8A9B-46BF-846F-FD5BBCA13167}">
      <dsp:nvSpPr>
        <dsp:cNvPr id="0" name=""/>
        <dsp:cNvSpPr/>
      </dsp:nvSpPr>
      <dsp:spPr>
        <a:xfrm>
          <a:off x="0" y="1153820"/>
          <a:ext cx="11296049" cy="8417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8650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800" i="1" kern="1200" dirty="0">
              <a:effectLst/>
              <a:latin typeface="+mj-lt"/>
              <a:ea typeface="Calibri" panose="020F0502020204030204" pitchFamily="34" charset="0"/>
              <a:cs typeface="Cordia New" panose="020B0304020202020204" pitchFamily="34" charset="-34"/>
            </a:rPr>
            <a:t>Китайская компания «CNOOC» получила контракт на сумму около 1,6 млрд долл. на строительство основных модулей для проекта «Ямал СПГ». </a:t>
          </a:r>
          <a:r>
            <a:rPr lang="ru-RU" sz="1800" b="1" i="1" kern="1200" dirty="0">
              <a:effectLst/>
              <a:latin typeface="+mj-lt"/>
              <a:ea typeface="Calibri" panose="020F0502020204030204" pitchFamily="34" charset="0"/>
              <a:cs typeface="Cordia New" panose="020B0304020202020204" pitchFamily="34" charset="-34"/>
            </a:rPr>
            <a:t>Для КНР это было первым опытом экспорта технологических модулей СПГ на иностранный рынок. </a:t>
          </a:r>
          <a:endParaRPr lang="ru-RU" sz="1800" b="1" kern="1200" dirty="0"/>
        </a:p>
      </dsp:txBody>
      <dsp:txXfrm>
        <a:off x="0" y="1153820"/>
        <a:ext cx="11296049" cy="841777"/>
      </dsp:txXfrm>
    </dsp:sp>
    <dsp:sp modelId="{6DF02DFD-53BD-499F-8FE6-799DF411201F}">
      <dsp:nvSpPr>
        <dsp:cNvPr id="0" name=""/>
        <dsp:cNvSpPr/>
      </dsp:nvSpPr>
      <dsp:spPr>
        <a:xfrm>
          <a:off x="0" y="1995598"/>
          <a:ext cx="11296049" cy="582782"/>
        </a:xfrm>
        <a:prstGeom prst="roundRect">
          <a:avLst/>
        </a:prstGeom>
        <a:solidFill>
          <a:schemeClr val="accent2">
            <a:hueOff val="1191735"/>
            <a:satOff val="6913"/>
            <a:lumOff val="6864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i="1" kern="1200" dirty="0"/>
            <a:t>Кейс компании </a:t>
          </a:r>
          <a:r>
            <a:rPr lang="ru-RU" sz="3200" i="1" kern="1200" dirty="0">
              <a:effectLst/>
              <a:latin typeface="+mj-lt"/>
              <a:ea typeface="Calibri" panose="020F0502020204030204" pitchFamily="34" charset="0"/>
              <a:cs typeface="Cordia New" panose="020B0304020202020204" pitchFamily="34" charset="-34"/>
            </a:rPr>
            <a:t>«Wison Offshore and Marine Ltd»</a:t>
          </a:r>
          <a:r>
            <a:rPr lang="ru-RU" sz="3200" i="1" kern="1200" dirty="0"/>
            <a:t> </a:t>
          </a:r>
        </a:p>
      </dsp:txBody>
      <dsp:txXfrm>
        <a:off x="28449" y="2024047"/>
        <a:ext cx="11239151" cy="525884"/>
      </dsp:txXfrm>
    </dsp:sp>
    <dsp:sp modelId="{055FB0CA-85BB-4BDF-836B-BDCDDE2914E2}">
      <dsp:nvSpPr>
        <dsp:cNvPr id="0" name=""/>
        <dsp:cNvSpPr/>
      </dsp:nvSpPr>
      <dsp:spPr>
        <a:xfrm>
          <a:off x="0" y="2578380"/>
          <a:ext cx="11296049" cy="1059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8650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ru-RU" sz="1800" i="1" kern="1200" dirty="0">
              <a:effectLst/>
              <a:latin typeface="+mj-lt"/>
              <a:ea typeface="Calibri" panose="020F0502020204030204" pitchFamily="34" charset="0"/>
              <a:cs typeface="Cordia New" panose="020B0304020202020204" pitchFamily="34" charset="-34"/>
            </a:rPr>
            <a:t>«Wison Offshore and Marine Ltd», получила крупный контракт на изготовление промышленных модулей для проекта «Арктик СПГ 2».</a:t>
          </a:r>
          <a:endParaRPr lang="ru-RU" sz="1800" kern="1200" dirty="0"/>
        </a:p>
      </dsp:txBody>
      <dsp:txXfrm>
        <a:off x="0" y="2578380"/>
        <a:ext cx="11296049" cy="105984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067CA2-C6F4-4AEE-BB6C-7C9F93A45596}">
      <dsp:nvSpPr>
        <dsp:cNvPr id="0" name=""/>
        <dsp:cNvSpPr/>
      </dsp:nvSpPr>
      <dsp:spPr>
        <a:xfrm>
          <a:off x="0" y="456006"/>
          <a:ext cx="11296049" cy="66469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i="1" kern="1200" dirty="0"/>
            <a:t>Россия</a:t>
          </a:r>
        </a:p>
      </dsp:txBody>
      <dsp:txXfrm>
        <a:off x="32448" y="488454"/>
        <a:ext cx="11231153" cy="599798"/>
      </dsp:txXfrm>
    </dsp:sp>
    <dsp:sp modelId="{3A104132-8A9B-46BF-846F-FD5BBCA13167}">
      <dsp:nvSpPr>
        <dsp:cNvPr id="0" name=""/>
        <dsp:cNvSpPr/>
      </dsp:nvSpPr>
      <dsp:spPr>
        <a:xfrm>
          <a:off x="0" y="1120700"/>
          <a:ext cx="11296049" cy="8417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8650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800" b="1" i="1" kern="1200" dirty="0">
              <a:effectLst/>
              <a:latin typeface="+mj-lt"/>
              <a:ea typeface="Calibri" panose="020F0502020204030204" pitchFamily="34" charset="0"/>
              <a:cs typeface="Cordia New" panose="020B0304020202020204" pitchFamily="34" charset="-34"/>
            </a:rPr>
            <a:t>Россия</a:t>
          </a:r>
          <a:r>
            <a:rPr lang="ru-RU" sz="1800" i="1" kern="1200" dirty="0">
              <a:effectLst/>
              <a:latin typeface="+mj-lt"/>
              <a:ea typeface="Calibri" panose="020F0502020204030204" pitchFamily="34" charset="0"/>
              <a:cs typeface="Cordia New" panose="020B0304020202020204" pitchFamily="34" charset="-34"/>
            </a:rPr>
            <a:t> получает как </a:t>
          </a:r>
          <a:r>
            <a:rPr lang="ru-RU" sz="1800" i="1" u="sng" kern="1200" dirty="0">
              <a:effectLst/>
              <a:latin typeface="+mj-lt"/>
              <a:ea typeface="Calibri" panose="020F0502020204030204" pitchFamily="34" charset="0"/>
              <a:cs typeface="Cordia New" panose="020B0304020202020204" pitchFamily="34" charset="-34"/>
            </a:rPr>
            <a:t>прямые инвестиции</a:t>
          </a:r>
          <a:r>
            <a:rPr lang="ru-RU" sz="1800" i="1" kern="1200" dirty="0">
              <a:effectLst/>
              <a:latin typeface="+mj-lt"/>
              <a:ea typeface="Calibri" panose="020F0502020204030204" pitchFamily="34" charset="0"/>
              <a:cs typeface="Cordia New" panose="020B0304020202020204" pitchFamily="34" charset="-34"/>
            </a:rPr>
            <a:t>, так и </a:t>
          </a:r>
          <a:r>
            <a:rPr lang="ru-RU" sz="1800" i="1" u="sng" kern="1200" dirty="0">
              <a:effectLst/>
              <a:latin typeface="+mj-lt"/>
              <a:ea typeface="Calibri" panose="020F0502020204030204" pitchFamily="34" charset="0"/>
              <a:cs typeface="Cordia New" panose="020B0304020202020204" pitchFamily="34" charset="-34"/>
            </a:rPr>
            <a:t>заемные средства </a:t>
          </a:r>
          <a:r>
            <a:rPr lang="ru-RU" sz="1800" i="1" kern="1200" dirty="0">
              <a:effectLst/>
              <a:latin typeface="+mj-lt"/>
              <a:ea typeface="Calibri" panose="020F0502020204030204" pitchFamily="34" charset="0"/>
              <a:cs typeface="Cordia New" panose="020B0304020202020204" pitchFamily="34" charset="-34"/>
            </a:rPr>
            <a:t>для реализации СПГ-проектов, </a:t>
          </a:r>
          <a:r>
            <a:rPr lang="ru-RU" sz="1800" i="1" u="sng" kern="1200" dirty="0">
              <a:effectLst/>
              <a:latin typeface="+mj-lt"/>
              <a:ea typeface="Calibri" panose="020F0502020204030204" pitchFamily="34" charset="0"/>
              <a:cs typeface="Cordia New" panose="020B0304020202020204" pitchFamily="34" charset="-34"/>
            </a:rPr>
            <a:t>технологическое оборудование </a:t>
          </a:r>
          <a:r>
            <a:rPr lang="ru-RU" sz="1800" i="1" kern="1200" dirty="0">
              <a:effectLst/>
              <a:latin typeface="+mj-lt"/>
              <a:ea typeface="Calibri" panose="020F0502020204030204" pitchFamily="34" charset="0"/>
              <a:cs typeface="Cordia New" panose="020B0304020202020204" pitchFamily="34" charset="-34"/>
            </a:rPr>
            <a:t>и </a:t>
          </a:r>
          <a:r>
            <a:rPr lang="ru-RU" sz="1800" i="1" u="sng" kern="1200" dirty="0">
              <a:effectLst/>
              <a:latin typeface="+mj-lt"/>
              <a:ea typeface="Calibri" panose="020F0502020204030204" pitchFamily="34" charset="0"/>
              <a:cs typeface="Cordia New" panose="020B0304020202020204" pitchFamily="34" charset="-34"/>
            </a:rPr>
            <a:t>китайский рынок </a:t>
          </a:r>
          <a:r>
            <a:rPr lang="ru-RU" sz="1800" i="1" kern="1200" dirty="0">
              <a:effectLst/>
              <a:latin typeface="+mj-lt"/>
              <a:ea typeface="Calibri" panose="020F0502020204030204" pitchFamily="34" charset="0"/>
              <a:cs typeface="Cordia New" panose="020B0304020202020204" pitchFamily="34" charset="-34"/>
            </a:rPr>
            <a:t>для сбыта природного газ</a:t>
          </a:r>
          <a:endParaRPr lang="ru-RU" sz="1800" kern="1200" dirty="0"/>
        </a:p>
      </dsp:txBody>
      <dsp:txXfrm>
        <a:off x="0" y="1120700"/>
        <a:ext cx="11296049" cy="841777"/>
      </dsp:txXfrm>
    </dsp:sp>
    <dsp:sp modelId="{6DF02DFD-53BD-499F-8FE6-799DF411201F}">
      <dsp:nvSpPr>
        <dsp:cNvPr id="0" name=""/>
        <dsp:cNvSpPr/>
      </dsp:nvSpPr>
      <dsp:spPr>
        <a:xfrm>
          <a:off x="0" y="1962478"/>
          <a:ext cx="11296049" cy="582782"/>
        </a:xfrm>
        <a:prstGeom prst="roundRect">
          <a:avLst/>
        </a:prstGeom>
        <a:solidFill>
          <a:schemeClr val="accent2">
            <a:hueOff val="1191735"/>
            <a:satOff val="6913"/>
            <a:lumOff val="6864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i="1" kern="1200" dirty="0"/>
            <a:t>Китай</a:t>
          </a:r>
        </a:p>
      </dsp:txBody>
      <dsp:txXfrm>
        <a:off x="28449" y="1990927"/>
        <a:ext cx="11239151" cy="525884"/>
      </dsp:txXfrm>
    </dsp:sp>
    <dsp:sp modelId="{055FB0CA-85BB-4BDF-836B-BDCDDE2914E2}">
      <dsp:nvSpPr>
        <dsp:cNvPr id="0" name=""/>
        <dsp:cNvSpPr/>
      </dsp:nvSpPr>
      <dsp:spPr>
        <a:xfrm>
          <a:off x="0" y="2545260"/>
          <a:ext cx="11296049" cy="1126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8650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ru-RU" sz="1800" b="1" i="1" kern="1200" dirty="0">
              <a:effectLst/>
              <a:latin typeface="+mj-lt"/>
              <a:ea typeface="Calibri" panose="020F0502020204030204" pitchFamily="34" charset="0"/>
              <a:cs typeface="Cordia New" panose="020B0304020202020204" pitchFamily="34" charset="-34"/>
            </a:rPr>
            <a:t>КНР</a:t>
          </a:r>
          <a:r>
            <a:rPr lang="ru-RU" sz="1800" i="1" kern="1200" dirty="0">
              <a:effectLst/>
              <a:latin typeface="+mj-lt"/>
              <a:ea typeface="Calibri" panose="020F0502020204030204" pitchFamily="34" charset="0"/>
              <a:cs typeface="Cordia New" panose="020B0304020202020204" pitchFamily="34" charset="-34"/>
            </a:rPr>
            <a:t> уже получила возможность войти на мировые рынки оборудования, необходимого для производства СПГ, опыт освоения ресурсов Арктики. 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800" i="1" kern="1200" dirty="0">
              <a:effectLst/>
              <a:latin typeface="+mj-lt"/>
              <a:ea typeface="Calibri" panose="020F0502020204030204" pitchFamily="34" charset="0"/>
              <a:cs typeface="Cordia New" panose="020B0304020202020204" pitchFamily="34" charset="-34"/>
            </a:rPr>
            <a:t>Кроме того, </a:t>
          </a:r>
          <a:r>
            <a:rPr lang="ru-RU" sz="1800" b="1" i="1" kern="1200" dirty="0">
              <a:effectLst/>
              <a:latin typeface="+mj-lt"/>
              <a:ea typeface="Calibri" panose="020F0502020204030204" pitchFamily="34" charset="0"/>
              <a:cs typeface="Cordia New" panose="020B0304020202020204" pitchFamily="34" charset="-34"/>
            </a:rPr>
            <a:t>Китай</a:t>
          </a:r>
          <a:r>
            <a:rPr lang="ru-RU" sz="1800" i="1" kern="1200" dirty="0">
              <a:effectLst/>
              <a:latin typeface="+mj-lt"/>
              <a:ea typeface="Calibri" panose="020F0502020204030204" pitchFamily="34" charset="0"/>
              <a:cs typeface="Cordia New" panose="020B0304020202020204" pitchFamily="34" charset="-34"/>
            </a:rPr>
            <a:t>, являясь крупнейшим иностранным инвестором в СПГ-проекты России,</a:t>
          </a:r>
          <a:r>
            <a:rPr lang="ru-RU" sz="1800" i="1" u="sng" kern="1200" dirty="0">
              <a:effectLst/>
              <a:latin typeface="+mj-lt"/>
              <a:ea typeface="Calibri" panose="020F0502020204030204" pitchFamily="34" charset="0"/>
              <a:cs typeface="Cordia New" panose="020B0304020202020204" pitchFamily="34" charset="-34"/>
            </a:rPr>
            <a:t> имеет экономические преимущества в контрактах на поставку СПГ</a:t>
          </a:r>
        </a:p>
      </dsp:txBody>
      <dsp:txXfrm>
        <a:off x="0" y="2545260"/>
        <a:ext cx="11296049" cy="112608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21820D-86F6-4B57-AE86-114C220C806C}">
      <dsp:nvSpPr>
        <dsp:cNvPr id="0" name=""/>
        <dsp:cNvSpPr/>
      </dsp:nvSpPr>
      <dsp:spPr>
        <a:xfrm>
          <a:off x="0" y="0"/>
          <a:ext cx="8510878" cy="750899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</a:t>
          </a:r>
          <a:r>
            <a:rPr lang="ru-RU" sz="1400" kern="1200" dirty="0" err="1"/>
            <a:t>овместное</a:t>
          </a:r>
          <a:r>
            <a:rPr lang="ru-RU" sz="1400" kern="1200" dirty="0"/>
            <a:t> предприятие «</a:t>
          </a:r>
          <a:r>
            <a:rPr lang="ru-RU" sz="1400" kern="1200" dirty="0" err="1"/>
            <a:t>Солар</a:t>
          </a:r>
          <a:r>
            <a:rPr lang="ru-RU" sz="1400" kern="1200" dirty="0"/>
            <a:t> Системс»</a:t>
          </a:r>
          <a:r>
            <a:rPr lang="en-US" sz="1400" kern="1200" dirty="0"/>
            <a:t>: </a:t>
          </a:r>
          <a:r>
            <a:rPr lang="ru-RU" sz="1400" kern="1200" dirty="0"/>
            <a:t>установлены фотоэлектрические системы мощностью </a:t>
          </a:r>
          <a:r>
            <a:rPr lang="en-US" sz="1400" kern="1200" dirty="0"/>
            <a:t>&gt;</a:t>
          </a:r>
          <a:r>
            <a:rPr lang="ru-RU" sz="1400" kern="1200" dirty="0"/>
            <a:t>640 МВт</a:t>
          </a:r>
          <a:r>
            <a:rPr lang="en-US" sz="1400" kern="1200" dirty="0"/>
            <a:t>. </a:t>
          </a:r>
          <a:r>
            <a:rPr lang="ru-RU" sz="1400" kern="1200" dirty="0"/>
            <a:t>Некоторые проекты компании получают государственную поддержку в рамках ДМП ВИЭ</a:t>
          </a:r>
          <a:endParaRPr lang="en-US" sz="1400" kern="1200" dirty="0"/>
        </a:p>
      </dsp:txBody>
      <dsp:txXfrm>
        <a:off x="21993" y="21993"/>
        <a:ext cx="7612743" cy="706913"/>
      </dsp:txXfrm>
    </dsp:sp>
    <dsp:sp modelId="{6F1EBA02-3CAA-495F-B4D0-7439F1E0E791}">
      <dsp:nvSpPr>
        <dsp:cNvPr id="0" name=""/>
        <dsp:cNvSpPr/>
      </dsp:nvSpPr>
      <dsp:spPr>
        <a:xfrm>
          <a:off x="635552" y="855191"/>
          <a:ext cx="8510878" cy="750899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129905"/>
            <a:satOff val="-13849"/>
            <a:lumOff val="10988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/>
            <a:t>Российско-китайский энергетический бизнес-форум 2022 г.: единство подходов к развитию ВИЭ, расширение сотрудничества, в т. ч. создание совместных наукоемких производств и обмен опытом; перспективное направление – «зелёные» сертификаты</a:t>
          </a:r>
          <a:endParaRPr lang="en-US" sz="1400" kern="1200"/>
        </a:p>
      </dsp:txBody>
      <dsp:txXfrm>
        <a:off x="657545" y="877184"/>
        <a:ext cx="7343254" cy="706913"/>
      </dsp:txXfrm>
    </dsp:sp>
    <dsp:sp modelId="{D48B91C3-5A0B-4BA1-B4B0-262EA5334BC0}">
      <dsp:nvSpPr>
        <dsp:cNvPr id="0" name=""/>
        <dsp:cNvSpPr/>
      </dsp:nvSpPr>
      <dsp:spPr>
        <a:xfrm>
          <a:off x="1271105" y="1710383"/>
          <a:ext cx="8510878" cy="750899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259810"/>
            <a:satOff val="-27698"/>
            <a:lumOff val="21977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/>
            <a:t>КНР становится  одним из ключевых экспортных направлений в Концепции развития водородной энергетики России </a:t>
          </a:r>
          <a:endParaRPr lang="en-US" sz="1400" kern="1200"/>
        </a:p>
      </dsp:txBody>
      <dsp:txXfrm>
        <a:off x="1293098" y="1732376"/>
        <a:ext cx="7343254" cy="706913"/>
      </dsp:txXfrm>
    </dsp:sp>
    <dsp:sp modelId="{5AE88792-6794-43AA-9965-4520BC627B54}">
      <dsp:nvSpPr>
        <dsp:cNvPr id="0" name=""/>
        <dsp:cNvSpPr/>
      </dsp:nvSpPr>
      <dsp:spPr>
        <a:xfrm>
          <a:off x="1906657" y="2565574"/>
          <a:ext cx="8510878" cy="750899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389715"/>
            <a:satOff val="-41548"/>
            <a:lumOff val="32965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/>
            <a:t>Меморандум о взаимопонимании между «Русатом Оверсиз» и «Китайской энергетической компанией» по строительству водородного завода на Сахалине - экспорт может начаться в 2025 г.</a:t>
          </a:r>
          <a:endParaRPr lang="en-US" sz="1400" kern="1200"/>
        </a:p>
      </dsp:txBody>
      <dsp:txXfrm>
        <a:off x="1928650" y="2587567"/>
        <a:ext cx="7343254" cy="706913"/>
      </dsp:txXfrm>
    </dsp:sp>
    <dsp:sp modelId="{B78383AB-02C9-42FC-A75F-4CF948C89DE2}">
      <dsp:nvSpPr>
        <dsp:cNvPr id="0" name=""/>
        <dsp:cNvSpPr/>
      </dsp:nvSpPr>
      <dsp:spPr>
        <a:xfrm>
          <a:off x="2542210" y="3420766"/>
          <a:ext cx="8510878" cy="750899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519620"/>
            <a:satOff val="-55397"/>
            <a:lumOff val="43953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/>
            <a:t>Для сохранения конкурентоспособности на китайском водородном рынке Россия, помимо «жёлтого» и «голубого» водорода, должна будет предлагать и «зелёный»</a:t>
          </a:r>
          <a:endParaRPr lang="en-US" sz="1400" kern="1200"/>
        </a:p>
      </dsp:txBody>
      <dsp:txXfrm>
        <a:off x="2564203" y="3442759"/>
        <a:ext cx="7343254" cy="706913"/>
      </dsp:txXfrm>
    </dsp:sp>
    <dsp:sp modelId="{17F4F6D0-ED16-45A4-BD70-0A1EF618ACB3}">
      <dsp:nvSpPr>
        <dsp:cNvPr id="0" name=""/>
        <dsp:cNvSpPr/>
      </dsp:nvSpPr>
      <dsp:spPr>
        <a:xfrm>
          <a:off x="8022793" y="548574"/>
          <a:ext cx="488084" cy="48808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 dirty="0"/>
        </a:p>
      </dsp:txBody>
      <dsp:txXfrm>
        <a:off x="8132612" y="548574"/>
        <a:ext cx="268446" cy="367283"/>
      </dsp:txXfrm>
    </dsp:sp>
    <dsp:sp modelId="{7E72C2A2-F126-46A2-9F88-D6E7092870C5}">
      <dsp:nvSpPr>
        <dsp:cNvPr id="0" name=""/>
        <dsp:cNvSpPr/>
      </dsp:nvSpPr>
      <dsp:spPr>
        <a:xfrm>
          <a:off x="8658346" y="1403765"/>
          <a:ext cx="488084" cy="48808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 dirty="0"/>
        </a:p>
      </dsp:txBody>
      <dsp:txXfrm>
        <a:off x="8768165" y="1403765"/>
        <a:ext cx="268446" cy="367283"/>
      </dsp:txXfrm>
    </dsp:sp>
    <dsp:sp modelId="{F2C46A6A-EA47-4578-8863-123B240A90AF}">
      <dsp:nvSpPr>
        <dsp:cNvPr id="0" name=""/>
        <dsp:cNvSpPr/>
      </dsp:nvSpPr>
      <dsp:spPr>
        <a:xfrm>
          <a:off x="9293898" y="2246442"/>
          <a:ext cx="488084" cy="48808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 dirty="0"/>
        </a:p>
      </dsp:txBody>
      <dsp:txXfrm>
        <a:off x="9403717" y="2246442"/>
        <a:ext cx="268446" cy="367283"/>
      </dsp:txXfrm>
    </dsp:sp>
    <dsp:sp modelId="{7A2B9584-8B99-4DF6-8C80-B8AE8B361A9C}">
      <dsp:nvSpPr>
        <dsp:cNvPr id="0" name=""/>
        <dsp:cNvSpPr/>
      </dsp:nvSpPr>
      <dsp:spPr>
        <a:xfrm>
          <a:off x="9929451" y="3109977"/>
          <a:ext cx="488084" cy="48808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 dirty="0"/>
        </a:p>
      </dsp:txBody>
      <dsp:txXfrm>
        <a:off x="10039270" y="3109977"/>
        <a:ext cx="268446" cy="367283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EBCAED-A20C-4372-AE96-06BDC3D4AB4E}">
      <dsp:nvSpPr>
        <dsp:cNvPr id="0" name=""/>
        <dsp:cNvSpPr/>
      </dsp:nvSpPr>
      <dsp:spPr>
        <a:xfrm>
          <a:off x="1146872" y="1059107"/>
          <a:ext cx="911926" cy="71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86259F-92A2-4F51-8C65-2E13132C2CB9}">
      <dsp:nvSpPr>
        <dsp:cNvPr id="0" name=""/>
        <dsp:cNvSpPr/>
      </dsp:nvSpPr>
      <dsp:spPr>
        <a:xfrm>
          <a:off x="2113515" y="982466"/>
          <a:ext cx="104871" cy="197168"/>
        </a:xfrm>
        <a:prstGeom prst="chevron">
          <a:avLst>
            <a:gd name="adj" fmla="val 9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9497FF-F0E5-41EC-AC87-5F880FAFD7FA}">
      <dsp:nvSpPr>
        <dsp:cNvPr id="0" name=""/>
        <dsp:cNvSpPr/>
      </dsp:nvSpPr>
      <dsp:spPr>
        <a:xfrm>
          <a:off x="567991" y="594252"/>
          <a:ext cx="929781" cy="92978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81" tIns="36081" rIns="36081" bIns="36081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/>
            <a:t>1</a:t>
          </a:r>
        </a:p>
      </dsp:txBody>
      <dsp:txXfrm>
        <a:off x="704154" y="730415"/>
        <a:ext cx="657455" cy="657455"/>
      </dsp:txXfrm>
    </dsp:sp>
    <dsp:sp modelId="{5C653E76-C936-417B-B162-7748C259D82D}">
      <dsp:nvSpPr>
        <dsp:cNvPr id="0" name=""/>
        <dsp:cNvSpPr/>
      </dsp:nvSpPr>
      <dsp:spPr>
        <a:xfrm>
          <a:off x="6964" y="1689634"/>
          <a:ext cx="2051835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851" tIns="165100" rIns="161851" bIns="16510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Активизировать переговоры с КНР по сотрудничеству в СПГ-проектах </a:t>
          </a:r>
          <a:endParaRPr lang="en-US" sz="1200" kern="1200" dirty="0"/>
        </a:p>
      </dsp:txBody>
      <dsp:txXfrm>
        <a:off x="6964" y="2082754"/>
        <a:ext cx="2051835" cy="1572480"/>
      </dsp:txXfrm>
    </dsp:sp>
    <dsp:sp modelId="{48B222A5-B74F-4878-86D1-0F28B1D44E7C}">
      <dsp:nvSpPr>
        <dsp:cNvPr id="0" name=""/>
        <dsp:cNvSpPr/>
      </dsp:nvSpPr>
      <dsp:spPr>
        <a:xfrm>
          <a:off x="2286781" y="1059107"/>
          <a:ext cx="2051835" cy="72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A2DA7E-DAF4-4B6C-A291-00FB74861BEE}">
      <dsp:nvSpPr>
        <dsp:cNvPr id="0" name=""/>
        <dsp:cNvSpPr/>
      </dsp:nvSpPr>
      <dsp:spPr>
        <a:xfrm>
          <a:off x="4393332" y="982466"/>
          <a:ext cx="104871" cy="197168"/>
        </a:xfrm>
        <a:prstGeom prst="chevron">
          <a:avLst>
            <a:gd name="adj" fmla="val 9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A67822-CBB3-4D1B-B019-159CA2ADABA9}">
      <dsp:nvSpPr>
        <dsp:cNvPr id="0" name=""/>
        <dsp:cNvSpPr/>
      </dsp:nvSpPr>
      <dsp:spPr>
        <a:xfrm>
          <a:off x="2847808" y="594252"/>
          <a:ext cx="929781" cy="92978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81" tIns="36081" rIns="36081" bIns="36081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/>
            <a:t>2</a:t>
          </a:r>
        </a:p>
      </dsp:txBody>
      <dsp:txXfrm>
        <a:off x="2983971" y="730415"/>
        <a:ext cx="657455" cy="657455"/>
      </dsp:txXfrm>
    </dsp:sp>
    <dsp:sp modelId="{0C31AF59-8F81-493E-9701-ED1B322BD1BA}">
      <dsp:nvSpPr>
        <dsp:cNvPr id="0" name=""/>
        <dsp:cNvSpPr/>
      </dsp:nvSpPr>
      <dsp:spPr>
        <a:xfrm>
          <a:off x="2286781" y="1689634"/>
          <a:ext cx="2051835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851" tIns="165100" rIns="161851" bIns="16510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Усилить переговорные позиции по поставкам трубопроводного природного газа по долгосрочным контрактам и иным вопросам</a:t>
          </a:r>
          <a:endParaRPr lang="en-US" sz="1200" kern="1200" dirty="0"/>
        </a:p>
      </dsp:txBody>
      <dsp:txXfrm>
        <a:off x="2286781" y="2082754"/>
        <a:ext cx="2051835" cy="1572480"/>
      </dsp:txXfrm>
    </dsp:sp>
    <dsp:sp modelId="{FE14564E-F39D-4EF9-B918-3EA39BF38823}">
      <dsp:nvSpPr>
        <dsp:cNvPr id="0" name=""/>
        <dsp:cNvSpPr/>
      </dsp:nvSpPr>
      <dsp:spPr>
        <a:xfrm>
          <a:off x="4566598" y="1059107"/>
          <a:ext cx="2051835" cy="72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AB99C9-2A20-4F57-BAA2-A95443AB5834}">
      <dsp:nvSpPr>
        <dsp:cNvPr id="0" name=""/>
        <dsp:cNvSpPr/>
      </dsp:nvSpPr>
      <dsp:spPr>
        <a:xfrm>
          <a:off x="6673148" y="982466"/>
          <a:ext cx="104871" cy="197168"/>
        </a:xfrm>
        <a:prstGeom prst="chevron">
          <a:avLst>
            <a:gd name="adj" fmla="val 9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AE3C13-F707-4D41-987F-7C85160D9518}">
      <dsp:nvSpPr>
        <dsp:cNvPr id="0" name=""/>
        <dsp:cNvSpPr/>
      </dsp:nvSpPr>
      <dsp:spPr>
        <a:xfrm>
          <a:off x="5127624" y="594252"/>
          <a:ext cx="929781" cy="92978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81" tIns="36081" rIns="36081" bIns="36081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/>
            <a:t>3</a:t>
          </a:r>
        </a:p>
      </dsp:txBody>
      <dsp:txXfrm>
        <a:off x="5263787" y="730415"/>
        <a:ext cx="657455" cy="657455"/>
      </dsp:txXfrm>
    </dsp:sp>
    <dsp:sp modelId="{8626C088-4A82-4425-BF9D-72B7AF3FCF38}">
      <dsp:nvSpPr>
        <dsp:cNvPr id="0" name=""/>
        <dsp:cNvSpPr/>
      </dsp:nvSpPr>
      <dsp:spPr>
        <a:xfrm>
          <a:off x="4566598" y="1689634"/>
          <a:ext cx="2051835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851" tIns="165100" rIns="161851" bIns="16510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Наращивать поставки нефти в Китай с помощью танкеров и через существующие бестранзитные нефтепроводы</a:t>
          </a:r>
          <a:endParaRPr lang="en-US" sz="1200" kern="1200" dirty="0"/>
        </a:p>
      </dsp:txBody>
      <dsp:txXfrm>
        <a:off x="4566598" y="2082754"/>
        <a:ext cx="2051835" cy="1572480"/>
      </dsp:txXfrm>
    </dsp:sp>
    <dsp:sp modelId="{8BB59723-A26E-469D-AD27-C1F0CEE52090}">
      <dsp:nvSpPr>
        <dsp:cNvPr id="0" name=""/>
        <dsp:cNvSpPr/>
      </dsp:nvSpPr>
      <dsp:spPr>
        <a:xfrm>
          <a:off x="6846414" y="1059107"/>
          <a:ext cx="2051835" cy="72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0DD7E9-E9CF-4F15-931D-779E3057734F}">
      <dsp:nvSpPr>
        <dsp:cNvPr id="0" name=""/>
        <dsp:cNvSpPr/>
      </dsp:nvSpPr>
      <dsp:spPr>
        <a:xfrm>
          <a:off x="8952965" y="982466"/>
          <a:ext cx="104871" cy="197168"/>
        </a:xfrm>
        <a:prstGeom prst="chevron">
          <a:avLst>
            <a:gd name="adj" fmla="val 9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F1A8D8-7EB2-4A3F-8622-9105D4E3B715}">
      <dsp:nvSpPr>
        <dsp:cNvPr id="0" name=""/>
        <dsp:cNvSpPr/>
      </dsp:nvSpPr>
      <dsp:spPr>
        <a:xfrm>
          <a:off x="7407441" y="594252"/>
          <a:ext cx="929781" cy="92978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81" tIns="36081" rIns="36081" bIns="36081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/>
            <a:t>4</a:t>
          </a:r>
        </a:p>
      </dsp:txBody>
      <dsp:txXfrm>
        <a:off x="7543604" y="730415"/>
        <a:ext cx="657455" cy="657455"/>
      </dsp:txXfrm>
    </dsp:sp>
    <dsp:sp modelId="{C1B6927F-EAB7-4AD2-ADC8-868B4227A9CC}">
      <dsp:nvSpPr>
        <dsp:cNvPr id="0" name=""/>
        <dsp:cNvSpPr/>
      </dsp:nvSpPr>
      <dsp:spPr>
        <a:xfrm>
          <a:off x="6846414" y="1689634"/>
          <a:ext cx="2051835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851" tIns="165100" rIns="161851" bIns="16510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Активизировать сотрудничество в сфере водородной энергетики</a:t>
          </a:r>
          <a:endParaRPr lang="en-US" sz="1200" kern="1200" dirty="0"/>
        </a:p>
      </dsp:txBody>
      <dsp:txXfrm>
        <a:off x="6846414" y="2082754"/>
        <a:ext cx="2051835" cy="1572480"/>
      </dsp:txXfrm>
    </dsp:sp>
    <dsp:sp modelId="{EEB2FA3D-D4E1-4ADC-A171-1234CF396DEA}">
      <dsp:nvSpPr>
        <dsp:cNvPr id="0" name=""/>
        <dsp:cNvSpPr/>
      </dsp:nvSpPr>
      <dsp:spPr>
        <a:xfrm>
          <a:off x="9126231" y="1059107"/>
          <a:ext cx="1025917" cy="72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19C21B-F79A-4ABD-889C-0DDFA2565BCE}">
      <dsp:nvSpPr>
        <dsp:cNvPr id="0" name=""/>
        <dsp:cNvSpPr/>
      </dsp:nvSpPr>
      <dsp:spPr>
        <a:xfrm>
          <a:off x="9687258" y="594252"/>
          <a:ext cx="929781" cy="92978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81" tIns="36081" rIns="36081" bIns="36081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/>
            <a:t>5</a:t>
          </a:r>
        </a:p>
      </dsp:txBody>
      <dsp:txXfrm>
        <a:off x="9823421" y="730415"/>
        <a:ext cx="657455" cy="657455"/>
      </dsp:txXfrm>
    </dsp:sp>
    <dsp:sp modelId="{63F2CE45-94CF-4B52-A1F9-23CA64C17E3D}">
      <dsp:nvSpPr>
        <dsp:cNvPr id="0" name=""/>
        <dsp:cNvSpPr/>
      </dsp:nvSpPr>
      <dsp:spPr>
        <a:xfrm>
          <a:off x="9126231" y="1689634"/>
          <a:ext cx="2051835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851" tIns="165100" rIns="161851" bIns="16510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Консолидировать позиции в международной климатической политике относительно роли ископаемого топлива в глобальной «зеленой» трансформации</a:t>
          </a:r>
          <a:endParaRPr lang="en-US" sz="1200" kern="1200" dirty="0"/>
        </a:p>
      </dsp:txBody>
      <dsp:txXfrm>
        <a:off x="9126231" y="2082754"/>
        <a:ext cx="2051835" cy="15724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A20560-3B09-46ED-8D4A-8E1DE0F8BB3D}">
      <dsp:nvSpPr>
        <dsp:cNvPr id="0" name=""/>
        <dsp:cNvSpPr/>
      </dsp:nvSpPr>
      <dsp:spPr>
        <a:xfrm>
          <a:off x="0" y="2873"/>
          <a:ext cx="11029950" cy="612081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675CA5-8414-4BD7-A09C-BE5AD4DF43FB}">
      <dsp:nvSpPr>
        <dsp:cNvPr id="0" name=""/>
        <dsp:cNvSpPr/>
      </dsp:nvSpPr>
      <dsp:spPr>
        <a:xfrm>
          <a:off x="185154" y="140592"/>
          <a:ext cx="336644" cy="33664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44030E-BA1D-4153-8204-D4D6CFCDF5FC}">
      <dsp:nvSpPr>
        <dsp:cNvPr id="0" name=""/>
        <dsp:cNvSpPr/>
      </dsp:nvSpPr>
      <dsp:spPr>
        <a:xfrm>
          <a:off x="706954" y="2873"/>
          <a:ext cx="10322995" cy="6120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9" tIns="64779" rIns="64779" bIns="64779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/>
            <a:t>Качественный контент-анализ, дескриптивная статистика, идеографический метод</a:t>
          </a:r>
          <a:endParaRPr lang="en-US" sz="1600" kern="1200"/>
        </a:p>
      </dsp:txBody>
      <dsp:txXfrm>
        <a:off x="706954" y="2873"/>
        <a:ext cx="10322995" cy="612081"/>
      </dsp:txXfrm>
    </dsp:sp>
    <dsp:sp modelId="{7D7BD91A-492E-4B37-AA27-21010A52E130}">
      <dsp:nvSpPr>
        <dsp:cNvPr id="0" name=""/>
        <dsp:cNvSpPr/>
      </dsp:nvSpPr>
      <dsp:spPr>
        <a:xfrm>
          <a:off x="0" y="767975"/>
          <a:ext cx="11029950" cy="612081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D98506-6E50-458A-B06C-F129DEBCA217}">
      <dsp:nvSpPr>
        <dsp:cNvPr id="0" name=""/>
        <dsp:cNvSpPr/>
      </dsp:nvSpPr>
      <dsp:spPr>
        <a:xfrm>
          <a:off x="185154" y="905694"/>
          <a:ext cx="336644" cy="33664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C22E7E-EF15-4279-A60E-B030608D34F5}">
      <dsp:nvSpPr>
        <dsp:cNvPr id="0" name=""/>
        <dsp:cNvSpPr/>
      </dsp:nvSpPr>
      <dsp:spPr>
        <a:xfrm>
          <a:off x="706954" y="767975"/>
          <a:ext cx="10322995" cy="6120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9" tIns="64779" rIns="64779" bIns="64779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/>
            <a:t>Актовые источники: раскрытие нормативно-правовой основы некоторых аспектов, рассматриваемых в работе</a:t>
          </a:r>
          <a:endParaRPr lang="en-US" sz="1600" kern="1200"/>
        </a:p>
      </dsp:txBody>
      <dsp:txXfrm>
        <a:off x="706954" y="767975"/>
        <a:ext cx="10322995" cy="612081"/>
      </dsp:txXfrm>
    </dsp:sp>
    <dsp:sp modelId="{DD270476-EDDC-46F1-84DA-3CC005AFBE15}">
      <dsp:nvSpPr>
        <dsp:cNvPr id="0" name=""/>
        <dsp:cNvSpPr/>
      </dsp:nvSpPr>
      <dsp:spPr>
        <a:xfrm>
          <a:off x="0" y="1533078"/>
          <a:ext cx="11029950" cy="612081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A5B629-19F5-43A8-8491-20CEF9EE19EB}">
      <dsp:nvSpPr>
        <dsp:cNvPr id="0" name=""/>
        <dsp:cNvSpPr/>
      </dsp:nvSpPr>
      <dsp:spPr>
        <a:xfrm>
          <a:off x="185154" y="1670796"/>
          <a:ext cx="336644" cy="33664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24CA07-D98A-4B25-88BE-FAEA3D2D5355}">
      <dsp:nvSpPr>
        <dsp:cNvPr id="0" name=""/>
        <dsp:cNvSpPr/>
      </dsp:nvSpPr>
      <dsp:spPr>
        <a:xfrm>
          <a:off x="706954" y="1533078"/>
          <a:ext cx="10322995" cy="6120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9" tIns="64779" rIns="64779" bIns="64779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/>
            <a:t>Статистические источники: подведение количественных данных под эмпирические заключения исследования</a:t>
          </a:r>
          <a:endParaRPr lang="en-US" sz="1600" kern="1200"/>
        </a:p>
      </dsp:txBody>
      <dsp:txXfrm>
        <a:off x="706954" y="1533078"/>
        <a:ext cx="10322995" cy="612081"/>
      </dsp:txXfrm>
    </dsp:sp>
    <dsp:sp modelId="{1C92EF70-28DE-49C4-B1F6-608261DE10DD}">
      <dsp:nvSpPr>
        <dsp:cNvPr id="0" name=""/>
        <dsp:cNvSpPr/>
      </dsp:nvSpPr>
      <dsp:spPr>
        <a:xfrm>
          <a:off x="0" y="2298180"/>
          <a:ext cx="11029950" cy="612081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443B8A-98AE-4429-80CC-B8FDCC140D54}">
      <dsp:nvSpPr>
        <dsp:cNvPr id="0" name=""/>
        <dsp:cNvSpPr/>
      </dsp:nvSpPr>
      <dsp:spPr>
        <a:xfrm>
          <a:off x="185154" y="2435898"/>
          <a:ext cx="336644" cy="33664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7EB3FB-2EFB-4994-A549-D60A3E16094D}">
      <dsp:nvSpPr>
        <dsp:cNvPr id="0" name=""/>
        <dsp:cNvSpPr/>
      </dsp:nvSpPr>
      <dsp:spPr>
        <a:xfrm>
          <a:off x="706954" y="2298180"/>
          <a:ext cx="10322995" cy="6120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9" tIns="64779" rIns="64779" bIns="64779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/>
            <a:t>Материалы средств массовой информации: фактологическая база исследования</a:t>
          </a:r>
          <a:endParaRPr lang="en-US" sz="1600" kern="1200"/>
        </a:p>
      </dsp:txBody>
      <dsp:txXfrm>
        <a:off x="706954" y="2298180"/>
        <a:ext cx="10322995" cy="612081"/>
      </dsp:txXfrm>
    </dsp:sp>
    <dsp:sp modelId="{B37E7C3B-F937-47E2-BBAE-82D3D8149A32}">
      <dsp:nvSpPr>
        <dsp:cNvPr id="0" name=""/>
        <dsp:cNvSpPr/>
      </dsp:nvSpPr>
      <dsp:spPr>
        <a:xfrm>
          <a:off x="0" y="3063282"/>
          <a:ext cx="11029950" cy="612081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9E5D26-4C66-4739-9B32-9B0E665FA06F}">
      <dsp:nvSpPr>
        <dsp:cNvPr id="0" name=""/>
        <dsp:cNvSpPr/>
      </dsp:nvSpPr>
      <dsp:spPr>
        <a:xfrm>
          <a:off x="185154" y="3201000"/>
          <a:ext cx="336644" cy="336644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99F606-FA9D-4CFA-ABF0-BE04923459CC}">
      <dsp:nvSpPr>
        <dsp:cNvPr id="0" name=""/>
        <dsp:cNvSpPr/>
      </dsp:nvSpPr>
      <dsp:spPr>
        <a:xfrm>
          <a:off x="706954" y="3063282"/>
          <a:ext cx="10322995" cy="6120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9" tIns="64779" rIns="64779" bIns="64779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/>
            <a:t>Вторичная литература: академические статьи и аналитические материалы</a:t>
          </a:r>
          <a:endParaRPr lang="en-US" sz="1600" kern="1200"/>
        </a:p>
      </dsp:txBody>
      <dsp:txXfrm>
        <a:off x="706954" y="3063282"/>
        <a:ext cx="10322995" cy="61208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E3D3B1-D7FF-4DD3-9C3C-CBA5D31E71BD}">
      <dsp:nvSpPr>
        <dsp:cNvPr id="0" name=""/>
        <dsp:cNvSpPr/>
      </dsp:nvSpPr>
      <dsp:spPr>
        <a:xfrm>
          <a:off x="0" y="1219073"/>
          <a:ext cx="3877558" cy="841418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i="1" kern="1200" dirty="0"/>
            <a:t>Обострение внешнеполитических отношений между США и КНР</a:t>
          </a:r>
          <a:endParaRPr lang="ru-RU" sz="1500" kern="1200" dirty="0"/>
        </a:p>
      </dsp:txBody>
      <dsp:txXfrm>
        <a:off x="420709" y="1219073"/>
        <a:ext cx="3036140" cy="841418"/>
      </dsp:txXfrm>
    </dsp:sp>
    <dsp:sp modelId="{3E4134CB-2076-47F2-8466-2DADA2DE2218}">
      <dsp:nvSpPr>
        <dsp:cNvPr id="0" name=""/>
        <dsp:cNvSpPr/>
      </dsp:nvSpPr>
      <dsp:spPr>
        <a:xfrm>
          <a:off x="3672390" y="1248487"/>
          <a:ext cx="4001316" cy="1787728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i="1" kern="1200" dirty="0">
              <a:effectLst/>
              <a:latin typeface="+mj-lt"/>
              <a:ea typeface="Calibri" panose="020F0502020204030204" pitchFamily="34" charset="0"/>
              <a:cs typeface="Cordia New" panose="020B0304020202020204" pitchFamily="34" charset="-34"/>
            </a:rPr>
            <a:t>Наращивание военно-морского присутствия США в районе Ормузского и Малаккского проливов, через которые Китай получает </a:t>
          </a:r>
          <a:r>
            <a:rPr lang="ru-RU" sz="1500" b="1" i="1" kern="1200" dirty="0">
              <a:effectLst/>
              <a:latin typeface="+mj-lt"/>
              <a:ea typeface="Calibri" panose="020F0502020204030204" pitchFamily="34" charset="0"/>
              <a:cs typeface="Cordia New" panose="020B0304020202020204" pitchFamily="34" charset="-34"/>
            </a:rPr>
            <a:t>более 80% экспортируемой нефти</a:t>
          </a:r>
          <a:endParaRPr lang="ru-RU" sz="1500" b="1" i="1" kern="1200" dirty="0">
            <a:latin typeface="+mj-lt"/>
          </a:endParaRPr>
        </a:p>
      </dsp:txBody>
      <dsp:txXfrm>
        <a:off x="4566254" y="1248487"/>
        <a:ext cx="2213588" cy="1787728"/>
      </dsp:txXfrm>
    </dsp:sp>
    <dsp:sp modelId="{F4497E4F-C4F1-4571-BB03-55E2890B0CF6}">
      <dsp:nvSpPr>
        <dsp:cNvPr id="0" name=""/>
        <dsp:cNvSpPr/>
      </dsp:nvSpPr>
      <dsp:spPr>
        <a:xfrm>
          <a:off x="7133166" y="1230041"/>
          <a:ext cx="4949037" cy="1824619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0" i="1" u="sng" kern="1200" dirty="0">
              <a:latin typeface="+mj-lt"/>
            </a:rPr>
            <a:t>Китайское правительство</a:t>
          </a:r>
          <a:r>
            <a:rPr lang="en-US" sz="1500" b="0" i="1" u="sng" kern="1200" dirty="0">
              <a:latin typeface="+mj-lt"/>
            </a:rPr>
            <a:t> </a:t>
          </a:r>
          <a:r>
            <a:rPr lang="ru-RU" sz="1500" i="1" kern="1200" dirty="0">
              <a:effectLst/>
              <a:latin typeface="+mj-lt"/>
              <a:ea typeface="Calibri" panose="020F0502020204030204" pitchFamily="34" charset="0"/>
              <a:cs typeface="Cordia New" panose="020B0304020202020204" pitchFamily="34" charset="-34"/>
            </a:rPr>
            <a:t>прилагает серьезные усилия для минимизации рисков, связанных с возможной морской блокадой, в том числе за счет строительства сухопутных транспортных коридоров со странами-соседями</a:t>
          </a:r>
          <a:r>
            <a:rPr lang="en-US" sz="1500" b="0" i="1" u="sng" kern="1200" dirty="0">
              <a:latin typeface="+mj-lt"/>
            </a:rPr>
            <a:t> </a:t>
          </a:r>
          <a:r>
            <a:rPr lang="ru-RU" sz="1500" b="0" i="1" u="sng" kern="1200" dirty="0">
              <a:latin typeface="+mj-lt"/>
            </a:rPr>
            <a:t> </a:t>
          </a:r>
        </a:p>
      </dsp:txBody>
      <dsp:txXfrm>
        <a:off x="8045476" y="1230041"/>
        <a:ext cx="3124418" cy="182461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067CA2-C6F4-4AEE-BB6C-7C9F93A45596}">
      <dsp:nvSpPr>
        <dsp:cNvPr id="0" name=""/>
        <dsp:cNvSpPr/>
      </dsp:nvSpPr>
      <dsp:spPr>
        <a:xfrm>
          <a:off x="0" y="243223"/>
          <a:ext cx="11296049" cy="6750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i="1" kern="1200" dirty="0"/>
            <a:t>Строительство нефтепровода «Восточная Сибирь – Тихий океан»</a:t>
          </a:r>
        </a:p>
      </dsp:txBody>
      <dsp:txXfrm>
        <a:off x="32955" y="276178"/>
        <a:ext cx="11230139" cy="609170"/>
      </dsp:txXfrm>
    </dsp:sp>
    <dsp:sp modelId="{3A104132-8A9B-46BF-846F-FD5BBCA13167}">
      <dsp:nvSpPr>
        <dsp:cNvPr id="0" name=""/>
        <dsp:cNvSpPr/>
      </dsp:nvSpPr>
      <dsp:spPr>
        <a:xfrm>
          <a:off x="0" y="918304"/>
          <a:ext cx="11296049" cy="19467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8650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800" i="1" kern="1200" dirty="0">
              <a:effectLst/>
              <a:latin typeface="+mj-lt"/>
              <a:ea typeface="Calibri" panose="020F0502020204030204" pitchFamily="34" charset="0"/>
              <a:cs typeface="Cordia New" panose="020B0304020202020204" pitchFamily="34" charset="-34"/>
            </a:rPr>
            <a:t>Первым крупным реализованным проектом в нефтяном сотрудничестве между Китаем и современной Россией можно назвать трубопровод «Восточная Сибирь – Тихий океан» (ВСТО), первая очередь которого была закончена в 2009 г., а вторая в 2012 г. 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800" i="1" kern="1200" dirty="0">
              <a:effectLst/>
              <a:latin typeface="+mj-lt"/>
              <a:ea typeface="Calibri" panose="020F0502020204030204" pitchFamily="34" charset="0"/>
              <a:cs typeface="Cordia New" panose="020B0304020202020204" pitchFamily="34" charset="-34"/>
            </a:rPr>
            <a:t>Восточносибирская нефть с месторождений Иркутской области и Якутии, которой была присвоена марка </a:t>
          </a:r>
          <a:r>
            <a:rPr lang="en-US" sz="1800" i="1" kern="1200" dirty="0">
              <a:effectLst/>
              <a:latin typeface="+mj-lt"/>
              <a:ea typeface="Calibri" panose="020F0502020204030204" pitchFamily="34" charset="0"/>
              <a:cs typeface="Cordia New" panose="020B0304020202020204" pitchFamily="34" charset="-34"/>
            </a:rPr>
            <a:t>ESPO</a:t>
          </a:r>
          <a:r>
            <a:rPr lang="ru-RU" sz="1800" i="1" kern="1200" dirty="0">
              <a:effectLst/>
              <a:latin typeface="+mj-lt"/>
              <a:ea typeface="Calibri" panose="020F0502020204030204" pitchFamily="34" charset="0"/>
              <a:cs typeface="Cordia New" panose="020B0304020202020204" pitchFamily="34" charset="-34"/>
            </a:rPr>
            <a:t>, начала активно поступать на китайский рынок.</a:t>
          </a:r>
          <a:endParaRPr lang="ru-RU" sz="1800" kern="1200" dirty="0"/>
        </a:p>
      </dsp:txBody>
      <dsp:txXfrm>
        <a:off x="0" y="918304"/>
        <a:ext cx="11296049" cy="1946721"/>
      </dsp:txXfrm>
    </dsp:sp>
    <dsp:sp modelId="{6DF02DFD-53BD-499F-8FE6-799DF411201F}">
      <dsp:nvSpPr>
        <dsp:cNvPr id="0" name=""/>
        <dsp:cNvSpPr/>
      </dsp:nvSpPr>
      <dsp:spPr>
        <a:xfrm>
          <a:off x="0" y="2865025"/>
          <a:ext cx="11296049" cy="591888"/>
        </a:xfrm>
        <a:prstGeom prst="roundRect">
          <a:avLst/>
        </a:prstGeom>
        <a:solidFill>
          <a:schemeClr val="accent2">
            <a:hueOff val="1191735"/>
            <a:satOff val="6913"/>
            <a:lumOff val="6864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i="1" kern="1200" dirty="0"/>
            <a:t>Последствия строительства нефтепровода «Восточная Сибирь – Тихий океан» </a:t>
          </a:r>
        </a:p>
      </dsp:txBody>
      <dsp:txXfrm>
        <a:off x="28894" y="2893919"/>
        <a:ext cx="11238261" cy="534100"/>
      </dsp:txXfrm>
    </dsp:sp>
    <dsp:sp modelId="{055FB0CA-85BB-4BDF-836B-BDCDDE2914E2}">
      <dsp:nvSpPr>
        <dsp:cNvPr id="0" name=""/>
        <dsp:cNvSpPr/>
      </dsp:nvSpPr>
      <dsp:spPr>
        <a:xfrm>
          <a:off x="0" y="3456913"/>
          <a:ext cx="11296049" cy="10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8650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ru-RU" sz="1800" i="1" kern="1200" dirty="0">
              <a:effectLst/>
              <a:latin typeface="+mj-lt"/>
              <a:ea typeface="Calibri" panose="020F0502020204030204" pitchFamily="34" charset="0"/>
              <a:cs typeface="Cordia New" panose="020B0304020202020204" pitchFamily="34" charset="-34"/>
            </a:rPr>
            <a:t>Строительство нефтепровода ВСТО позволило России существенно нарастить долю в поставках нефти на китайском рынке, расширение которой привело к частичному вытеснению производителей нефти из стран Персидского залива, которые до реализации данного проекта получали «азиатскую премию». </a:t>
          </a:r>
          <a:endParaRPr lang="ru-RU" sz="1800" kern="1200" dirty="0"/>
        </a:p>
      </dsp:txBody>
      <dsp:txXfrm>
        <a:off x="0" y="3456913"/>
        <a:ext cx="11296049" cy="10764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C4FC01-1A5C-424C-82C0-8413CA132393}">
      <dsp:nvSpPr>
        <dsp:cNvPr id="0" name=""/>
        <dsp:cNvSpPr/>
      </dsp:nvSpPr>
      <dsp:spPr>
        <a:xfrm>
          <a:off x="0" y="0"/>
          <a:ext cx="9243820" cy="1387365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i="1" kern="1200" dirty="0">
              <a:effectLst/>
              <a:latin typeface="+mj-lt"/>
              <a:ea typeface="Calibri" panose="020F0502020204030204" pitchFamily="34" charset="0"/>
              <a:cs typeface="Cordia New" panose="020B0304020202020204" pitchFamily="34" charset="-34"/>
            </a:rPr>
            <a:t>Дисконт на фьючерсы нефти марки </a:t>
          </a:r>
          <a:r>
            <a:rPr lang="en-US" sz="1800" i="1" kern="1200" dirty="0">
              <a:effectLst/>
              <a:latin typeface="+mj-lt"/>
              <a:ea typeface="Calibri" panose="020F0502020204030204" pitchFamily="34" charset="0"/>
              <a:cs typeface="Cordia New" panose="020B0304020202020204" pitchFamily="34" charset="-34"/>
            </a:rPr>
            <a:t>URALS</a:t>
          </a:r>
          <a:r>
            <a:rPr lang="ru-RU" sz="1800" i="1" kern="1200" dirty="0">
              <a:effectLst/>
              <a:latin typeface="+mj-lt"/>
              <a:ea typeface="Calibri" panose="020F0502020204030204" pitchFamily="34" charset="0"/>
              <a:cs typeface="Cordia New" panose="020B0304020202020204" pitchFamily="34" charset="-34"/>
            </a:rPr>
            <a:t> с поставкой</a:t>
          </a:r>
          <a:r>
            <a:rPr lang="en-US" sz="1800" i="1" kern="1200" dirty="0">
              <a:effectLst/>
              <a:latin typeface="+mj-lt"/>
              <a:ea typeface="Calibri" panose="020F0502020204030204" pitchFamily="34" charset="0"/>
              <a:cs typeface="Cordia New" panose="020B0304020202020204" pitchFamily="34" charset="-34"/>
            </a:rPr>
            <a:t> </a:t>
          </a:r>
          <a:r>
            <a:rPr lang="ru-RU" sz="1800" i="1" kern="1200" dirty="0">
              <a:effectLst/>
              <a:latin typeface="+mj-lt"/>
              <a:ea typeface="Calibri" panose="020F0502020204030204" pitchFamily="34" charset="0"/>
              <a:cs typeface="Cordia New" panose="020B0304020202020204" pitchFamily="34" charset="-34"/>
            </a:rPr>
            <a:t>в КНР в июле сократился до 9–10 долл. (относительно бенчмарка </a:t>
          </a:r>
          <a:r>
            <a:rPr lang="en-US" sz="1800" i="1" kern="12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Cordia New" panose="020B0304020202020204" pitchFamily="34" charset="-34"/>
            </a:rPr>
            <a:t>Brent</a:t>
          </a:r>
          <a:r>
            <a:rPr lang="ru-RU" sz="1800" i="1" kern="1200" dirty="0">
              <a:effectLst/>
              <a:latin typeface="+mj-lt"/>
              <a:ea typeface="Calibri" panose="020F0502020204030204" pitchFamily="34" charset="0"/>
              <a:cs typeface="Cordia New" panose="020B0304020202020204" pitchFamily="34" charset="-34"/>
            </a:rPr>
            <a:t>) по сравнению с фьючерсами, поставки по которым осуществлялись в марте . </a:t>
          </a:r>
          <a:endParaRPr lang="en-US" sz="1800" i="1" kern="1200" dirty="0">
            <a:latin typeface="+mj-lt"/>
          </a:endParaRPr>
        </a:p>
      </dsp:txBody>
      <dsp:txXfrm>
        <a:off x="40635" y="40635"/>
        <a:ext cx="7746744" cy="1306095"/>
      </dsp:txXfrm>
    </dsp:sp>
    <dsp:sp modelId="{4AB37E14-A99F-41F9-A2B1-3779DC6BFFBA}">
      <dsp:nvSpPr>
        <dsp:cNvPr id="0" name=""/>
        <dsp:cNvSpPr/>
      </dsp:nvSpPr>
      <dsp:spPr>
        <a:xfrm>
          <a:off x="815631" y="1618592"/>
          <a:ext cx="9243820" cy="1387365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259810"/>
            <a:satOff val="-27698"/>
            <a:lumOff val="21977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i="1" kern="1200" dirty="0">
              <a:effectLst/>
              <a:latin typeface="+mj-lt"/>
              <a:ea typeface="Calibri" panose="020F0502020204030204" pitchFamily="34" charset="0"/>
              <a:cs typeface="Cordia New" panose="020B0304020202020204" pitchFamily="34" charset="-34"/>
            </a:rPr>
            <a:t>Дисконт на них составлял около 14 долл. по сравнению с бенчмарком </a:t>
          </a:r>
          <a:r>
            <a:rPr lang="en-US" sz="1600" i="1" kern="1200" dirty="0">
              <a:effectLst/>
              <a:latin typeface="+mj-lt"/>
              <a:ea typeface="Calibri" panose="020F0502020204030204" pitchFamily="34" charset="0"/>
              <a:cs typeface="Cordia New" panose="020B0304020202020204" pitchFamily="34" charset="-34"/>
            </a:rPr>
            <a:t>Brent</a:t>
          </a:r>
          <a:r>
            <a:rPr lang="ru-RU" sz="1600" i="1" kern="1200" dirty="0">
              <a:effectLst/>
              <a:latin typeface="+mj-lt"/>
              <a:ea typeface="Calibri" panose="020F0502020204030204" pitchFamily="34" charset="0"/>
              <a:cs typeface="Cordia New" panose="020B0304020202020204" pitchFamily="34" charset="-34"/>
            </a:rPr>
            <a:t>. Средний дисконт на </a:t>
          </a:r>
          <a:r>
            <a:rPr lang="en-US" sz="1600" i="1" kern="1200" dirty="0">
              <a:effectLst/>
              <a:latin typeface="+mj-lt"/>
              <a:ea typeface="Calibri" panose="020F0502020204030204" pitchFamily="34" charset="0"/>
              <a:cs typeface="Cordia New" panose="020B0304020202020204" pitchFamily="34" charset="-34"/>
            </a:rPr>
            <a:t>URALS </a:t>
          </a:r>
          <a:r>
            <a:rPr lang="ru-RU" sz="1600" i="1" kern="1200" dirty="0">
              <a:effectLst/>
              <a:latin typeface="+mj-lt"/>
              <a:ea typeface="Calibri" panose="020F0502020204030204" pitchFamily="34" charset="0"/>
              <a:cs typeface="Cordia New" panose="020B0304020202020204" pitchFamily="34" charset="-34"/>
            </a:rPr>
            <a:t>по итогам 2022 г. по всем поставкам российской нефти составлял 26 долл., или 24%, достигая своего максимального значения в конце марта и составляя около 36 долл. </a:t>
          </a:r>
          <a:r>
            <a:rPr lang="ru-RU" sz="1600" b="1" i="1" kern="1200" dirty="0">
              <a:effectLst/>
              <a:latin typeface="+mj-lt"/>
              <a:ea typeface="Calibri" panose="020F0502020204030204" pitchFamily="34" charset="0"/>
              <a:cs typeface="Cordia New" panose="020B0304020202020204" pitchFamily="34" charset="-34"/>
            </a:rPr>
            <a:t>На конец апреля 2023 г. дисконт на </a:t>
          </a:r>
          <a:r>
            <a:rPr lang="en-US" sz="1600" b="1" i="1" kern="1200" dirty="0">
              <a:effectLst/>
              <a:latin typeface="+mj-lt"/>
              <a:ea typeface="Calibri" panose="020F0502020204030204" pitchFamily="34" charset="0"/>
              <a:cs typeface="Cordia New" panose="020B0304020202020204" pitchFamily="34" charset="-34"/>
            </a:rPr>
            <a:t>URALS </a:t>
          </a:r>
          <a:r>
            <a:rPr lang="ru-RU" sz="1600" b="1" i="1" kern="1200" dirty="0">
              <a:effectLst/>
              <a:latin typeface="+mj-lt"/>
              <a:ea typeface="Calibri" panose="020F0502020204030204" pitchFamily="34" charset="0"/>
              <a:cs typeface="Cordia New" panose="020B0304020202020204" pitchFamily="34" charset="-34"/>
            </a:rPr>
            <a:t>составляет около 25 долл., или около 30%. </a:t>
          </a:r>
          <a:endParaRPr lang="en-US" sz="1600" b="1" i="1" kern="1200" dirty="0">
            <a:latin typeface="+mj-lt"/>
          </a:endParaRPr>
        </a:p>
      </dsp:txBody>
      <dsp:txXfrm>
        <a:off x="856266" y="1659227"/>
        <a:ext cx="7445131" cy="1306095"/>
      </dsp:txXfrm>
    </dsp:sp>
    <dsp:sp modelId="{2CB803FE-5007-4943-B812-343AEC004339}">
      <dsp:nvSpPr>
        <dsp:cNvPr id="0" name=""/>
        <dsp:cNvSpPr/>
      </dsp:nvSpPr>
      <dsp:spPr>
        <a:xfrm>
          <a:off x="1631262" y="3237185"/>
          <a:ext cx="9243820" cy="1387365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519620"/>
            <a:satOff val="-55397"/>
            <a:lumOff val="43953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i="1" kern="1200" dirty="0">
              <a:effectLst/>
              <a:latin typeface="+mj-lt"/>
              <a:ea typeface="Calibri" panose="020F0502020204030204" pitchFamily="34" charset="0"/>
              <a:cs typeface="Cordia New" panose="020B0304020202020204" pitchFamily="34" charset="-34"/>
            </a:rPr>
            <a:t>Тенденция к возвращению значений дисконта на уровне </a:t>
          </a:r>
          <a:r>
            <a:rPr lang="ru-RU" sz="1600" b="1" i="1" kern="1200" dirty="0">
              <a:effectLst/>
              <a:latin typeface="+mj-lt"/>
              <a:ea typeface="Calibri" panose="020F0502020204030204" pitchFamily="34" charset="0"/>
              <a:cs typeface="Cordia New" panose="020B0304020202020204" pitchFamily="34" charset="-34"/>
            </a:rPr>
            <a:t>2–4 долл</a:t>
          </a:r>
          <a:r>
            <a:rPr lang="ru-RU" sz="1600" i="1" kern="1200" dirty="0">
              <a:effectLst/>
              <a:latin typeface="+mj-lt"/>
              <a:ea typeface="Calibri" panose="020F0502020204030204" pitchFamily="34" charset="0"/>
              <a:cs typeface="Cordia New" panose="020B0304020202020204" pitchFamily="34" charset="-34"/>
            </a:rPr>
            <a:t>., который наблюдался в период до введения масштабных антироссийских санкций в 2022 г., пока не наблюдается, напротив, размер дисконта в процентном отношений продолжает оставаться достаточно высоким и даже наблюдается некоторая тенденцию к его увеличению </a:t>
          </a:r>
          <a:r>
            <a:rPr lang="ru-RU" sz="1600" b="1" i="1" kern="1200" dirty="0">
              <a:effectLst/>
              <a:latin typeface="+mj-lt"/>
              <a:ea typeface="Calibri" panose="020F0502020204030204" pitchFamily="34" charset="0"/>
              <a:cs typeface="Cordia New" panose="020B0304020202020204" pitchFamily="34" charset="-34"/>
            </a:rPr>
            <a:t>(30% на конец апреля по сравнению со средним значением в 24% за 2022 г.). </a:t>
          </a:r>
          <a:endParaRPr lang="en-US" sz="1600" b="1" i="1" kern="1200" dirty="0">
            <a:latin typeface="+mj-lt"/>
          </a:endParaRPr>
        </a:p>
      </dsp:txBody>
      <dsp:txXfrm>
        <a:off x="1671897" y="3277820"/>
        <a:ext cx="7445131" cy="1306095"/>
      </dsp:txXfrm>
    </dsp:sp>
    <dsp:sp modelId="{982ABB13-56BC-41B9-BDD3-39001AC74CD3}">
      <dsp:nvSpPr>
        <dsp:cNvPr id="0" name=""/>
        <dsp:cNvSpPr/>
      </dsp:nvSpPr>
      <dsp:spPr>
        <a:xfrm>
          <a:off x="8342033" y="1052085"/>
          <a:ext cx="901787" cy="90178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 dirty="0"/>
        </a:p>
      </dsp:txBody>
      <dsp:txXfrm>
        <a:off x="8544935" y="1052085"/>
        <a:ext cx="495983" cy="678595"/>
      </dsp:txXfrm>
    </dsp:sp>
    <dsp:sp modelId="{EE92BBF8-B888-4703-AFC2-85DE6A22EB0C}">
      <dsp:nvSpPr>
        <dsp:cNvPr id="0" name=""/>
        <dsp:cNvSpPr/>
      </dsp:nvSpPr>
      <dsp:spPr>
        <a:xfrm>
          <a:off x="9157664" y="2661429"/>
          <a:ext cx="901787" cy="90178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 dirty="0"/>
        </a:p>
      </dsp:txBody>
      <dsp:txXfrm>
        <a:off x="9360566" y="2661429"/>
        <a:ext cx="495983" cy="67859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C4FC01-1A5C-424C-82C0-8413CA132393}">
      <dsp:nvSpPr>
        <dsp:cNvPr id="0" name=""/>
        <dsp:cNvSpPr/>
      </dsp:nvSpPr>
      <dsp:spPr>
        <a:xfrm>
          <a:off x="0" y="0"/>
          <a:ext cx="9539448" cy="140600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i="1" kern="1200" dirty="0">
              <a:effectLst/>
              <a:latin typeface="+mj-lt"/>
              <a:ea typeface="Calibri" panose="020F0502020204030204" pitchFamily="34" charset="0"/>
              <a:cs typeface="Cordia New" panose="020B0304020202020204" pitchFamily="34" charset="-34"/>
            </a:rPr>
            <a:t>В конце 2022 г. на рынке поддержанных танкеров наблюдался шок спроса, особенно на те типы судов, которые подходят для транспортировки нефти </a:t>
          </a:r>
          <a:r>
            <a:rPr lang="en-US" sz="1800" i="1" kern="1200" dirty="0">
              <a:effectLst/>
              <a:latin typeface="+mj-lt"/>
              <a:ea typeface="Calibri" panose="020F0502020204030204" pitchFamily="34" charset="0"/>
              <a:cs typeface="Cordia New" panose="020B0304020202020204" pitchFamily="34" charset="-34"/>
            </a:rPr>
            <a:t>URALS </a:t>
          </a:r>
          <a:r>
            <a:rPr lang="ru-RU" sz="1800" i="1" kern="1200" dirty="0">
              <a:effectLst/>
              <a:latin typeface="+mj-lt"/>
              <a:ea typeface="Calibri" panose="020F0502020204030204" pitchFamily="34" charset="0"/>
              <a:cs typeface="Cordia New" panose="020B0304020202020204" pitchFamily="34" charset="-34"/>
            </a:rPr>
            <a:t>и </a:t>
          </a:r>
          <a:r>
            <a:rPr lang="en-US" sz="1800" i="1" kern="1200" dirty="0">
              <a:effectLst/>
              <a:latin typeface="+mj-lt"/>
              <a:ea typeface="Calibri" panose="020F0502020204030204" pitchFamily="34" charset="0"/>
              <a:cs typeface="Cordia New" panose="020B0304020202020204" pitchFamily="34" charset="-34"/>
            </a:rPr>
            <a:t>ESPO </a:t>
          </a:r>
          <a:r>
            <a:rPr lang="de-DE" sz="1800" i="1" kern="1200" dirty="0">
              <a:effectLst/>
              <a:latin typeface="+mj-lt"/>
              <a:ea typeface="Calibri" panose="020F0502020204030204" pitchFamily="34" charset="0"/>
              <a:cs typeface="Cordia New" panose="020B0304020202020204" pitchFamily="34" charset="-34"/>
            </a:rPr>
            <a:t>c </a:t>
          </a:r>
          <a:r>
            <a:rPr lang="ru-RU" sz="1800" i="1" kern="1200" dirty="0">
              <a:effectLst/>
              <a:latin typeface="+mj-lt"/>
              <a:ea typeface="Calibri" panose="020F0502020204030204" pitchFamily="34" charset="0"/>
              <a:cs typeface="Cordia New" panose="020B0304020202020204" pitchFamily="34" charset="-34"/>
            </a:rPr>
            <a:t>их экспортных терминалов</a:t>
          </a:r>
          <a:endParaRPr lang="en-US" sz="1800" i="1" kern="1200" dirty="0">
            <a:latin typeface="+mj-lt"/>
          </a:endParaRPr>
        </a:p>
      </dsp:txBody>
      <dsp:txXfrm>
        <a:off x="41181" y="41181"/>
        <a:ext cx="8022257" cy="1323644"/>
      </dsp:txXfrm>
    </dsp:sp>
    <dsp:sp modelId="{4AB37E14-A99F-41F9-A2B1-3779DC6BFFBA}">
      <dsp:nvSpPr>
        <dsp:cNvPr id="0" name=""/>
        <dsp:cNvSpPr/>
      </dsp:nvSpPr>
      <dsp:spPr>
        <a:xfrm>
          <a:off x="841716" y="1640340"/>
          <a:ext cx="9539448" cy="140600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i="1" kern="1200" dirty="0">
              <a:effectLst/>
              <a:latin typeface="+mj-lt"/>
              <a:ea typeface="Calibri" panose="020F0502020204030204" pitchFamily="34" charset="0"/>
              <a:cs typeface="Cordia New" panose="020B0304020202020204" pitchFamily="34" charset="-34"/>
            </a:rPr>
            <a:t>Одним из таких кораблей является афрамакс (</a:t>
          </a:r>
          <a:r>
            <a:rPr lang="ru-RU" sz="1800" i="1" u="none" strike="noStrike" kern="1200" dirty="0">
              <a:effectLst/>
              <a:latin typeface="+mj-lt"/>
              <a:ea typeface="Calibri" panose="020F0502020204030204" pitchFamily="34" charset="0"/>
              <a:cs typeface="Cordia New" panose="020B0304020202020204" pitchFamily="34" charset="-34"/>
            </a:rPr>
            <a:t>Aframax)</a:t>
          </a:r>
          <a:r>
            <a:rPr lang="ru-RU" sz="1800" i="1" kern="1200" dirty="0">
              <a:effectLst/>
              <a:latin typeface="+mj-lt"/>
              <a:ea typeface="Calibri" panose="020F0502020204030204" pitchFamily="34" charset="0"/>
              <a:cs typeface="Cordia New" panose="020B0304020202020204" pitchFamily="34" charset="-34"/>
            </a:rPr>
            <a:t> – самый маленький из основных видов танкеров, способный перевозить от 650 000 до 750 000 баррелей нефти.</a:t>
          </a:r>
          <a:endParaRPr lang="en-US" sz="1800" b="1" i="1" kern="1200" dirty="0">
            <a:latin typeface="+mj-lt"/>
          </a:endParaRPr>
        </a:p>
      </dsp:txBody>
      <dsp:txXfrm>
        <a:off x="882897" y="1681521"/>
        <a:ext cx="7701466" cy="1323644"/>
      </dsp:txXfrm>
    </dsp:sp>
    <dsp:sp modelId="{2CB803FE-5007-4943-B812-343AEC004339}">
      <dsp:nvSpPr>
        <dsp:cNvPr id="0" name=""/>
        <dsp:cNvSpPr/>
      </dsp:nvSpPr>
      <dsp:spPr>
        <a:xfrm>
          <a:off x="1683432" y="3280680"/>
          <a:ext cx="9539448" cy="140600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i="1" kern="1200" dirty="0">
              <a:effectLst/>
              <a:latin typeface="+mj-lt"/>
              <a:ea typeface="Calibri" panose="020F0502020204030204" pitchFamily="34" charset="0"/>
              <a:cs typeface="Cordia New" panose="020B0304020202020204" pitchFamily="34" charset="-34"/>
            </a:rPr>
            <a:t>На конец 2022 г. размер российского «теневого» флота оценивался в 240 танкеров. </a:t>
          </a:r>
          <a:r>
            <a:rPr lang="ru-RU" sz="1800" i="1" kern="1200" dirty="0">
              <a:effectLst/>
              <a:latin typeface="+mj-lt"/>
              <a:ea typeface="Calibri" panose="020F0502020204030204" pitchFamily="34" charset="0"/>
              <a:cs typeface="Cordia New" panose="020B0304020202020204" pitchFamily="34" charset="-34"/>
            </a:rPr>
            <a:t>Из 240 танкеров, 102 являлись танкерами типоразмера </a:t>
          </a:r>
          <a:r>
            <a:rPr lang="ru-RU" sz="1800" i="1" u="none" strike="noStrike" kern="1200" dirty="0">
              <a:effectLst/>
              <a:latin typeface="+mj-lt"/>
              <a:ea typeface="Calibri" panose="020F0502020204030204" pitchFamily="34" charset="0"/>
              <a:cs typeface="Cordia New" panose="020B0304020202020204" pitchFamily="34" charset="-34"/>
            </a:rPr>
            <a:t>Aframax</a:t>
          </a:r>
          <a:r>
            <a:rPr lang="ru-RU" sz="1800" i="1" kern="1200" dirty="0">
              <a:effectLst/>
              <a:latin typeface="+mj-lt"/>
              <a:ea typeface="Calibri" panose="020F0502020204030204" pitchFamily="34" charset="0"/>
              <a:cs typeface="Cordia New" panose="020B0304020202020204" pitchFamily="34" charset="-34"/>
            </a:rPr>
            <a:t>, 58 – Suezmax и 80 – супертанкеров. Существуют оценки, согласно которым размер «теневого» российского флота к апрелю 2023 г. может достигать </a:t>
          </a:r>
          <a:r>
            <a:rPr lang="ru-RU" sz="1800" b="1" i="1" kern="1200" dirty="0">
              <a:effectLst/>
              <a:latin typeface="+mj-lt"/>
              <a:ea typeface="Calibri" panose="020F0502020204030204" pitchFamily="34" charset="0"/>
              <a:cs typeface="Cordia New" panose="020B0304020202020204" pitchFamily="34" charset="-34"/>
            </a:rPr>
            <a:t>600</a:t>
          </a:r>
          <a:r>
            <a:rPr lang="ru-RU" sz="1800" i="1" kern="1200" dirty="0">
              <a:effectLst/>
              <a:latin typeface="+mj-lt"/>
              <a:ea typeface="Calibri" panose="020F0502020204030204" pitchFamily="34" charset="0"/>
              <a:cs typeface="Cordia New" panose="020B0304020202020204" pitchFamily="34" charset="-34"/>
            </a:rPr>
            <a:t> </a:t>
          </a:r>
          <a:r>
            <a:rPr lang="ru-RU" sz="1800" b="1" i="1" kern="1200" dirty="0">
              <a:effectLst/>
              <a:latin typeface="+mj-lt"/>
              <a:ea typeface="Calibri" panose="020F0502020204030204" pitchFamily="34" charset="0"/>
              <a:cs typeface="Cordia New" panose="020B0304020202020204" pitchFamily="34" charset="-34"/>
            </a:rPr>
            <a:t>танкеров</a:t>
          </a:r>
          <a:r>
            <a:rPr lang="ru-RU" sz="1800" i="1" kern="1200" dirty="0">
              <a:effectLst/>
              <a:latin typeface="+mj-lt"/>
              <a:ea typeface="Calibri" panose="020F0502020204030204" pitchFamily="34" charset="0"/>
              <a:cs typeface="Cordia New" panose="020B0304020202020204" pitchFamily="34" charset="-34"/>
            </a:rPr>
            <a:t>.</a:t>
          </a:r>
          <a:endParaRPr lang="en-US" sz="1800" b="1" i="1" kern="1200" dirty="0">
            <a:latin typeface="+mj-lt"/>
          </a:endParaRPr>
        </a:p>
      </dsp:txBody>
      <dsp:txXfrm>
        <a:off x="1724613" y="3321861"/>
        <a:ext cx="7701466" cy="1323644"/>
      </dsp:txXfrm>
    </dsp:sp>
    <dsp:sp modelId="{982ABB13-56BC-41B9-BDD3-39001AC74CD3}">
      <dsp:nvSpPr>
        <dsp:cNvPr id="0" name=""/>
        <dsp:cNvSpPr/>
      </dsp:nvSpPr>
      <dsp:spPr>
        <a:xfrm>
          <a:off x="8625544" y="1066221"/>
          <a:ext cx="913903" cy="913903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 dirty="0"/>
        </a:p>
      </dsp:txBody>
      <dsp:txXfrm>
        <a:off x="8831172" y="1066221"/>
        <a:ext cx="502647" cy="687712"/>
      </dsp:txXfrm>
    </dsp:sp>
    <dsp:sp modelId="{EE92BBF8-B888-4703-AFC2-85DE6A22EB0C}">
      <dsp:nvSpPr>
        <dsp:cNvPr id="0" name=""/>
        <dsp:cNvSpPr/>
      </dsp:nvSpPr>
      <dsp:spPr>
        <a:xfrm>
          <a:off x="9467260" y="2697188"/>
          <a:ext cx="913903" cy="913903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 dirty="0"/>
        </a:p>
      </dsp:txBody>
      <dsp:txXfrm>
        <a:off x="9672888" y="2697188"/>
        <a:ext cx="502647" cy="68771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D847D3-8CC3-4D3E-BCA5-138B513EE500}">
      <dsp:nvSpPr>
        <dsp:cNvPr id="0" name=""/>
        <dsp:cNvSpPr/>
      </dsp:nvSpPr>
      <dsp:spPr>
        <a:xfrm rot="5400000">
          <a:off x="-150979" y="153296"/>
          <a:ext cx="1006529" cy="704570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8000"/>
                <a:alpha val="9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0000"/>
                <a:lumMod val="95000"/>
              </a:schemeClr>
            </a:gs>
          </a:gsLst>
          <a:lin ang="5400000" scaled="1"/>
        </a:gradFill>
        <a:ln w="1270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1</a:t>
          </a:r>
        </a:p>
      </dsp:txBody>
      <dsp:txXfrm rot="-5400000">
        <a:off x="1" y="354601"/>
        <a:ext cx="704570" cy="301959"/>
      </dsp:txXfrm>
    </dsp:sp>
    <dsp:sp modelId="{C2D1F025-B650-4368-8252-C4D078B72447}">
      <dsp:nvSpPr>
        <dsp:cNvPr id="0" name=""/>
        <dsp:cNvSpPr/>
      </dsp:nvSpPr>
      <dsp:spPr>
        <a:xfrm rot="5400000">
          <a:off x="4311822" y="-3604934"/>
          <a:ext cx="654244" cy="786874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i="1" kern="1200" dirty="0">
              <a:effectLst/>
              <a:latin typeface="+mj-lt"/>
              <a:ea typeface="Calibri" panose="020F0502020204030204" pitchFamily="34" charset="0"/>
              <a:cs typeface="Cordia New" panose="020B0304020202020204" pitchFamily="34" charset="-34"/>
            </a:rPr>
            <a:t>Ответвление ВСТО «Сковородино–Мохэ», через которое Россия, по словам вице-премьер Александра Новака, намерена наращивать поставки в будущем</a:t>
          </a:r>
          <a:endParaRPr lang="ru-RU" sz="1700" i="1" kern="1200" dirty="0">
            <a:latin typeface="+mj-lt"/>
          </a:endParaRPr>
        </a:p>
      </dsp:txBody>
      <dsp:txXfrm rot="-5400000">
        <a:off x="704571" y="34255"/>
        <a:ext cx="7836809" cy="590368"/>
      </dsp:txXfrm>
    </dsp:sp>
    <dsp:sp modelId="{1AA30A9B-42A7-49A9-B644-CC63F43DFC01}">
      <dsp:nvSpPr>
        <dsp:cNvPr id="0" name=""/>
        <dsp:cNvSpPr/>
      </dsp:nvSpPr>
      <dsp:spPr>
        <a:xfrm rot="5400000">
          <a:off x="-150979" y="1009166"/>
          <a:ext cx="1006529" cy="704570"/>
        </a:xfrm>
        <a:prstGeom prst="chevron">
          <a:avLst/>
        </a:prstGeom>
        <a:gradFill rotWithShape="0">
          <a:gsLst>
            <a:gs pos="0">
              <a:schemeClr val="accent3">
                <a:hueOff val="-2800861"/>
                <a:satOff val="-15777"/>
                <a:lumOff val="5817"/>
                <a:alphaOff val="0"/>
                <a:tint val="68000"/>
                <a:alpha val="90000"/>
                <a:lumMod val="100000"/>
              </a:schemeClr>
            </a:gs>
            <a:gs pos="100000">
              <a:schemeClr val="accent3">
                <a:hueOff val="-2800861"/>
                <a:satOff val="-15777"/>
                <a:lumOff val="5817"/>
                <a:alphaOff val="0"/>
                <a:tint val="90000"/>
                <a:lumMod val="95000"/>
              </a:schemeClr>
            </a:gs>
          </a:gsLst>
          <a:lin ang="5400000" scaled="1"/>
        </a:gradFill>
        <a:ln w="12700" cap="rnd" cmpd="sng" algn="ctr">
          <a:solidFill>
            <a:schemeClr val="accent3">
              <a:hueOff val="-2800861"/>
              <a:satOff val="-15777"/>
              <a:lumOff val="581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2</a:t>
          </a:r>
        </a:p>
      </dsp:txBody>
      <dsp:txXfrm rot="-5400000">
        <a:off x="1" y="1210471"/>
        <a:ext cx="704570" cy="301959"/>
      </dsp:txXfrm>
    </dsp:sp>
    <dsp:sp modelId="{ACE405A8-3516-4068-A6B1-7D23F404FE3C}">
      <dsp:nvSpPr>
        <dsp:cNvPr id="0" name=""/>
        <dsp:cNvSpPr/>
      </dsp:nvSpPr>
      <dsp:spPr>
        <a:xfrm rot="5400000">
          <a:off x="4311822" y="-2749064"/>
          <a:ext cx="654244" cy="786874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3">
              <a:hueOff val="-2800861"/>
              <a:satOff val="-15777"/>
              <a:lumOff val="581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i="1" kern="1200" dirty="0">
              <a:effectLst/>
              <a:latin typeface="+mj-lt"/>
              <a:ea typeface="Calibri" panose="020F0502020204030204" pitchFamily="34" charset="0"/>
              <a:cs typeface="Cordia New" panose="020B0304020202020204" pitchFamily="34" charset="-34"/>
            </a:rPr>
            <a:t>Увеличение поставок с помощью танкеров (главным образом через порт Козьмино, являющийся конечной точкой ВСТО-2</a:t>
          </a:r>
          <a:endParaRPr lang="ru-RU" sz="1700" i="1" kern="1200" dirty="0">
            <a:latin typeface="+mj-lt"/>
          </a:endParaRPr>
        </a:p>
      </dsp:txBody>
      <dsp:txXfrm rot="-5400000">
        <a:off x="704571" y="890125"/>
        <a:ext cx="7836809" cy="590368"/>
      </dsp:txXfrm>
    </dsp:sp>
    <dsp:sp modelId="{7C5772C8-EE8D-481B-A5AD-ED3B86666926}">
      <dsp:nvSpPr>
        <dsp:cNvPr id="0" name=""/>
        <dsp:cNvSpPr/>
      </dsp:nvSpPr>
      <dsp:spPr>
        <a:xfrm rot="5400000">
          <a:off x="-150979" y="1865035"/>
          <a:ext cx="1006529" cy="704570"/>
        </a:xfrm>
        <a:prstGeom prst="chevron">
          <a:avLst/>
        </a:prstGeom>
        <a:gradFill rotWithShape="0">
          <a:gsLst>
            <a:gs pos="0">
              <a:schemeClr val="accent3">
                <a:hueOff val="-5601721"/>
                <a:satOff val="-31553"/>
                <a:lumOff val="11634"/>
                <a:alphaOff val="0"/>
                <a:tint val="68000"/>
                <a:alpha val="90000"/>
                <a:lumMod val="100000"/>
              </a:schemeClr>
            </a:gs>
            <a:gs pos="100000">
              <a:schemeClr val="accent3">
                <a:hueOff val="-5601721"/>
                <a:satOff val="-31553"/>
                <a:lumOff val="11634"/>
                <a:alphaOff val="0"/>
                <a:tint val="90000"/>
                <a:lumMod val="95000"/>
              </a:schemeClr>
            </a:gs>
          </a:gsLst>
          <a:lin ang="5400000" scaled="1"/>
        </a:gradFill>
        <a:ln w="12700" cap="rnd" cmpd="sng" algn="ctr">
          <a:solidFill>
            <a:schemeClr val="accent3">
              <a:hueOff val="-5601721"/>
              <a:satOff val="-31553"/>
              <a:lumOff val="1163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3</a:t>
          </a:r>
        </a:p>
      </dsp:txBody>
      <dsp:txXfrm rot="-5400000">
        <a:off x="1" y="2066340"/>
        <a:ext cx="704570" cy="301959"/>
      </dsp:txXfrm>
    </dsp:sp>
    <dsp:sp modelId="{75DA218C-C5BD-4822-990C-F7175B29A885}">
      <dsp:nvSpPr>
        <dsp:cNvPr id="0" name=""/>
        <dsp:cNvSpPr/>
      </dsp:nvSpPr>
      <dsp:spPr>
        <a:xfrm rot="5400000">
          <a:off x="4311822" y="-1893194"/>
          <a:ext cx="654244" cy="786874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3">
              <a:hueOff val="-5601721"/>
              <a:satOff val="-31553"/>
              <a:lumOff val="1163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i="1" kern="1200" dirty="0">
              <a:effectLst/>
              <a:latin typeface="+mj-lt"/>
              <a:ea typeface="Calibri" panose="020F0502020204030204" pitchFamily="34" charset="0"/>
              <a:cs typeface="Cordia New" panose="020B0304020202020204" pitchFamily="34" charset="-34"/>
            </a:rPr>
            <a:t>Увеличение поставок через порты Новороссийск и Приморск</a:t>
          </a:r>
          <a:endParaRPr lang="ru-RU" sz="1700" i="1" kern="1200" dirty="0">
            <a:latin typeface="+mj-lt"/>
          </a:endParaRPr>
        </a:p>
      </dsp:txBody>
      <dsp:txXfrm rot="-5400000">
        <a:off x="704571" y="1745995"/>
        <a:ext cx="7836809" cy="590368"/>
      </dsp:txXfrm>
    </dsp:sp>
    <dsp:sp modelId="{3BF95290-D327-452B-B4DB-9A9C55492498}">
      <dsp:nvSpPr>
        <dsp:cNvPr id="0" name=""/>
        <dsp:cNvSpPr/>
      </dsp:nvSpPr>
      <dsp:spPr>
        <a:xfrm rot="5400000">
          <a:off x="-150979" y="2720905"/>
          <a:ext cx="1006529" cy="704570"/>
        </a:xfrm>
        <a:prstGeom prst="chevron">
          <a:avLst/>
        </a:prstGeom>
        <a:gradFill rotWithShape="0">
          <a:gsLst>
            <a:gs pos="0">
              <a:schemeClr val="accent3">
                <a:hueOff val="-8402582"/>
                <a:satOff val="-47330"/>
                <a:lumOff val="17451"/>
                <a:alphaOff val="0"/>
                <a:tint val="68000"/>
                <a:alpha val="90000"/>
                <a:lumMod val="100000"/>
              </a:schemeClr>
            </a:gs>
            <a:gs pos="100000">
              <a:schemeClr val="accent3">
                <a:hueOff val="-8402582"/>
                <a:satOff val="-47330"/>
                <a:lumOff val="17451"/>
                <a:alphaOff val="0"/>
                <a:tint val="90000"/>
                <a:lumMod val="95000"/>
              </a:schemeClr>
            </a:gs>
          </a:gsLst>
          <a:lin ang="5400000" scaled="1"/>
        </a:gradFill>
        <a:ln w="12700" cap="rnd" cmpd="sng" algn="ctr">
          <a:solidFill>
            <a:schemeClr val="accent3">
              <a:hueOff val="-8402582"/>
              <a:satOff val="-47330"/>
              <a:lumOff val="1745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4</a:t>
          </a:r>
        </a:p>
      </dsp:txBody>
      <dsp:txXfrm rot="-5400000">
        <a:off x="1" y="2922210"/>
        <a:ext cx="704570" cy="301959"/>
      </dsp:txXfrm>
    </dsp:sp>
    <dsp:sp modelId="{289036B2-5462-4006-B1BE-F6FAF5BACD6E}">
      <dsp:nvSpPr>
        <dsp:cNvPr id="0" name=""/>
        <dsp:cNvSpPr/>
      </dsp:nvSpPr>
      <dsp:spPr>
        <a:xfrm rot="5400000">
          <a:off x="4311822" y="-1037324"/>
          <a:ext cx="654244" cy="786874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3">
              <a:hueOff val="-8402582"/>
              <a:satOff val="-47330"/>
              <a:lumOff val="1745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i="1" kern="1200" dirty="0">
              <a:effectLst/>
              <a:latin typeface="+mj-lt"/>
              <a:ea typeface="Calibri" panose="020F0502020204030204" pitchFamily="34" charset="0"/>
              <a:cs typeface="Cordia New" panose="020B0304020202020204" pitchFamily="34" charset="-34"/>
            </a:rPr>
            <a:t>Транзит через государства Центральной Азии (прежде всего, через Казахстан, через который экспортируется около 10 млн тонн баррелей нефти в год).</a:t>
          </a:r>
          <a:endParaRPr lang="ru-RU" sz="1700" i="1" kern="1200" dirty="0">
            <a:latin typeface="+mj-lt"/>
          </a:endParaRPr>
        </a:p>
      </dsp:txBody>
      <dsp:txXfrm rot="-5400000">
        <a:off x="704571" y="2601865"/>
        <a:ext cx="7836809" cy="59036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E3D3B1-D7FF-4DD3-9C3C-CBA5D31E71BD}">
      <dsp:nvSpPr>
        <dsp:cNvPr id="0" name=""/>
        <dsp:cNvSpPr/>
      </dsp:nvSpPr>
      <dsp:spPr>
        <a:xfrm>
          <a:off x="515" y="513404"/>
          <a:ext cx="3481347" cy="1392539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i="1" kern="1200" dirty="0"/>
            <a:t>Введение антироссийских санкций в 2014 году со стороны западных государств</a:t>
          </a:r>
          <a:endParaRPr lang="ru-RU" sz="1500" kern="1200" dirty="0"/>
        </a:p>
      </dsp:txBody>
      <dsp:txXfrm>
        <a:off x="696785" y="513404"/>
        <a:ext cx="2088808" cy="1392539"/>
      </dsp:txXfrm>
    </dsp:sp>
    <dsp:sp modelId="{3E4134CB-2076-47F2-8466-2DADA2DE2218}">
      <dsp:nvSpPr>
        <dsp:cNvPr id="0" name=""/>
        <dsp:cNvSpPr/>
      </dsp:nvSpPr>
      <dsp:spPr>
        <a:xfrm>
          <a:off x="3133727" y="513404"/>
          <a:ext cx="3676477" cy="1392539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i="1" u="none" kern="1200" dirty="0"/>
            <a:t>Необходимость для России в поиске новых рынков сбыта для минимизации рисков относительно объемов поставок</a:t>
          </a:r>
        </a:p>
      </dsp:txBody>
      <dsp:txXfrm>
        <a:off x="3829997" y="513404"/>
        <a:ext cx="2283938" cy="1392539"/>
      </dsp:txXfrm>
    </dsp:sp>
    <dsp:sp modelId="{F4497E4F-C4F1-4571-BB03-55E2890B0CF6}">
      <dsp:nvSpPr>
        <dsp:cNvPr id="0" name=""/>
        <dsp:cNvSpPr/>
      </dsp:nvSpPr>
      <dsp:spPr>
        <a:xfrm>
          <a:off x="6462070" y="513404"/>
          <a:ext cx="3481347" cy="1392539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i="1" u="sng" kern="1200" dirty="0"/>
            <a:t>Ускорение подписания газового контракта с Китаем и начала строительства газопровода</a:t>
          </a:r>
        </a:p>
      </dsp:txBody>
      <dsp:txXfrm>
        <a:off x="7158340" y="513404"/>
        <a:ext cx="2088808" cy="139253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E3D3B1-D7FF-4DD3-9C3C-CBA5D31E71BD}">
      <dsp:nvSpPr>
        <dsp:cNvPr id="0" name=""/>
        <dsp:cNvSpPr/>
      </dsp:nvSpPr>
      <dsp:spPr>
        <a:xfrm>
          <a:off x="4103" y="978281"/>
          <a:ext cx="3466781" cy="1386712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i="1" kern="1200" dirty="0"/>
            <a:t>Успешный опыт реализации проекта нефтепровода ВСТО</a:t>
          </a:r>
          <a:endParaRPr lang="ru-RU" sz="1500" kern="1200" dirty="0"/>
        </a:p>
      </dsp:txBody>
      <dsp:txXfrm>
        <a:off x="697459" y="978281"/>
        <a:ext cx="2080069" cy="1386712"/>
      </dsp:txXfrm>
    </dsp:sp>
    <dsp:sp modelId="{3E4134CB-2076-47F2-8466-2DADA2DE2218}">
      <dsp:nvSpPr>
        <dsp:cNvPr id="0" name=""/>
        <dsp:cNvSpPr/>
      </dsp:nvSpPr>
      <dsp:spPr>
        <a:xfrm>
          <a:off x="3124206" y="978281"/>
          <a:ext cx="3695519" cy="1386712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i="1" kern="1200" dirty="0"/>
            <a:t>Необходимость обеспечения китайского рынка для разработки Чаяндинского и Ковыктинского месторождений Газпрома</a:t>
          </a:r>
        </a:p>
      </dsp:txBody>
      <dsp:txXfrm>
        <a:off x="3817562" y="978281"/>
        <a:ext cx="2308807" cy="1386712"/>
      </dsp:txXfrm>
    </dsp:sp>
    <dsp:sp modelId="{F4497E4F-C4F1-4571-BB03-55E2890B0CF6}">
      <dsp:nvSpPr>
        <dsp:cNvPr id="0" name=""/>
        <dsp:cNvSpPr/>
      </dsp:nvSpPr>
      <dsp:spPr>
        <a:xfrm>
          <a:off x="6473048" y="978281"/>
          <a:ext cx="3466781" cy="1386712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0" i="1" u="sng" kern="1200" dirty="0"/>
            <a:t>Долгие переговоры относительно проекта газопровода из Восточной Сибири в Китай</a:t>
          </a:r>
        </a:p>
      </dsp:txBody>
      <dsp:txXfrm>
        <a:off x="7166404" y="978281"/>
        <a:ext cx="2080069" cy="13867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16/7/layout/LinearArrowProcessNumbered">
  <dgm:title val="Linear Arrow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shape called UpArrowCallout. Also the nodes are connected by an arrow like shape emphasizing the process natur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3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op="equ"/>
      <dgm:constr type="w" for="ch" forName="sibTransComposite" refType="w" refFor="ch" refForName="compositeNode" fact="0"/>
      <dgm:constr type="w" for="des" forName="parTx"/>
      <dgm:constr type="h" for="des" forName="parTx" op="equ"/>
      <dgm:constr type="h" for="des" forName="parSh" op="equ"/>
      <dgm:constr type="w" for="des" forName="nodeText"/>
      <dgm:constr type="h" for="des" forName="nodeText" op="equ"/>
      <dgm:constr type="w" for="des" forName="parSh"/>
      <dgm:constr type="w" for="des" forName="parSh" op="equ"/>
      <dgm:constr type="primFontSz" for="des" forName="parTx" val="26"/>
      <dgm:constr type="primFontSz" for="des" forName="parTx" op="equ"/>
      <dgm:constr type="primFontSz" for="des" forName="parSh" op="equ"/>
      <dgm:constr type="primFontSz" for="des" forName="nodeText" op="equ"/>
      <dgm:constr type="secFontSz" for="des" forName="nodeText" op="equ"/>
      <dgm:constr type="primFontSz" for="des" forName="sibTransNodeCircle" op="equ"/>
      <dgm:constr type="h" for="des" forName="sibTransNodeCircle" op="equ"/>
      <dgm:constr type="w" for="des" forName="sibTransNodeCircle" op="equ"/>
      <dgm:constr type="h" for="des" forName="parTx" refType="primFontSz" refFor="des" refForName="parTx" fact="1.5"/>
      <dgm:constr type="h" for="ch" forName="compositeNode" refType="h"/>
      <dgm:constr type="h" for="des" forName="parSh" refType="w"/>
      <dgm:constr type="h" for="des" forName="nodeText" refType="primFontSz" refFor="des" refForName="parTx" fact="2.1"/>
      <dgm:constr type="h" for="des" forName="parSh" refType="h" refFor="des" refForName="parTx" op="lte" fact="1.2"/>
      <dgm:constr type="h" for="des" forName="parSh" refType="h" refFor="des" refForName="parTx" op="gte" fact="1.2"/>
    </dgm:constrLst>
    <dgm:ruleLst>
      <dgm:rule type="primFontSz" for="des" forName="parSh" val="5" fact="NaN" max="NaN"/>
    </dgm:ruleLst>
    <dgm:forEach name="Name3" axis="ch" ptType="node">
      <dgm:layoutNode name="compositeNode">
        <dgm:alg type="composite"/>
        <dgm:shape xmlns:r="http://schemas.openxmlformats.org/officeDocument/2006/relationships" r:blip="">
          <dgm:adjLst/>
        </dgm:shape>
        <dgm:presOf/>
        <dgm:choose name="Name004">
          <dgm:if name="Name5" axis="self" ptType="node" func="cnt" op="equ" val="0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/>
              <dgm:constr type="t" for="ch" forName="nodeText" refType="b" refFor="ch" refForName="parSh"/>
            </dgm:constrLst>
          </dgm:if>
          <dgm:else name="Name6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 fact="0.9"/>
              <dgm:constr type="t" for="ch" forName="nodeText" refType="b" refFor="ch" refForName="parSh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zOrderOff="1" hideGeom="1">
            <dgm:adjLst/>
          </dgm:shape>
          <dgm:presOf/>
          <dgm:constrLst>
            <dgm:constr type="h" refType="w" op="lte" fact="0.4"/>
            <dgm:constr type="h"/>
          </dgm:constrLst>
          <dgm:ruleLst>
            <dgm:rule type="h" val="INF" fact="NaN" max="NaN"/>
          </dgm:ruleLst>
        </dgm:layoutNode>
        <dgm:layoutNode name="parSh">
          <dgm:alg type="composite"/>
          <dgm:shape xmlns:r="http://schemas.openxmlformats.org/officeDocument/2006/relationships" r:blip="">
            <dgm:adjLst/>
          </dgm:shape>
          <dgm:presOf axis="self" ptType="node"/>
          <dgm:choose name="casesForFirstAndLastNode">
            <dgm:if name="ifFirstNode" axis="self" ptType="node" func="pos" op="equ" val="1">
              <dgm:choose name="removeLineWhenOnlyOneNode">
                <dgm:if name="ifOnlyOneNode" axis="followSib" ptType="node" func="cnt" op="equ" val="0">
                  <dgm:constrLst>
                    <dgm:constr type="h"/>
                    <dgm:constr type="h" for="ch" forName="lineNode" val="0.002"/>
                    <dgm:constr type="w" for="ch" forName="lineNode" refType="w" fact="0"/>
                    <dgm:constr type="w" for="ch" forName="lineArrowNode" refType="w" fact="0"/>
                    <dgm:constr type="h" for="ch" forName="lineArrowNode" refType="h" fact="0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if>
                <dgm:else name="ifMoreThanOneNode">
                  <dgm:constrLst>
                    <dgm:constr type="h"/>
                    <dgm:constr type="h" for="ch" forName="lineNode" val="0.002"/>
                    <dgm:constr type="w" for="ch" forName="lineNode" refType="w" fact="0.4"/>
                    <dgm:constr type="l" for="ch" forName="lineNode" refType="w" fact="0.5"/>
                    <dgm:constr type="w" for="ch" forName="lineArrowNode" refType="w" fact="0.046"/>
                    <dgm:constr type="h" for="ch" forName="lineArrowNode" refType="h" fact="0.18"/>
                    <dgm:constr type="l" for="ch" forName="lineArrowNode" refType="w" fact="0.924"/>
                    <dgm:constr type="t" for="ch" forName="lineArrowNode" refType="h" fact="0.18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else>
              </dgm:choose>
            </dgm:if>
            <dgm:if name="ifLastNode" axis="self" ptType="node" func="revPos" op="equ" val="1">
              <dgm:constrLst>
                <dgm:constr type="h"/>
                <dgm:constr type="h" for="ch" forName="lineNode" val="0.002"/>
                <dgm:constr type="w" for="ch" forName="lineNode" refType="w" fact="0.45"/>
                <dgm:constr type="w" for="ch" forName="lineArrowNode" refType="w" fact="0"/>
                <dgm:constr type="h" for="ch" forName="lineArrowNode" refType="h" fact="0"/>
                <dgm:constr type="ctrY" for="ch" forName="lineNode" refType="ctrY" refFor="ch" refForName="sibTransNodeCircle"/>
                <dgm:constr type="h" for="ch" forName="sibTransNodeCircle" refType="h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if>
            <dgm:else name="allOtherNodes">
              <dgm:constrLst>
                <dgm:constr type="h"/>
                <dgm:constr type="h" for="ch" forName="lineNode" val="0.002"/>
                <dgm:constr type="w" for="ch" forName="lineNode" refType="w" fact="0.9"/>
                <dgm:constr type="w" for="ch" forName="lineArrowNode" refType="w" fact="0.046"/>
                <dgm:constr type="h" for="ch" forName="lineArrowNode" refType="h" fact="0.18"/>
                <dgm:constr type="l" for="ch" forName="lineArrowNode" refType="w" fact="0.924"/>
                <dgm:constr type="t" for="ch" forName="lineArrowNode" refType="h" fact="0.18"/>
                <dgm:constr type="ctrY" for="ch" forName="lineNode" refType="ctrY" refFor="ch" refForName="sibTransNodeCircle"/>
                <dgm:constr type="h" for="ch" forName="sibTransNodeCircle" refType="h" fact="0.9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else>
          </dgm:choose>
          <dgm:layoutNode name="lineNode" styleLbl="alignAccFollowNode1">
            <dgm:alg type="sp"/>
            <dgm:shape xmlns:r="http://schemas.openxmlformats.org/officeDocument/2006/relationships" type="rect" r:blip="">
              <dgm:adjLst/>
            </dgm:shape>
            <dgm:presOf/>
            <dgm:constrLst/>
            <dgm:ruleLst/>
          </dgm:layoutNode>
          <dgm:layoutNode name="lineArrowNode" styleLbl="alignAccFollowNode1">
            <dgm:alg type="sp"/>
            <dgm:shape xmlns:r="http://schemas.openxmlformats.org/officeDocument/2006/relationships" type="chevron" r:blip="">
              <dgm:adjLst>
                <dgm:adj idx="1" val="0.9"/>
              </dgm:adjLst>
            </dgm:shape>
            <dgm:presOf/>
            <dgm:ruleLst/>
          </dgm:layoutNode>
          <dgm:forEach name="Name19" axis="followSib" ptType="sibTrans" hideLastTrans="0" cnt="1">
            <dgm:layoutNode name="sibTransNodeCircle" styleLbl="alignNode1">
              <dgm:varLst>
                <dgm:chMax val="0"/>
                <dgm:bulletEnabled/>
              </dgm:varLst>
              <dgm:presOf axis="self" ptType="sibTrans"/>
              <dgm:alg type="tx">
                <dgm:param type="txAnchorVert" val="mid"/>
                <dgm:param type="txAnchorHorzCh" val="ctr"/>
                <dgm:param type="parTxRTLAlign" val="l"/>
              </dgm:alg>
              <dgm:shape xmlns:r="http://schemas.openxmlformats.org/officeDocument/2006/relationships" type="ellipse" r:blip="">
                <dgm:adjLst/>
              </dgm:shape>
              <dgm:constrLst>
                <dgm:constr type="w" refType="h" op="equ"/>
                <dgm:constr type="primFontSz" val="60"/>
                <dgm:constr type="tMarg" refType="w" fact="0.11"/>
                <dgm:constr type="lMarg" refType="w" fact="0.11"/>
                <dgm:constr type="rMarg" refType="w" fact="0.11"/>
                <dgm:constr type="bMarg" refType="w" fact="0.11"/>
              </dgm:constrLst>
              <dgm:ruleLst>
                <dgm:rule type="primFontSz" val="14" fact="NaN" max="NaN"/>
              </dgm:ruleLst>
            </dgm:layoutNode>
            <dgm:layoutNode name="spacerBetweenCircleAndCallout">
              <dgm:varLst/>
              <dgm:presOf/>
              <dgm:alg type="sp"/>
              <dgm:shape xmlns:r="http://schemas.openxmlformats.org/officeDocument/2006/relationships" r:blip="">
                <dgm:adjLst/>
              </dgm:shape>
              <dgm:constrLst/>
              <dgm:ruleLst/>
            </dgm:layoutNode>
          </dgm:forEach>
          <dgm:presOf/>
          <dgm:ruleLst/>
        </dgm:layoutNode>
        <dgm:layoutNode name="nodeText" styleLbl="alignAccFollowNode1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upArrowCallout" r:blip="">
            <dgm:adjLst>
              <dgm:adj idx="1" val="0.5"/>
              <dgm:adj idx="2" val="0.2"/>
              <dgm:adj idx="3" val="0.2"/>
              <dgm:adj idx="4" val="1"/>
            </dgm:adjLst>
          </dgm:shape>
          <dgm:presOf axis="desOrSelf" ptType="node"/>
          <dgm:constrLst>
            <dgm:constr type="secFontSz" val="16"/>
            <dgm:constr type="primFontSz" val="26"/>
            <dgm:constr type="h"/>
            <dgm:constr type="tMarg" val="13"/>
            <dgm:constr type="lMarg" refType="w" fact="0.2236"/>
            <dgm:constr type="rMarg" refType="w" fact="0.2236"/>
            <dgm:constr type="bMarg" val="13"/>
          </dgm:constrLst>
          <dgm:ruleLst>
            <dgm:rule type="secFontSz" val="11" fact="NaN" max="NaN"/>
            <dgm:rule type="primFontSz" val="11" fact="NaN" max="NaN"/>
            <dgm:rule type="h" val="INF" fact="NaN" max="NaN"/>
          </dgm:ruleLst>
        </dgm:layoutNode>
      </dgm:layoutNode>
      <dgm:forEach name="sibTransForEach" axis="followSib" ptType="sibTrans" cnt="1">
        <dgm:layoutNode name="sibTransComposite" styleLbl="alignAccFollowNode1">
          <dgm:alg type="sp"/>
          <dgm:shape xmlns:r="http://schemas.openxmlformats.org/officeDocument/2006/relationships" r:blip="">
            <dgm:adjLst/>
          </dgm:shape>
          <dgm:ruleLst/>
        </dgm:layoutNode>
        <dgm:ruleLst>
          <dgm:rule type="h" val="INF" fact="NaN" max="NaN"/>
        </dgm:ruleLst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EDC55DC2-7330-4E20-AB6A-5407521E46B4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E050E388-C207-415F-BCFD-0CA7E930BB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4777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55DC2-7330-4E20-AB6A-5407521E46B4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0E388-C207-415F-BCFD-0CA7E930BB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5286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EDC55DC2-7330-4E20-AB6A-5407521E46B4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E050E388-C207-415F-BCFD-0CA7E930BB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378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55DC2-7330-4E20-AB6A-5407521E46B4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E050E388-C207-415F-BCFD-0CA7E930BB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2032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EDC55DC2-7330-4E20-AB6A-5407521E46B4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E050E388-C207-415F-BCFD-0CA7E930BB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9907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55DC2-7330-4E20-AB6A-5407521E46B4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0E388-C207-415F-BCFD-0CA7E930BB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3365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55DC2-7330-4E20-AB6A-5407521E46B4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0E388-C207-415F-BCFD-0CA7E930BB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567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55DC2-7330-4E20-AB6A-5407521E46B4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0E388-C207-415F-BCFD-0CA7E930BB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205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55DC2-7330-4E20-AB6A-5407521E46B4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0E388-C207-415F-BCFD-0CA7E930BB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0004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EDC55DC2-7330-4E20-AB6A-5407521E46B4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E050E388-C207-415F-BCFD-0CA7E930BB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3174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55DC2-7330-4E20-AB6A-5407521E46B4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0E388-C207-415F-BCFD-0CA7E930BB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4626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EDC55DC2-7330-4E20-AB6A-5407521E46B4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E050E388-C207-415F-BCFD-0CA7E930BB0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17534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Изображение выглядит как небо, на открытом воздухе, поле, природа&#10;&#10;Автоматически созданное описание">
            <a:extLst>
              <a:ext uri="{FF2B5EF4-FFF2-40B4-BE49-F238E27FC236}">
                <a16:creationId xmlns:a16="http://schemas.microsoft.com/office/drawing/2014/main" id="{FEEF608D-91CC-6198-CD85-B49BC2C22D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94" r="5456" b="1173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E133F6-2906-4204-A40C-3629D01374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599" y="4572000"/>
            <a:ext cx="10965141" cy="89524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2800">
                <a:solidFill>
                  <a:srgbClr val="FFFFFF"/>
                </a:solidFill>
              </a:rPr>
              <a:t>Сотрудничество России и Китайской Народной Республики в нефтегазовой сфере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30E58D5-C10B-2DB2-47DA-9B448B37D4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8" y="5467246"/>
            <a:ext cx="10965142" cy="48482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1100">
                <a:solidFill>
                  <a:srgbClr val="EBEBEB"/>
                </a:solidFill>
              </a:rPr>
              <a:t>Студент ОП «Мировая экономика» Дровников Сергей Сергеевич, Студентка ОП «Международные отношения: европейские и азиатские исследования» Шуранова Анна Артёмовна</a:t>
            </a:r>
          </a:p>
          <a:p>
            <a:pPr>
              <a:lnSpc>
                <a:spcPct val="90000"/>
              </a:lnSpc>
            </a:pPr>
            <a:endParaRPr lang="ru-RU" sz="1100">
              <a:solidFill>
                <a:srgbClr val="EBEBE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197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8906FC-89EF-6341-CC0D-EBEE36B7D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Нефтегазовое сотрудничество рф и кнр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A490F66-D124-DE04-BCA7-4E523C5E51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824" y="1589848"/>
            <a:ext cx="11546376" cy="2025711"/>
          </a:xfrm>
        </p:spPr>
        <p:txBody>
          <a:bodyPr>
            <a:normAutofit/>
          </a:bodyPr>
          <a:lstStyle/>
          <a:p>
            <a:pPr algn="just"/>
            <a:r>
              <a:rPr lang="ru-RU" sz="1800" i="1" dirty="0">
                <a:effectLst/>
                <a:latin typeface="+mj-lt"/>
                <a:ea typeface="Calibri" panose="020F0502020204030204" pitchFamily="34" charset="0"/>
                <a:cs typeface="Cordia New" panose="020B0304020202020204" pitchFamily="34" charset="-34"/>
              </a:rPr>
              <a:t>С февраля 2022 г., несмотря на крупный рост объемов поставок российской нефти в КНР, между государствами </a:t>
            </a:r>
            <a:r>
              <a:rPr lang="ru-RU" sz="1800" b="1" i="1" dirty="0">
                <a:effectLst/>
                <a:latin typeface="+mj-lt"/>
                <a:ea typeface="Calibri" panose="020F0502020204030204" pitchFamily="34" charset="0"/>
                <a:cs typeface="Cordia New" panose="020B0304020202020204" pitchFamily="34" charset="-34"/>
              </a:rPr>
              <a:t>не было принято решений о старте каких-либо крупных новых нефтяных проектов</a:t>
            </a:r>
            <a:r>
              <a:rPr lang="ru-RU" sz="1800" i="1" dirty="0">
                <a:effectLst/>
                <a:latin typeface="+mj-lt"/>
                <a:ea typeface="Calibri" panose="020F0502020204030204" pitchFamily="34" charset="0"/>
                <a:cs typeface="Cordia New" panose="020B0304020202020204" pitchFamily="34" charset="-34"/>
              </a:rPr>
              <a:t>, хотя КНР активно сотрудничает с Россией относительно разработки арктических нефтегазовых месторождений, </a:t>
            </a:r>
            <a:r>
              <a:rPr lang="ru-RU" sz="1800" b="1" i="1" dirty="0">
                <a:effectLst/>
                <a:latin typeface="+mj-lt"/>
                <a:ea typeface="Calibri" panose="020F0502020204030204" pitchFamily="34" charset="0"/>
                <a:cs typeface="Cordia New" panose="020B0304020202020204" pitchFamily="34" charset="-34"/>
              </a:rPr>
              <a:t>однако эти проекты в большей степени реализуются для наращивания производства природного газа. </a:t>
            </a: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8EAC7A94-3199-EE3F-3592-8CDB6C61FC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3871355"/>
              </p:ext>
            </p:extLst>
          </p:nvPr>
        </p:nvGraphicFramePr>
        <p:xfrm>
          <a:off x="707316" y="3279227"/>
          <a:ext cx="8573318" cy="3578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Объект 2">
            <a:extLst>
              <a:ext uri="{FF2B5EF4-FFF2-40B4-BE49-F238E27FC236}">
                <a16:creationId xmlns:a16="http://schemas.microsoft.com/office/drawing/2014/main" id="{1FA48A92-BB64-85D1-1B50-E0F2E0E052AF}"/>
              </a:ext>
            </a:extLst>
          </p:cNvPr>
          <p:cNvSpPr txBox="1">
            <a:spLocks/>
          </p:cNvSpPr>
          <p:nvPr/>
        </p:nvSpPr>
        <p:spPr>
          <a:xfrm rot="5400000">
            <a:off x="8759297" y="4344954"/>
            <a:ext cx="3276120" cy="114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dirty="0">
                <a:solidFill>
                  <a:schemeClr val="accent3"/>
                </a:solidFill>
                <a:latin typeface="+mj-lt"/>
                <a:ea typeface="Calibri" panose="020F0502020204030204" pitchFamily="34" charset="0"/>
                <a:cs typeface="Cordia New" panose="020B0304020202020204" pitchFamily="34" charset="-34"/>
              </a:rPr>
              <a:t>Каналы, по которым наращиваются поставки российской нефти в КНР</a:t>
            </a:r>
          </a:p>
        </p:txBody>
      </p:sp>
    </p:spTree>
    <p:extLst>
      <p:ext uri="{BB962C8B-B14F-4D97-AF65-F5344CB8AC3E}">
        <p14:creationId xmlns:p14="http://schemas.microsoft.com/office/powerpoint/2010/main" val="23774424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18B003-69CC-015A-338F-C249B606A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ПРИЧИНЫ РЕАЛИЗАЦИИ РОССИЕЙ ПРОЕКТА «СИЛА СИБИРИ»</a:t>
            </a:r>
          </a:p>
        </p:txBody>
      </p:sp>
      <p:graphicFrame>
        <p:nvGraphicFramePr>
          <p:cNvPr id="19" name="Схема 18">
            <a:extLst>
              <a:ext uri="{FF2B5EF4-FFF2-40B4-BE49-F238E27FC236}">
                <a16:creationId xmlns:a16="http://schemas.microsoft.com/office/drawing/2014/main" id="{111C160F-E59F-D1EF-4F58-96F3E64F3A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33496556"/>
              </p:ext>
            </p:extLst>
          </p:nvPr>
        </p:nvGraphicFramePr>
        <p:xfrm>
          <a:off x="581189" y="3240048"/>
          <a:ext cx="9943933" cy="24193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0" name="Схема 19">
            <a:extLst>
              <a:ext uri="{FF2B5EF4-FFF2-40B4-BE49-F238E27FC236}">
                <a16:creationId xmlns:a16="http://schemas.microsoft.com/office/drawing/2014/main" id="{9B5BF5EB-A516-FD59-C6D0-EE26A703AD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68578558"/>
              </p:ext>
            </p:extLst>
          </p:nvPr>
        </p:nvGraphicFramePr>
        <p:xfrm>
          <a:off x="581192" y="1106448"/>
          <a:ext cx="9943933" cy="3343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739F9739-8B2A-35E9-9C57-289EDA654A04}"/>
              </a:ext>
            </a:extLst>
          </p:cNvPr>
          <p:cNvSpPr txBox="1"/>
          <p:nvPr/>
        </p:nvSpPr>
        <p:spPr>
          <a:xfrm>
            <a:off x="10525123" y="2120248"/>
            <a:ext cx="1533527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Причины, обусловленные взаимными интересами </a:t>
            </a:r>
          </a:p>
          <a:p>
            <a:r>
              <a:rPr lang="ru-RU" sz="15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РФ и КНР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968D977-C8A4-29BD-C928-D6913CD355CE}"/>
              </a:ext>
            </a:extLst>
          </p:cNvPr>
          <p:cNvSpPr txBox="1"/>
          <p:nvPr/>
        </p:nvSpPr>
        <p:spPr>
          <a:xfrm>
            <a:off x="10525122" y="3743620"/>
            <a:ext cx="1533527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Причины, обусловленные</a:t>
            </a:r>
          </a:p>
          <a:p>
            <a:r>
              <a:rPr lang="ru-RU" sz="15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отношениями РФ и стран Запада</a:t>
            </a:r>
          </a:p>
        </p:txBody>
      </p:sp>
    </p:spTree>
    <p:extLst>
      <p:ext uri="{BB962C8B-B14F-4D97-AF65-F5344CB8AC3E}">
        <p14:creationId xmlns:p14="http://schemas.microsoft.com/office/powerpoint/2010/main" val="12931652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57C4C4-3100-2214-1387-22DE07C44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/>
              <a:t>ВОПРОС ЭКОНОМИЧЕСКОЙ ЦЕЛЕСООБРАЗНОСТИ ГАЗОПРОВОДА </a:t>
            </a:r>
            <a:br>
              <a:rPr lang="ru-RU" b="1" dirty="0"/>
            </a:br>
            <a:r>
              <a:rPr lang="ru-RU" b="1" dirty="0"/>
              <a:t>«СИЛА СИБИРИ»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31BA5329-A11E-F052-6BC7-720894C05DA6}"/>
              </a:ext>
            </a:extLst>
          </p:cNvPr>
          <p:cNvSpPr/>
          <p:nvPr/>
        </p:nvSpPr>
        <p:spPr>
          <a:xfrm>
            <a:off x="476250" y="2159310"/>
            <a:ext cx="5248275" cy="126969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>
                <a:latin typeface="+mj-lt"/>
                <a:ea typeface="Calibri" panose="020F0502020204030204" pitchFamily="34" charset="0"/>
                <a:cs typeface="Cordia New" panose="020B0304020202020204" pitchFamily="34" charset="-34"/>
              </a:rPr>
              <a:t>У </a:t>
            </a:r>
            <a:r>
              <a:rPr lang="ru-RU" i="1" dirty="0">
                <a:effectLst/>
                <a:latin typeface="+mj-lt"/>
                <a:ea typeface="Calibri" panose="020F0502020204030204" pitchFamily="34" charset="0"/>
                <a:cs typeface="Cordia New" panose="020B0304020202020204" pitchFamily="34" charset="-34"/>
              </a:rPr>
              <a:t>Китая была и остается возможность покупать сжиженный природный газ на мировых рынках, которые были перенасыщены, в особенности в период пандемии </a:t>
            </a:r>
            <a:r>
              <a:rPr lang="en-US" i="1" dirty="0">
                <a:effectLst/>
                <a:latin typeface="+mj-lt"/>
                <a:ea typeface="Calibri" panose="020F0502020204030204" pitchFamily="34" charset="0"/>
                <a:cs typeface="Cordia New" panose="020B0304020202020204" pitchFamily="34" charset="-34"/>
              </a:rPr>
              <a:t>COVID</a:t>
            </a:r>
            <a:r>
              <a:rPr lang="ru-RU" i="1" dirty="0">
                <a:effectLst/>
                <a:latin typeface="+mj-lt"/>
                <a:ea typeface="Calibri" panose="020F0502020204030204" pitchFamily="34" charset="0"/>
                <a:cs typeface="Cordia New" panose="020B0304020202020204" pitchFamily="34" charset="-34"/>
              </a:rPr>
              <a:t>-19</a:t>
            </a:r>
          </a:p>
        </p:txBody>
      </p:sp>
      <p:sp>
        <p:nvSpPr>
          <p:cNvPr id="10" name="Стрелка: вниз 9">
            <a:extLst>
              <a:ext uri="{FF2B5EF4-FFF2-40B4-BE49-F238E27FC236}">
                <a16:creationId xmlns:a16="http://schemas.microsoft.com/office/drawing/2014/main" id="{0A3E0C3F-6791-4A43-CB95-B459E788AF9E}"/>
              </a:ext>
            </a:extLst>
          </p:cNvPr>
          <p:cNvSpPr/>
          <p:nvPr/>
        </p:nvSpPr>
        <p:spPr>
          <a:xfrm>
            <a:off x="2733674" y="3588036"/>
            <a:ext cx="733425" cy="568635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C7D5AA-11C2-4094-D356-F8E6A74F011E}"/>
              </a:ext>
            </a:extLst>
          </p:cNvPr>
          <p:cNvSpPr txBox="1"/>
          <p:nvPr/>
        </p:nvSpPr>
        <p:spPr>
          <a:xfrm>
            <a:off x="385762" y="5677011"/>
            <a:ext cx="55054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i="1" dirty="0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  <a:cs typeface="Cordia New" panose="020B0304020202020204" pitchFamily="34" charset="-34"/>
              </a:rPr>
              <a:t>На 2023 г. в условиях падения цен на газ возможност</a:t>
            </a:r>
            <a:r>
              <a:rPr lang="ru-RU" i="1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Cordia New" panose="020B0304020202020204" pitchFamily="34" charset="-34"/>
              </a:rPr>
              <a:t>ей</a:t>
            </a:r>
            <a:r>
              <a:rPr lang="ru-RU" i="1" dirty="0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  <a:cs typeface="Cordia New" panose="020B0304020202020204" pitchFamily="34" charset="-34"/>
              </a:rPr>
              <a:t> для увеличения этих стимулов мало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E9BCD987-FD52-3952-8D1A-69A2EF6479B3}"/>
              </a:ext>
            </a:extLst>
          </p:cNvPr>
          <p:cNvSpPr/>
          <p:nvPr/>
        </p:nvSpPr>
        <p:spPr>
          <a:xfrm>
            <a:off x="476250" y="4373624"/>
            <a:ext cx="5324475" cy="115143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>
                <a:latin typeface="+mj-lt"/>
                <a:ea typeface="Calibri" panose="020F0502020204030204" pitchFamily="34" charset="0"/>
                <a:cs typeface="Cordia New" panose="020B0304020202020204" pitchFamily="34" charset="-34"/>
              </a:rPr>
              <a:t>C</a:t>
            </a:r>
            <a:r>
              <a:rPr lang="ru-RU" sz="1800" i="1" dirty="0">
                <a:effectLst/>
                <a:latin typeface="+mj-lt"/>
                <a:ea typeface="Calibri" panose="020F0502020204030204" pitchFamily="34" charset="0"/>
                <a:cs typeface="Cordia New" panose="020B0304020202020204" pitchFamily="34" charset="-34"/>
              </a:rPr>
              <a:t>тимулы Китая к заключению долгосрочных контрактов на импорт российского газа оставались достаточно низкими</a:t>
            </a:r>
            <a:endParaRPr lang="ru-RU" i="1" dirty="0">
              <a:effectLst/>
              <a:latin typeface="+mj-lt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9CF4F4D0-14A7-B476-BE74-B3B6D62B5571}"/>
              </a:ext>
            </a:extLst>
          </p:cNvPr>
          <p:cNvSpPr/>
          <p:nvPr/>
        </p:nvSpPr>
        <p:spPr>
          <a:xfrm>
            <a:off x="6591302" y="2159310"/>
            <a:ext cx="5248275" cy="126969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i="1" dirty="0">
                <a:effectLst/>
                <a:latin typeface="+mj-lt"/>
                <a:ea typeface="Calibri" panose="020F0502020204030204" pitchFamily="34" charset="0"/>
                <a:cs typeface="Cordia New" panose="020B0304020202020204" pitchFamily="34" charset="-34"/>
              </a:rPr>
              <a:t>Прекращение возможности экспорта в ЕС, который был крупнейшим покупателем российского газа до санкций 2022 г.</a:t>
            </a: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D59BBF0F-E23C-A0F9-8B95-5C29BD51967A}"/>
              </a:ext>
            </a:extLst>
          </p:cNvPr>
          <p:cNvSpPr/>
          <p:nvPr/>
        </p:nvSpPr>
        <p:spPr>
          <a:xfrm>
            <a:off x="6591302" y="4385456"/>
            <a:ext cx="5324475" cy="115143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>
                <a:latin typeface="+mj-lt"/>
                <a:ea typeface="Calibri" panose="020F0502020204030204" pitchFamily="34" charset="0"/>
                <a:cs typeface="Cordia New" panose="020B0304020202020204" pitchFamily="34" charset="-34"/>
              </a:rPr>
              <a:t>Готовность ПАО «Газпром» к строительству второго и третьего газопроводов в Китай</a:t>
            </a:r>
            <a:endParaRPr lang="ru-RU" i="1" dirty="0">
              <a:effectLst/>
              <a:latin typeface="+mj-lt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18" name="Стрелка: вниз 17">
            <a:extLst>
              <a:ext uri="{FF2B5EF4-FFF2-40B4-BE49-F238E27FC236}">
                <a16:creationId xmlns:a16="http://schemas.microsoft.com/office/drawing/2014/main" id="{DADBA9C9-3512-D9D7-4EDC-5652F2DB30A2}"/>
              </a:ext>
            </a:extLst>
          </p:cNvPr>
          <p:cNvSpPr/>
          <p:nvPr/>
        </p:nvSpPr>
        <p:spPr>
          <a:xfrm>
            <a:off x="8848726" y="3588036"/>
            <a:ext cx="733425" cy="568635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B1B5EAB-D894-530D-74E6-374C1F0321A6}"/>
              </a:ext>
            </a:extLst>
          </p:cNvPr>
          <p:cNvSpPr txBox="1"/>
          <p:nvPr/>
        </p:nvSpPr>
        <p:spPr>
          <a:xfrm>
            <a:off x="6619710" y="5113127"/>
            <a:ext cx="532447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§"/>
            </a:pPr>
            <a:endParaRPr lang="ru-RU" i="1" dirty="0">
              <a:solidFill>
                <a:srgbClr val="FF0000"/>
              </a:solidFill>
              <a:latin typeface="+mj-lt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285750" indent="-285750" algn="ctr">
              <a:buFont typeface="Wingdings" panose="05000000000000000000" pitchFamily="2" charset="2"/>
              <a:buChar char="§"/>
            </a:pPr>
            <a:endParaRPr lang="ru-RU" sz="1800" i="1" dirty="0">
              <a:solidFill>
                <a:srgbClr val="FF0000"/>
              </a:solidFill>
              <a:effectLst/>
              <a:latin typeface="+mj-lt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algn="ctr"/>
            <a:r>
              <a:rPr lang="ru-RU" sz="1800" i="1" dirty="0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  <a:cs typeface="Cordia New" panose="020B0304020202020204" pitchFamily="34" charset="-34"/>
              </a:rPr>
              <a:t>Эти проекты приобретают для России особую значимость как в экономической, так и в политической плоскостях</a:t>
            </a:r>
            <a:endParaRPr lang="ru-RU" i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C0F52F5-A52B-9B92-3352-79CC5941AE82}"/>
              </a:ext>
            </a:extLst>
          </p:cNvPr>
          <p:cNvSpPr txBox="1"/>
          <p:nvPr/>
        </p:nvSpPr>
        <p:spPr>
          <a:xfrm>
            <a:off x="476250" y="1789908"/>
            <a:ext cx="55054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effectLst/>
                <a:latin typeface="+mj-lt"/>
                <a:ea typeface="Calibri" panose="020F0502020204030204" pitchFamily="34" charset="0"/>
                <a:cs typeface="Cordia New" panose="020B0304020202020204" pitchFamily="34" charset="-34"/>
              </a:rPr>
              <a:t>До санкций 2022 года</a:t>
            </a:r>
            <a:r>
              <a:rPr lang="en-US" b="1" i="1" dirty="0">
                <a:effectLst/>
                <a:latin typeface="+mj-lt"/>
                <a:ea typeface="Calibri" panose="020F0502020204030204" pitchFamily="34" charset="0"/>
                <a:cs typeface="Cordia New" panose="020B0304020202020204" pitchFamily="34" charset="-34"/>
              </a:rPr>
              <a:t>:</a:t>
            </a:r>
            <a:endParaRPr lang="ru-RU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0D38C66-B48B-4910-4A31-1CB35AB436D5}"/>
              </a:ext>
            </a:extLst>
          </p:cNvPr>
          <p:cNvSpPr txBox="1"/>
          <p:nvPr/>
        </p:nvSpPr>
        <p:spPr>
          <a:xfrm>
            <a:off x="6438736" y="1790178"/>
            <a:ext cx="55054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latin typeface="+mj-lt"/>
                <a:ea typeface="Calibri" panose="020F0502020204030204" pitchFamily="34" charset="0"/>
                <a:cs typeface="Cordia New" panose="020B0304020202020204" pitchFamily="34" charset="-34"/>
              </a:rPr>
              <a:t>После</a:t>
            </a:r>
            <a:r>
              <a:rPr lang="ru-RU" b="1" i="1" dirty="0">
                <a:effectLst/>
                <a:latin typeface="+mj-lt"/>
                <a:ea typeface="Calibri" panose="020F0502020204030204" pitchFamily="34" charset="0"/>
                <a:cs typeface="Cordia New" panose="020B0304020202020204" pitchFamily="34" charset="-34"/>
              </a:rPr>
              <a:t> санкций 2022 года</a:t>
            </a:r>
            <a:r>
              <a:rPr lang="en-US" b="1" i="1" dirty="0">
                <a:effectLst/>
                <a:latin typeface="+mj-lt"/>
                <a:ea typeface="Calibri" panose="020F0502020204030204" pitchFamily="34" charset="0"/>
                <a:cs typeface="Cordia New" panose="020B0304020202020204" pitchFamily="34" charset="-34"/>
              </a:rPr>
              <a:t>: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4489057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47426F-CF44-9401-0B31-7CF277240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финансовое участие Китая в российских спг-проектах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82D0F997-414E-B29B-E489-9E43D111D3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083" y="2524759"/>
            <a:ext cx="7698659" cy="4154781"/>
          </a:xfrm>
        </p:spPr>
        <p:txBody>
          <a:bodyPr>
            <a:normAutofit lnSpcReduction="10000"/>
          </a:bodyPr>
          <a:lstStyle/>
          <a:p>
            <a:r>
              <a:rPr lang="ru-RU" sz="1800" i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Cordia New" panose="020B0304020202020204" pitchFamily="34" charset="-34"/>
              </a:rPr>
              <a:t>Китайские инвестиции сыграли ключевую роль в финансировании проекта производства сжиженного природного газа (СПГ) «Ямал СПГ» компании «НОВАТЭК», использующего ресурсы Южно-Тамбейского месторождения</a:t>
            </a:r>
            <a:endParaRPr lang="de-DE" sz="1800" i="1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r>
              <a:rPr lang="ru-RU" sz="1800" b="1" i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Cordia New" panose="020B0304020202020204" pitchFamily="34" charset="-34"/>
              </a:rPr>
              <a:t>Доля китайских компаний в</a:t>
            </a:r>
            <a:r>
              <a:rPr lang="ru-RU" b="1" i="1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Cordia New" panose="020B0304020202020204" pitchFamily="34" charset="-34"/>
              </a:rPr>
              <a:t> проекте «Ямал-СПГ» составляет 29.9%</a:t>
            </a:r>
            <a:endParaRPr lang="ru-RU" sz="1800" b="1" i="1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r>
              <a:rPr lang="ru-RU" sz="1800" i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Cordia New" panose="020B0304020202020204" pitchFamily="34" charset="-34"/>
              </a:rPr>
              <a:t>Мощность «Ямал СПГ» составляет 17,4 млн тонн (три технологические линии по производству СПГ, каждая мощностью в 5,5 млн тонн каждая и одна технологическая линия мощностью в 0,9 млн тонн в год). </a:t>
            </a:r>
          </a:p>
          <a:p>
            <a:r>
              <a:rPr lang="ru-RU" sz="1800" b="1" i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Cordia New" panose="020B0304020202020204" pitchFamily="34" charset="-34"/>
              </a:rPr>
              <a:t>В мае 2014 г. CNPC (China National Petroleum Corporation) и «Ямал СПГ» подписали контракт на поставку 3 млн тонн СПГ в год в течение 20 лет. </a:t>
            </a:r>
            <a:r>
              <a:rPr lang="ru-RU" sz="1800" i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Cordia New" panose="020B0304020202020204" pitchFamily="34" charset="-34"/>
              </a:rPr>
              <a:t>Первые поставки были осуществлены в 2017 г. </a:t>
            </a:r>
            <a:endParaRPr lang="de-DE" sz="1800" i="1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r>
              <a:rPr lang="ru-RU" sz="1800" b="1" i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Cordia New" panose="020B0304020202020204" pitchFamily="34" charset="-34"/>
              </a:rPr>
              <a:t>Сегодня «Ямал СПГ» формирует около 5% мирового рынка СПГ</a:t>
            </a:r>
          </a:p>
          <a:p>
            <a:endParaRPr lang="ru-RU" i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7D23A7-A65A-C2DC-8117-9C52053BBE51}"/>
              </a:ext>
            </a:extLst>
          </p:cNvPr>
          <p:cNvSpPr txBox="1"/>
          <p:nvPr/>
        </p:nvSpPr>
        <p:spPr>
          <a:xfrm>
            <a:off x="757083" y="1993393"/>
            <a:ext cx="54077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1. Ямал-СПГ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1CDD71C-758A-4ADB-A5F6-F8CB2F5747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1715" y="2158832"/>
            <a:ext cx="3083987" cy="1734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9BE57F3-73C3-2367-B166-EF79FF8CD571}"/>
              </a:ext>
            </a:extLst>
          </p:cNvPr>
          <p:cNvSpPr txBox="1"/>
          <p:nvPr/>
        </p:nvSpPr>
        <p:spPr>
          <a:xfrm>
            <a:off x="8906937" y="3893575"/>
            <a:ext cx="338338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/>
              <a:t>Источник</a:t>
            </a:r>
            <a:r>
              <a:rPr lang="en-US" sz="1400" dirty="0"/>
              <a:t>: https://www.novatek.ru/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015378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B3F1A7-3DEA-61F3-2871-F2B0BE80B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финансовое участие Китая в российских спг-проектах</a:t>
            </a: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AEF516-995E-4060-54AE-5F2EFF591E28}"/>
              </a:ext>
            </a:extLst>
          </p:cNvPr>
          <p:cNvSpPr txBox="1"/>
          <p:nvPr/>
        </p:nvSpPr>
        <p:spPr>
          <a:xfrm>
            <a:off x="581192" y="1927526"/>
            <a:ext cx="54077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2</a:t>
            </a:r>
            <a:r>
              <a:rPr lang="ru-RU" sz="2000" b="1" dirty="0"/>
              <a:t>. Арктик СПГ-2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276FA6-862D-0627-670C-D1AD2C795CBF}"/>
              </a:ext>
            </a:extLst>
          </p:cNvPr>
          <p:cNvSpPr txBox="1"/>
          <p:nvPr/>
        </p:nvSpPr>
        <p:spPr>
          <a:xfrm>
            <a:off x="411867" y="5142045"/>
            <a:ext cx="1145566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ru-RU" sz="1800" i="1" dirty="0">
                <a:effectLst/>
                <a:latin typeface="+mj-lt"/>
                <a:ea typeface="Calibri" panose="020F0502020204030204" pitchFamily="34" charset="0"/>
                <a:cs typeface="Cordia New" panose="020B0304020202020204" pitchFamily="34" charset="-34"/>
              </a:rPr>
              <a:t>Проектная суммарная мощность «Арктик СПГ - 2» составляет </a:t>
            </a:r>
            <a:r>
              <a:rPr lang="ru-RU" sz="1800" b="1" i="1" dirty="0">
                <a:effectLst/>
                <a:latin typeface="+mj-lt"/>
                <a:ea typeface="Calibri" panose="020F0502020204030204" pitchFamily="34" charset="0"/>
                <a:cs typeface="Cordia New" panose="020B0304020202020204" pitchFamily="34" charset="-34"/>
              </a:rPr>
              <a:t>19,8 млн т. </a:t>
            </a:r>
            <a:r>
              <a:rPr lang="ru-RU" sz="1800" i="1" dirty="0">
                <a:effectLst/>
                <a:latin typeface="+mj-lt"/>
                <a:ea typeface="Calibri" panose="020F0502020204030204" pitchFamily="34" charset="0"/>
                <a:cs typeface="Cordia New" panose="020B0304020202020204" pitchFamily="34" charset="-34"/>
              </a:rPr>
              <a:t>природного газа в год. </a:t>
            </a:r>
          </a:p>
          <a:p>
            <a:pPr marL="285750" indent="-285750" algn="just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ru-RU" i="1" dirty="0">
                <a:latin typeface="+mj-lt"/>
                <a:ea typeface="Calibri" panose="020F0502020204030204" pitchFamily="34" charset="0"/>
                <a:cs typeface="Cordia New" panose="020B0304020202020204" pitchFamily="34" charset="-34"/>
              </a:rPr>
              <a:t>У</a:t>
            </a:r>
            <a:r>
              <a:rPr lang="ru-RU" sz="1800" i="1" dirty="0">
                <a:effectLst/>
                <a:latin typeface="+mj-lt"/>
                <a:ea typeface="Calibri" panose="020F0502020204030204" pitchFamily="34" charset="0"/>
                <a:cs typeface="Cordia New" panose="020B0304020202020204" pitchFamily="34" charset="-34"/>
              </a:rPr>
              <a:t>глеродный след производства тонны СПГ на «Арктик СПГ 2» составит </a:t>
            </a:r>
            <a:r>
              <a:rPr lang="ru-RU" sz="1800" b="1" i="1" dirty="0">
                <a:effectLst/>
                <a:latin typeface="+mj-lt"/>
                <a:ea typeface="Calibri" panose="020F0502020204030204" pitchFamily="34" charset="0"/>
                <a:cs typeface="Cordia New" panose="020B0304020202020204" pitchFamily="34" charset="-34"/>
              </a:rPr>
              <a:t>0,26 т</a:t>
            </a:r>
            <a:r>
              <a:rPr lang="ru-RU" sz="1800" i="1" dirty="0">
                <a:effectLst/>
                <a:latin typeface="+mj-lt"/>
                <a:ea typeface="Calibri" panose="020F0502020204030204" pitchFamily="34" charset="0"/>
                <a:cs typeface="Cordia New" panose="020B0304020202020204" pitchFamily="34" charset="-34"/>
              </a:rPr>
              <a:t>., в сравнении со средним показателем в мире, равным </a:t>
            </a:r>
            <a:r>
              <a:rPr lang="ru-RU" sz="1800" b="1" i="1" dirty="0">
                <a:effectLst/>
                <a:latin typeface="+mj-lt"/>
                <a:ea typeface="Calibri" panose="020F0502020204030204" pitchFamily="34" charset="0"/>
                <a:cs typeface="Cordia New" panose="020B0304020202020204" pitchFamily="34" charset="-34"/>
              </a:rPr>
              <a:t>0,4 т</a:t>
            </a:r>
            <a:r>
              <a:rPr lang="ru-RU" sz="1800" i="1" dirty="0">
                <a:effectLst/>
                <a:latin typeface="+mj-lt"/>
                <a:ea typeface="Calibri" panose="020F0502020204030204" pitchFamily="34" charset="0"/>
                <a:cs typeface="Cordia New" panose="020B0304020202020204" pitchFamily="34" charset="-34"/>
              </a:rPr>
              <a:t>. </a:t>
            </a:r>
          </a:p>
          <a:p>
            <a:pPr marL="285750" indent="-285750" algn="just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ru-RU" sz="1800" b="1" i="1" dirty="0">
                <a:effectLst/>
                <a:latin typeface="+mj-lt"/>
                <a:ea typeface="Calibri" panose="020F0502020204030204" pitchFamily="34" charset="0"/>
                <a:cs typeface="Cordia New" panose="020B0304020202020204" pitchFamily="34" charset="-34"/>
              </a:rPr>
              <a:t>Китай является крупнейшим иностранным инвестором в «Арктик СПГ 2» (20%).</a:t>
            </a:r>
            <a:r>
              <a:rPr lang="ru-RU" b="1" i="1" dirty="0">
                <a:effectLst/>
                <a:latin typeface="+mj-lt"/>
              </a:rPr>
              <a:t> </a:t>
            </a:r>
            <a:endParaRPr lang="ru-RU" sz="1200" b="1" i="1" kern="100" dirty="0">
              <a:effectLst/>
              <a:latin typeface="+mj-lt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C036C32-0CD9-E562-CAF5-1DF279C5708D}"/>
              </a:ext>
            </a:extLst>
          </p:cNvPr>
          <p:cNvSpPr txBox="1"/>
          <p:nvPr/>
        </p:nvSpPr>
        <p:spPr>
          <a:xfrm>
            <a:off x="411867" y="2627391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ru-RU" sz="1800" i="1" dirty="0">
                <a:effectLst/>
                <a:latin typeface="+mj-lt"/>
                <a:ea typeface="Calibri" panose="020F0502020204030204" pitchFamily="34" charset="0"/>
                <a:cs typeface="Cordia New" panose="020B0304020202020204" pitchFamily="34" charset="-34"/>
              </a:rPr>
              <a:t>Ресурсной базой для «Арктик СПГ 2» должно стать Утреннее месторождение на Гыданском полуострове, в 70 км через Обскую губу от завода «Ямал СПГ», расположенного на Ямальском полуострове. 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FA8395A-7076-DFFE-BF74-193CD5F464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2024" y="1877370"/>
            <a:ext cx="3048975" cy="2873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8129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B34DB7-469B-2DF7-3A3A-FC0A353AE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/>
              <a:t>ТЕХНОЛОГИЧЕСКОЕ участие Китая </a:t>
            </a:r>
            <a:br>
              <a:rPr lang="ru-RU" b="1" dirty="0"/>
            </a:br>
            <a:r>
              <a:rPr lang="ru-RU" b="1" dirty="0"/>
              <a:t>в российских спг-проектах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11EE97-B95F-3078-5B94-6A043FF613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949116"/>
            <a:ext cx="11296050" cy="1479884"/>
          </a:xfrm>
        </p:spPr>
        <p:txBody>
          <a:bodyPr>
            <a:normAutofit fontScale="92500"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ru-RU" sz="2000" i="1" kern="100" dirty="0">
                <a:effectLst/>
                <a:latin typeface="+mj-lt"/>
                <a:ea typeface="Calibri" panose="020F0502020204030204" pitchFamily="34" charset="0"/>
                <a:cs typeface="Cordia New" panose="020B0304020202020204" pitchFamily="34" charset="-34"/>
              </a:rPr>
              <a:t>Реализация проектов «Ямал СПГ» и «Арктик СПГ 2» позволила Китаю оказывать «НОВАТЭКу» обширную техническую помощь, которая была необходима России. </a:t>
            </a: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ru-RU" sz="2000" i="1" kern="100" dirty="0">
                <a:effectLst/>
                <a:latin typeface="+mj-lt"/>
                <a:ea typeface="Calibri" panose="020F0502020204030204" pitchFamily="34" charset="0"/>
                <a:cs typeface="Cordia New" panose="020B0304020202020204" pitchFamily="34" charset="-34"/>
              </a:rPr>
              <a:t>КНР получила многомиллиардные контракты на поставку оборудования и предоставление услуг. </a:t>
            </a:r>
          </a:p>
          <a:p>
            <a:endParaRPr lang="ru-RU" sz="2000" i="1" dirty="0">
              <a:latin typeface="+mj-lt"/>
            </a:endParaRP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18EEDD94-DF8D-6174-D896-4C47F955FE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02942769"/>
              </p:ext>
            </p:extLst>
          </p:nvPr>
        </p:nvGraphicFramePr>
        <p:xfrm>
          <a:off x="581192" y="2730653"/>
          <a:ext cx="11296050" cy="4127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0750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76DD2D-D110-1144-1B30-AB4224C23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ВЫГОДЫ СТОРОН ОТ совместного УЧАСТИЯ В АРКТИЧЕСКИХ СПГ-ПРОЕКТАХ</a:t>
            </a:r>
          </a:p>
        </p:txBody>
      </p:sp>
      <p:graphicFrame>
        <p:nvGraphicFramePr>
          <p:cNvPr id="10" name="Схема 9">
            <a:extLst>
              <a:ext uri="{FF2B5EF4-FFF2-40B4-BE49-F238E27FC236}">
                <a16:creationId xmlns:a16="http://schemas.microsoft.com/office/drawing/2014/main" id="{1D0C4839-F5CB-2763-06E0-7258F3E14C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35326113"/>
              </p:ext>
            </p:extLst>
          </p:nvPr>
        </p:nvGraphicFramePr>
        <p:xfrm>
          <a:off x="447975" y="1715956"/>
          <a:ext cx="11296050" cy="4127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756967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607D92-490D-8078-B331-9D425FB3A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ru-RU">
                <a:solidFill>
                  <a:srgbClr val="FFFEFF"/>
                </a:solidFill>
              </a:rPr>
              <a:t>Альтернативная энергетика</a:t>
            </a: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DEF2F87E-3C51-06CA-4D4E-5FB9A059225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81192" y="2180496"/>
          <a:ext cx="11053089" cy="41716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324391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607D92-490D-8078-B331-9D425FB3A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ru-RU">
                <a:solidFill>
                  <a:srgbClr val="FFFEFF"/>
                </a:solidFill>
              </a:rPr>
              <a:t>рекомендации</a:t>
            </a:r>
            <a:endParaRPr lang="ru-RU" dirty="0">
              <a:solidFill>
                <a:srgbClr val="FFFEFF"/>
              </a:solidFill>
            </a:endParaRPr>
          </a:p>
        </p:txBody>
      </p:sp>
      <p:graphicFrame>
        <p:nvGraphicFramePr>
          <p:cNvPr id="6" name="Объект 3">
            <a:extLst>
              <a:ext uri="{FF2B5EF4-FFF2-40B4-BE49-F238E27FC236}">
                <a16:creationId xmlns:a16="http://schemas.microsoft.com/office/drawing/2014/main" id="{15CE3953-47F8-982D-97D9-ABA337B8BD3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13097" y="2131857"/>
          <a:ext cx="11413013" cy="42494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32187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DC15F77D-5C19-B049-FFBD-843BE5F07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Структура доклада</a:t>
            </a:r>
            <a:endParaRPr lang="ru-RU" dirty="0"/>
          </a:p>
        </p:txBody>
      </p:sp>
      <p:graphicFrame>
        <p:nvGraphicFramePr>
          <p:cNvPr id="9" name="Объект 4">
            <a:extLst>
              <a:ext uri="{FF2B5EF4-FFF2-40B4-BE49-F238E27FC236}">
                <a16:creationId xmlns:a16="http://schemas.microsoft.com/office/drawing/2014/main" id="{707F36C8-E74B-9865-28CF-A6CAB8A0D69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81192" y="2180496"/>
          <a:ext cx="11029615" cy="36783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57591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Снег в художественном шар">
            <a:extLst>
              <a:ext uri="{FF2B5EF4-FFF2-40B4-BE49-F238E27FC236}">
                <a16:creationId xmlns:a16="http://schemas.microsoft.com/office/drawing/2014/main" id="{567953D6-116D-9279-0156-89F5B5CD2D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</a:blip>
          <a:srcRect t="6352" b="1329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8E437E-2727-C532-8FB5-7DCDB2FCF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FFFFFF"/>
                </a:solidFill>
              </a:rPr>
              <a:t>Введение и актуальность исследования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4F66EFD-3FE4-3891-DE11-6DA42AE113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Россия - один из крупнейших в мире экспортеров ископаемого топлива</a:t>
            </a:r>
          </a:p>
          <a:p>
            <a:pPr algn="just"/>
            <a:r>
              <a:rPr lang="ru-RU" dirty="0"/>
              <a:t>Роль страны в мировом энергетическом ландшафте трансформируется под влиянием мировой климатической политики и кризиса 2022 г.</a:t>
            </a:r>
          </a:p>
          <a:p>
            <a:pPr algn="just"/>
            <a:r>
              <a:rPr lang="ru-RU" dirty="0"/>
              <a:t>Роль КНР как ключевого партнера России в сфере энергетики возрастает в новых геополитических условиях</a:t>
            </a:r>
          </a:p>
          <a:p>
            <a:pPr algn="just"/>
            <a:r>
              <a:rPr lang="ru-RU" dirty="0"/>
              <a:t>Россия в многом переориентировала потоки нефти в Китай, став в 2022 г. вторым крупнейшим поставщиком</a:t>
            </a:r>
          </a:p>
          <a:p>
            <a:pPr algn="just"/>
            <a:r>
              <a:rPr lang="ru-RU" dirty="0"/>
              <a:t>Китай для России – не только альтернативный потребитель энергоресурсов, но и крупнейший стратегический партнер </a:t>
            </a:r>
            <a:r>
              <a:rPr lang="ru-RU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ru-RU" dirty="0"/>
              <a:t>энергетическое сотрудничество многоаспектно </a:t>
            </a:r>
          </a:p>
        </p:txBody>
      </p:sp>
    </p:spTree>
    <p:extLst>
      <p:ext uri="{BB962C8B-B14F-4D97-AF65-F5344CB8AC3E}">
        <p14:creationId xmlns:p14="http://schemas.microsoft.com/office/powerpoint/2010/main" val="1209535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FF41B2-DAA8-6B22-EB72-30EAFB538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FFFEFF"/>
                </a:solidFill>
              </a:rPr>
              <a:t>Материалы и методы</a:t>
            </a:r>
          </a:p>
        </p:txBody>
      </p:sp>
      <p:graphicFrame>
        <p:nvGraphicFramePr>
          <p:cNvPr id="23" name="Объект 2">
            <a:extLst>
              <a:ext uri="{FF2B5EF4-FFF2-40B4-BE49-F238E27FC236}">
                <a16:creationId xmlns:a16="http://schemas.microsoft.com/office/drawing/2014/main" id="{D3857E42-4161-BBCF-83B4-E103EE29DE2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81025" y="2181225"/>
          <a:ext cx="11029950" cy="3678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67175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580C3C-85F7-D601-5109-8EB24B015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Нефтегазовое сотрудничество рф и кнр</a:t>
            </a:r>
            <a:br>
              <a:rPr lang="ru-RU" b="1" dirty="0"/>
            </a:br>
            <a:r>
              <a:rPr lang="ru-RU" b="1" dirty="0"/>
              <a:t>Общие тенденции</a:t>
            </a: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4EEF6BF2-515C-95FD-4E35-709185E8A0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04255097"/>
              </p:ext>
            </p:extLst>
          </p:nvPr>
        </p:nvGraphicFramePr>
        <p:xfrm>
          <a:off x="52386" y="857342"/>
          <a:ext cx="12087226" cy="42847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430AF0B9-5A3A-FA15-16CC-1D5295A807BD}"/>
              </a:ext>
            </a:extLst>
          </p:cNvPr>
          <p:cNvGrpSpPr/>
          <p:nvPr/>
        </p:nvGrpSpPr>
        <p:grpSpPr>
          <a:xfrm>
            <a:off x="0" y="3000707"/>
            <a:ext cx="3962400" cy="898632"/>
            <a:chOff x="4374" y="1713042"/>
            <a:chExt cx="3711251" cy="858617"/>
          </a:xfrm>
        </p:grpSpPr>
        <p:sp>
          <p:nvSpPr>
            <p:cNvPr id="10" name="Стрелка: шеврон 9">
              <a:extLst>
                <a:ext uri="{FF2B5EF4-FFF2-40B4-BE49-F238E27FC236}">
                  <a16:creationId xmlns:a16="http://schemas.microsoft.com/office/drawing/2014/main" id="{8E0CC0B1-8487-62D2-4B1A-7EF36012B355}"/>
                </a:ext>
              </a:extLst>
            </p:cNvPr>
            <p:cNvSpPr/>
            <p:nvPr/>
          </p:nvSpPr>
          <p:spPr>
            <a:xfrm>
              <a:off x="4374" y="1713042"/>
              <a:ext cx="3711251" cy="858617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Стрелка: шеврон 4">
              <a:extLst>
                <a:ext uri="{FF2B5EF4-FFF2-40B4-BE49-F238E27FC236}">
                  <a16:creationId xmlns:a16="http://schemas.microsoft.com/office/drawing/2014/main" id="{E2A90445-0A05-E4A7-1505-23198CC810AE}"/>
                </a:ext>
              </a:extLst>
            </p:cNvPr>
            <p:cNvSpPr txBox="1"/>
            <p:nvPr/>
          </p:nvSpPr>
          <p:spPr>
            <a:xfrm>
              <a:off x="220386" y="1713042"/>
              <a:ext cx="3279227" cy="8586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008" tIns="20003" rIns="20003" bIns="20003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400" i="1" kern="1200" dirty="0"/>
                <a:t>Рост зависимости китайской экономики от импорта нефти и нефтепродуктов, который связан в т. ч. со снижением внутреннего производства</a:t>
              </a:r>
              <a:endParaRPr lang="ru-RU" sz="1400" kern="1200" dirty="0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5DB901DD-8D99-00B6-E3DE-C7793294A5EA}"/>
              </a:ext>
            </a:extLst>
          </p:cNvPr>
          <p:cNvSpPr txBox="1"/>
          <p:nvPr/>
        </p:nvSpPr>
        <p:spPr>
          <a:xfrm>
            <a:off x="1345325" y="3918837"/>
            <a:ext cx="986921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>
                <a:latin typeface="Corbel" panose="020B0503020204020204" pitchFamily="34" charset="0"/>
              </a:rPr>
              <a:t>C</a:t>
            </a:r>
            <a:r>
              <a:rPr lang="ru-RU" sz="2400" b="1" i="1" dirty="0">
                <a:latin typeface="Corbel" panose="020B0503020204020204" pitchFamily="34" charset="0"/>
              </a:rPr>
              <a:t>отрудничество Китая в нефтегазовой отрасли с Россией</a:t>
            </a:r>
            <a:r>
              <a:rPr lang="en-US" sz="2400" b="1" i="1" dirty="0">
                <a:latin typeface="Corbel" panose="020B0503020204020204" pitchFamily="34" charset="0"/>
              </a:rPr>
              <a:t>:</a:t>
            </a:r>
            <a:r>
              <a:rPr lang="ru-RU" sz="2400" b="1" i="1" dirty="0">
                <a:latin typeface="Corbel" panose="020B0503020204020204" pitchFamily="34" charset="0"/>
              </a:rPr>
              <a:t> </a:t>
            </a:r>
            <a:endParaRPr lang="en-US" sz="2400" b="1" i="1" dirty="0">
              <a:latin typeface="Corbel" panose="020B0503020204020204" pitchFamily="34" charset="0"/>
            </a:endParaRPr>
          </a:p>
          <a:p>
            <a:endParaRPr lang="ru-RU" sz="2400" i="1" dirty="0">
              <a:latin typeface="Corbel" panose="020B0503020204020204" pitchFamily="34" charset="0"/>
            </a:endParaRP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4F5DC6F9-F04A-9CE0-BAA9-C2BBB2EDADCE}"/>
              </a:ext>
            </a:extLst>
          </p:cNvPr>
          <p:cNvSpPr/>
          <p:nvPr/>
        </p:nvSpPr>
        <p:spPr>
          <a:xfrm>
            <a:off x="581193" y="4389654"/>
            <a:ext cx="11029615" cy="752392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ru-RU" sz="1800" i="1" dirty="0">
                <a:latin typeface="Corbel" panose="020B0503020204020204" pitchFamily="34" charset="0"/>
              </a:rPr>
              <a:t>1) главным образом на диверсификацию маршрутов поставок</a:t>
            </a:r>
            <a:r>
              <a:rPr lang="en-US" sz="1800" i="1" dirty="0">
                <a:latin typeface="Corbel" panose="020B0503020204020204" pitchFamily="34" charset="0"/>
              </a:rPr>
              <a:t> </a:t>
            </a:r>
            <a:r>
              <a:rPr lang="ru-RU" sz="1800" i="1" dirty="0">
                <a:latin typeface="Corbel" panose="020B0503020204020204" pitchFamily="34" charset="0"/>
              </a:rPr>
              <a:t>углеводоров для Китая, </a:t>
            </a:r>
            <a:r>
              <a:rPr lang="ru-RU" sz="1800" i="1" kern="100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что снижает риски для КНР в сфере энергобезопасности</a:t>
            </a:r>
            <a:endParaRPr lang="en-US" sz="1800" i="1" kern="100" dirty="0">
              <a:effectLst/>
              <a:latin typeface="Corbel" panose="020B050302020402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0B6A1976-ECF2-FEA5-A9E4-B2DA0E5A6261}"/>
              </a:ext>
            </a:extLst>
          </p:cNvPr>
          <p:cNvSpPr/>
          <p:nvPr/>
        </p:nvSpPr>
        <p:spPr>
          <a:xfrm>
            <a:off x="581193" y="5387202"/>
            <a:ext cx="11029615" cy="752392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en-US" i="1" dirty="0">
                <a:latin typeface="Corbel" panose="020B0503020204020204" pitchFamily="34" charset="0"/>
              </a:rPr>
              <a:t>2</a:t>
            </a:r>
            <a:r>
              <a:rPr lang="ru-RU" sz="1800" i="1" dirty="0">
                <a:latin typeface="Corbel" panose="020B0503020204020204" pitchFamily="34" charset="0"/>
              </a:rPr>
              <a:t>) </a:t>
            </a:r>
            <a:r>
              <a:rPr lang="ru-RU" sz="1800" i="1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преследует и экономические выгоды, которые возникают для КНР на фоне возрастающих противоречий и обострения санкционной политики между странами Запада и Россией</a:t>
            </a:r>
            <a:endParaRPr lang="en-US" sz="1800" i="1" kern="100" dirty="0">
              <a:effectLst/>
              <a:latin typeface="Corbel" panose="020B050302020402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28610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E963A9-39EB-1911-BBDD-7B9ED552F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Нефтегазовое сотрудничество рф и кнр</a:t>
            </a: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12FF9800-BC9B-8438-7143-5E1B583A87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57004707"/>
              </p:ext>
            </p:extLst>
          </p:nvPr>
        </p:nvGraphicFramePr>
        <p:xfrm>
          <a:off x="447975" y="1740019"/>
          <a:ext cx="11296050" cy="4776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74593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BD9C89-FF85-A746-E471-2F88638F1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Положение российской нефти марки </a:t>
            </a:r>
            <a:r>
              <a:rPr lang="en-US" b="1" dirty="0" err="1"/>
              <a:t>urals</a:t>
            </a:r>
            <a:r>
              <a:rPr lang="en-US" b="1" dirty="0"/>
              <a:t> </a:t>
            </a:r>
            <a:br>
              <a:rPr lang="ru-RU" b="1" dirty="0"/>
            </a:br>
            <a:r>
              <a:rPr lang="ru-RU" b="1" dirty="0"/>
              <a:t>НА </a:t>
            </a:r>
            <a:r>
              <a:rPr lang="ru-RU" b="1" dirty="0" err="1"/>
              <a:t>МИРОВом</a:t>
            </a:r>
            <a:r>
              <a:rPr lang="ru-RU" b="1" dirty="0"/>
              <a:t> и китайском РЫНКАХ</a:t>
            </a:r>
            <a:endParaRPr lang="ru-RU" dirty="0"/>
          </a:p>
        </p:txBody>
      </p:sp>
      <p:graphicFrame>
        <p:nvGraphicFramePr>
          <p:cNvPr id="4" name="Объект 2">
            <a:extLst>
              <a:ext uri="{FF2B5EF4-FFF2-40B4-BE49-F238E27FC236}">
                <a16:creationId xmlns:a16="http://schemas.microsoft.com/office/drawing/2014/main" id="{F5FACBB8-63EF-770B-3D56-EC1317A3D9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8104480"/>
              </p:ext>
            </p:extLst>
          </p:nvPr>
        </p:nvGraphicFramePr>
        <p:xfrm>
          <a:off x="581192" y="1965435"/>
          <a:ext cx="10875083" cy="46245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58341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BD9C89-FF85-A746-E471-2F88638F1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Положение российской нефти марки </a:t>
            </a:r>
            <a:r>
              <a:rPr lang="en-US" b="1" dirty="0"/>
              <a:t>ESPO </a:t>
            </a:r>
            <a:br>
              <a:rPr lang="ru-RU" b="1" dirty="0"/>
            </a:br>
            <a:r>
              <a:rPr lang="ru-RU" b="1" dirty="0"/>
              <a:t>НА китайском </a:t>
            </a:r>
            <a:r>
              <a:rPr lang="ru-RU" b="1" dirty="0" err="1"/>
              <a:t>РЫНКе</a:t>
            </a:r>
            <a:endParaRPr lang="ru-RU" dirty="0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FDF9FA33-F1D9-9DDC-1AB3-96B3FC3D7A19}"/>
              </a:ext>
            </a:extLst>
          </p:cNvPr>
          <p:cNvSpPr/>
          <p:nvPr/>
        </p:nvSpPr>
        <p:spPr>
          <a:xfrm>
            <a:off x="466243" y="1903228"/>
            <a:ext cx="6985591" cy="203081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800" b="1" i="1" kern="100" dirty="0">
                <a:effectLst/>
                <a:latin typeface="+mj-lt"/>
                <a:ea typeface="Calibri" panose="020F0502020204030204" pitchFamily="34" charset="0"/>
                <a:cs typeface="Cordia New" panose="020B0304020202020204" pitchFamily="34" charset="-34"/>
              </a:rPr>
              <a:t>Дисконт на нефть марки </a:t>
            </a:r>
            <a:r>
              <a:rPr lang="en-US" sz="1800" b="1" i="1" kern="100" dirty="0">
                <a:effectLst/>
                <a:latin typeface="+mj-lt"/>
                <a:ea typeface="Calibri" panose="020F0502020204030204" pitchFamily="34" charset="0"/>
                <a:cs typeface="Cordia New" panose="020B0304020202020204" pitchFamily="34" charset="-34"/>
              </a:rPr>
              <a:t>ESPO</a:t>
            </a:r>
            <a:r>
              <a:rPr lang="ru-RU" sz="1800" b="1" i="1" kern="100" dirty="0">
                <a:effectLst/>
                <a:latin typeface="+mj-lt"/>
                <a:ea typeface="Calibri" panose="020F0502020204030204" pitchFamily="34" charset="0"/>
                <a:cs typeface="Cordia New" panose="020B0304020202020204" pitchFamily="34" charset="-34"/>
              </a:rPr>
              <a:t> по отношению к </a:t>
            </a:r>
            <a:r>
              <a:rPr lang="en-US" sz="1800" b="1" i="1" kern="100" dirty="0">
                <a:effectLst/>
                <a:latin typeface="+mj-lt"/>
                <a:ea typeface="Calibri" panose="020F0502020204030204" pitchFamily="34" charset="0"/>
                <a:cs typeface="Cordia New" panose="020B0304020202020204" pitchFamily="34" charset="-34"/>
              </a:rPr>
              <a:t>Brent </a:t>
            </a:r>
            <a:r>
              <a:rPr lang="ru-RU" sz="1800" b="1" i="1" kern="100" dirty="0">
                <a:effectLst/>
                <a:latin typeface="+mj-lt"/>
                <a:ea typeface="Calibri" panose="020F0502020204030204" pitchFamily="34" charset="0"/>
                <a:cs typeface="Cordia New" panose="020B0304020202020204" pitchFamily="34" charset="-34"/>
              </a:rPr>
              <a:t>к концу апреля 2023 г. находился на уровне 7 долл., </a:t>
            </a:r>
            <a:r>
              <a:rPr lang="ru-RU" sz="1800" i="1" kern="100" dirty="0">
                <a:effectLst/>
                <a:latin typeface="+mj-lt"/>
                <a:ea typeface="Calibri" panose="020F0502020204030204" pitchFamily="34" charset="0"/>
                <a:cs typeface="Cordia New" panose="020B0304020202020204" pitchFamily="34" charset="-34"/>
              </a:rPr>
              <a:t>что означает, что средняя цена продажи российской нефти марки </a:t>
            </a:r>
            <a:r>
              <a:rPr lang="en-US" sz="1800" i="1" kern="100" dirty="0">
                <a:effectLst/>
                <a:latin typeface="+mj-lt"/>
                <a:ea typeface="Calibri" panose="020F0502020204030204" pitchFamily="34" charset="0"/>
                <a:cs typeface="Cordia New" panose="020B0304020202020204" pitchFamily="34" charset="-34"/>
              </a:rPr>
              <a:t>ESPO </a:t>
            </a:r>
            <a:r>
              <a:rPr lang="ru-RU" sz="1800" i="1" kern="100" dirty="0">
                <a:effectLst/>
                <a:latin typeface="+mj-lt"/>
                <a:ea typeface="Calibri" panose="020F0502020204030204" pitchFamily="34" charset="0"/>
                <a:cs typeface="Cordia New" panose="020B0304020202020204" pitchFamily="34" charset="-34"/>
              </a:rPr>
              <a:t>в Китай находится на уровне выше 70 долл. за баррель, что превышает на 10 долл. потолок, введенный странами </a:t>
            </a:r>
            <a:r>
              <a:rPr lang="en-US" sz="1800" i="1" kern="100" dirty="0">
                <a:effectLst/>
                <a:latin typeface="+mj-lt"/>
                <a:ea typeface="Calibri" panose="020F0502020204030204" pitchFamily="34" charset="0"/>
                <a:cs typeface="Cordia New" panose="020B0304020202020204" pitchFamily="34" charset="-34"/>
              </a:rPr>
              <a:t>G</a:t>
            </a:r>
            <a:r>
              <a:rPr lang="ru-RU" sz="1800" i="1" kern="100" dirty="0">
                <a:effectLst/>
                <a:latin typeface="+mj-lt"/>
                <a:ea typeface="Calibri" panose="020F0502020204030204" pitchFamily="34" charset="0"/>
                <a:cs typeface="Cordia New" panose="020B0304020202020204" pitchFamily="34" charset="-34"/>
              </a:rPr>
              <a:t>7 и Европейским союзом. </a:t>
            </a:r>
            <a:endParaRPr lang="ru-RU" i="1" dirty="0">
              <a:latin typeface="+mj-lt"/>
            </a:endParaRP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EDAAF73D-D3FE-B068-2476-D093E99BE21F}"/>
              </a:ext>
            </a:extLst>
          </p:cNvPr>
          <p:cNvSpPr/>
          <p:nvPr/>
        </p:nvSpPr>
        <p:spPr>
          <a:xfrm>
            <a:off x="5092997" y="3730573"/>
            <a:ext cx="6985590" cy="2822943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b="1" i="1" kern="100" dirty="0">
                <a:effectLst/>
                <a:latin typeface="+mj-lt"/>
                <a:ea typeface="Calibri" panose="020F0502020204030204" pitchFamily="34" charset="0"/>
                <a:cs typeface="Cordia New" panose="020B0304020202020204" pitchFamily="34" charset="-34"/>
              </a:rPr>
              <a:t>Китайскими независимыми НПЗ</a:t>
            </a:r>
            <a:r>
              <a:rPr lang="ru-RU" sz="1800" i="1" kern="100" dirty="0">
                <a:effectLst/>
                <a:latin typeface="+mj-lt"/>
                <a:ea typeface="Calibri" panose="020F0502020204030204" pitchFamily="34" charset="0"/>
                <a:cs typeface="Cordia New" panose="020B0304020202020204" pitchFamily="34" charset="-34"/>
              </a:rPr>
              <a:t>, на долю которых приходится около трети импорта нефти в Китае, в I квартале 2023 г. было импортированы около 70,2 млн баррелей нефти сорта ESPO.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i="1" kern="100" dirty="0">
                <a:effectLst/>
                <a:latin typeface="+mj-lt"/>
                <a:ea typeface="Calibri" panose="020F0502020204030204" pitchFamily="34" charset="0"/>
                <a:cs typeface="Cordia New" panose="020B0304020202020204" pitchFamily="34" charset="-34"/>
              </a:rPr>
              <a:t>Это крупнейший показатель среди всех сортов нефти, импортируемых независимыми НПЗ Китая.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i="1" kern="100" dirty="0">
                <a:effectLst/>
                <a:latin typeface="+mj-lt"/>
                <a:ea typeface="Calibri" panose="020F0502020204030204" pitchFamily="34" charset="0"/>
                <a:cs typeface="Cordia New" panose="020B0304020202020204" pitchFamily="34" charset="-34"/>
              </a:rPr>
              <a:t>Нефти марки </a:t>
            </a:r>
            <a:r>
              <a:rPr lang="en-US" sz="1800" i="1" kern="100" dirty="0">
                <a:effectLst/>
                <a:latin typeface="+mj-lt"/>
                <a:ea typeface="Calibri" panose="020F0502020204030204" pitchFamily="34" charset="0"/>
                <a:cs typeface="Cordia New" panose="020B0304020202020204" pitchFamily="34" charset="-34"/>
              </a:rPr>
              <a:t>Urals </a:t>
            </a:r>
            <a:r>
              <a:rPr lang="ru-RU" sz="1800" i="1" kern="100" dirty="0">
                <a:effectLst/>
                <a:latin typeface="+mj-lt"/>
                <a:ea typeface="Calibri" panose="020F0502020204030204" pitchFamily="34" charset="0"/>
                <a:cs typeface="Cordia New" panose="020B0304020202020204" pitchFamily="34" charset="-34"/>
              </a:rPr>
              <a:t>заняла 4 местом с объемом импорта в 15,6 млн баррелей. </a:t>
            </a:r>
          </a:p>
        </p:txBody>
      </p:sp>
    </p:spTree>
    <p:extLst>
      <p:ext uri="{BB962C8B-B14F-4D97-AF65-F5344CB8AC3E}">
        <p14:creationId xmlns:p14="http://schemas.microsoft.com/office/powerpoint/2010/main" val="17954329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4A681F-EA46-A101-C54D-8AA9D37B2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«теневой»</a:t>
            </a:r>
            <a:r>
              <a:rPr lang="de-DE" b="1" dirty="0"/>
              <a:t> </a:t>
            </a:r>
            <a:r>
              <a:rPr lang="ru-RU" b="1" dirty="0"/>
              <a:t>танкерный флот </a:t>
            </a:r>
            <a:r>
              <a:rPr lang="ru-RU" b="1" dirty="0" err="1"/>
              <a:t>россии</a:t>
            </a:r>
            <a:endParaRPr lang="ru-RU" b="1" dirty="0"/>
          </a:p>
        </p:txBody>
      </p:sp>
      <p:graphicFrame>
        <p:nvGraphicFramePr>
          <p:cNvPr id="4" name="Объект 2">
            <a:extLst>
              <a:ext uri="{FF2B5EF4-FFF2-40B4-BE49-F238E27FC236}">
                <a16:creationId xmlns:a16="http://schemas.microsoft.com/office/drawing/2014/main" id="{492A4497-59F9-C6EE-A4DE-430F623A15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5626371"/>
              </p:ext>
            </p:extLst>
          </p:nvPr>
        </p:nvGraphicFramePr>
        <p:xfrm>
          <a:off x="581192" y="1963495"/>
          <a:ext cx="11222881" cy="468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98351315"/>
      </p:ext>
    </p:extLst>
  </p:cSld>
  <p:clrMapOvr>
    <a:masterClrMapping/>
  </p:clrMapOvr>
</p:sld>
</file>

<file path=ppt/theme/theme1.xml><?xml version="1.0" encoding="utf-8"?>
<a:theme xmlns:a="http://schemas.openxmlformats.org/drawingml/2006/main" name="Дивиденд">
  <a:themeElements>
    <a:clrScheme name="Дивиденд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Дивиденд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Дивиденд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Дивиденд</Template>
  <TotalTime>295</TotalTime>
  <Words>1857</Words>
  <Application>Microsoft Office PowerPoint</Application>
  <PresentationFormat>Широкоэкранный</PresentationFormat>
  <Paragraphs>126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Corbel</vt:lpstr>
      <vt:lpstr>Gill Sans MT</vt:lpstr>
      <vt:lpstr>Wingdings</vt:lpstr>
      <vt:lpstr>Wingdings 2</vt:lpstr>
      <vt:lpstr>Дивиденд</vt:lpstr>
      <vt:lpstr>Сотрудничество России и Китайской Народной Республики в нефтегазовой сфере</vt:lpstr>
      <vt:lpstr>Структура доклада</vt:lpstr>
      <vt:lpstr>Введение и актуальность исследования</vt:lpstr>
      <vt:lpstr>Материалы и методы</vt:lpstr>
      <vt:lpstr>Нефтегазовое сотрудничество рф и кнр Общие тенденции</vt:lpstr>
      <vt:lpstr>Нефтегазовое сотрудничество рф и кнр</vt:lpstr>
      <vt:lpstr>Положение российской нефти марки urals  НА МИРОВом и китайском РЫНКАХ</vt:lpstr>
      <vt:lpstr>Положение российской нефти марки ESPO  НА китайском РЫНКе</vt:lpstr>
      <vt:lpstr>«теневой» танкерный флот россии</vt:lpstr>
      <vt:lpstr>Нефтегазовое сотрудничество рф и кнр</vt:lpstr>
      <vt:lpstr>ПРИЧИНЫ РЕАЛИЗАЦИИ РОССИЕЙ ПРОЕКТА «СИЛА СИБИРИ»</vt:lpstr>
      <vt:lpstr>ВОПРОС ЭКОНОМИЧЕСКОЙ ЦЕЛЕСООБРАЗНОСТИ ГАЗОПРОВОДА  «СИЛА СИБИРИ»</vt:lpstr>
      <vt:lpstr>финансовое участие Китая в российских спг-проектах</vt:lpstr>
      <vt:lpstr>финансовое участие Китая в российских спг-проектах</vt:lpstr>
      <vt:lpstr>ТЕХНОЛОГИЧЕСКОЕ участие Китая  в российских спг-проектах</vt:lpstr>
      <vt:lpstr>ВЫГОДЫ СТОРОН ОТ совместного УЧАСТИЯ В АРКТИЧЕСКИХ СПГ-ПРОЕКТАХ</vt:lpstr>
      <vt:lpstr>Альтернативная энергетика</vt:lpstr>
      <vt:lpstr>рекомендации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 Дровников</dc:creator>
  <cp:lastModifiedBy>Сергей Дровников</cp:lastModifiedBy>
  <cp:revision>3</cp:revision>
  <dcterms:created xsi:type="dcterms:W3CDTF">2023-05-18T09:06:11Z</dcterms:created>
  <dcterms:modified xsi:type="dcterms:W3CDTF">2023-05-18T14:02:04Z</dcterms:modified>
</cp:coreProperties>
</file>