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89" r:id="rId4"/>
    <p:sldId id="266" r:id="rId5"/>
    <p:sldId id="297" r:id="rId6"/>
    <p:sldId id="290" r:id="rId7"/>
    <p:sldId id="298" r:id="rId8"/>
    <p:sldId id="274" r:id="rId9"/>
    <p:sldId id="307" r:id="rId10"/>
    <p:sldId id="306" r:id="rId11"/>
    <p:sldId id="265" r:id="rId12"/>
    <p:sldId id="270" r:id="rId13"/>
    <p:sldId id="271" r:id="rId14"/>
    <p:sldId id="299" r:id="rId15"/>
    <p:sldId id="301" r:id="rId16"/>
    <p:sldId id="302" r:id="rId17"/>
    <p:sldId id="263" r:id="rId18"/>
    <p:sldId id="264" r:id="rId19"/>
    <p:sldId id="279" r:id="rId20"/>
    <p:sldId id="293" r:id="rId21"/>
    <p:sldId id="281" r:id="rId22"/>
    <p:sldId id="276" r:id="rId23"/>
    <p:sldId id="275" r:id="rId24"/>
    <p:sldId id="308" r:id="rId25"/>
    <p:sldId id="309" r:id="rId26"/>
    <p:sldId id="277" r:id="rId27"/>
    <p:sldId id="294" r:id="rId28"/>
    <p:sldId id="295" r:id="rId29"/>
    <p:sldId id="300" r:id="rId30"/>
    <p:sldId id="262" r:id="rId31"/>
    <p:sldId id="303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7ADD-D17F-443B-9038-F4BD75107B3E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B7B1-1133-4FBF-BAC8-559CF4DBC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7ADD-D17F-443B-9038-F4BD75107B3E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B7B1-1133-4FBF-BAC8-559CF4DBC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7ADD-D17F-443B-9038-F4BD75107B3E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B7B1-1133-4FBF-BAC8-559CF4DBC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7ADD-D17F-443B-9038-F4BD75107B3E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B7B1-1133-4FBF-BAC8-559CF4DBC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7ADD-D17F-443B-9038-F4BD75107B3E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B7B1-1133-4FBF-BAC8-559CF4DBC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7ADD-D17F-443B-9038-F4BD75107B3E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B7B1-1133-4FBF-BAC8-559CF4DBC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7ADD-D17F-443B-9038-F4BD75107B3E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B7B1-1133-4FBF-BAC8-559CF4DBC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7ADD-D17F-443B-9038-F4BD75107B3E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B7B1-1133-4FBF-BAC8-559CF4DBC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7ADD-D17F-443B-9038-F4BD75107B3E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B7B1-1133-4FBF-BAC8-559CF4DBC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7ADD-D17F-443B-9038-F4BD75107B3E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B7B1-1133-4FBF-BAC8-559CF4DBC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7ADD-D17F-443B-9038-F4BD75107B3E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7B7B1-1133-4FBF-BAC8-559CF4DBC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F7ADD-D17F-443B-9038-F4BD75107B3E}" type="datetimeFigureOut">
              <a:rPr lang="zh-CN" altLang="en-US" smtClean="0"/>
              <a:pPr/>
              <a:t>2023/11/28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7B7B1-1133-4FBF-BAC8-559CF4DBC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0"/>
          </a:xfrm>
        </p:spPr>
        <p:txBody>
          <a:bodyPr>
            <a:normAutofit/>
          </a:bodyPr>
          <a:lstStyle/>
          <a:p>
            <a:r>
              <a:rPr lang="en-US" dirty="0"/>
              <a:t>Inflation, Debt and Financial </a:t>
            </a:r>
            <a:r>
              <a:rPr lang="en-US" dirty="0" smtClean="0"/>
              <a:t>Stability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China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 algn="ctr"/>
            <a:r>
              <a:rPr lang="en-US" dirty="0"/>
              <a:t>Prof. </a:t>
            </a:r>
            <a:r>
              <a:rPr lang="en-US" dirty="0" err="1"/>
              <a:t>Dashu</a:t>
            </a:r>
            <a:r>
              <a:rPr lang="en-US" dirty="0"/>
              <a:t> Wang</a:t>
            </a:r>
            <a:endParaRPr lang="zh-CN" altLang="en-US" dirty="0"/>
          </a:p>
          <a:p>
            <a:pPr algn="ctr"/>
            <a:r>
              <a:rPr lang="en-US" dirty="0"/>
              <a:t>Peking University</a:t>
            </a:r>
            <a:endParaRPr lang="zh-CN" altLang="en-US" dirty="0"/>
          </a:p>
          <a:p>
            <a:pPr algn="ctr"/>
            <a:r>
              <a:rPr lang="en-US" dirty="0"/>
              <a:t>dwang@pku.edu.cn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5. Consumption</a:t>
            </a:r>
            <a:br>
              <a:rPr lang="en-US" altLang="zh-CN" dirty="0" smtClean="0"/>
            </a:br>
            <a:r>
              <a:rPr lang="zh-CN" altLang="en-US" dirty="0" smtClean="0"/>
              <a:t> </a:t>
            </a:r>
            <a:r>
              <a:rPr lang="en-US" dirty="0" smtClean="0"/>
              <a:t>Retail </a:t>
            </a:r>
            <a:r>
              <a:rPr lang="en-US" dirty="0" smtClean="0"/>
              <a:t>sales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by month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4" name="Picture 2" descr="C:\Users\Lenovo\Desktop\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9635" y="2071678"/>
            <a:ext cx="9303635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 Money supply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C:\Users\Lenovo\Desktop\9f1bfadf662edcc606129c4e537a2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76" y="1285860"/>
            <a:ext cx="9144785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/>
            </a:r>
            <a:br>
              <a:rPr lang="zh-CN" altLang="en-US" dirty="0"/>
            </a:br>
            <a:r>
              <a:rPr lang="en-US" dirty="0"/>
              <a:t> </a:t>
            </a:r>
            <a:r>
              <a:rPr lang="en-US" dirty="0" smtClean="0"/>
              <a:t>7. foreign trade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Lenovo\Desktop\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22" y="1643050"/>
            <a:ext cx="8349947" cy="5214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/>
              <a:t>Trade partners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Lenovo\Desktop\eeccfea56a14762fa24c765aba87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-209550"/>
            <a:ext cx="6851650" cy="706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Users\Lenovo\Desktop\45ae8dddb58d1a725adbdcd290aa6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139" y="1571612"/>
            <a:ext cx="9058336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Treasury securities holdings 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2023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123" name="Picture 3" descr="C:\Users\Lenovo\Desktop\3eec143d6d1128ffcd5bbc0a4d3d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7"/>
            <a:ext cx="9144000" cy="3699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FDI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in red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Lenovo\Desktop\ec0bd47cd93bf26a2be763e37c1a5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73" y="973138"/>
            <a:ext cx="8933651" cy="5527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FDI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Lenovo\Desktop\349b601207e6068332084877b6f8e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0325"/>
            <a:ext cx="9199353" cy="5957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II</a:t>
            </a:r>
            <a:r>
              <a:rPr lang="en-US" altLang="zh-CN" dirty="0"/>
              <a:t>.</a:t>
            </a:r>
            <a:r>
              <a:rPr lang="en-US" altLang="zh-CN" dirty="0" smtClean="0"/>
              <a:t> </a:t>
            </a:r>
            <a:r>
              <a:rPr lang="en-US" dirty="0" smtClean="0"/>
              <a:t>Debt</a:t>
            </a:r>
            <a:endParaRPr lang="zh-CN" altLang="en-US" dirty="0"/>
          </a:p>
        </p:txBody>
      </p:sp>
      <p:pic>
        <p:nvPicPr>
          <p:cNvPr id="88066" name="Picture 2" descr="C:\Users\Lenovo\Desktop\b8543a3fae6e4f5eaa86c431bcdea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430936" cy="4572008"/>
          </a:xfrm>
          <a:prstGeom prst="rect">
            <a:avLst/>
          </a:prstGeom>
          <a:noFill/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ratio of fiscal deficit/GDP in China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</a:t>
            </a:r>
            <a:r>
              <a:rPr lang="zh-CN" altLang="en-US" dirty="0" smtClean="0"/>
              <a:t>．</a:t>
            </a:r>
            <a:r>
              <a:rPr lang="en-US" dirty="0" smtClean="0"/>
              <a:t>Inflation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Inflation has been under control for more than </a:t>
            </a:r>
            <a:r>
              <a:rPr lang="en-US" sz="2400" dirty="0" smtClean="0"/>
              <a:t>10 years</a:t>
            </a:r>
          </a:p>
          <a:p>
            <a:endParaRPr lang="zh-CN" altLang="en-US" dirty="0"/>
          </a:p>
        </p:txBody>
      </p:sp>
      <p:pic>
        <p:nvPicPr>
          <p:cNvPr id="4" name="Picture 2" descr="C:\Users\Lenovo\Desktop\364eed2d58b634b4841266b3932574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67707"/>
            <a:ext cx="8572560" cy="471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ratio of deficit/GDP</a:t>
            </a:r>
            <a:endParaRPr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951" y="2571743"/>
            <a:ext cx="8933205" cy="400821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ratio </a:t>
            </a:r>
            <a:r>
              <a:rPr lang="en-US" dirty="0" smtClean="0"/>
              <a:t>of </a:t>
            </a:r>
            <a:r>
              <a:rPr lang="en-US" dirty="0"/>
              <a:t>deficit/GDP in </a:t>
            </a:r>
            <a:r>
              <a:rPr lang="en-US" dirty="0" smtClean="0"/>
              <a:t>the USA</a:t>
            </a:r>
            <a:endParaRPr lang="zh-CN" altLang="en-US" dirty="0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407" y="1357298"/>
            <a:ext cx="8743873" cy="483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0658" name="Picture 2" descr="C:\Users\Lenovo\Desktop\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908293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adjusted ratio of Governmental Debts/GDP in 2022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2706" name="Picture 2" descr="C:\Users\Lenovo\Desktop\64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29" y="1357299"/>
            <a:ext cx="9007623" cy="5327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Visible government debt at local and provincial level is not a problem, but invisible or hidden debt presents a </a:t>
            </a:r>
            <a:r>
              <a:rPr lang="en-US" dirty="0" smtClean="0"/>
              <a:t>problem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One trillion Yuan treasury bonds were issued to help provincial and local governments in </a:t>
            </a:r>
            <a:r>
              <a:rPr lang="en-US" dirty="0" smtClean="0"/>
              <a:t>October</a:t>
            </a:r>
            <a:r>
              <a:rPr lang="zh-CN" altLang="en-US" dirty="0" smtClean="0"/>
              <a:t>，</a:t>
            </a:r>
            <a:r>
              <a:rPr lang="en-US" altLang="zh-CN" dirty="0" smtClean="0"/>
              <a:t>2023</a:t>
            </a:r>
            <a:r>
              <a:rPr lang="en-US" dirty="0" smtClean="0"/>
              <a:t>. 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Official Interest rate </a:t>
            </a:r>
            <a:r>
              <a:rPr lang="zh-CN" altLang="en-US" dirty="0" smtClean="0"/>
              <a:t>（</a:t>
            </a:r>
            <a:r>
              <a:rPr lang="en-US" dirty="0" smtClean="0"/>
              <a:t>USA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76017"/>
            <a:ext cx="8858280" cy="466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Lenovo\Desktop\6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0988" y="-1987550"/>
            <a:ext cx="6858000" cy="1171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III. Financial Stability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Banks are OK.</a:t>
            </a:r>
            <a:endParaRPr lang="zh-CN" altLang="en-US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4638"/>
            <a:ext cx="88582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index of stock market is at low level.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2437" y="2317598"/>
            <a:ext cx="8854741" cy="332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Lenovo\Desktop\dd60f8f32301d5fd530399c4eabab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08012"/>
            <a:ext cx="8670761" cy="619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Why under </a:t>
            </a:r>
            <a:r>
              <a:rPr lang="en-US" dirty="0" smtClean="0"/>
              <a:t>control 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00200"/>
            <a:ext cx="9001156" cy="4900634"/>
          </a:xfrm>
        </p:spPr>
        <p:txBody>
          <a:bodyPr/>
          <a:lstStyle/>
          <a:p>
            <a:pPr lvl="0"/>
            <a:r>
              <a:rPr lang="en-US" dirty="0" smtClean="0"/>
              <a:t>1.Digital </a:t>
            </a:r>
            <a:r>
              <a:rPr lang="en-US" dirty="0"/>
              <a:t>economy </a:t>
            </a:r>
            <a:endParaRPr lang="zh-CN" altLang="en-US" dirty="0"/>
          </a:p>
          <a:p>
            <a:r>
              <a:rPr lang="en-US" dirty="0"/>
              <a:t>	Digital Technology </a:t>
            </a:r>
            <a:r>
              <a:rPr lang="en-US" dirty="0" smtClean="0"/>
              <a:t>Enhances </a:t>
            </a:r>
            <a:r>
              <a:rPr lang="en-US" dirty="0"/>
              <a:t>the efficiency of production, transportation, </a:t>
            </a:r>
            <a:r>
              <a:rPr lang="en-US" dirty="0" smtClean="0"/>
              <a:t>transaction and so on.</a:t>
            </a:r>
            <a:endParaRPr lang="en-US" dirty="0" smtClean="0"/>
          </a:p>
          <a:p>
            <a:r>
              <a:rPr lang="en-US" altLang="zh-CN" dirty="0" smtClean="0"/>
              <a:t>Fixed cost is </a:t>
            </a:r>
            <a:r>
              <a:rPr lang="en-US" altLang="zh-CN" dirty="0" smtClean="0"/>
              <a:t>large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 </a:t>
            </a:r>
            <a:r>
              <a:rPr lang="en-US" altLang="zh-CN" dirty="0" smtClean="0"/>
              <a:t>but variable cost →</a:t>
            </a:r>
            <a:r>
              <a:rPr lang="en-US" altLang="zh-CN" dirty="0" smtClean="0"/>
              <a:t>0</a:t>
            </a:r>
            <a:r>
              <a:rPr lang="zh-CN" altLang="en-US" dirty="0" smtClean="0"/>
              <a:t> </a:t>
            </a:r>
            <a:r>
              <a:rPr lang="en-US" altLang="zh-CN" dirty="0" smtClean="0"/>
              <a:t>if </a:t>
            </a:r>
            <a:r>
              <a:rPr lang="en-US" altLang="zh-CN" dirty="0" smtClean="0"/>
              <a:t>customers→∞</a:t>
            </a:r>
            <a:endParaRPr lang="zh-CN" altLang="en-US" dirty="0"/>
          </a:p>
          <a:p>
            <a:r>
              <a:rPr lang="en-US" dirty="0"/>
              <a:t>	Supply easily </a:t>
            </a:r>
            <a:r>
              <a:rPr lang="en-US" altLang="zh-CN" dirty="0"/>
              <a:t>finds</a:t>
            </a:r>
            <a:r>
              <a:rPr lang="en-US" dirty="0" smtClean="0"/>
              <a:t> </a:t>
            </a:r>
            <a:r>
              <a:rPr lang="en-US" dirty="0"/>
              <a:t>demand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Conclusion 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357298"/>
            <a:ext cx="9429784" cy="492922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It is remained to be seen that </a:t>
            </a:r>
            <a:r>
              <a:rPr lang="en-US" dirty="0" smtClean="0"/>
              <a:t>a </a:t>
            </a:r>
            <a:r>
              <a:rPr lang="en-US" dirty="0" smtClean="0"/>
              <a:t>small </a:t>
            </a:r>
            <a:r>
              <a:rPr lang="en-US" dirty="0" smtClean="0"/>
              <a:t>decline in the curves is just a fluctuation or a turning point.</a:t>
            </a:r>
            <a:endParaRPr lang="zh-CN" alt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Inflation is under control.</a:t>
            </a:r>
            <a:endParaRPr lang="zh-CN" altLang="en-US" dirty="0" smtClean="0"/>
          </a:p>
          <a:p>
            <a:r>
              <a:rPr lang="en-US" dirty="0" smtClean="0"/>
              <a:t>Public debt seems to be not a problem but probably a potential problem </a:t>
            </a:r>
            <a:r>
              <a:rPr lang="en-US" dirty="0" smtClean="0"/>
              <a:t>for </a:t>
            </a:r>
            <a:r>
              <a:rPr lang="en-US" dirty="0" smtClean="0"/>
              <a:t>Local governments </a:t>
            </a:r>
            <a:r>
              <a:rPr lang="en-US" dirty="0" smtClean="0"/>
              <a:t> in the future</a:t>
            </a:r>
            <a:r>
              <a:rPr lang="en-US" dirty="0" smtClean="0"/>
              <a:t>.</a:t>
            </a:r>
            <a:endParaRPr lang="zh-CN" altLang="en-US" dirty="0" smtClean="0"/>
          </a:p>
          <a:p>
            <a:r>
              <a:rPr lang="en-US" dirty="0" smtClean="0"/>
              <a:t>Financial stability is no problem</a:t>
            </a:r>
            <a:r>
              <a:rPr lang="en-US" dirty="0" smtClean="0"/>
              <a:t>.</a:t>
            </a:r>
            <a:endParaRPr lang="zh-CN" alt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 Central Committee under the leadership of Central Committee of CPC was </a:t>
            </a:r>
            <a:r>
              <a:rPr lang="en-US" dirty="0" smtClean="0"/>
              <a:t>established </a:t>
            </a:r>
            <a:r>
              <a:rPr lang="en-US" dirty="0" smtClean="0"/>
              <a:t>in </a:t>
            </a:r>
            <a:r>
              <a:rPr lang="en-US" dirty="0" smtClean="0"/>
              <a:t>November. </a:t>
            </a:r>
            <a:r>
              <a:rPr lang="en-US" dirty="0" smtClean="0"/>
              <a:t>Prime Minister Li </a:t>
            </a:r>
            <a:r>
              <a:rPr lang="en-US" dirty="0" err="1" smtClean="0"/>
              <a:t>Qinag</a:t>
            </a:r>
            <a:r>
              <a:rPr lang="en-US" dirty="0" smtClean="0"/>
              <a:t> </a:t>
            </a:r>
            <a:r>
              <a:rPr lang="en-US" dirty="0" smtClean="0"/>
              <a:t>is Director.</a:t>
            </a:r>
            <a:endParaRPr lang="zh-CN" altLang="en-US" dirty="0" smtClean="0"/>
          </a:p>
          <a:p>
            <a:pPr lvl="0"/>
            <a:r>
              <a:rPr lang="en-US" dirty="0" smtClean="0"/>
              <a:t> </a:t>
            </a:r>
            <a:r>
              <a:rPr lang="en-US" dirty="0" smtClean="0"/>
              <a:t>Duty</a:t>
            </a:r>
            <a:r>
              <a:rPr lang="zh-CN" altLang="en-US" dirty="0" smtClean="0"/>
              <a:t>：</a:t>
            </a:r>
            <a:r>
              <a:rPr lang="en-US" dirty="0" smtClean="0"/>
              <a:t>enhancing the leadership over financial work</a:t>
            </a:r>
            <a:r>
              <a:rPr lang="zh-CN" altLang="en-US" dirty="0" smtClean="0"/>
              <a:t>；</a:t>
            </a:r>
            <a:r>
              <a:rPr lang="en-US" dirty="0" smtClean="0"/>
              <a:t>responsible for the policy-making</a:t>
            </a:r>
            <a:r>
              <a:rPr lang="zh-CN" altLang="en-US" dirty="0" smtClean="0"/>
              <a:t>，</a:t>
            </a:r>
            <a:r>
              <a:rPr lang="en-US" dirty="0" smtClean="0"/>
              <a:t>coordinating</a:t>
            </a:r>
            <a:r>
              <a:rPr lang="zh-CN" altLang="en-US" dirty="0" smtClean="0"/>
              <a:t>，</a:t>
            </a:r>
            <a:r>
              <a:rPr lang="en-US" dirty="0" smtClean="0"/>
              <a:t>implementation </a:t>
            </a:r>
            <a:r>
              <a:rPr lang="en-US" dirty="0" smtClean="0"/>
              <a:t>and </a:t>
            </a:r>
            <a:r>
              <a:rPr lang="en-US" dirty="0" smtClean="0"/>
              <a:t>supervision of financial stability and development</a:t>
            </a:r>
            <a:r>
              <a:rPr lang="zh-CN" altLang="en-US" dirty="0" smtClean="0"/>
              <a:t>；</a:t>
            </a:r>
            <a:r>
              <a:rPr lang="en-US" dirty="0" smtClean="0"/>
              <a:t>and consider and approval of important policies in financial issues.</a:t>
            </a:r>
            <a:endParaRPr lang="zh-CN" alt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Economic slowdown.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Lenovo\Desktop\319e6c3e894e6b0c36a816d847971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7825"/>
            <a:ext cx="8239125" cy="521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GDP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by quarter 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Users\Lenovo\Desktop\W020231018367355949902_ORIGI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4778" y="1496733"/>
            <a:ext cx="9534854" cy="4361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Lenovo\Desktop\bb55b3171945bce3abb984bf65f88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-4572056"/>
            <a:ext cx="7467600" cy="1572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exchange rate</a:t>
            </a:r>
            <a:r>
              <a:rPr lang="zh-CN" altLang="en-US" dirty="0" smtClean="0"/>
              <a:t>：</a:t>
            </a:r>
            <a:r>
              <a:rPr lang="en-US" dirty="0" smtClean="0"/>
              <a:t> US</a:t>
            </a:r>
            <a:r>
              <a:rPr lang="zh-CN" altLang="en-US" dirty="0" smtClean="0"/>
              <a:t>﹩</a:t>
            </a:r>
            <a:r>
              <a:rPr lang="en-US" dirty="0" smtClean="0"/>
              <a:t>to RMB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69550"/>
            <a:ext cx="8229600" cy="358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Income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C:\Users\Lenovo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358246" cy="6402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lang="en-US" dirty="0" smtClean="0"/>
              <a:t>4. Population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4" descr="0b55b319ebc4b7455afa715085e6b91c8a82152b.web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12287336" cy="62780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</TotalTime>
  <Words>283</Words>
  <Application>Microsoft Office PowerPoint</Application>
  <PresentationFormat>全屏显示(4:3)</PresentationFormat>
  <Paragraphs>42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</vt:lpstr>
      <vt:lpstr>Inflation, Debt and Financial Stability  in China</vt:lpstr>
      <vt:lpstr>I．Inflation</vt:lpstr>
      <vt:lpstr>Why under control ?</vt:lpstr>
      <vt:lpstr>2. Economic slowdown.</vt:lpstr>
      <vt:lpstr>GDP （by quarter ）</vt:lpstr>
      <vt:lpstr>幻灯片 6</vt:lpstr>
      <vt:lpstr>exchange rate： US﹩to RMB</vt:lpstr>
      <vt:lpstr>3. Income</vt:lpstr>
      <vt:lpstr>4. Population</vt:lpstr>
      <vt:lpstr>5. Consumption  Retail sales （by month）</vt:lpstr>
      <vt:lpstr>6. Money supply</vt:lpstr>
      <vt:lpstr>  7. foreign trade </vt:lpstr>
      <vt:lpstr>Trade partners</vt:lpstr>
      <vt:lpstr>幻灯片 14</vt:lpstr>
      <vt:lpstr>幻灯片 15</vt:lpstr>
      <vt:lpstr>Treasury securities holdings ，2023</vt:lpstr>
      <vt:lpstr>FDI （in red）</vt:lpstr>
      <vt:lpstr>FDI</vt:lpstr>
      <vt:lpstr>II. Debt</vt:lpstr>
      <vt:lpstr>The ratio of deficit/GDP</vt:lpstr>
      <vt:lpstr>The ratio of deficit/GDP in the USA</vt:lpstr>
      <vt:lpstr>幻灯片 22</vt:lpstr>
      <vt:lpstr>The adjusted ratio of Governmental Debts/GDP in 2022</vt:lpstr>
      <vt:lpstr>幻灯片 24</vt:lpstr>
      <vt:lpstr>Official Interest rate （USA）</vt:lpstr>
      <vt:lpstr>幻灯片 26</vt:lpstr>
      <vt:lpstr>III. Financial Stability</vt:lpstr>
      <vt:lpstr>The index of stock market is at low level. </vt:lpstr>
      <vt:lpstr>幻灯片 29</vt:lpstr>
      <vt:lpstr> Conclusion  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Lenovo</cp:lastModifiedBy>
  <cp:revision>10</cp:revision>
  <dcterms:created xsi:type="dcterms:W3CDTF">2023-11-26T06:22:51Z</dcterms:created>
  <dcterms:modified xsi:type="dcterms:W3CDTF">2023-11-28T00:39:22Z</dcterms:modified>
</cp:coreProperties>
</file>