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22"/>
  </p:notesMasterIdLst>
  <p:sldIdLst>
    <p:sldId id="264" r:id="rId5"/>
    <p:sldId id="262" r:id="rId6"/>
    <p:sldId id="486" r:id="rId7"/>
    <p:sldId id="487" r:id="rId8"/>
    <p:sldId id="488" r:id="rId9"/>
    <p:sldId id="266" r:id="rId10"/>
    <p:sldId id="271" r:id="rId11"/>
    <p:sldId id="489" r:id="rId12"/>
    <p:sldId id="267" r:id="rId13"/>
    <p:sldId id="278" r:id="rId14"/>
    <p:sldId id="275" r:id="rId15"/>
    <p:sldId id="280" r:id="rId16"/>
    <p:sldId id="497" r:id="rId17"/>
    <p:sldId id="499" r:id="rId18"/>
    <p:sldId id="483" r:id="rId19"/>
    <p:sldId id="501" r:id="rId20"/>
    <p:sldId id="485" r:id="rId21"/>
  </p:sldIdLst>
  <p:sldSz cx="6046788" cy="45354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39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66353-853C-4203-A7DA-8B7074B730B5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5034C9-BEDE-473A-ABAF-536BDDC1A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40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5034C9-BEDE-473A-ABAF-536BDDC1A3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967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3509" y="742266"/>
            <a:ext cx="5139770" cy="1579022"/>
          </a:xfrm>
        </p:spPr>
        <p:txBody>
          <a:bodyPr anchor="b"/>
          <a:lstStyle>
            <a:lvl1pPr algn="ctr">
              <a:defRPr sz="396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849" y="2382181"/>
            <a:ext cx="4535091" cy="1095026"/>
          </a:xfrm>
        </p:spPr>
        <p:txBody>
          <a:bodyPr/>
          <a:lstStyle>
            <a:lvl1pPr marL="0" indent="0" algn="ctr">
              <a:buNone/>
              <a:defRPr sz="1587"/>
            </a:lvl1pPr>
            <a:lvl2pPr marL="302346" indent="0" algn="ctr">
              <a:buNone/>
              <a:defRPr sz="1323"/>
            </a:lvl2pPr>
            <a:lvl3pPr marL="604693" indent="0" algn="ctr">
              <a:buNone/>
              <a:defRPr sz="1190"/>
            </a:lvl3pPr>
            <a:lvl4pPr marL="907039" indent="0" algn="ctr">
              <a:buNone/>
              <a:defRPr sz="1058"/>
            </a:lvl4pPr>
            <a:lvl5pPr marL="1209385" indent="0" algn="ctr">
              <a:buNone/>
              <a:defRPr sz="1058"/>
            </a:lvl5pPr>
            <a:lvl6pPr marL="1511732" indent="0" algn="ctr">
              <a:buNone/>
              <a:defRPr sz="1058"/>
            </a:lvl6pPr>
            <a:lvl7pPr marL="1814078" indent="0" algn="ctr">
              <a:buNone/>
              <a:defRPr sz="1058"/>
            </a:lvl7pPr>
            <a:lvl8pPr marL="2116425" indent="0" algn="ctr">
              <a:buNone/>
              <a:defRPr sz="1058"/>
            </a:lvl8pPr>
            <a:lvl9pPr marL="2418771" indent="0" algn="ctr">
              <a:buNone/>
              <a:defRPr sz="105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608B-9940-46E6-85D0-2BA923837B05}" type="datetimeFigureOut">
              <a:rPr lang="en-BE" smtClean="0"/>
              <a:t>11/28/2023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7849-6CBE-4150-B9B6-4355D5704E1E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640886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608B-9940-46E6-85D0-2BA923837B05}" type="datetimeFigureOut">
              <a:rPr lang="en-BE" smtClean="0"/>
              <a:t>11/28/2023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7849-6CBE-4150-B9B6-4355D5704E1E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004539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327233" y="241473"/>
            <a:ext cx="1303839" cy="38436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5717" y="241473"/>
            <a:ext cx="3835931" cy="384361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608B-9940-46E6-85D0-2BA923837B05}" type="datetimeFigureOut">
              <a:rPr lang="en-BE" smtClean="0"/>
              <a:t>11/28/2023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7849-6CBE-4150-B9B6-4355D5704E1E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830268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608B-9940-46E6-85D0-2BA923837B05}" type="datetimeFigureOut">
              <a:rPr lang="en-BE" smtClean="0"/>
              <a:t>11/28/2023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7849-6CBE-4150-B9B6-4355D5704E1E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122855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567" y="1130724"/>
            <a:ext cx="5215355" cy="1886637"/>
          </a:xfrm>
        </p:spPr>
        <p:txBody>
          <a:bodyPr anchor="b"/>
          <a:lstStyle>
            <a:lvl1pPr>
              <a:defRPr sz="396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2567" y="3035209"/>
            <a:ext cx="5215355" cy="992138"/>
          </a:xfrm>
        </p:spPr>
        <p:txBody>
          <a:bodyPr/>
          <a:lstStyle>
            <a:lvl1pPr marL="0" indent="0">
              <a:buNone/>
              <a:defRPr sz="1587">
                <a:solidFill>
                  <a:schemeClr val="tx1"/>
                </a:solidFill>
              </a:defRPr>
            </a:lvl1pPr>
            <a:lvl2pPr marL="30234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2pPr>
            <a:lvl3pPr marL="604693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3pPr>
            <a:lvl4pPr marL="907039" indent="0">
              <a:buNone/>
              <a:defRPr sz="1058">
                <a:solidFill>
                  <a:schemeClr val="tx1">
                    <a:tint val="75000"/>
                  </a:schemeClr>
                </a:solidFill>
              </a:defRPr>
            </a:lvl4pPr>
            <a:lvl5pPr marL="1209385" indent="0">
              <a:buNone/>
              <a:defRPr sz="1058">
                <a:solidFill>
                  <a:schemeClr val="tx1">
                    <a:tint val="75000"/>
                  </a:schemeClr>
                </a:solidFill>
              </a:defRPr>
            </a:lvl5pPr>
            <a:lvl6pPr marL="1511732" indent="0">
              <a:buNone/>
              <a:defRPr sz="1058">
                <a:solidFill>
                  <a:schemeClr val="tx1">
                    <a:tint val="75000"/>
                  </a:schemeClr>
                </a:solidFill>
              </a:defRPr>
            </a:lvl6pPr>
            <a:lvl7pPr marL="1814078" indent="0">
              <a:buNone/>
              <a:defRPr sz="1058">
                <a:solidFill>
                  <a:schemeClr val="tx1">
                    <a:tint val="75000"/>
                  </a:schemeClr>
                </a:solidFill>
              </a:defRPr>
            </a:lvl7pPr>
            <a:lvl8pPr marL="2116425" indent="0">
              <a:buNone/>
              <a:defRPr sz="1058">
                <a:solidFill>
                  <a:schemeClr val="tx1">
                    <a:tint val="75000"/>
                  </a:schemeClr>
                </a:solidFill>
              </a:defRPr>
            </a:lvl8pPr>
            <a:lvl9pPr marL="2418771" indent="0">
              <a:buNone/>
              <a:defRPr sz="10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608B-9940-46E6-85D0-2BA923837B05}" type="datetimeFigureOut">
              <a:rPr lang="en-BE" smtClean="0"/>
              <a:t>11/28/2023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7849-6CBE-4150-B9B6-4355D5704E1E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20984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5717" y="1207364"/>
            <a:ext cx="2569885" cy="2877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61186" y="1207364"/>
            <a:ext cx="2569885" cy="2877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608B-9940-46E6-85D0-2BA923837B05}" type="datetimeFigureOut">
              <a:rPr lang="en-BE" smtClean="0"/>
              <a:t>11/28/2023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7849-6CBE-4150-B9B6-4355D5704E1E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469433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504" y="241474"/>
            <a:ext cx="5215355" cy="876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505" y="1111825"/>
            <a:ext cx="2558074" cy="544888"/>
          </a:xfrm>
        </p:spPr>
        <p:txBody>
          <a:bodyPr anchor="b"/>
          <a:lstStyle>
            <a:lvl1pPr marL="0" indent="0">
              <a:buNone/>
              <a:defRPr sz="1587" b="1"/>
            </a:lvl1pPr>
            <a:lvl2pPr marL="302346" indent="0">
              <a:buNone/>
              <a:defRPr sz="1323" b="1"/>
            </a:lvl2pPr>
            <a:lvl3pPr marL="604693" indent="0">
              <a:buNone/>
              <a:defRPr sz="1190" b="1"/>
            </a:lvl3pPr>
            <a:lvl4pPr marL="907039" indent="0">
              <a:buNone/>
              <a:defRPr sz="1058" b="1"/>
            </a:lvl4pPr>
            <a:lvl5pPr marL="1209385" indent="0">
              <a:buNone/>
              <a:defRPr sz="1058" b="1"/>
            </a:lvl5pPr>
            <a:lvl6pPr marL="1511732" indent="0">
              <a:buNone/>
              <a:defRPr sz="1058" b="1"/>
            </a:lvl6pPr>
            <a:lvl7pPr marL="1814078" indent="0">
              <a:buNone/>
              <a:defRPr sz="1058" b="1"/>
            </a:lvl7pPr>
            <a:lvl8pPr marL="2116425" indent="0">
              <a:buNone/>
              <a:defRPr sz="1058" b="1"/>
            </a:lvl8pPr>
            <a:lvl9pPr marL="2418771" indent="0">
              <a:buNone/>
              <a:defRPr sz="105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505" y="1656713"/>
            <a:ext cx="2558074" cy="2436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61187" y="1111825"/>
            <a:ext cx="2570672" cy="544888"/>
          </a:xfrm>
        </p:spPr>
        <p:txBody>
          <a:bodyPr anchor="b"/>
          <a:lstStyle>
            <a:lvl1pPr marL="0" indent="0">
              <a:buNone/>
              <a:defRPr sz="1587" b="1"/>
            </a:lvl1pPr>
            <a:lvl2pPr marL="302346" indent="0">
              <a:buNone/>
              <a:defRPr sz="1323" b="1"/>
            </a:lvl2pPr>
            <a:lvl3pPr marL="604693" indent="0">
              <a:buNone/>
              <a:defRPr sz="1190" b="1"/>
            </a:lvl3pPr>
            <a:lvl4pPr marL="907039" indent="0">
              <a:buNone/>
              <a:defRPr sz="1058" b="1"/>
            </a:lvl4pPr>
            <a:lvl5pPr marL="1209385" indent="0">
              <a:buNone/>
              <a:defRPr sz="1058" b="1"/>
            </a:lvl5pPr>
            <a:lvl6pPr marL="1511732" indent="0">
              <a:buNone/>
              <a:defRPr sz="1058" b="1"/>
            </a:lvl6pPr>
            <a:lvl7pPr marL="1814078" indent="0">
              <a:buNone/>
              <a:defRPr sz="1058" b="1"/>
            </a:lvl7pPr>
            <a:lvl8pPr marL="2116425" indent="0">
              <a:buNone/>
              <a:defRPr sz="1058" b="1"/>
            </a:lvl8pPr>
            <a:lvl9pPr marL="2418771" indent="0">
              <a:buNone/>
              <a:defRPr sz="105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61187" y="1656713"/>
            <a:ext cx="2570672" cy="2436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608B-9940-46E6-85D0-2BA923837B05}" type="datetimeFigureOut">
              <a:rPr lang="en-BE" smtClean="0"/>
              <a:t>11/28/2023</a:t>
            </a:fld>
            <a:endParaRPr lang="en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7849-6CBE-4150-B9B6-4355D5704E1E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13084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608B-9940-46E6-85D0-2BA923837B05}" type="datetimeFigureOut">
              <a:rPr lang="en-BE" smtClean="0"/>
              <a:t>11/28/2023</a:t>
            </a:fld>
            <a:endParaRPr lang="en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7849-6CBE-4150-B9B6-4355D5704E1E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09595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608B-9940-46E6-85D0-2BA923837B05}" type="datetimeFigureOut">
              <a:rPr lang="en-BE" smtClean="0"/>
              <a:t>11/28/2023</a:t>
            </a:fld>
            <a:endParaRPr lang="en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7849-6CBE-4150-B9B6-4355D5704E1E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171569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504" y="302366"/>
            <a:ext cx="1950247" cy="1058281"/>
          </a:xfrm>
        </p:spPr>
        <p:txBody>
          <a:bodyPr anchor="b"/>
          <a:lstStyle>
            <a:lvl1pPr>
              <a:defRPr sz="21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0673" y="653027"/>
            <a:ext cx="3061186" cy="3223136"/>
          </a:xfrm>
        </p:spPr>
        <p:txBody>
          <a:bodyPr/>
          <a:lstStyle>
            <a:lvl1pPr>
              <a:defRPr sz="2116"/>
            </a:lvl1pPr>
            <a:lvl2pPr>
              <a:defRPr sz="1852"/>
            </a:lvl2pPr>
            <a:lvl3pPr>
              <a:defRPr sz="1587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504" y="1360646"/>
            <a:ext cx="1950247" cy="2520766"/>
          </a:xfrm>
        </p:spPr>
        <p:txBody>
          <a:bodyPr/>
          <a:lstStyle>
            <a:lvl1pPr marL="0" indent="0">
              <a:buNone/>
              <a:defRPr sz="1058"/>
            </a:lvl1pPr>
            <a:lvl2pPr marL="302346" indent="0">
              <a:buNone/>
              <a:defRPr sz="926"/>
            </a:lvl2pPr>
            <a:lvl3pPr marL="604693" indent="0">
              <a:buNone/>
              <a:defRPr sz="794"/>
            </a:lvl3pPr>
            <a:lvl4pPr marL="907039" indent="0">
              <a:buNone/>
              <a:defRPr sz="661"/>
            </a:lvl4pPr>
            <a:lvl5pPr marL="1209385" indent="0">
              <a:buNone/>
              <a:defRPr sz="661"/>
            </a:lvl5pPr>
            <a:lvl6pPr marL="1511732" indent="0">
              <a:buNone/>
              <a:defRPr sz="661"/>
            </a:lvl6pPr>
            <a:lvl7pPr marL="1814078" indent="0">
              <a:buNone/>
              <a:defRPr sz="661"/>
            </a:lvl7pPr>
            <a:lvl8pPr marL="2116425" indent="0">
              <a:buNone/>
              <a:defRPr sz="661"/>
            </a:lvl8pPr>
            <a:lvl9pPr marL="2418771" indent="0">
              <a:buNone/>
              <a:defRPr sz="66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608B-9940-46E6-85D0-2BA923837B05}" type="datetimeFigureOut">
              <a:rPr lang="en-BE" smtClean="0"/>
              <a:t>11/28/2023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7849-6CBE-4150-B9B6-4355D5704E1E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488905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504" y="302366"/>
            <a:ext cx="1950247" cy="1058281"/>
          </a:xfrm>
        </p:spPr>
        <p:txBody>
          <a:bodyPr anchor="b"/>
          <a:lstStyle>
            <a:lvl1pPr>
              <a:defRPr sz="21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70673" y="653027"/>
            <a:ext cx="3061186" cy="3223136"/>
          </a:xfrm>
        </p:spPr>
        <p:txBody>
          <a:bodyPr anchor="t"/>
          <a:lstStyle>
            <a:lvl1pPr marL="0" indent="0">
              <a:buNone/>
              <a:defRPr sz="2116"/>
            </a:lvl1pPr>
            <a:lvl2pPr marL="302346" indent="0">
              <a:buNone/>
              <a:defRPr sz="1852"/>
            </a:lvl2pPr>
            <a:lvl3pPr marL="604693" indent="0">
              <a:buNone/>
              <a:defRPr sz="1587"/>
            </a:lvl3pPr>
            <a:lvl4pPr marL="907039" indent="0">
              <a:buNone/>
              <a:defRPr sz="1323"/>
            </a:lvl4pPr>
            <a:lvl5pPr marL="1209385" indent="0">
              <a:buNone/>
              <a:defRPr sz="1323"/>
            </a:lvl5pPr>
            <a:lvl6pPr marL="1511732" indent="0">
              <a:buNone/>
              <a:defRPr sz="1323"/>
            </a:lvl6pPr>
            <a:lvl7pPr marL="1814078" indent="0">
              <a:buNone/>
              <a:defRPr sz="1323"/>
            </a:lvl7pPr>
            <a:lvl8pPr marL="2116425" indent="0">
              <a:buNone/>
              <a:defRPr sz="1323"/>
            </a:lvl8pPr>
            <a:lvl9pPr marL="2418771" indent="0">
              <a:buNone/>
              <a:defRPr sz="132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504" y="1360646"/>
            <a:ext cx="1950247" cy="2520766"/>
          </a:xfrm>
        </p:spPr>
        <p:txBody>
          <a:bodyPr/>
          <a:lstStyle>
            <a:lvl1pPr marL="0" indent="0">
              <a:buNone/>
              <a:defRPr sz="1058"/>
            </a:lvl1pPr>
            <a:lvl2pPr marL="302346" indent="0">
              <a:buNone/>
              <a:defRPr sz="926"/>
            </a:lvl2pPr>
            <a:lvl3pPr marL="604693" indent="0">
              <a:buNone/>
              <a:defRPr sz="794"/>
            </a:lvl3pPr>
            <a:lvl4pPr marL="907039" indent="0">
              <a:buNone/>
              <a:defRPr sz="661"/>
            </a:lvl4pPr>
            <a:lvl5pPr marL="1209385" indent="0">
              <a:buNone/>
              <a:defRPr sz="661"/>
            </a:lvl5pPr>
            <a:lvl6pPr marL="1511732" indent="0">
              <a:buNone/>
              <a:defRPr sz="661"/>
            </a:lvl6pPr>
            <a:lvl7pPr marL="1814078" indent="0">
              <a:buNone/>
              <a:defRPr sz="661"/>
            </a:lvl7pPr>
            <a:lvl8pPr marL="2116425" indent="0">
              <a:buNone/>
              <a:defRPr sz="661"/>
            </a:lvl8pPr>
            <a:lvl9pPr marL="2418771" indent="0">
              <a:buNone/>
              <a:defRPr sz="66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608B-9940-46E6-85D0-2BA923837B05}" type="datetimeFigureOut">
              <a:rPr lang="en-BE" smtClean="0"/>
              <a:t>11/28/2023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7849-6CBE-4150-B9B6-4355D5704E1E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682621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717" y="241474"/>
            <a:ext cx="5215355" cy="876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717" y="1207364"/>
            <a:ext cx="5215355" cy="2877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5717" y="4203726"/>
            <a:ext cx="1360527" cy="2414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2608B-9940-46E6-85D0-2BA923837B05}" type="datetimeFigureOut">
              <a:rPr lang="en-BE" smtClean="0"/>
              <a:t>11/28/2023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02999" y="4203726"/>
            <a:ext cx="2040791" cy="2414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70544" y="4203726"/>
            <a:ext cx="1360527" cy="2414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E7849-6CBE-4150-B9B6-4355D5704E1E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899894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04693" rtl="0" eaLnBrk="1" latinLnBrk="0" hangingPunct="1">
        <a:lnSpc>
          <a:spcPct val="90000"/>
        </a:lnSpc>
        <a:spcBef>
          <a:spcPct val="0"/>
        </a:spcBef>
        <a:buNone/>
        <a:defRPr sz="29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1173" indent="-151173" algn="l" defTabSz="604693" rtl="0" eaLnBrk="1" latinLnBrk="0" hangingPunct="1">
        <a:lnSpc>
          <a:spcPct val="90000"/>
        </a:lnSpc>
        <a:spcBef>
          <a:spcPts val="661"/>
        </a:spcBef>
        <a:buFont typeface="Arial" panose="020B0604020202020204" pitchFamily="34" charset="0"/>
        <a:buChar char="•"/>
        <a:defRPr sz="1852" kern="1200">
          <a:solidFill>
            <a:schemeClr val="tx1"/>
          </a:solidFill>
          <a:latin typeface="+mn-lt"/>
          <a:ea typeface="+mn-ea"/>
          <a:cs typeface="+mn-cs"/>
        </a:defRPr>
      </a:lvl1pPr>
      <a:lvl2pPr marL="453520" indent="-151173" algn="l" defTabSz="604693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755866" indent="-151173" algn="l" defTabSz="604693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58212" indent="-151173" algn="l" defTabSz="604693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190" kern="1200">
          <a:solidFill>
            <a:schemeClr val="tx1"/>
          </a:solidFill>
          <a:latin typeface="+mn-lt"/>
          <a:ea typeface="+mn-ea"/>
          <a:cs typeface="+mn-cs"/>
        </a:defRPr>
      </a:lvl4pPr>
      <a:lvl5pPr marL="1360559" indent="-151173" algn="l" defTabSz="604693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190" kern="1200">
          <a:solidFill>
            <a:schemeClr val="tx1"/>
          </a:solidFill>
          <a:latin typeface="+mn-lt"/>
          <a:ea typeface="+mn-ea"/>
          <a:cs typeface="+mn-cs"/>
        </a:defRPr>
      </a:lvl5pPr>
      <a:lvl6pPr marL="1662905" indent="-151173" algn="l" defTabSz="604693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190" kern="1200">
          <a:solidFill>
            <a:schemeClr val="tx1"/>
          </a:solidFill>
          <a:latin typeface="+mn-lt"/>
          <a:ea typeface="+mn-ea"/>
          <a:cs typeface="+mn-cs"/>
        </a:defRPr>
      </a:lvl6pPr>
      <a:lvl7pPr marL="1965251" indent="-151173" algn="l" defTabSz="604693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190" kern="1200">
          <a:solidFill>
            <a:schemeClr val="tx1"/>
          </a:solidFill>
          <a:latin typeface="+mn-lt"/>
          <a:ea typeface="+mn-ea"/>
          <a:cs typeface="+mn-cs"/>
        </a:defRPr>
      </a:lvl7pPr>
      <a:lvl8pPr marL="2267598" indent="-151173" algn="l" defTabSz="604693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190" kern="1200">
          <a:solidFill>
            <a:schemeClr val="tx1"/>
          </a:solidFill>
          <a:latin typeface="+mn-lt"/>
          <a:ea typeface="+mn-ea"/>
          <a:cs typeface="+mn-cs"/>
        </a:defRPr>
      </a:lvl8pPr>
      <a:lvl9pPr marL="2569944" indent="-151173" algn="l" defTabSz="604693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1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4693" rtl="0" eaLnBrk="1" latinLnBrk="0" hangingPunct="1">
        <a:defRPr sz="1190" kern="1200">
          <a:solidFill>
            <a:schemeClr val="tx1"/>
          </a:solidFill>
          <a:latin typeface="+mn-lt"/>
          <a:ea typeface="+mn-ea"/>
          <a:cs typeface="+mn-cs"/>
        </a:defRPr>
      </a:lvl1pPr>
      <a:lvl2pPr marL="302346" algn="l" defTabSz="604693" rtl="0" eaLnBrk="1" latinLnBrk="0" hangingPunct="1">
        <a:defRPr sz="1190" kern="1200">
          <a:solidFill>
            <a:schemeClr val="tx1"/>
          </a:solidFill>
          <a:latin typeface="+mn-lt"/>
          <a:ea typeface="+mn-ea"/>
          <a:cs typeface="+mn-cs"/>
        </a:defRPr>
      </a:lvl2pPr>
      <a:lvl3pPr marL="604693" algn="l" defTabSz="604693" rtl="0" eaLnBrk="1" latinLnBrk="0" hangingPunct="1">
        <a:defRPr sz="1190" kern="1200">
          <a:solidFill>
            <a:schemeClr val="tx1"/>
          </a:solidFill>
          <a:latin typeface="+mn-lt"/>
          <a:ea typeface="+mn-ea"/>
          <a:cs typeface="+mn-cs"/>
        </a:defRPr>
      </a:lvl3pPr>
      <a:lvl4pPr marL="907039" algn="l" defTabSz="604693" rtl="0" eaLnBrk="1" latinLnBrk="0" hangingPunct="1">
        <a:defRPr sz="1190" kern="1200">
          <a:solidFill>
            <a:schemeClr val="tx1"/>
          </a:solidFill>
          <a:latin typeface="+mn-lt"/>
          <a:ea typeface="+mn-ea"/>
          <a:cs typeface="+mn-cs"/>
        </a:defRPr>
      </a:lvl4pPr>
      <a:lvl5pPr marL="1209385" algn="l" defTabSz="604693" rtl="0" eaLnBrk="1" latinLnBrk="0" hangingPunct="1">
        <a:defRPr sz="1190" kern="1200">
          <a:solidFill>
            <a:schemeClr val="tx1"/>
          </a:solidFill>
          <a:latin typeface="+mn-lt"/>
          <a:ea typeface="+mn-ea"/>
          <a:cs typeface="+mn-cs"/>
        </a:defRPr>
      </a:lvl5pPr>
      <a:lvl6pPr marL="1511732" algn="l" defTabSz="604693" rtl="0" eaLnBrk="1" latinLnBrk="0" hangingPunct="1">
        <a:defRPr sz="1190" kern="1200">
          <a:solidFill>
            <a:schemeClr val="tx1"/>
          </a:solidFill>
          <a:latin typeface="+mn-lt"/>
          <a:ea typeface="+mn-ea"/>
          <a:cs typeface="+mn-cs"/>
        </a:defRPr>
      </a:lvl6pPr>
      <a:lvl7pPr marL="1814078" algn="l" defTabSz="604693" rtl="0" eaLnBrk="1" latinLnBrk="0" hangingPunct="1">
        <a:defRPr sz="1190" kern="1200">
          <a:solidFill>
            <a:schemeClr val="tx1"/>
          </a:solidFill>
          <a:latin typeface="+mn-lt"/>
          <a:ea typeface="+mn-ea"/>
          <a:cs typeface="+mn-cs"/>
        </a:defRPr>
      </a:lvl7pPr>
      <a:lvl8pPr marL="2116425" algn="l" defTabSz="604693" rtl="0" eaLnBrk="1" latinLnBrk="0" hangingPunct="1">
        <a:defRPr sz="1190" kern="1200">
          <a:solidFill>
            <a:schemeClr val="tx1"/>
          </a:solidFill>
          <a:latin typeface="+mn-lt"/>
          <a:ea typeface="+mn-ea"/>
          <a:cs typeface="+mn-cs"/>
        </a:defRPr>
      </a:lvl8pPr>
      <a:lvl9pPr marL="2418771" algn="l" defTabSz="604693" rtl="0" eaLnBrk="1" latinLnBrk="0" hangingPunct="1">
        <a:defRPr sz="11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package" Target="../embeddings/Microsoft_Excel_Worksheet1.xlsx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package" Target="../embeddings/Microsoft_Excel_Worksheet2.xlsx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package" Target="../embeddings/Microsoft_Excel_Worksheet3.xlsx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75A2B350-6F25-3191-EE1A-078708B4CC31}"/>
              </a:ext>
            </a:extLst>
          </p:cNvPr>
          <p:cNvSpPr txBox="1">
            <a:spLocks/>
          </p:cNvSpPr>
          <p:nvPr/>
        </p:nvSpPr>
        <p:spPr>
          <a:xfrm>
            <a:off x="361579" y="2094086"/>
            <a:ext cx="5215354" cy="657445"/>
          </a:xfrm>
          <a:prstGeom prst="rect">
            <a:avLst/>
          </a:prstGeom>
        </p:spPr>
        <p:txBody>
          <a:bodyPr vert="horz" lIns="68575" tIns="34288" rIns="68575" bIns="34288" rtlCol="0" anchor="ctr">
            <a:normAutofit/>
          </a:bodyPr>
          <a:lstStyle>
            <a:lvl1pPr algn="l" defTabSz="60469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91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B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FA47DBA9-3603-253D-3588-9881C4DFFEAD}"/>
              </a:ext>
            </a:extLst>
          </p:cNvPr>
          <p:cNvSpPr txBox="1">
            <a:spLocks noChangeArrowheads="1"/>
          </p:cNvSpPr>
          <p:nvPr/>
        </p:nvSpPr>
        <p:spPr>
          <a:xfrm>
            <a:off x="71438" y="1815253"/>
            <a:ext cx="5716693" cy="170010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51173" indent="-151173" algn="l" defTabSz="604693" rtl="0" eaLnBrk="1" latinLnBrk="0" hangingPunct="1">
              <a:lnSpc>
                <a:spcPct val="90000"/>
              </a:lnSpc>
              <a:spcBef>
                <a:spcPts val="661"/>
              </a:spcBef>
              <a:buFont typeface="Arial" panose="020B0604020202020204" pitchFamily="34" charset="0"/>
              <a:buChar char="•"/>
              <a:defRPr sz="18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3520" indent="-151173" algn="l" defTabSz="604693" rtl="0" eaLnBrk="1" latinLnBrk="0" hangingPunct="1">
              <a:lnSpc>
                <a:spcPct val="90000"/>
              </a:lnSpc>
              <a:spcBef>
                <a:spcPts val="331"/>
              </a:spcBef>
              <a:buFont typeface="Arial" panose="020B0604020202020204" pitchFamily="34" charset="0"/>
              <a:buChar char="•"/>
              <a:defRPr sz="15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866" indent="-151173" algn="l" defTabSz="604693" rtl="0" eaLnBrk="1" latinLnBrk="0" hangingPunct="1">
              <a:lnSpc>
                <a:spcPct val="90000"/>
              </a:lnSpc>
              <a:spcBef>
                <a:spcPts val="331"/>
              </a:spcBef>
              <a:buFont typeface="Arial" panose="020B0604020202020204" pitchFamily="34" charset="0"/>
              <a:buChar char="•"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58212" indent="-151173" algn="l" defTabSz="604693" rtl="0" eaLnBrk="1" latinLnBrk="0" hangingPunct="1">
              <a:lnSpc>
                <a:spcPct val="90000"/>
              </a:lnSpc>
              <a:spcBef>
                <a:spcPts val="331"/>
              </a:spcBef>
              <a:buFont typeface="Arial" panose="020B0604020202020204" pitchFamily="34" charset="0"/>
              <a:buChar char="•"/>
              <a:defRPr sz="11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60559" indent="-151173" algn="l" defTabSz="604693" rtl="0" eaLnBrk="1" latinLnBrk="0" hangingPunct="1">
              <a:lnSpc>
                <a:spcPct val="90000"/>
              </a:lnSpc>
              <a:spcBef>
                <a:spcPts val="331"/>
              </a:spcBef>
              <a:buFont typeface="Arial" panose="020B0604020202020204" pitchFamily="34" charset="0"/>
              <a:buChar char="•"/>
              <a:defRPr sz="11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62905" indent="-151173" algn="l" defTabSz="604693" rtl="0" eaLnBrk="1" latinLnBrk="0" hangingPunct="1">
              <a:lnSpc>
                <a:spcPct val="90000"/>
              </a:lnSpc>
              <a:spcBef>
                <a:spcPts val="331"/>
              </a:spcBef>
              <a:buFont typeface="Arial" panose="020B0604020202020204" pitchFamily="34" charset="0"/>
              <a:buChar char="•"/>
              <a:defRPr sz="11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251" indent="-151173" algn="l" defTabSz="604693" rtl="0" eaLnBrk="1" latinLnBrk="0" hangingPunct="1">
              <a:lnSpc>
                <a:spcPct val="90000"/>
              </a:lnSpc>
              <a:spcBef>
                <a:spcPts val="331"/>
              </a:spcBef>
              <a:buFont typeface="Arial" panose="020B0604020202020204" pitchFamily="34" charset="0"/>
              <a:buChar char="•"/>
              <a:defRPr sz="11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67598" indent="-151173" algn="l" defTabSz="604693" rtl="0" eaLnBrk="1" latinLnBrk="0" hangingPunct="1">
              <a:lnSpc>
                <a:spcPct val="90000"/>
              </a:lnSpc>
              <a:spcBef>
                <a:spcPts val="331"/>
              </a:spcBef>
              <a:buFont typeface="Arial" panose="020B0604020202020204" pitchFamily="34" charset="0"/>
              <a:buChar char="•"/>
              <a:defRPr sz="11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9944" indent="-151173" algn="l" defTabSz="604693" rtl="0" eaLnBrk="1" latinLnBrk="0" hangingPunct="1">
              <a:lnSpc>
                <a:spcPct val="90000"/>
              </a:lnSpc>
              <a:spcBef>
                <a:spcPts val="331"/>
              </a:spcBef>
              <a:buFont typeface="Arial" panose="020B0604020202020204" pitchFamily="34" charset="0"/>
              <a:buChar char="•"/>
              <a:defRPr sz="11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FontTx/>
              <a:buNone/>
            </a:pPr>
            <a:r>
              <a:rPr lang="en-US" altLang="en-US" sz="1800" b="1" dirty="0">
                <a:latin typeface="Times New Roman" panose="02020603050405020304" pitchFamily="18" charset="0"/>
              </a:rPr>
              <a:t>Marek Dabrowski</a:t>
            </a:r>
          </a:p>
          <a:p>
            <a:pPr marL="0" indent="0" algn="ctr">
              <a:lnSpc>
                <a:spcPct val="120000"/>
              </a:lnSpc>
              <a:buFontTx/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 inflation, financial instability and debt: the patterns of economic growth in the post-crisis world</a:t>
            </a:r>
            <a:endParaRPr lang="en-US" alt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87F091C9-B052-4859-D84F-7B22BFBFC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941" y="3516928"/>
            <a:ext cx="5618162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1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at the </a:t>
            </a:r>
            <a:r>
              <a:rPr lang="en-US" altLang="en-US" sz="1300" b="1" dirty="0">
                <a:solidFill>
                  <a:srgbClr val="000000"/>
                </a:solidFill>
                <a:latin typeface="TimesNewRomanPSMT"/>
              </a:rPr>
              <a:t>XI Annual Conference on the Global Economy on </a:t>
            </a:r>
            <a:r>
              <a:rPr lang="en-US" altLang="en-US" sz="1300" b="1" dirty="0" err="1">
                <a:solidFill>
                  <a:srgbClr val="000000"/>
                </a:solidFill>
                <a:latin typeface="TimesNewRomanPS-BoldMT"/>
              </a:rPr>
              <a:t>‘</a:t>
            </a:r>
            <a:r>
              <a:rPr lang="en-US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-balancing of the world economy: in search of new models for global development</a:t>
            </a:r>
            <a:r>
              <a:rPr lang="en-US" altLang="en-US" sz="1300" b="1" dirty="0">
                <a:latin typeface="TimesNewRomanPS-BoldMT"/>
              </a:rPr>
              <a:t>’, Higher School of Economics, Faculty of the World Economy and Politics, Moscow, Novembe</a:t>
            </a:r>
            <a:r>
              <a:rPr lang="en-US" altLang="en-US" sz="1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29-30, 2023</a:t>
            </a:r>
            <a:r>
              <a:rPr lang="en-US" alt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2" name="Obiekt 2">
            <a:extLst>
              <a:ext uri="{FF2B5EF4-FFF2-40B4-BE49-F238E27FC236}">
                <a16:creationId xmlns:a16="http://schemas.microsoft.com/office/drawing/2014/main" id="{E0915D58-98BE-26D7-6BD4-64BAB287A9E4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177772034"/>
              </p:ext>
            </p:extLst>
          </p:nvPr>
        </p:nvGraphicFramePr>
        <p:xfrm>
          <a:off x="292100" y="190501"/>
          <a:ext cx="5488256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4220439" imgH="1126163" progId="Word.Document.8">
                  <p:embed/>
                </p:oleObj>
              </mc:Choice>
              <mc:Fallback>
                <p:oleObj name="Document" r:id="rId3" imgW="4220439" imgH="1126163" progId="Word.Document.8">
                  <p:embed/>
                  <p:pic>
                    <p:nvPicPr>
                      <p:cNvPr id="15364" name="Obiekt 2">
                        <a:extLst>
                          <a:ext uri="{FF2B5EF4-FFF2-40B4-BE49-F238E27FC236}">
                            <a16:creationId xmlns:a16="http://schemas.microsoft.com/office/drawing/2014/main" id="{DF415B19-2816-D1C9-3C83-F2FA9B8D5206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" y="190501"/>
                        <a:ext cx="5488256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2703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35D7CED-97F7-6CAF-D32E-663D31BFC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47" y="241474"/>
            <a:ext cx="5716693" cy="876651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Global </a:t>
            </a:r>
            <a:r>
              <a:rPr lang="en-GB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labor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supply mismatch</a:t>
            </a:r>
            <a:endParaRPr lang="en-B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BE37BD1-1B6B-A78D-11E4-3CBFD58C3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747" y="1361440"/>
            <a:ext cx="5549559" cy="2038773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Shortage of labor in Europe, North America, and East Asia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Surplus of labor in South and Central Asia, Africa and MENA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Obstacles to large-scale inter-regional migration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Structural and institutional growth barriers in Africa and MENA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Limited capacity of other measures (increasing retirement age, labor market participation of female labor force, etc.)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590174-1372-BC12-CA38-4227455B31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21" y="3952076"/>
            <a:ext cx="598134" cy="417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C828712-CAD0-74B4-9A54-0B434B424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525" y="3935091"/>
            <a:ext cx="348145" cy="38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316D28A9-9026-B222-5FAA-FF5C34CB2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216" y="3821733"/>
            <a:ext cx="667264" cy="570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3396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2BB7CF9-6DC9-441A-BF71-74ECE9F636B1}"/>
              </a:ext>
            </a:extLst>
          </p:cNvPr>
          <p:cNvSpPr txBox="1"/>
          <p:nvPr/>
        </p:nvSpPr>
        <p:spPr>
          <a:xfrm>
            <a:off x="945676" y="1830280"/>
            <a:ext cx="310550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100" b="1">
                <a:solidFill>
                  <a:srgbClr val="FFFFFF"/>
                </a:solidFill>
                <a:latin typeface="Arial" panose="020B0604020202020204" pitchFamily="34" charset="0"/>
              </a:rPr>
              <a:t>BRUEGEL</a:t>
            </a:r>
            <a:r>
              <a:rPr lang="fr-BE" sz="2100">
                <a:solidFill>
                  <a:srgbClr val="000000"/>
                </a:solidFill>
                <a:latin typeface="Arial" panose="020B0604020202020204" pitchFamily="34" charset="0"/>
              </a:rPr>
              <a:t>​</a:t>
            </a:r>
            <a:endParaRPr lang="en-BE" sz="21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98D947-78EA-3A9E-6BA0-E75F023BD038}"/>
              </a:ext>
            </a:extLst>
          </p:cNvPr>
          <p:cNvSpPr txBox="1"/>
          <p:nvPr/>
        </p:nvSpPr>
        <p:spPr>
          <a:xfrm>
            <a:off x="408801" y="1317874"/>
            <a:ext cx="39808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/>
            <a:r>
              <a:rPr lang="en-GB" sz="1050">
                <a:solidFill>
                  <a:schemeClr val="bg1"/>
                </a:solidFill>
                <a:latin typeface="Arial" panose="020B0604020202020204" pitchFamily="34" charset="0"/>
              </a:rPr>
              <a:t>Body</a:t>
            </a:r>
            <a:endParaRPr lang="en-US" sz="105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A4219C32-F5D4-3FBF-4E27-C3D576290C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2853465"/>
              </p:ext>
            </p:extLst>
          </p:nvPr>
        </p:nvGraphicFramePr>
        <p:xfrm>
          <a:off x="94827" y="189831"/>
          <a:ext cx="5951961" cy="3508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353171" imgH="6327779" progId="Word.Document.12">
                  <p:embed/>
                </p:oleObj>
              </mc:Choice>
              <mc:Fallback>
                <p:oleObj name="Document" r:id="rId2" imgW="8353171" imgH="632777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4827" y="189831"/>
                        <a:ext cx="5951961" cy="35088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4CBB840B-CF53-6648-6514-45A1875B9E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21" y="3952076"/>
            <a:ext cx="598134" cy="417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513EB80-AAA2-CA95-AF4F-459E539D02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525" y="3935091"/>
            <a:ext cx="348145" cy="38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8E99F4CB-E5E3-DF70-356B-A77B44705A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216" y="3821733"/>
            <a:ext cx="667264" cy="570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9557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35D7CED-97F7-6CAF-D32E-663D31BFC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717" y="241475"/>
            <a:ext cx="5215355" cy="690288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Slowing down TFP after 2004</a:t>
            </a:r>
            <a:endParaRPr lang="en-B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BE37BD1-1B6B-A78D-11E4-3CBFD58C3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047" y="1024359"/>
            <a:ext cx="5741042" cy="2534856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 of the major impact of ICT revolution (1995-2004)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Stagnation in globalization; protectionist challenges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Increasing geopolitical tensions and conflicts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Uncertain future (further progress in ICT, robotization, AI, green transition, global security, crisis of multilateral organizations and agreements)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F222B46-9C1C-7076-4BD6-F3E2E13B61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21" y="3952076"/>
            <a:ext cx="598134" cy="417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66C9064-0E6D-3921-E0EB-F96A176D2D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525" y="3935091"/>
            <a:ext cx="348145" cy="38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8525D3E7-D27C-7F77-7CB7-693701B860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216" y="3821733"/>
            <a:ext cx="667264" cy="570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8998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C5505C66-C25A-07DB-8F8C-69BE89B884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5717" y="130373"/>
            <a:ext cx="5215354" cy="92696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GB" altLang="en-US" sz="3174" b="1">
                <a:latin typeface="Times New Roman" panose="02020603050405020304" pitchFamily="18" charset="0"/>
                <a:cs typeface="Times New Roman" panose="02020603050405020304" pitchFamily="18" charset="0"/>
              </a:rPr>
              <a:t>Specificities of the recent protectionist push</a:t>
            </a:r>
            <a:endParaRPr lang="en-GB" altLang="en-US" sz="3571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2AC9B28D-D532-076B-08FE-E243AAA89B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0619" y="1153917"/>
            <a:ext cx="5725552" cy="2543640"/>
          </a:xfrm>
        </p:spPr>
        <p:txBody>
          <a:bodyPr/>
          <a:lstStyle/>
          <a:p>
            <a:pPr eaLnBrk="1" hangingPunct="1"/>
            <a:r>
              <a:rPr lang="en-GB" altLang="en-US" sz="2116">
                <a:latin typeface="Times New Roman" panose="02020603050405020304" pitchFamily="18" charset="0"/>
                <a:cs typeface="Times New Roman" panose="02020603050405020304" pitchFamily="18" charset="0"/>
              </a:rPr>
              <a:t>Traditional protectionist arguments: protecting infant industries, job protection, import substitution, consumer and health protection</a:t>
            </a:r>
          </a:p>
          <a:p>
            <a:pPr eaLnBrk="1" hangingPunct="1"/>
            <a:r>
              <a:rPr lang="en-GB" altLang="en-US" sz="2116">
                <a:latin typeface="Times New Roman" panose="02020603050405020304" pitchFamily="18" charset="0"/>
                <a:cs typeface="Times New Roman" panose="02020603050405020304" pitchFamily="18" charset="0"/>
              </a:rPr>
              <a:t>Post-COVID slogans/ arguments: simplifying/ shortening supply chains, onshoring, nearshoring (reducing CO2 emission), friend shoring, reindustrialization, security concerns, geopolitical tensions (weaponization of trade and finance)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677F84-9C61-7B1C-7BEC-6B07F3E75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B4F07D-0D5A-4892-93A8-64E3CA067AC3}" type="slidenum">
              <a:rPr lang="en-US"/>
              <a:pPr>
                <a:defRPr/>
              </a:pPr>
              <a:t>13</a:t>
            </a:fld>
            <a:endParaRPr lang="en-US"/>
          </a:p>
        </p:txBody>
      </p:sp>
      <p:pic>
        <p:nvPicPr>
          <p:cNvPr id="18437" name="Picture 5">
            <a:extLst>
              <a:ext uri="{FF2B5EF4-FFF2-40B4-BE49-F238E27FC236}">
                <a16:creationId xmlns:a16="http://schemas.microsoft.com/office/drawing/2014/main" id="{2E89FB39-C399-8583-1DB0-79D45C545F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210" y="3834030"/>
            <a:ext cx="818836" cy="571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3">
            <a:extLst>
              <a:ext uri="{FF2B5EF4-FFF2-40B4-BE49-F238E27FC236}">
                <a16:creationId xmlns:a16="http://schemas.microsoft.com/office/drawing/2014/main" id="{D33E5FF7-6D64-60A7-2463-2B46D7DD6F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321" y="3824582"/>
            <a:ext cx="476604" cy="533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2">
            <a:extLst>
              <a:ext uri="{FF2B5EF4-FFF2-40B4-BE49-F238E27FC236}">
                <a16:creationId xmlns:a16="http://schemas.microsoft.com/office/drawing/2014/main" id="{395B954D-093A-DF0F-9A17-ADE07EF3E3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639" y="3864474"/>
            <a:ext cx="667666" cy="571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0C5D98A-6BBC-5575-8417-E533815AB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68B739-ECF2-4396-8CC1-7FAEFB42AE4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19459" name="Picture 3">
            <a:extLst>
              <a:ext uri="{FF2B5EF4-FFF2-40B4-BE49-F238E27FC236}">
                <a16:creationId xmlns:a16="http://schemas.microsoft.com/office/drawing/2014/main" id="{8E0A1D97-0AD1-5D0E-7FD3-6B9925E22F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02" y="90481"/>
            <a:ext cx="5139769" cy="361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extBox 5">
            <a:extLst>
              <a:ext uri="{FF2B5EF4-FFF2-40B4-BE49-F238E27FC236}">
                <a16:creationId xmlns:a16="http://schemas.microsoft.com/office/drawing/2014/main" id="{A48A8C8D-6DE6-5F22-CEC8-BA46454BB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132" y="3801487"/>
            <a:ext cx="5290939" cy="214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794"/>
              <a:t>Source: https://www.imf.org/en/Blogs/Articles/2023/08/28/the-high-cost-of-global-economic-fragmentation</a:t>
            </a:r>
          </a:p>
        </p:txBody>
      </p:sp>
      <p:pic>
        <p:nvPicPr>
          <p:cNvPr id="19461" name="Picture 5">
            <a:extLst>
              <a:ext uri="{FF2B5EF4-FFF2-40B4-BE49-F238E27FC236}">
                <a16:creationId xmlns:a16="http://schemas.microsoft.com/office/drawing/2014/main" id="{287A3B55-89FE-C561-BB9E-20BD6BE0D0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770" y="4031391"/>
            <a:ext cx="617276" cy="430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3">
            <a:extLst>
              <a:ext uri="{FF2B5EF4-FFF2-40B4-BE49-F238E27FC236}">
                <a16:creationId xmlns:a16="http://schemas.microsoft.com/office/drawing/2014/main" id="{087E605A-D5DF-62F6-68F4-7C051E1780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898" y="4017744"/>
            <a:ext cx="359028" cy="401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2">
            <a:extLst>
              <a:ext uri="{FF2B5EF4-FFF2-40B4-BE49-F238E27FC236}">
                <a16:creationId xmlns:a16="http://schemas.microsoft.com/office/drawing/2014/main" id="{95C0B109-7168-26A7-C16C-949F675B57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456" y="4061835"/>
            <a:ext cx="502849" cy="430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D4801-5590-B484-96DE-B28C8F8F9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676" y="90481"/>
            <a:ext cx="5857825" cy="401020"/>
          </a:xfrm>
        </p:spPr>
        <p:txBody>
          <a:bodyPr rtlCol="0">
            <a:normAutofit fontScale="90000"/>
          </a:bodyPr>
          <a:lstStyle/>
          <a:p>
            <a:pPr algn="ctr"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consequences of protectionism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1436AA68-EF64-8E74-4E58-2BBEF48CA5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9676" y="648969"/>
            <a:ext cx="5857825" cy="2878523"/>
          </a:xfrm>
        </p:spPr>
        <p:txBody>
          <a:bodyPr/>
          <a:lstStyle/>
          <a:p>
            <a:pPr eaLnBrk="1" hangingPunct="1"/>
            <a:r>
              <a:rPr lang="en-GB" altLang="en-US" sz="2116">
                <a:latin typeface="Times New Roman" panose="02020603050405020304" pitchFamily="18" charset="0"/>
                <a:cs typeface="Times New Roman" panose="02020603050405020304" pitchFamily="18" charset="0"/>
              </a:rPr>
              <a:t>Slower global growth, especially in AEs, and latecomers to globalization (e.g., Africa)</a:t>
            </a:r>
          </a:p>
          <a:p>
            <a:pPr eaLnBrk="1" hangingPunct="1"/>
            <a:r>
              <a:rPr lang="en-GB" altLang="en-US" sz="2116">
                <a:latin typeface="Times New Roman" panose="02020603050405020304" pitchFamily="18" charset="0"/>
                <a:cs typeface="Times New Roman" panose="02020603050405020304" pitchFamily="18" charset="0"/>
              </a:rPr>
              <a:t>More poverty, especially in low-income economies</a:t>
            </a:r>
          </a:p>
          <a:p>
            <a:pPr eaLnBrk="1" hangingPunct="1"/>
            <a:r>
              <a:rPr lang="en-GB" altLang="en-US" sz="2116">
                <a:latin typeface="Times New Roman" panose="02020603050405020304" pitchFamily="18" charset="0"/>
                <a:cs typeface="Times New Roman" panose="02020603050405020304" pitchFamily="18" charset="0"/>
              </a:rPr>
              <a:t>More inequalities, global and national</a:t>
            </a:r>
          </a:p>
          <a:p>
            <a:pPr eaLnBrk="1" hangingPunct="1"/>
            <a:r>
              <a:rPr lang="en-GB" altLang="en-US" sz="2116">
                <a:latin typeface="Times New Roman" panose="02020603050405020304" pitchFamily="18" charset="0"/>
                <a:cs typeface="Times New Roman" panose="02020603050405020304" pitchFamily="18" charset="0"/>
              </a:rPr>
              <a:t>More persistent inflation, difficult and costly disinflation</a:t>
            </a:r>
          </a:p>
          <a:p>
            <a:pPr eaLnBrk="1" hangingPunct="1"/>
            <a:r>
              <a:rPr lang="en-GB" altLang="en-US" sz="2116">
                <a:latin typeface="Times New Roman" panose="02020603050405020304" pitchFamily="18" charset="0"/>
                <a:cs typeface="Times New Roman" panose="02020603050405020304" pitchFamily="18" charset="0"/>
              </a:rPr>
              <a:t>Spillover to political conflicts (a kind of vicious circle)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945AE6-4E4A-9273-F86B-4F18A79C6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F4C896-F5DD-4947-B63E-94104BBF2356}" type="slidenum">
              <a:rPr lang="en-US"/>
              <a:pPr>
                <a:defRPr/>
              </a:pPr>
              <a:t>15</a:t>
            </a:fld>
            <a:endParaRPr lang="en-US"/>
          </a:p>
        </p:txBody>
      </p:sp>
      <p:pic>
        <p:nvPicPr>
          <p:cNvPr id="30725" name="Picture 5">
            <a:extLst>
              <a:ext uri="{FF2B5EF4-FFF2-40B4-BE49-F238E27FC236}">
                <a16:creationId xmlns:a16="http://schemas.microsoft.com/office/drawing/2014/main" id="{FC38FB81-2A77-BBC9-828D-8296B78718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210" y="3834030"/>
            <a:ext cx="818836" cy="571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Picture 3">
            <a:extLst>
              <a:ext uri="{FF2B5EF4-FFF2-40B4-BE49-F238E27FC236}">
                <a16:creationId xmlns:a16="http://schemas.microsoft.com/office/drawing/2014/main" id="{8F8A96D6-AD8C-1BEF-4455-13B2B3F0B0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321" y="3824582"/>
            <a:ext cx="476604" cy="533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7" name="Picture 2">
            <a:extLst>
              <a:ext uri="{FF2B5EF4-FFF2-40B4-BE49-F238E27FC236}">
                <a16:creationId xmlns:a16="http://schemas.microsoft.com/office/drawing/2014/main" id="{8C790850-9914-BDAD-517D-ACA439BDB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639" y="3864474"/>
            <a:ext cx="667666" cy="571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CFBBA8-8468-B4E5-5A9C-793C69448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879DC4-6017-4992-ABDA-3DBC1E56F94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31747" name="Picture 3">
            <a:extLst>
              <a:ext uri="{FF2B5EF4-FFF2-40B4-BE49-F238E27FC236}">
                <a16:creationId xmlns:a16="http://schemas.microsoft.com/office/drawing/2014/main" id="{4C4C3870-F039-6EAB-560D-7C400D997E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50" y="58987"/>
            <a:ext cx="4535091" cy="3835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TextBox 5">
            <a:extLst>
              <a:ext uri="{FF2B5EF4-FFF2-40B4-BE49-F238E27FC236}">
                <a16:creationId xmlns:a16="http://schemas.microsoft.com/office/drawing/2014/main" id="{6EFBBFFD-8C23-CEEC-04F8-F279C81C0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4899" y="1856227"/>
            <a:ext cx="970005" cy="1192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794"/>
              <a:t>Source: https://www.imf.org/en/Blogs/Articles/2023/10/17/harm-from-de-risking-strategies-would-reverberate-beyond-china</a:t>
            </a:r>
          </a:p>
        </p:txBody>
      </p:sp>
      <p:pic>
        <p:nvPicPr>
          <p:cNvPr id="31749" name="Picture 5">
            <a:extLst>
              <a:ext uri="{FF2B5EF4-FFF2-40B4-BE49-F238E27FC236}">
                <a16:creationId xmlns:a16="http://schemas.microsoft.com/office/drawing/2014/main" id="{4ED86EB9-403D-48CC-D6B2-D70BA9BC09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211" y="3987300"/>
            <a:ext cx="598380" cy="417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3">
            <a:extLst>
              <a:ext uri="{FF2B5EF4-FFF2-40B4-BE49-F238E27FC236}">
                <a16:creationId xmlns:a16="http://schemas.microsoft.com/office/drawing/2014/main" id="{06EDDD26-309B-B167-016A-E46C99ACB5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321" y="3968403"/>
            <a:ext cx="348530" cy="389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1" name="Picture 2">
            <a:extLst>
              <a:ext uri="{FF2B5EF4-FFF2-40B4-BE49-F238E27FC236}">
                <a16:creationId xmlns:a16="http://schemas.microsoft.com/office/drawing/2014/main" id="{7D604EF0-3E5D-DFED-AF47-E23263FF17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639" y="3864474"/>
            <a:ext cx="667666" cy="571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35D7CED-97F7-6CAF-D32E-663D31BFC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132" y="192229"/>
            <a:ext cx="5215354" cy="657445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Challenges ahead</a:t>
            </a:r>
            <a:endParaRPr lang="en-BE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BE37BD1-1B6B-A78D-11E4-3CBFD58C3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422" y="849674"/>
            <a:ext cx="5645504" cy="2767286"/>
          </a:xfrm>
        </p:spPr>
        <p:txBody>
          <a:bodyPr>
            <a:normAutofit lnSpcReduction="10000"/>
          </a:bodyPr>
          <a:lstStyle/>
          <a:p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Protectionist pressures</a:t>
            </a:r>
          </a:p>
          <a:p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debt burden</a:t>
            </a:r>
          </a:p>
          <a:p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Demographic headwinds (shrinking working-age population and population aging in several countries)</a:t>
            </a:r>
          </a:p>
          <a:p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Deteriorating international security (wars and other conflicts)</a:t>
            </a:r>
          </a:p>
          <a:p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Climate changes and green transition</a:t>
            </a:r>
          </a:p>
          <a:p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Uncertain prospects of productivity growth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CE1D1A-58D4-8DC1-466A-63496D58A3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21" y="3952076"/>
            <a:ext cx="598134" cy="417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7B41104-FBA5-0776-9DFF-EFB5C990F5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525" y="3935091"/>
            <a:ext cx="348145" cy="38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6EF3300D-D288-6DA0-F7E5-7AE9B2D121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216" y="3821733"/>
            <a:ext cx="667264" cy="570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1619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35D7CED-97F7-6CAF-D32E-663D31BFC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489" y="135468"/>
            <a:ext cx="5215355" cy="520624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of presentation</a:t>
            </a:r>
            <a:endParaRPr lang="en-B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BE37BD1-1B6B-A78D-11E4-3CBFD58C3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827" y="656092"/>
            <a:ext cx="5858933" cy="3100924"/>
          </a:xfrm>
        </p:spPr>
        <p:txBody>
          <a:bodyPr>
            <a:noAutofit/>
          </a:bodyPr>
          <a:lstStyle/>
          <a:p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 on AEs and large EMEs</a:t>
            </a:r>
          </a:p>
          <a:p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Short-term perspective</a:t>
            </a:r>
          </a:p>
          <a:p>
            <a:pPr lvl="1"/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Restrictive monetary policy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l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ower inflation</a:t>
            </a:r>
          </a:p>
          <a:p>
            <a:pPr lvl="1"/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immediate global financial stability risk</a:t>
            </a:r>
          </a:p>
          <a:p>
            <a:pPr lvl="1"/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 unemployment</a:t>
            </a:r>
          </a:p>
          <a:p>
            <a:pPr lvl="1"/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Lower growth</a:t>
            </a:r>
          </a:p>
          <a:p>
            <a:pPr lvl="1"/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public debt </a:t>
            </a:r>
          </a:p>
          <a:p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Long-term perspective</a:t>
            </a:r>
          </a:p>
          <a:p>
            <a:pPr lvl="1"/>
            <a:r>
              <a:rPr lang="en-GB" sz="15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 shortage and population aging</a:t>
            </a:r>
          </a:p>
          <a:p>
            <a:pPr lvl="1"/>
            <a:r>
              <a:rPr lang="en-GB" sz="15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Slow TFP growth</a:t>
            </a:r>
          </a:p>
          <a:p>
            <a:pPr lvl="1"/>
            <a:r>
              <a:rPr lang="en-GB" sz="15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Danger of protectionism</a:t>
            </a:r>
          </a:p>
          <a:p>
            <a:pPr lvl="1"/>
            <a:endParaRPr lang="en-BE" sz="213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5">
            <a:extLst>
              <a:ext uri="{FF2B5EF4-FFF2-40B4-BE49-F238E27FC236}">
                <a16:creationId xmlns:a16="http://schemas.microsoft.com/office/drawing/2014/main" id="{B76B30AC-B6D1-EC02-A2F1-6F0BC27E0F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21" y="3830040"/>
            <a:ext cx="656572" cy="457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EB16E74-3196-04F6-3053-AE7A297808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525" y="3815752"/>
            <a:ext cx="382159" cy="427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59148859-F6C9-5D31-E451-E82F164027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216" y="3684692"/>
            <a:ext cx="732456" cy="626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4760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09BD6D6-7347-3950-F460-371FE9B284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693" y="121920"/>
            <a:ext cx="5797974" cy="369146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DE64883-01D0-8B42-A018-6FCA944117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21" y="4012918"/>
            <a:ext cx="656572" cy="457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0EED567-5AC5-2793-14FD-6388EA9627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525" y="3998630"/>
            <a:ext cx="382159" cy="427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CA35E39C-9C1F-611E-5966-9D2C6C3E2D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216" y="3867570"/>
            <a:ext cx="732456" cy="626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8580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48531BC-2C9F-D9B9-58D8-9B54BC760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07" y="169334"/>
            <a:ext cx="5858934" cy="657014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ECB – main refinancing operations rate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C9C4BB-05FC-75FA-D72E-401FBBEB4C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" y="854292"/>
            <a:ext cx="5662507" cy="2857495"/>
          </a:xfrm>
          <a:prstGeom prst="rect">
            <a:avLst/>
          </a:prstGeom>
        </p:spPr>
      </p:pic>
      <p:pic>
        <p:nvPicPr>
          <p:cNvPr id="8" name="Picture 5">
            <a:extLst>
              <a:ext uri="{FF2B5EF4-FFF2-40B4-BE49-F238E27FC236}">
                <a16:creationId xmlns:a16="http://schemas.microsoft.com/office/drawing/2014/main" id="{D3E2FC6B-293F-304D-3931-9AE648EDB4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21" y="3884224"/>
            <a:ext cx="656572" cy="457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49AF975-1E53-3071-94CE-3365047CE6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525" y="3869936"/>
            <a:ext cx="382159" cy="427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0316BC0E-AAEF-C3B6-B9EB-C700A2E2B7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216" y="3738876"/>
            <a:ext cx="732456" cy="626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7609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BDBC0035-5BAE-3D74-FDEF-96A0F92020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995964"/>
              </p:ext>
            </p:extLst>
          </p:nvPr>
        </p:nvGraphicFramePr>
        <p:xfrm>
          <a:off x="68263" y="85724"/>
          <a:ext cx="5831310" cy="3754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11487020" imgH="4343400" progId="Excel.Sheet.12">
                  <p:embed/>
                </p:oleObj>
              </mc:Choice>
              <mc:Fallback>
                <p:oleObj name="Worksheet" r:id="rId2" imgW="11487020" imgH="43434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8263" y="85724"/>
                        <a:ext cx="5831310" cy="37547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5">
            <a:extLst>
              <a:ext uri="{FF2B5EF4-FFF2-40B4-BE49-F238E27FC236}">
                <a16:creationId xmlns:a16="http://schemas.microsoft.com/office/drawing/2014/main" id="{51970F6B-2E99-06E2-031B-0C8FF93101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21" y="3952076"/>
            <a:ext cx="598134" cy="417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A516EA6-802D-FFA4-7498-003B8A1E8B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525" y="3935091"/>
            <a:ext cx="348145" cy="38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A645B96B-1123-A274-D63A-BDC691D2F1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216" y="3821733"/>
            <a:ext cx="667264" cy="570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8633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2BB7CF9-6DC9-441A-BF71-74ECE9F636B1}"/>
              </a:ext>
            </a:extLst>
          </p:cNvPr>
          <p:cNvSpPr txBox="1"/>
          <p:nvPr/>
        </p:nvSpPr>
        <p:spPr>
          <a:xfrm>
            <a:off x="945676" y="1830280"/>
            <a:ext cx="310550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100" b="1">
                <a:solidFill>
                  <a:srgbClr val="FFFFFF"/>
                </a:solidFill>
                <a:latin typeface="Arial" panose="020B0604020202020204" pitchFamily="34" charset="0"/>
              </a:rPr>
              <a:t>BRUEGEL</a:t>
            </a:r>
            <a:r>
              <a:rPr lang="fr-BE" sz="2100">
                <a:solidFill>
                  <a:srgbClr val="000000"/>
                </a:solidFill>
                <a:latin typeface="Arial" panose="020B0604020202020204" pitchFamily="34" charset="0"/>
              </a:rPr>
              <a:t>​</a:t>
            </a:r>
            <a:endParaRPr lang="en-BE" sz="21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98D947-78EA-3A9E-6BA0-E75F023BD038}"/>
              </a:ext>
            </a:extLst>
          </p:cNvPr>
          <p:cNvSpPr txBox="1"/>
          <p:nvPr/>
        </p:nvSpPr>
        <p:spPr>
          <a:xfrm>
            <a:off x="408801" y="1317874"/>
            <a:ext cx="39808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/>
            <a:r>
              <a:rPr lang="en-GB" sz="1050">
                <a:solidFill>
                  <a:schemeClr val="bg1"/>
                </a:solidFill>
                <a:latin typeface="Arial" panose="020B0604020202020204" pitchFamily="34" charset="0"/>
              </a:rPr>
              <a:t>Body</a:t>
            </a:r>
            <a:endParaRPr lang="en-US" sz="105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F93786B-17F4-0034-D32C-F052CAFC43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0854867"/>
              </p:ext>
            </p:extLst>
          </p:nvPr>
        </p:nvGraphicFramePr>
        <p:xfrm>
          <a:off x="149013" y="41695"/>
          <a:ext cx="5678686" cy="3609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9310328" imgH="6088396" progId="Excel.Sheet.12">
                  <p:embed/>
                </p:oleObj>
              </mc:Choice>
              <mc:Fallback>
                <p:oleObj name="Worksheet" r:id="rId2" imgW="9310328" imgH="608839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49013" y="41695"/>
                        <a:ext cx="5678686" cy="36091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5">
            <a:extLst>
              <a:ext uri="{FF2B5EF4-FFF2-40B4-BE49-F238E27FC236}">
                <a16:creationId xmlns:a16="http://schemas.microsoft.com/office/drawing/2014/main" id="{00182B93-8235-165B-FD5D-FAEBCED9A4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21" y="3952076"/>
            <a:ext cx="598134" cy="417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EDFE4B8-7CA6-EB53-563B-A6A3952D83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525" y="3935091"/>
            <a:ext cx="348145" cy="38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>
            <a:extLst>
              <a:ext uri="{FF2B5EF4-FFF2-40B4-BE49-F238E27FC236}">
                <a16:creationId xmlns:a16="http://schemas.microsoft.com/office/drawing/2014/main" id="{C048992C-AE31-FAAB-75AA-1B5F3D8F8D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216" y="3821733"/>
            <a:ext cx="667264" cy="570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0249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2BB7CF9-6DC9-441A-BF71-74ECE9F636B1}"/>
              </a:ext>
            </a:extLst>
          </p:cNvPr>
          <p:cNvSpPr txBox="1"/>
          <p:nvPr/>
        </p:nvSpPr>
        <p:spPr>
          <a:xfrm>
            <a:off x="945676" y="1830280"/>
            <a:ext cx="310550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100" b="1">
                <a:solidFill>
                  <a:srgbClr val="FFFFFF"/>
                </a:solidFill>
                <a:latin typeface="Arial" panose="020B0604020202020204" pitchFamily="34" charset="0"/>
              </a:rPr>
              <a:t>BRUEGEL</a:t>
            </a:r>
            <a:r>
              <a:rPr lang="fr-BE" sz="2100">
                <a:solidFill>
                  <a:srgbClr val="000000"/>
                </a:solidFill>
                <a:latin typeface="Arial" panose="020B0604020202020204" pitchFamily="34" charset="0"/>
              </a:rPr>
              <a:t>​</a:t>
            </a:r>
            <a:endParaRPr lang="en-BE" sz="21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98D947-78EA-3A9E-6BA0-E75F023BD038}"/>
              </a:ext>
            </a:extLst>
          </p:cNvPr>
          <p:cNvSpPr txBox="1"/>
          <p:nvPr/>
        </p:nvSpPr>
        <p:spPr>
          <a:xfrm>
            <a:off x="408801" y="1317874"/>
            <a:ext cx="39808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/>
            <a:r>
              <a:rPr lang="en-GB" sz="1050">
                <a:solidFill>
                  <a:schemeClr val="bg1"/>
                </a:solidFill>
                <a:latin typeface="Arial" panose="020B0604020202020204" pitchFamily="34" charset="0"/>
              </a:rPr>
              <a:t>Body</a:t>
            </a:r>
            <a:endParaRPr lang="en-US" sz="105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F1C71DE-6348-34DA-0839-E8BD7EC040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21" y="3952076"/>
            <a:ext cx="598134" cy="417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4F19FA0-287E-1B51-3C2E-EDDBC953C9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525" y="3935091"/>
            <a:ext cx="348145" cy="38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99CBDA36-C662-A73E-85F3-7EB3480907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216" y="3821733"/>
            <a:ext cx="667264" cy="570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780C98A6-FB10-1AFA-A0E4-0CC196F551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4698601"/>
              </p:ext>
            </p:extLst>
          </p:nvPr>
        </p:nvGraphicFramePr>
        <p:xfrm>
          <a:off x="101600" y="151743"/>
          <a:ext cx="5804747" cy="36699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5" imgW="9310328" imgH="6088396" progId="Excel.Sheet.12">
                  <p:embed/>
                </p:oleObj>
              </mc:Choice>
              <mc:Fallback>
                <p:oleObj name="Worksheet" r:id="rId5" imgW="9310328" imgH="608839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1600" y="151743"/>
                        <a:ext cx="5804747" cy="36699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7535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0DCEDA83-F9A3-D2D2-428E-195D8F08A5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9157538"/>
              </p:ext>
            </p:extLst>
          </p:nvPr>
        </p:nvGraphicFramePr>
        <p:xfrm>
          <a:off x="147292" y="149660"/>
          <a:ext cx="5752204" cy="3455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9310328" imgH="6088396" progId="Excel.Sheet.12">
                  <p:embed/>
                </p:oleObj>
              </mc:Choice>
              <mc:Fallback>
                <p:oleObj name="Worksheet" r:id="rId2" imgW="9310328" imgH="608839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47292" y="149660"/>
                        <a:ext cx="5752204" cy="34552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83C51013-9FB2-03CB-EC44-02F3EBAF88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21" y="3952076"/>
            <a:ext cx="598134" cy="417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BF24F6B-848E-43EE-9879-2256120B53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525" y="3935091"/>
            <a:ext cx="348145" cy="38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9186C97D-78F3-1FC2-B043-C30650BC93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216" y="3821733"/>
            <a:ext cx="667264" cy="570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0183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35D7CED-97F7-6CAF-D32E-663D31BFC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865" y="241474"/>
            <a:ext cx="5747842" cy="876651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Factors of economic growth</a:t>
            </a:r>
            <a:endParaRPr lang="en-BE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BE37BD1-1B6B-A78D-11E4-3CBFD58C3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718" y="1548707"/>
            <a:ext cx="5513207" cy="1751836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Investment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factor productivity (TFP)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FD331A-4F19-4595-DC36-D5BCA5AE65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21" y="3952076"/>
            <a:ext cx="598134" cy="417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56FDCA5-235B-46CC-BE62-BB3A684F15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525" y="3935091"/>
            <a:ext cx="348145" cy="38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60126A95-6278-2F75-DCE2-1A1D6974C1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216" y="3821733"/>
            <a:ext cx="667264" cy="570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8719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83e5078-e5aa-4707-8c8c-3efab8736ffe" xsi:nil="true"/>
    <lcf76f155ced4ddcb4097134ff3c332f xmlns="329562cc-b96a-411d-82fc-b121efcbad59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5A35AF6D811E49B7AA0BCFBD875D5D" ma:contentTypeVersion="16" ma:contentTypeDescription="Create a new document." ma:contentTypeScope="" ma:versionID="5a5772265b6573cdb4b222ccac462651">
  <xsd:schema xmlns:xsd="http://www.w3.org/2001/XMLSchema" xmlns:xs="http://www.w3.org/2001/XMLSchema" xmlns:p="http://schemas.microsoft.com/office/2006/metadata/properties" xmlns:ns2="329562cc-b96a-411d-82fc-b121efcbad59" xmlns:ns3="283e5078-e5aa-4707-8c8c-3efab8736ffe" targetNamespace="http://schemas.microsoft.com/office/2006/metadata/properties" ma:root="true" ma:fieldsID="5893c2c000309fb770e8706f58e50468" ns2:_="" ns3:_="">
    <xsd:import namespace="329562cc-b96a-411d-82fc-b121efcbad59"/>
    <xsd:import namespace="283e5078-e5aa-4707-8c8c-3efab8736f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9562cc-b96a-411d-82fc-b121efcbad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6bd7f95-f976-4bc6-a03e-1dde3d09eb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3e5078-e5aa-4707-8c8c-3efab8736ffe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efc596a-df1e-49e6-bad5-5ef58990d72a}" ma:internalName="TaxCatchAll" ma:showField="CatchAllData" ma:web="283e5078-e5aa-4707-8c8c-3efab8736ff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850D8FF-A8E5-4434-9F37-4366052C9AA0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  <ds:schemaRef ds:uri="329562cc-b96a-411d-82fc-b121efcbad59"/>
    <ds:schemaRef ds:uri="283e5078-e5aa-4707-8c8c-3efab8736ffe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01164C6-049F-47FD-80B0-7B223E0F10AF}">
  <ds:schemaRefs>
    <ds:schemaRef ds:uri="283e5078-e5aa-4707-8c8c-3efab8736ffe"/>
    <ds:schemaRef ds:uri="329562cc-b96a-411d-82fc-b121efcbad5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38FBA5A-CAD0-4168-9E4A-165DDA3E54E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477</TotalTime>
  <Words>446</Words>
  <Application>Microsoft Office PowerPoint</Application>
  <PresentationFormat>Custom</PresentationFormat>
  <Paragraphs>60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TimesNewRomanPS-BoldMT</vt:lpstr>
      <vt:lpstr>TimesNewRomanPSMT</vt:lpstr>
      <vt:lpstr>Office Theme</vt:lpstr>
      <vt:lpstr>Document</vt:lpstr>
      <vt:lpstr>Microsoft Excel Worksheet</vt:lpstr>
      <vt:lpstr>PowerPoint Presentation</vt:lpstr>
      <vt:lpstr>Plan of presentation</vt:lpstr>
      <vt:lpstr>PowerPoint Presentation</vt:lpstr>
      <vt:lpstr>ECB – main refinancing operations rate</vt:lpstr>
      <vt:lpstr>PowerPoint Presentation</vt:lpstr>
      <vt:lpstr>PowerPoint Presentation</vt:lpstr>
      <vt:lpstr>PowerPoint Presentation</vt:lpstr>
      <vt:lpstr>PowerPoint Presentation</vt:lpstr>
      <vt:lpstr>Factors of economic growth</vt:lpstr>
      <vt:lpstr>Global labor supply mismatch</vt:lpstr>
      <vt:lpstr>PowerPoint Presentation</vt:lpstr>
      <vt:lpstr>Slowing down TFP after 2004</vt:lpstr>
      <vt:lpstr>Specificities of the recent protectionist push</vt:lpstr>
      <vt:lpstr>PowerPoint Presentation</vt:lpstr>
      <vt:lpstr>Negative consequences of protectionism</vt:lpstr>
      <vt:lpstr>PowerPoint Presentation</vt:lpstr>
      <vt:lpstr>Challenges ahead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Hèctor Badenes</dc:creator>
  <cp:lastModifiedBy>Marek Dabrowski</cp:lastModifiedBy>
  <cp:revision>22</cp:revision>
  <dcterms:created xsi:type="dcterms:W3CDTF">2022-03-14T20:04:34Z</dcterms:created>
  <dcterms:modified xsi:type="dcterms:W3CDTF">2023-11-28T20:41:24Z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0x010100ED5A35AF6D811E49B7AA0BCFBD875D5D</vt:lpwstr>
  </property>
  <property fmtid="{D5CDD505-2E9C-101B-9397-08002B2CF9AE}" pid="3" name="MediaServiceImageTags">
    <vt:lpwstr/>
  </property>
</Properties>
</file>