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30" r:id="rId2"/>
  </p:sldMasterIdLst>
  <p:notesMasterIdLst>
    <p:notesMasterId r:id="rId17"/>
  </p:notesMasterIdLst>
  <p:sldIdLst>
    <p:sldId id="256" r:id="rId3"/>
    <p:sldId id="391" r:id="rId4"/>
    <p:sldId id="390" r:id="rId5"/>
    <p:sldId id="341" r:id="rId6"/>
    <p:sldId id="392" r:id="rId7"/>
    <p:sldId id="393" r:id="rId8"/>
    <p:sldId id="394" r:id="rId9"/>
    <p:sldId id="395" r:id="rId10"/>
    <p:sldId id="388" r:id="rId11"/>
    <p:sldId id="389" r:id="rId12"/>
    <p:sldId id="378" r:id="rId13"/>
    <p:sldId id="373" r:id="rId14"/>
    <p:sldId id="374" r:id="rId15"/>
    <p:sldId id="261" r:id="rId16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256"/>
            <p14:sldId id="391"/>
            <p14:sldId id="390"/>
            <p14:sldId id="341"/>
            <p14:sldId id="392"/>
            <p14:sldId id="393"/>
            <p14:sldId id="394"/>
            <p14:sldId id="395"/>
            <p14:sldId id="388"/>
            <p14:sldId id="389"/>
            <p14:sldId id="378"/>
            <p14:sldId id="373"/>
            <p14:sldId id="374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236"/>
    <a:srgbClr val="3F5CBD"/>
    <a:srgbClr val="EC9440"/>
    <a:srgbClr val="FF941A"/>
    <a:srgbClr val="770125"/>
    <a:srgbClr val="FF5C36"/>
    <a:srgbClr val="E6E6E6"/>
    <a:srgbClr val="AFABAB"/>
    <a:srgbClr val="879DC1"/>
    <a:srgbClr val="12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3"/>
    <p:restoredTop sz="95122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5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_&#1091;&#1095;&#1077;&#1073;&#1072;\&#1042;&#1040;&#1042;&#1058;\VAVT_2023\&#1044;&#1083;&#1103;_&#1040;&#1083;&#1077;&#1082;&#1089;&#1072;&#1085;&#1076;&#1088;&#1072;%20(&#1050;)\&#1055;&#1088;&#1077;&#1079;&#1077;&#1085;&#1090;&#1072;&#1094;&#1080;&#1103;%20&#1087;&#1086;%20&#1084;&#1080;&#1088;&#1086;&#1074;&#1086;&#1081;%20&#1090;&#1086;&#1088;&#1075;&#1086;&#1074;&#1083;&#1077;%20(&#1085;&#1086;&#1103;&#1073;&#1088;&#1100;)\&#1052;&#1042;&#1060;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_&#1091;&#1095;&#1077;&#1073;&#1072;\&#1042;&#1040;&#1042;&#1058;\VAVT_2023\&#1044;&#1083;&#1103;_&#1040;&#1083;&#1077;&#1082;&#1089;&#1072;&#1085;&#1076;&#1088;&#1072;%20(&#1050;)\&#1055;&#1088;&#1077;&#1079;&#1077;&#1085;&#1090;&#1072;&#1094;&#1080;&#1103;%20&#1087;&#1086;%20&#1084;&#1080;&#1088;&#1086;&#1074;&#1086;&#1081;%20&#1090;&#1086;&#1088;&#1075;&#1086;&#1074;&#1083;&#1077;%20(&#1085;&#1086;&#1103;&#1073;&#1088;&#1100;)\&#1055;&#1088;&#1086;&#1085;&#1086;&#1079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andexDisk\China\China%20discou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80183727034104E-2"/>
          <c:y val="4.5841695530632928E-2"/>
          <c:w val="0.89033092738407704"/>
          <c:h val="0.59863056721870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 (2)'!$B$2</c:f>
              <c:strCache>
                <c:ptCount val="1"/>
                <c:pt idx="0">
                  <c:v>Gross domestic product, constant prices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 (2)'!$G$1:$M$1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'2 (2)'!$G$2:$M$2</c:f>
              <c:numCache>
                <c:formatCode>0.0</c:formatCode>
                <c:ptCount val="7"/>
                <c:pt idx="0">
                  <c:v>3.4820000000000002</c:v>
                </c:pt>
                <c:pt idx="1">
                  <c:v>2.964</c:v>
                </c:pt>
                <c:pt idx="2">
                  <c:v>2.9409999999999998</c:v>
                </c:pt>
                <c:pt idx="3">
                  <c:v>3.198</c:v>
                </c:pt>
                <c:pt idx="4">
                  <c:v>3.2029999999999998</c:v>
                </c:pt>
                <c:pt idx="5">
                  <c:v>3.141</c:v>
                </c:pt>
                <c:pt idx="6">
                  <c:v>3.0659999999999998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5-4CB2-BCCA-7C1B1FD3AC3E}"/>
            </c:ext>
          </c:extLst>
        </c:ser>
        <c:ser>
          <c:idx val="1"/>
          <c:order val="1"/>
          <c:tx>
            <c:strRef>
              <c:f>'2 (2)'!$B$3</c:f>
              <c:strCache>
                <c:ptCount val="1"/>
                <c:pt idx="0">
                  <c:v>Trade volume of goods and services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 (2)'!$G$1:$M$1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'2 (2)'!$G$3:$M$3</c:f>
              <c:numCache>
                <c:formatCode>0.0</c:formatCode>
                <c:ptCount val="7"/>
                <c:pt idx="0">
                  <c:v>5.1379999999999999</c:v>
                </c:pt>
                <c:pt idx="1">
                  <c:v>0.86899999999999999</c:v>
                </c:pt>
                <c:pt idx="2">
                  <c:v>3.5179999999999998</c:v>
                </c:pt>
                <c:pt idx="3">
                  <c:v>3.7010000000000001</c:v>
                </c:pt>
                <c:pt idx="4">
                  <c:v>3.581</c:v>
                </c:pt>
                <c:pt idx="5">
                  <c:v>3.5</c:v>
                </c:pt>
                <c:pt idx="6">
                  <c:v>3.3889999999999998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55-4CB2-BCCA-7C1B1FD3A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10"/>
        <c:axId val="108534400"/>
        <c:axId val="129571840"/>
      </c:barChart>
      <c:catAx>
        <c:axId val="10853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571840"/>
        <c:crosses val="autoZero"/>
        <c:auto val="1"/>
        <c:lblAlgn val="ctr"/>
        <c:lblOffset val="100"/>
        <c:noMultiLvlLbl val="0"/>
      </c:catAx>
      <c:valAx>
        <c:axId val="1295718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8534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Лист1!$B$3:$B$5</c:f>
              <c:strCache>
                <c:ptCount val="3"/>
                <c:pt idx="0">
                  <c:v>IMF</c:v>
                </c:pt>
                <c:pt idx="1">
                  <c:v>World Bank</c:v>
                </c:pt>
                <c:pt idx="2">
                  <c:v>OECD</c:v>
                </c:pt>
              </c:strCache>
            </c:strRef>
          </c:cat>
          <c:val>
            <c:numRef>
              <c:f>Лист1!$C$3:$C$5</c:f>
              <c:numCache>
                <c:formatCode>0.0</c:formatCode>
                <c:ptCount val="3"/>
                <c:pt idx="0">
                  <c:v>2.964</c:v>
                </c:pt>
                <c:pt idx="1">
                  <c:v>2.1</c:v>
                </c:pt>
                <c:pt idx="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E-480F-B038-D662D7F7192A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Лист1!$B$3:$B$5</c:f>
              <c:strCache>
                <c:ptCount val="3"/>
                <c:pt idx="0">
                  <c:v>IMF</c:v>
                </c:pt>
                <c:pt idx="1">
                  <c:v>World Bank</c:v>
                </c:pt>
                <c:pt idx="2">
                  <c:v>OECD</c:v>
                </c:pt>
              </c:strCache>
            </c:strRef>
          </c:cat>
          <c:val>
            <c:numRef>
              <c:f>Лист1!$D$3:$D$5</c:f>
              <c:numCache>
                <c:formatCode>0.0</c:formatCode>
                <c:ptCount val="3"/>
                <c:pt idx="0">
                  <c:v>2.9409999999999998</c:v>
                </c:pt>
                <c:pt idx="1">
                  <c:v>2.4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E-480F-B038-D662D7F71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4"/>
        <c:axId val="114102656"/>
        <c:axId val="114104192"/>
      </c:barChart>
      <c:catAx>
        <c:axId val="11410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104192"/>
        <c:crosses val="autoZero"/>
        <c:auto val="1"/>
        <c:lblAlgn val="ctr"/>
        <c:lblOffset val="100"/>
        <c:noMultiLvlLbl val="0"/>
      </c:catAx>
      <c:valAx>
        <c:axId val="1141041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410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93728983397443"/>
          <c:y val="0.35320919595794326"/>
          <c:w val="0.13639602026238001"/>
          <c:h val="0.2699684853442906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5166618650639"/>
          <c:y val="2.9126588022666825E-2"/>
          <c:w val="0.77626105694034586"/>
          <c:h val="0.6991665364808160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Дисконт!$G$1</c:f>
              <c:strCache>
                <c:ptCount val="1"/>
                <c:pt idx="0">
                  <c:v>Discount (%), right axis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multiLvlStrRef>
              <c:f>Дисконт!$B$2:$C$35</c:f>
              <c:multiLvlStrCache>
                <c:ptCount val="3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Дисконт!$G$2:$G$35</c:f>
              <c:numCache>
                <c:formatCode>0.00</c:formatCode>
                <c:ptCount val="34"/>
                <c:pt idx="0">
                  <c:v>-1.968936</c:v>
                </c:pt>
                <c:pt idx="1">
                  <c:v>-4.3256750000000004</c:v>
                </c:pt>
                <c:pt idx="2">
                  <c:v>-3.7803749999999998</c:v>
                </c:pt>
                <c:pt idx="3">
                  <c:v>-0.22435910000000001</c:v>
                </c:pt>
                <c:pt idx="4">
                  <c:v>2.7395580000000002</c:v>
                </c:pt>
                <c:pt idx="5">
                  <c:v>0.30863600000000002</c:v>
                </c:pt>
                <c:pt idx="6">
                  <c:v>0.2916974</c:v>
                </c:pt>
                <c:pt idx="7">
                  <c:v>-0.66290930000000003</c:v>
                </c:pt>
                <c:pt idx="8">
                  <c:v>3.006516</c:v>
                </c:pt>
                <c:pt idx="9">
                  <c:v>-1.505598</c:v>
                </c:pt>
                <c:pt idx="10">
                  <c:v>-3.2027939999999999</c:v>
                </c:pt>
                <c:pt idx="11">
                  <c:v>-1.093947</c:v>
                </c:pt>
                <c:pt idx="12">
                  <c:v>1.132109</c:v>
                </c:pt>
                <c:pt idx="13">
                  <c:v>-6.4057699999999995E-2</c:v>
                </c:pt>
                <c:pt idx="14">
                  <c:v>-5.5459490000000002</c:v>
                </c:pt>
                <c:pt idx="15">
                  <c:v>5.3207129999999996</c:v>
                </c:pt>
                <c:pt idx="16">
                  <c:v>9.2503779999999995</c:v>
                </c:pt>
                <c:pt idx="17">
                  <c:v>13.90606</c:v>
                </c:pt>
                <c:pt idx="18">
                  <c:v>16.258369999999999</c:v>
                </c:pt>
                <c:pt idx="19">
                  <c:v>13.529260000000001</c:v>
                </c:pt>
                <c:pt idx="20">
                  <c:v>11.807119999999999</c:v>
                </c:pt>
                <c:pt idx="21">
                  <c:v>9.1881409999999999</c:v>
                </c:pt>
                <c:pt idx="22">
                  <c:v>3.873275</c:v>
                </c:pt>
                <c:pt idx="23">
                  <c:v>7.5480980000000004</c:v>
                </c:pt>
                <c:pt idx="24">
                  <c:v>8.8851379999999995</c:v>
                </c:pt>
                <c:pt idx="25">
                  <c:v>7.4073950000000002</c:v>
                </c:pt>
                <c:pt idx="26">
                  <c:v>9.0056419999999999</c:v>
                </c:pt>
                <c:pt idx="27">
                  <c:v>9.3247949999999999</c:v>
                </c:pt>
                <c:pt idx="28">
                  <c:v>10.94895</c:v>
                </c:pt>
                <c:pt idx="29">
                  <c:v>8.1354249999999997</c:v>
                </c:pt>
                <c:pt idx="30">
                  <c:v>5.01342</c:v>
                </c:pt>
                <c:pt idx="31">
                  <c:v>4.1842699999999997</c:v>
                </c:pt>
                <c:pt idx="32">
                  <c:v>3.5915840000000001</c:v>
                </c:pt>
                <c:pt idx="33" formatCode="General">
                  <c:v>4.0215069999999997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E-4F37-867C-512B5349F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174687"/>
        <c:axId val="449307487"/>
      </c:barChart>
      <c:lineChart>
        <c:grouping val="standard"/>
        <c:varyColors val="0"/>
        <c:ser>
          <c:idx val="0"/>
          <c:order val="0"/>
          <c:tx>
            <c:strRef>
              <c:f>Дисконт!$E$1</c:f>
              <c:strCache>
                <c:ptCount val="1"/>
                <c:pt idx="0">
                  <c:v>Price of oil imported from other countries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Дисконт!$B$2:$C$35</c:f>
              <c:multiLvlStrCache>
                <c:ptCount val="3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Дисконт!$E$2:$E$35</c:f>
              <c:numCache>
                <c:formatCode>General</c:formatCode>
                <c:ptCount val="34"/>
                <c:pt idx="0">
                  <c:v>51.820329999999998</c:v>
                </c:pt>
                <c:pt idx="1">
                  <c:v>56.160910000000001</c:v>
                </c:pt>
                <c:pt idx="2">
                  <c:v>62.602319999999999</c:v>
                </c:pt>
                <c:pt idx="3">
                  <c:v>65.459450000000004</c:v>
                </c:pt>
                <c:pt idx="4">
                  <c:v>66.708830000000006</c:v>
                </c:pt>
                <c:pt idx="5">
                  <c:v>68.820490000000007</c:v>
                </c:pt>
                <c:pt idx="6">
                  <c:v>72.93159</c:v>
                </c:pt>
                <c:pt idx="7">
                  <c:v>73.890609999999995</c:v>
                </c:pt>
                <c:pt idx="8">
                  <c:v>73.417969999999997</c:v>
                </c:pt>
                <c:pt idx="9">
                  <c:v>76.355739999999997</c:v>
                </c:pt>
                <c:pt idx="10">
                  <c:v>81.25291</c:v>
                </c:pt>
                <c:pt idx="11">
                  <c:v>80.383089999999996</c:v>
                </c:pt>
                <c:pt idx="12">
                  <c:v>80.924750000000003</c:v>
                </c:pt>
                <c:pt idx="13">
                  <c:v>88.663589999999999</c:v>
                </c:pt>
                <c:pt idx="14">
                  <c:v>99.558220000000006</c:v>
                </c:pt>
                <c:pt idx="15">
                  <c:v>111.6345</c:v>
                </c:pt>
                <c:pt idx="16">
                  <c:v>109.3319</c:v>
                </c:pt>
                <c:pt idx="17">
                  <c:v>113.9259</c:v>
                </c:pt>
                <c:pt idx="18">
                  <c:v>114.5372</c:v>
                </c:pt>
                <c:pt idx="19">
                  <c:v>107.4063</c:v>
                </c:pt>
                <c:pt idx="20">
                  <c:v>100.914</c:v>
                </c:pt>
                <c:pt idx="21">
                  <c:v>97.001750000000001</c:v>
                </c:pt>
                <c:pt idx="22">
                  <c:v>93.197090000000003</c:v>
                </c:pt>
                <c:pt idx="23">
                  <c:v>88.595699999999994</c:v>
                </c:pt>
                <c:pt idx="24">
                  <c:v>83.443640000000002</c:v>
                </c:pt>
                <c:pt idx="25">
                  <c:v>81.605279999999993</c:v>
                </c:pt>
                <c:pt idx="26">
                  <c:v>81.260859999999994</c:v>
                </c:pt>
                <c:pt idx="27">
                  <c:v>80.686000000000007</c:v>
                </c:pt>
                <c:pt idx="28">
                  <c:v>82.570549999999997</c:v>
                </c:pt>
                <c:pt idx="29">
                  <c:v>75.825040000000001</c:v>
                </c:pt>
                <c:pt idx="30">
                  <c:v>75.782560000000004</c:v>
                </c:pt>
                <c:pt idx="31">
                  <c:v>80.385329999999996</c:v>
                </c:pt>
                <c:pt idx="32">
                  <c:v>87.094830000000002</c:v>
                </c:pt>
                <c:pt idx="33">
                  <c:v>91.145129999999995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0E-4F37-867C-512B5349F16C}"/>
            </c:ext>
          </c:extLst>
        </c:ser>
        <c:ser>
          <c:idx val="1"/>
          <c:order val="1"/>
          <c:tx>
            <c:strRef>
              <c:f>Дисконт!$F$1</c:f>
              <c:strCache>
                <c:ptCount val="1"/>
                <c:pt idx="0">
                  <c:v>Price of oil imported from Russia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multiLvlStrRef>
              <c:f>Дисконт!$B$2:$C$35</c:f>
              <c:multiLvlStrCache>
                <c:ptCount val="3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Дисконт!$F$2:$F$35</c:f>
              <c:numCache>
                <c:formatCode>General</c:formatCode>
                <c:ptCount val="34"/>
                <c:pt idx="0">
                  <c:v>52.84064</c:v>
                </c:pt>
                <c:pt idx="1">
                  <c:v>58.590249999999997</c:v>
                </c:pt>
                <c:pt idx="2">
                  <c:v>64.968919999999997</c:v>
                </c:pt>
                <c:pt idx="3">
                  <c:v>65.606319999999997</c:v>
                </c:pt>
                <c:pt idx="4">
                  <c:v>64.881299999999996</c:v>
                </c:pt>
                <c:pt idx="5">
                  <c:v>68.608080000000001</c:v>
                </c:pt>
                <c:pt idx="6">
                  <c:v>72.718860000000006</c:v>
                </c:pt>
                <c:pt idx="7">
                  <c:v>74.380439999999993</c:v>
                </c:pt>
                <c:pt idx="8">
                  <c:v>71.210650000000001</c:v>
                </c:pt>
                <c:pt idx="9">
                  <c:v>77.505350000000007</c:v>
                </c:pt>
                <c:pt idx="10">
                  <c:v>83.855270000000004</c:v>
                </c:pt>
                <c:pt idx="11">
                  <c:v>81.262439999999998</c:v>
                </c:pt>
                <c:pt idx="12">
                  <c:v>80.008600000000001</c:v>
                </c:pt>
                <c:pt idx="13">
                  <c:v>88.720389999999995</c:v>
                </c:pt>
                <c:pt idx="14">
                  <c:v>105.0797</c:v>
                </c:pt>
                <c:pt idx="15">
                  <c:v>105.6947</c:v>
                </c:pt>
                <c:pt idx="16">
                  <c:v>99.218329999999995</c:v>
                </c:pt>
                <c:pt idx="17">
                  <c:v>98.083269999999999</c:v>
                </c:pt>
                <c:pt idx="18">
                  <c:v>95.915329999999997</c:v>
                </c:pt>
                <c:pt idx="19">
                  <c:v>92.874979999999994</c:v>
                </c:pt>
                <c:pt idx="20">
                  <c:v>88.998949999999994</c:v>
                </c:pt>
                <c:pt idx="21">
                  <c:v>88.089100000000002</c:v>
                </c:pt>
                <c:pt idx="22">
                  <c:v>89.587310000000002</c:v>
                </c:pt>
                <c:pt idx="23">
                  <c:v>81.908410000000003</c:v>
                </c:pt>
                <c:pt idx="24">
                  <c:v>76.029560000000004</c:v>
                </c:pt>
                <c:pt idx="25">
                  <c:v>75.560450000000003</c:v>
                </c:pt>
                <c:pt idx="26">
                  <c:v>73.942800000000005</c:v>
                </c:pt>
                <c:pt idx="27">
                  <c:v>73.162199999999999</c:v>
                </c:pt>
                <c:pt idx="28">
                  <c:v>73.529949999999999</c:v>
                </c:pt>
                <c:pt idx="29">
                  <c:v>69.656350000000003</c:v>
                </c:pt>
                <c:pt idx="30">
                  <c:v>71.983260000000001</c:v>
                </c:pt>
                <c:pt idx="31">
                  <c:v>77.021789999999996</c:v>
                </c:pt>
                <c:pt idx="32">
                  <c:v>83.966740000000001</c:v>
                </c:pt>
                <c:pt idx="33">
                  <c:v>87.479730000000004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0E-4F37-867C-512B5349F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177087"/>
        <c:axId val="525116015"/>
      </c:lineChart>
      <c:catAx>
        <c:axId val="43017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116015"/>
        <c:crosses val="autoZero"/>
        <c:auto val="1"/>
        <c:lblAlgn val="ctr"/>
        <c:lblOffset val="100"/>
        <c:noMultiLvlLbl val="0"/>
      </c:catAx>
      <c:valAx>
        <c:axId val="525116015"/>
        <c:scaling>
          <c:orientation val="minMax"/>
          <c:max val="12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USD/bbl</a:t>
                </a:r>
                <a:endParaRPr lang="ru-RU" sz="110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0177087"/>
        <c:crosses val="autoZero"/>
        <c:crossBetween val="between"/>
      </c:valAx>
      <c:valAx>
        <c:axId val="449307487"/>
        <c:scaling>
          <c:orientation val="minMax"/>
          <c:max val="30"/>
          <c:min val="-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0174687"/>
        <c:crosses val="max"/>
        <c:crossBetween val="between"/>
      </c:valAx>
      <c:catAx>
        <c:axId val="4301746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9307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24115013082474"/>
          <c:y val="0.84968095657039178"/>
          <c:w val="0.77694648954356316"/>
          <c:h val="0.135386628484037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5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905E1-3CDC-42BB-81B5-4BD89B1E1EA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8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7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7F7827-21D6-5054-F4C6-CF3F1E1A3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02204" y="0"/>
            <a:ext cx="1058146" cy="6840538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A0B50-52AF-4174-9B0D-32DABC471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044" y="1119505"/>
            <a:ext cx="9720263" cy="2381521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73B46-D286-4B05-B9AE-5446F3319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EFB62-EB0D-4A7B-B407-3C095A92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362F-DCF8-4C2E-BEB1-60F015543699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21EDD-606F-4240-AEC5-265214D8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EAEE28-350B-43BE-A6F5-22E24F3C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1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986BB-9219-48B2-97A4-00EE9E72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42CD1-B957-4DF2-9D4F-2CA6C20D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ED753-A45C-42C6-AF12-1EFAC2BD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C8BC-E222-49A5-85F5-0CB69B9CFCC6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6AB78-C150-453B-A347-7EC9AF53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33234-9CDF-43E4-807A-00A3C394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63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6BB14-8C36-4A57-91F2-C9D09533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CD29A7-6065-4D06-85AF-B52A1EFC3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46BBB-2F7A-4E42-91D1-0BEDE990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02ED-110E-4925-92DF-EF4E5AE3C92C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730B1-ED6D-49DC-AF02-4EAC260E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4E109-CEFC-4040-93E9-FFF9FE49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67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A911D-DED4-44A3-8428-3E2BBD23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73551-9E60-4431-B731-9B5D7F01E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024" y="1820976"/>
            <a:ext cx="5508149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BBBDA0-E1F3-44BB-B8DC-AD992919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1177" y="1820976"/>
            <a:ext cx="5508149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DFA86-AD3D-410B-970D-8C3D32E1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D6A-A73C-4695-895A-CF6CC4FC8CE1}" type="datetime1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4F39E4-060F-45BA-8253-00F0BBE0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1852A9-FED0-41E5-9269-2048AA29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8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54D26-943F-47A9-B882-B7795058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12" y="364196"/>
            <a:ext cx="11178302" cy="1322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C1912-865E-417B-8F6E-060D9C2B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13" y="1676882"/>
            <a:ext cx="548283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A9C6DF-B642-4E8A-BDED-D14AC9658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13" y="2498697"/>
            <a:ext cx="5482835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714658-0AED-45BF-B3FB-C9881C99D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1177" y="1676882"/>
            <a:ext cx="5509837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6175E5-0DC7-40A0-88E0-C05F93152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1177" y="2498697"/>
            <a:ext cx="5509837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0B6A0F-26AB-4445-B2C5-75BC18D5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B3D-D94D-4D95-9244-0069B2F2CA66}" type="datetime1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02CFB3-CB86-4500-BACA-0B0C3A98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15C66D-6D98-4E48-8A82-4FBC7275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91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C3DA0-2DDB-4DAD-93D8-B46CE4A8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A21606-4AAE-4ED5-9C17-C52A768D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B28E-33DD-4211-96B1-D6AD8E63ED3F}" type="datetime1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8AC2F5-F3C0-46A1-818A-3E45433A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AB0BF1-AD3F-4B45-9C9E-12DE1AB1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7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DBE5C6-16DE-4AF9-B0FE-C5D42C39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D23A-82DD-45FF-9953-2DFFF6CDD45A}" type="datetime1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A78AAD-759D-45D4-9C00-2CF75B9A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9215F3-2399-493C-9C59-8BAEC2AB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97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F93D-FB1F-4C53-8532-3D2E2B77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13" y="456036"/>
            <a:ext cx="4180050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F7E4E-9340-4C31-9FAF-490553EE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37" y="984911"/>
            <a:ext cx="6561177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405CC-5859-4F06-970D-B5728D092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2713" y="2052161"/>
            <a:ext cx="4180050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82A47B-0765-4861-9528-078CE587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9A19-8B8E-4ED2-9E7B-65434F7FF471}" type="datetime1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BA807-E291-4EE7-B155-13CFE343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5A11F1-2E76-4D10-A9F4-D143A92B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44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D64A0-5328-40BD-B9A0-E0CEF4F4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13" y="456036"/>
            <a:ext cx="4180050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34D5C6-07E6-4380-84CD-FE8A834EE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9837" y="984911"/>
            <a:ext cx="6561177" cy="4861216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011F23-5001-4FE3-BF5A-11D75A6D0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2713" y="2052161"/>
            <a:ext cx="4180050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7BF40-2896-43EB-8896-FF4FB88C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852C-71D7-426B-911A-953D1D52F48E}" type="datetime1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0BE80C-9A41-4529-94C3-7C30C9B6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ADDA0C-C264-4B1D-9742-97244EA7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02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B0F4A-0698-4DD3-8AE2-B526CE00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30DB-4300-4D65-9D61-62B3819CB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A44D6-6A4C-496C-9136-1A138015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54C4-4966-4612-91A3-484D1CB8BBD5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1BC51-9970-416E-9E28-A0E3A6A0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B0BD0-B3A7-4CD9-969F-FFC5D300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28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8DEC63-5706-48A3-8032-16C8CF24B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74751" y="364195"/>
            <a:ext cx="2794575" cy="57970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C3C079-FF65-4761-8786-B8556AC27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1024" y="364195"/>
            <a:ext cx="8221722" cy="5797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54109-EFD7-483A-AD32-2D702170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5726-20DF-41D3-BA48-31AFB6816D87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0548F-A649-4A9D-B3E0-9EDEA5E8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026B1B-E1B8-43F0-8C74-89B47BFD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5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FB710-6A67-468B-AE5D-BEEE387B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364196"/>
            <a:ext cx="1117830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CBB60-FD89-4E83-AD1D-81828BEB2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17830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9E423-B484-416D-AD45-D2042449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024" y="6340166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7807-B3D4-4FF5-8E5F-103641E2B609}" type="datetime1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A9CF46-87B2-412C-A0F5-F22884318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3116" y="6340166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590C-375F-4B6E-94B6-CE8833CA9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3247" y="6340166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FA05-3155-460C-B250-31CFE7D67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3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0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46030-F5F9-44E9-A006-6938C0C25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82" y="1664867"/>
            <a:ext cx="10770908" cy="2381520"/>
          </a:xfrm>
        </p:spPr>
        <p:txBody>
          <a:bodyPr>
            <a:normAutofit/>
          </a:bodyPr>
          <a:lstStyle/>
          <a:p>
            <a:pPr algn="l"/>
            <a:r>
              <a:rPr lang="en-US" sz="438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indicators in Russia: Foreign Economic Trends, Outcomes and Forecasts</a:t>
            </a:r>
            <a:endParaRPr lang="ru-RU" sz="438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2EFE1B-6FC0-410B-B60C-BBB8FE234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982" y="5698098"/>
            <a:ext cx="11117244" cy="444388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Knobel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FB5305-2FDC-4A0A-8915-2B964ADE6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1" y="126743"/>
            <a:ext cx="2437913" cy="1384701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CC7EA37-60DF-BC5E-0C08-FB6E7A5D79B1}"/>
              </a:ext>
            </a:extLst>
          </p:cNvPr>
          <p:cNvSpPr txBox="1">
            <a:spLocks/>
          </p:cNvSpPr>
          <p:nvPr/>
        </p:nvSpPr>
        <p:spPr>
          <a:xfrm>
            <a:off x="1129982" y="6068058"/>
            <a:ext cx="11117244" cy="444388"/>
          </a:xfrm>
          <a:prstGeom prst="rect">
            <a:avLst/>
          </a:prstGeom>
        </p:spPr>
        <p:txBody>
          <a:bodyPr vert="horz" lIns="91207" tIns="45604" rIns="91207" bIns="45604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114">
              <a:spcBef>
                <a:spcPts val="998"/>
              </a:spcBef>
            </a:pPr>
            <a:r>
              <a:rPr lang="en-US" sz="2394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</a:t>
            </a:r>
            <a:r>
              <a:rPr lang="en-US" sz="2394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3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 </a:t>
            </a:r>
            <a:r>
              <a:rPr lang="en-US" sz="2394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</a:t>
            </a:r>
            <a:endParaRPr lang="ru-RU" sz="239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0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513D62-A230-36F7-825B-58E7B356F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134E48B4-A0D8-4F8D-A828-3768F9833854}"/>
              </a:ext>
            </a:extLst>
          </p:cNvPr>
          <p:cNvSpPr txBox="1">
            <a:spLocks/>
          </p:cNvSpPr>
          <p:nvPr/>
        </p:nvSpPr>
        <p:spPr>
          <a:xfrm>
            <a:off x="982968" y="201018"/>
            <a:ext cx="9332850" cy="49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Russian exports to China in </a:t>
            </a:r>
            <a:r>
              <a:rPr lang="en-US" sz="2800" dirty="0">
                <a:cs typeface="Times New Roman" panose="02020603050405020304" pitchFamily="18" charset="0"/>
              </a:rPr>
              <a:t>2022–2023 — </a:t>
            </a:r>
            <a:r>
              <a:rPr lang="en-US" sz="2800" dirty="0">
                <a:cs typeface="Times New Roman" panose="02020603050405020304" pitchFamily="18" charset="0"/>
              </a:rPr>
              <a:t>discounts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12CB1A-8B78-9909-36E5-088158651496}"/>
              </a:ext>
            </a:extLst>
          </p:cNvPr>
          <p:cNvSpPr/>
          <p:nvPr/>
        </p:nvSpPr>
        <p:spPr>
          <a:xfrm>
            <a:off x="10760590" y="17709"/>
            <a:ext cx="1977272" cy="101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1B7A49-893C-0C33-12F1-CB3C9CC2F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590" y="-67659"/>
            <a:ext cx="2171973" cy="1195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2775B-3324-CCC0-51DF-462BBDF1C463}"/>
              </a:ext>
            </a:extLst>
          </p:cNvPr>
          <p:cNvSpPr txBox="1"/>
          <p:nvPr/>
        </p:nvSpPr>
        <p:spPr>
          <a:xfrm>
            <a:off x="6095261" y="1656795"/>
            <a:ext cx="64964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CF62ABE-C3D1-C84C-80C7-14029BEE7DE1}"/>
              </a:ext>
            </a:extLst>
          </p:cNvPr>
          <p:cNvSpPr txBox="1">
            <a:spLocks/>
          </p:cNvSpPr>
          <p:nvPr/>
        </p:nvSpPr>
        <p:spPr>
          <a:xfrm>
            <a:off x="258282" y="843886"/>
            <a:ext cx="6221893" cy="54759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2114" rtl="0" eaLnBrk="1" latinLnBrk="0" hangingPunct="1">
              <a:lnSpc>
                <a:spcPct val="100000"/>
              </a:lnSpc>
              <a:spcBef>
                <a:spcPts val="998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197"/>
              </a:spcBef>
            </a:pPr>
            <a:r>
              <a:rPr lang="en-US" sz="1596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Discounts made it possible to quickly redirect supplies, but may become a factor constraining their growth</a:t>
            </a:r>
            <a:endParaRPr lang="ru-RU" sz="1596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Bef>
                <a:spcPts val="1197"/>
              </a:spcBef>
            </a:pPr>
            <a:r>
              <a:rPr lang="en-US" sz="1596" b="1" dirty="0">
                <a:solidFill>
                  <a:srgbClr val="A30236"/>
                </a:solidFill>
                <a:latin typeface="+mn-lt"/>
                <a:ea typeface="Tahoma" pitchFamily="34" charset="0"/>
                <a:cs typeface="Tahoma" pitchFamily="34" charset="0"/>
              </a:rPr>
              <a:t>Discount on Russian oil</a:t>
            </a:r>
            <a:r>
              <a:rPr lang="ru-RU" sz="1596" b="1" dirty="0">
                <a:solidFill>
                  <a:srgbClr val="A30236"/>
                </a:solidFill>
                <a:latin typeface="+mn-lt"/>
                <a:ea typeface="Tahoma" pitchFamily="34" charset="0"/>
                <a:cs typeface="Tahoma" pitchFamily="34" charset="0"/>
              </a:rPr>
              <a:t>:</a:t>
            </a:r>
          </a:p>
          <a:p>
            <a:pPr marL="445915" indent="-285036">
              <a:lnSpc>
                <a:spcPct val="120000"/>
              </a:lnSpc>
              <a:spcBef>
                <a:spcPts val="1197"/>
              </a:spcBef>
              <a:buFont typeface="Wingdings" panose="05000000000000000000" pitchFamily="2" charset="2"/>
              <a:buChar char="§"/>
            </a:pPr>
            <a:r>
              <a:rPr lang="en-US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Small deviations in the average price of supplies from Russia and other countries may be caused by irregular flow within a month</a:t>
            </a:r>
            <a:r>
              <a:rPr lang="ru-RU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.</a:t>
            </a:r>
            <a:endParaRPr lang="ru-RU" sz="1596" b="1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445915" indent="-285036">
              <a:lnSpc>
                <a:spcPct val="120000"/>
              </a:lnSpc>
              <a:spcBef>
                <a:spcPts val="1197"/>
              </a:spcBef>
              <a:buFont typeface="Wingdings" panose="05000000000000000000" pitchFamily="2" charset="2"/>
              <a:buChar char="§"/>
            </a:pPr>
            <a:r>
              <a:rPr lang="en-US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There were no systematically stable deviations until April 2022</a:t>
            </a:r>
            <a:r>
              <a:rPr lang="ru-RU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.</a:t>
            </a:r>
          </a:p>
          <a:p>
            <a:pPr marL="445915" indent="-285036">
              <a:lnSpc>
                <a:spcPct val="120000"/>
              </a:lnSpc>
              <a:spcBef>
                <a:spcPts val="1197"/>
              </a:spcBef>
              <a:buFont typeface="Wingdings" panose="05000000000000000000" pitchFamily="2" charset="2"/>
              <a:buChar char="§"/>
            </a:pPr>
            <a:r>
              <a:rPr lang="en-US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Since March 2022, Russian oil has been supplied to China at a discount</a:t>
            </a:r>
            <a:r>
              <a:rPr lang="ru-RU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:</a:t>
            </a:r>
          </a:p>
          <a:p>
            <a:pPr marL="1127649" lvl="1" indent="-268133">
              <a:lnSpc>
                <a:spcPct val="120000"/>
              </a:lnSpc>
              <a:spcBef>
                <a:spcPts val="563"/>
              </a:spcBef>
            </a:pPr>
            <a:r>
              <a:rPr lang="en-US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In the summer of 2022 , it reached 15%</a:t>
            </a:r>
            <a:endParaRPr lang="ru-RU" sz="1596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1127649" lvl="1" indent="-268133">
              <a:lnSpc>
                <a:spcPct val="120000"/>
              </a:lnSpc>
              <a:spcBef>
                <a:spcPts val="563"/>
              </a:spcBef>
            </a:pPr>
            <a:r>
              <a:rPr lang="en-US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By the end of 2022 , it decreased to 4-9%</a:t>
            </a:r>
            <a:endParaRPr lang="ru-RU" sz="1596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1127649" lvl="1" indent="-268133">
              <a:lnSpc>
                <a:spcPct val="120000"/>
              </a:lnSpc>
              <a:spcBef>
                <a:spcPts val="563"/>
              </a:spcBef>
            </a:pPr>
            <a:r>
              <a:rPr lang="en-US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After the start of the embargo on oil supplies to the EU – increased again to 11% in May 2023</a:t>
            </a:r>
            <a:endParaRPr lang="ru-RU" sz="1596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1127649" lvl="1" indent="-268133">
              <a:lnSpc>
                <a:spcPct val="120000"/>
              </a:lnSpc>
              <a:spcBef>
                <a:spcPts val="563"/>
              </a:spcBef>
            </a:pPr>
            <a:r>
              <a:rPr lang="en-US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Since June 2023, it has been decreasing – in August-October, the discount was on average 4%</a:t>
            </a:r>
            <a:endParaRPr lang="ru-RU" sz="1596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1127649" lvl="1" indent="-268133">
              <a:lnSpc>
                <a:spcPct val="120000"/>
              </a:lnSpc>
              <a:spcBef>
                <a:spcPts val="563"/>
              </a:spcBef>
            </a:pPr>
            <a:r>
              <a:rPr lang="en-US" sz="1596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The total discount for January-October 2023 amounted to about $3.5 billion</a:t>
            </a:r>
            <a:endParaRPr lang="ru-RU" sz="1097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3A665E6-F957-3C73-EA93-430193181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905743"/>
              </p:ext>
            </p:extLst>
          </p:nvPr>
        </p:nvGraphicFramePr>
        <p:xfrm>
          <a:off x="6359357" y="1027825"/>
          <a:ext cx="5810476" cy="510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07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073C4E-1DBD-C748-A34D-9B4D9059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AAD-6D1D-4466-8AF0-9599FA1D8E8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92F8946-3F96-4AAA-AB86-E80B6C84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12" y="266377"/>
            <a:ext cx="10507438" cy="1142900"/>
          </a:xfrm>
        </p:spPr>
        <p:txBody>
          <a:bodyPr>
            <a:no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Russian Foreign Trade Forecast: </a:t>
            </a:r>
            <a:r>
              <a:rPr lang="ru-RU" sz="2800" dirty="0">
                <a:cs typeface="Times New Roman" panose="02020603050405020304" pitchFamily="18" charset="0"/>
              </a:rPr>
              <a:t>2023-2030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6354A2A7-9FEA-35FA-589F-76EF47DF458B}"/>
              </a:ext>
            </a:extLst>
          </p:cNvPr>
          <p:cNvSpPr txBox="1">
            <a:spLocks/>
          </p:cNvSpPr>
          <p:nvPr/>
        </p:nvSpPr>
        <p:spPr>
          <a:xfrm>
            <a:off x="12159549" y="6504684"/>
            <a:ext cx="861401" cy="291360"/>
          </a:xfrm>
          <a:prstGeom prst="rect">
            <a:avLst/>
          </a:prstGeom>
          <a:noFill/>
          <a:ln>
            <a:noFill/>
          </a:ln>
        </p:spPr>
        <p:txBody>
          <a:bodyPr vert="horz" lIns="91207" tIns="45604" rIns="91207" bIns="45604" rtlCol="0" anchor="ctr"/>
          <a:lstStyle>
            <a:defPPr>
              <a:defRPr lang="ru-RU"/>
            </a:defPPr>
            <a:lvl1pPr marL="0" algn="l" defTabSz="1219170" rtl="0" eaLnBrk="1" latinLnBrk="0" hangingPunct="1">
              <a:defRPr sz="1067" b="1" kern="1200">
                <a:solidFill>
                  <a:schemeClr val="bg1"/>
                </a:solidFill>
                <a:latin typeface="PT Sans" pitchFamily="34" charset="-52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0DAAD-6D1D-4466-8AF0-9599FA1D8E83}" type="slidenum">
              <a:rPr lang="ru-RU" sz="1064">
                <a:solidFill>
                  <a:schemeClr val="tx1"/>
                </a:solidFill>
              </a:rPr>
              <a:pPr/>
              <a:t>11</a:t>
            </a:fld>
            <a:endParaRPr lang="ru-RU" sz="1064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B9F89-CE01-F5DD-5590-A24C626DB10B}"/>
              </a:ext>
            </a:extLst>
          </p:cNvPr>
          <p:cNvSpPr txBox="1"/>
          <p:nvPr/>
        </p:nvSpPr>
        <p:spPr>
          <a:xfrm>
            <a:off x="534529" y="4466429"/>
            <a:ext cx="1189129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b="1" dirty="0">
                <a:latin typeface="PT Sans" panose="020B0503020203020204" pitchFamily="34" charset="-52"/>
              </a:rPr>
              <a:t>Import Forecast</a:t>
            </a:r>
            <a:r>
              <a:rPr lang="ru-RU" sz="1600" b="1" dirty="0">
                <a:solidFill>
                  <a:srgbClr val="0065A8"/>
                </a:solidFill>
                <a:latin typeface="PT Sans" panose="020B0503020203020204" pitchFamily="34" charset="-52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Regions</a:t>
            </a:r>
            <a:r>
              <a:rPr lang="ru-RU" sz="1600" dirty="0"/>
              <a:t>: </a:t>
            </a:r>
            <a:r>
              <a:rPr lang="ru-RU" sz="1600" b="1" dirty="0" err="1">
                <a:solidFill>
                  <a:srgbClr val="00B050"/>
                </a:solidFill>
              </a:rPr>
              <a:t>growth</a:t>
            </a:r>
            <a:r>
              <a:rPr lang="ru-RU" sz="1600" b="1" dirty="0"/>
              <a:t> </a:t>
            </a:r>
            <a:r>
              <a:rPr lang="ru-RU" sz="1600" b="1" dirty="0" smtClean="0"/>
              <a:t>—</a:t>
            </a:r>
            <a:r>
              <a:rPr lang="en-US" sz="1600" b="1" dirty="0" smtClean="0"/>
              <a:t> </a:t>
            </a:r>
            <a:r>
              <a:rPr lang="ru-RU" sz="1600" b="1" dirty="0" smtClean="0"/>
              <a:t>EAEU</a:t>
            </a:r>
            <a:r>
              <a:rPr lang="ru-RU" sz="1600" b="1" dirty="0"/>
              <a:t>, </a:t>
            </a:r>
            <a:r>
              <a:rPr lang="ru-RU" sz="1600" b="1" dirty="0" err="1"/>
              <a:t>Turkey</a:t>
            </a:r>
            <a:r>
              <a:rPr lang="ru-RU" sz="1600" b="1" dirty="0"/>
              <a:t>, India, Taiwan, </a:t>
            </a:r>
            <a:r>
              <a:rPr lang="ru-RU" sz="1600" b="1" dirty="0" err="1"/>
              <a:t>Mexico</a:t>
            </a:r>
            <a:r>
              <a:rPr lang="ru-RU" sz="1600" b="1" dirty="0"/>
              <a:t> and </a:t>
            </a:r>
            <a:r>
              <a:rPr lang="ru-RU" sz="1600" b="1" dirty="0" err="1"/>
              <a:t>Azerbaijan</a:t>
            </a:r>
            <a:r>
              <a:rPr lang="ru-RU" sz="1600" dirty="0"/>
              <a:t>. </a:t>
            </a:r>
            <a:r>
              <a:rPr lang="ru-RU" sz="1600" b="1" dirty="0" err="1">
                <a:solidFill>
                  <a:srgbClr val="C00000"/>
                </a:solidFill>
              </a:rPr>
              <a:t>Reduction</a:t>
            </a:r>
            <a:r>
              <a:rPr lang="ru-RU" sz="1600" b="1" dirty="0"/>
              <a:t> of </a:t>
            </a:r>
            <a:r>
              <a:rPr lang="ru-RU" sz="1600" b="1" dirty="0" err="1"/>
              <a:t>imports</a:t>
            </a:r>
            <a:r>
              <a:rPr lang="ru-RU" sz="1600" b="1" dirty="0"/>
              <a:t> </a:t>
            </a:r>
            <a:r>
              <a:rPr lang="ru-RU" sz="1600" dirty="0" err="1"/>
              <a:t>is</a:t>
            </a:r>
            <a:r>
              <a:rPr lang="ru-RU" sz="1600" dirty="0"/>
              <a:t> </a:t>
            </a:r>
            <a:r>
              <a:rPr lang="ru-RU" sz="1600" dirty="0" err="1"/>
              <a:t>recorded</a:t>
            </a:r>
            <a:r>
              <a:rPr lang="ru-RU" sz="1600" dirty="0"/>
              <a:t> </a:t>
            </a:r>
            <a:r>
              <a:rPr lang="ru-RU" sz="1600" dirty="0" err="1"/>
              <a:t>with</a:t>
            </a:r>
            <a:r>
              <a:rPr lang="ru-RU" sz="1600" dirty="0"/>
              <a:t> </a:t>
            </a:r>
            <a:r>
              <a:rPr lang="ru-RU" sz="1600" b="1" dirty="0"/>
              <a:t>Ukraine</a:t>
            </a:r>
            <a:r>
              <a:rPr lang="ru-RU" sz="1600" dirty="0"/>
              <a:t>, </a:t>
            </a:r>
            <a:r>
              <a:rPr lang="ru-RU" sz="1600" dirty="0" err="1"/>
              <a:t>as</a:t>
            </a:r>
            <a:r>
              <a:rPr lang="ru-RU" sz="1600" dirty="0"/>
              <a:t> </a:t>
            </a:r>
            <a:r>
              <a:rPr lang="ru-RU" sz="1600" dirty="0" err="1"/>
              <a:t>well</a:t>
            </a:r>
            <a:r>
              <a:rPr lang="ru-RU" sz="1600" dirty="0"/>
              <a:t> </a:t>
            </a:r>
            <a:r>
              <a:rPr lang="ru-RU" sz="1600" dirty="0" err="1"/>
              <a:t>as</a:t>
            </a:r>
            <a:r>
              <a:rPr lang="ru-RU" sz="1600" dirty="0"/>
              <a:t> </a:t>
            </a:r>
            <a:r>
              <a:rPr lang="ru-RU" sz="1600" dirty="0" err="1"/>
              <a:t>with</a:t>
            </a:r>
            <a:r>
              <a:rPr lang="ru-RU" sz="1600" dirty="0"/>
              <a:t> </a:t>
            </a:r>
            <a:r>
              <a:rPr lang="ru-RU" sz="1600" b="1" dirty="0" err="1"/>
              <a:t>Australia</a:t>
            </a:r>
            <a:r>
              <a:rPr lang="ru-RU" sz="1600" dirty="0"/>
              <a:t>, </a:t>
            </a:r>
            <a:r>
              <a:rPr lang="ru-RU" sz="1600" dirty="0" err="1"/>
              <a:t>where</a:t>
            </a:r>
            <a:r>
              <a:rPr lang="ru-RU" sz="1600" dirty="0"/>
              <a:t> Russian </a:t>
            </a:r>
            <a:r>
              <a:rPr lang="ru-RU" sz="1600" dirty="0" err="1"/>
              <a:t>imports</a:t>
            </a:r>
            <a:r>
              <a:rPr lang="ru-RU" sz="1600" dirty="0"/>
              <a:t> </a:t>
            </a:r>
            <a:r>
              <a:rPr lang="ru-RU" sz="1600" dirty="0" err="1"/>
              <a:t>are</a:t>
            </a:r>
            <a:r>
              <a:rPr lang="ru-RU" sz="1600" dirty="0"/>
              <a:t> </a:t>
            </a:r>
            <a:r>
              <a:rPr lang="ru-RU" sz="1600" dirty="0" err="1"/>
              <a:t>largely</a:t>
            </a:r>
            <a:r>
              <a:rPr lang="ru-RU" sz="1600" dirty="0"/>
              <a:t> </a:t>
            </a:r>
            <a:r>
              <a:rPr lang="ru-RU" sz="1600" dirty="0" err="1"/>
              <a:t>represented</a:t>
            </a:r>
            <a:r>
              <a:rPr lang="ru-RU" sz="1600" dirty="0"/>
              <a:t> </a:t>
            </a:r>
            <a:r>
              <a:rPr lang="ru-RU" sz="1600" dirty="0" err="1"/>
              <a:t>by</a:t>
            </a:r>
            <a:r>
              <a:rPr lang="ru-RU" sz="1600" dirty="0"/>
              <a:t> </a:t>
            </a:r>
            <a:r>
              <a:rPr lang="ru-RU" sz="1600" dirty="0" err="1"/>
              <a:t>sanctioned</a:t>
            </a:r>
            <a:r>
              <a:rPr lang="ru-RU" sz="1600" dirty="0"/>
              <a:t> </a:t>
            </a:r>
            <a:r>
              <a:rPr lang="ru-RU" sz="1600" dirty="0" err="1"/>
              <a:t>goods</a:t>
            </a:r>
            <a:r>
              <a:rPr lang="ru-RU" sz="1600" dirty="0"/>
              <a:t>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Goods</a:t>
            </a:r>
            <a:r>
              <a:rPr lang="ru-RU" sz="1600" dirty="0"/>
              <a:t>: </a:t>
            </a:r>
            <a:r>
              <a:rPr lang="en-US" sz="1600" b="1" dirty="0">
                <a:solidFill>
                  <a:srgbClr val="C00000"/>
                </a:solidFill>
              </a:rPr>
              <a:t>negative trend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/>
              <a:t>— </a:t>
            </a:r>
            <a:r>
              <a:rPr lang="ru-RU" sz="1600" b="1" dirty="0" err="1"/>
              <a:t>fertilisers</a:t>
            </a:r>
            <a:r>
              <a:rPr lang="ru-RU" sz="1600" b="1" dirty="0"/>
              <a:t>, transport </a:t>
            </a:r>
            <a:r>
              <a:rPr lang="ru-RU" sz="1600" b="1" dirty="0" err="1"/>
              <a:t>machine</a:t>
            </a:r>
            <a:r>
              <a:rPr lang="ru-RU" sz="1600" b="1" dirty="0"/>
              <a:t> </a:t>
            </a:r>
            <a:r>
              <a:rPr lang="en-US" sz="1600" b="1" dirty="0"/>
              <a:t>equipment</a:t>
            </a:r>
            <a:r>
              <a:rPr lang="ru-RU" sz="1600" b="1" dirty="0"/>
              <a:t> </a:t>
            </a:r>
            <a:r>
              <a:rPr lang="ru-RU" sz="1600" dirty="0"/>
              <a:t>(</a:t>
            </a:r>
            <a:r>
              <a:rPr lang="ru-RU" sz="1600" dirty="0" err="1"/>
              <a:t>except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land</a:t>
            </a:r>
            <a:r>
              <a:rPr lang="ru-RU" sz="1600" dirty="0"/>
              <a:t> </a:t>
            </a:r>
            <a:r>
              <a:rPr lang="ru-RU" sz="1600" dirty="0" err="1"/>
              <a:t>transport</a:t>
            </a:r>
            <a:r>
              <a:rPr lang="ru-RU" sz="1600" dirty="0"/>
              <a:t>), </a:t>
            </a:r>
            <a:r>
              <a:rPr lang="ru-RU" sz="1600" b="1" dirty="0" err="1"/>
              <a:t>agricultural</a:t>
            </a:r>
            <a:r>
              <a:rPr lang="ru-RU" sz="1600" dirty="0"/>
              <a:t> </a:t>
            </a:r>
            <a:r>
              <a:rPr lang="ru-RU" sz="1600" dirty="0" err="1"/>
              <a:t>goods</a:t>
            </a:r>
            <a:r>
              <a:rPr lang="en-US" sz="1600" dirty="0"/>
              <a:t> (</a:t>
            </a:r>
            <a:r>
              <a:rPr lang="ru-RU" sz="1600" dirty="0" err="1"/>
              <a:t>barley</a:t>
            </a:r>
            <a:r>
              <a:rPr lang="ru-RU" sz="1600" dirty="0"/>
              <a:t>, </a:t>
            </a:r>
            <a:r>
              <a:rPr lang="ru-RU" sz="1600" dirty="0" err="1"/>
              <a:t>wheat</a:t>
            </a:r>
            <a:r>
              <a:rPr lang="ru-RU" sz="1600" dirty="0"/>
              <a:t>, </a:t>
            </a:r>
            <a:r>
              <a:rPr lang="ru-RU" sz="1600" dirty="0" err="1"/>
              <a:t>oils</a:t>
            </a:r>
            <a:r>
              <a:rPr lang="ru-RU" sz="1600" dirty="0"/>
              <a:t>, </a:t>
            </a:r>
            <a:r>
              <a:rPr lang="ru-RU" sz="1600" dirty="0" err="1"/>
              <a:t>dairy</a:t>
            </a:r>
            <a:r>
              <a:rPr lang="ru-RU" sz="1600" dirty="0"/>
              <a:t> </a:t>
            </a:r>
            <a:r>
              <a:rPr lang="ru-RU" sz="1600" dirty="0" err="1"/>
              <a:t>products</a:t>
            </a:r>
            <a:r>
              <a:rPr lang="en-US" sz="1600" dirty="0"/>
              <a:t>); </a:t>
            </a:r>
            <a:r>
              <a:rPr lang="en-US" sz="1600" b="1" dirty="0">
                <a:solidFill>
                  <a:srgbClr val="00B050"/>
                </a:solidFill>
              </a:rPr>
              <a:t>g</a:t>
            </a:r>
            <a:r>
              <a:rPr lang="ru-RU" sz="1600" b="1" dirty="0" err="1">
                <a:solidFill>
                  <a:srgbClr val="00B050"/>
                </a:solidFill>
              </a:rPr>
              <a:t>rowth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dirty="0"/>
              <a:t>- </a:t>
            </a:r>
            <a:r>
              <a:rPr lang="ru-RU" sz="1600" dirty="0" err="1"/>
              <a:t>other</a:t>
            </a:r>
            <a:r>
              <a:rPr lang="ru-RU" sz="1600" dirty="0"/>
              <a:t> </a:t>
            </a:r>
            <a:r>
              <a:rPr lang="ru-RU" sz="1600" dirty="0" err="1"/>
              <a:t>non-energy</a:t>
            </a:r>
            <a:r>
              <a:rPr lang="ru-RU" sz="1600" dirty="0"/>
              <a:t> </a:t>
            </a:r>
            <a:r>
              <a:rPr lang="ru-RU" sz="1600" dirty="0" err="1"/>
              <a:t>goods</a:t>
            </a:r>
            <a:r>
              <a:rPr lang="ru-RU" sz="1600" dirty="0"/>
              <a:t>, </a:t>
            </a:r>
            <a:r>
              <a:rPr lang="ru-RU" sz="1600" dirty="0" err="1"/>
              <a:t>including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main</a:t>
            </a:r>
            <a:r>
              <a:rPr lang="ru-RU" sz="1600" dirty="0"/>
              <a:t> </a:t>
            </a:r>
            <a:r>
              <a:rPr lang="ru-RU" sz="1600" dirty="0" err="1"/>
              <a:t>types</a:t>
            </a:r>
            <a:r>
              <a:rPr lang="ru-RU" sz="1600" dirty="0"/>
              <a:t> of </a:t>
            </a:r>
            <a:r>
              <a:rPr lang="ru-RU" sz="1600" dirty="0" err="1"/>
              <a:t>machinery</a:t>
            </a:r>
            <a:r>
              <a:rPr lang="ru-RU" sz="1600" dirty="0"/>
              <a:t> and </a:t>
            </a:r>
            <a:r>
              <a:rPr lang="ru-RU" sz="1600" dirty="0" err="1"/>
              <a:t>equipment</a:t>
            </a:r>
            <a:r>
              <a:rPr lang="ru-RU" sz="1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B797E-DE26-9C6C-FE08-DFC9C17199F2}"/>
              </a:ext>
            </a:extLst>
          </p:cNvPr>
          <p:cNvSpPr txBox="1"/>
          <p:nvPr/>
        </p:nvSpPr>
        <p:spPr>
          <a:xfrm>
            <a:off x="534530" y="2564128"/>
            <a:ext cx="1202252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1" dirty="0">
                <a:latin typeface="PT Sans" panose="020B0503020203020204" pitchFamily="34" charset="-52"/>
              </a:rPr>
              <a:t>Export Forecast</a:t>
            </a:r>
            <a:r>
              <a:rPr lang="ru-RU" sz="1600" b="1" dirty="0">
                <a:solidFill>
                  <a:srgbClr val="0065A8"/>
                </a:solidFill>
                <a:latin typeface="PT Sans" panose="020B0503020203020204" pitchFamily="34" charset="-52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Regions</a:t>
            </a:r>
            <a:r>
              <a:rPr lang="ru-RU" sz="1600" dirty="0"/>
              <a:t>: </a:t>
            </a:r>
            <a:r>
              <a:rPr lang="ru-RU" sz="1600" b="1" dirty="0" err="1">
                <a:solidFill>
                  <a:srgbClr val="00B050"/>
                </a:solidFill>
              </a:rPr>
              <a:t>growth</a:t>
            </a:r>
            <a:r>
              <a:rPr lang="ru-RU" sz="1600" dirty="0"/>
              <a:t> </a:t>
            </a:r>
            <a:r>
              <a:rPr lang="ru-RU" sz="1600" dirty="0"/>
              <a:t>— </a:t>
            </a:r>
            <a:r>
              <a:rPr lang="ru-RU" sz="1600" b="1" dirty="0"/>
              <a:t>S</a:t>
            </a:r>
            <a:r>
              <a:rPr lang="en-US" sz="1600" b="1" dirty="0" err="1"/>
              <a:t>outh</a:t>
            </a:r>
            <a:r>
              <a:rPr lang="en-US" sz="1600" b="1" dirty="0"/>
              <a:t>-East Asia</a:t>
            </a:r>
            <a:r>
              <a:rPr lang="ru-RU" sz="1600" b="1" dirty="0"/>
              <a:t>, China, India, Middle East, North Africa</a:t>
            </a:r>
            <a:r>
              <a:rPr lang="ru-RU" sz="1600" dirty="0"/>
              <a:t>. </a:t>
            </a:r>
            <a:r>
              <a:rPr lang="ru-RU" sz="1600" b="1" dirty="0">
                <a:solidFill>
                  <a:srgbClr val="C00000"/>
                </a:solidFill>
              </a:rPr>
              <a:t>The </a:t>
            </a:r>
            <a:r>
              <a:rPr lang="ru-RU" sz="1600" b="1" dirty="0" err="1">
                <a:solidFill>
                  <a:srgbClr val="C00000"/>
                </a:solidFill>
              </a:rPr>
              <a:t>negative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trend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/>
              <a:t>(-70-100%) </a:t>
            </a:r>
            <a:r>
              <a:rPr lang="ru-RU" sz="1600" dirty="0" err="1"/>
              <a:t>is</a:t>
            </a:r>
            <a:r>
              <a:rPr lang="ru-RU" sz="1600" dirty="0"/>
              <a:t> </a:t>
            </a:r>
            <a:r>
              <a:rPr lang="ru-RU" sz="1600" dirty="0" err="1"/>
              <a:t>focused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b="1" dirty="0"/>
              <a:t>EU, UK, Ukraine, USA</a:t>
            </a:r>
            <a:r>
              <a:rPr lang="ru-RU" sz="1600" dirty="0"/>
              <a:t>. </a:t>
            </a:r>
            <a:r>
              <a:rPr lang="ru-RU" sz="1600" b="1" dirty="0" err="1">
                <a:solidFill>
                  <a:srgbClr val="C00000"/>
                </a:solidFill>
              </a:rPr>
              <a:t>Reduction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neutral</a:t>
            </a:r>
            <a:r>
              <a:rPr lang="ru-RU" sz="1600" dirty="0"/>
              <a:t> </a:t>
            </a:r>
            <a:r>
              <a:rPr lang="ru-RU" sz="1600" dirty="0" err="1"/>
              <a:t>countries</a:t>
            </a:r>
            <a:r>
              <a:rPr lang="ru-RU" sz="1600" dirty="0"/>
              <a:t>: </a:t>
            </a:r>
            <a:r>
              <a:rPr lang="ru-RU" sz="1600" b="1" dirty="0"/>
              <a:t>Iran, </a:t>
            </a:r>
            <a:r>
              <a:rPr lang="ru-RU" sz="1600" b="1" dirty="0" err="1"/>
              <a:t>Mexico</a:t>
            </a:r>
            <a:r>
              <a:rPr lang="ru-RU" sz="1600" b="1" dirty="0"/>
              <a:t>, </a:t>
            </a:r>
            <a:r>
              <a:rPr lang="ru-RU" sz="1600" b="1" dirty="0" err="1"/>
              <a:t>other</a:t>
            </a:r>
            <a:r>
              <a:rPr lang="ru-RU" sz="1600" b="1" dirty="0"/>
              <a:t> European </a:t>
            </a:r>
            <a:r>
              <a:rPr lang="ru-RU" sz="1600" b="1" dirty="0" err="1"/>
              <a:t>countries</a:t>
            </a:r>
            <a:r>
              <a:rPr lang="ru-RU" sz="1600" dirty="0"/>
              <a:t>, </a:t>
            </a:r>
            <a:r>
              <a:rPr lang="ru-RU" sz="1600" dirty="0" err="1"/>
              <a:t>etc</a:t>
            </a:r>
            <a:r>
              <a:rPr lang="ru-RU" sz="1600" dirty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err="1"/>
              <a:t>Goods</a:t>
            </a:r>
            <a:r>
              <a:rPr lang="ru-RU" sz="1600" dirty="0"/>
              <a:t>: </a:t>
            </a:r>
            <a:r>
              <a:rPr lang="en-US" sz="1600" b="1" dirty="0">
                <a:solidFill>
                  <a:srgbClr val="C00000"/>
                </a:solidFill>
              </a:rPr>
              <a:t>negative trend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/>
              <a:t>— </a:t>
            </a:r>
            <a:r>
              <a:rPr lang="ru-RU" sz="1600" b="1" dirty="0" err="1"/>
              <a:t>energy</a:t>
            </a:r>
            <a:r>
              <a:rPr lang="ru-RU" sz="1600" b="1" dirty="0"/>
              <a:t> </a:t>
            </a:r>
            <a:r>
              <a:rPr lang="ru-RU" sz="1600" b="1" dirty="0" err="1"/>
              <a:t>resources</a:t>
            </a:r>
            <a:r>
              <a:rPr lang="ru-RU" sz="1600" b="1" dirty="0"/>
              <a:t> </a:t>
            </a:r>
            <a:r>
              <a:rPr lang="ru-RU" sz="1600" dirty="0"/>
              <a:t>(</a:t>
            </a:r>
            <a:r>
              <a:rPr lang="ru-RU" sz="1600" dirty="0" err="1"/>
              <a:t>various</a:t>
            </a:r>
            <a:r>
              <a:rPr lang="ru-RU" sz="1600" dirty="0"/>
              <a:t> </a:t>
            </a:r>
            <a:r>
              <a:rPr lang="ru-RU" sz="1600" dirty="0" err="1"/>
              <a:t>factors</a:t>
            </a:r>
            <a:r>
              <a:rPr lang="en-US" sz="1600" dirty="0"/>
              <a:t>)</a:t>
            </a:r>
            <a:r>
              <a:rPr lang="ru-RU" sz="1600" dirty="0"/>
              <a:t>, </a:t>
            </a:r>
            <a:r>
              <a:rPr lang="ru-RU" sz="1600" dirty="0" err="1"/>
              <a:t>except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b="1" dirty="0" err="1"/>
              <a:t>gradual</a:t>
            </a:r>
            <a:r>
              <a:rPr lang="ru-RU" sz="1600" b="1" dirty="0"/>
              <a:t> </a:t>
            </a:r>
            <a:r>
              <a:rPr lang="ru-RU" sz="1600" b="1" dirty="0" err="1"/>
              <a:t>build-up</a:t>
            </a:r>
            <a:r>
              <a:rPr lang="ru-RU" sz="1600" b="1" dirty="0"/>
              <a:t> of LNG</a:t>
            </a:r>
            <a:r>
              <a:rPr lang="en-US" sz="1600" dirty="0"/>
              <a:t>; </a:t>
            </a:r>
            <a:r>
              <a:rPr lang="en-US" sz="1600" b="1" dirty="0">
                <a:solidFill>
                  <a:srgbClr val="00B050"/>
                </a:solidFill>
              </a:rPr>
              <a:t>g</a:t>
            </a:r>
            <a:r>
              <a:rPr lang="ru-RU" sz="1600" b="1" dirty="0" err="1">
                <a:solidFill>
                  <a:srgbClr val="00B050"/>
                </a:solidFill>
              </a:rPr>
              <a:t>rowth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-</a:t>
            </a:r>
            <a:r>
              <a:rPr lang="ru-RU" sz="1600" dirty="0"/>
              <a:t> </a:t>
            </a:r>
            <a:r>
              <a:rPr lang="ru-RU" sz="1600" dirty="0" err="1"/>
              <a:t>gemstones</a:t>
            </a:r>
            <a:r>
              <a:rPr lang="ru-RU" sz="1600" dirty="0"/>
              <a:t>, </a:t>
            </a:r>
            <a:r>
              <a:rPr lang="ru-RU" sz="1600" dirty="0" err="1"/>
              <a:t>metals</a:t>
            </a:r>
            <a:r>
              <a:rPr lang="ru-RU" sz="1600" dirty="0"/>
              <a:t>, </a:t>
            </a:r>
            <a:r>
              <a:rPr lang="ru-RU" sz="1600" dirty="0" err="1"/>
              <a:t>food</a:t>
            </a:r>
            <a:r>
              <a:rPr lang="ru-RU" sz="1600" dirty="0"/>
              <a:t> (</a:t>
            </a:r>
            <a:r>
              <a:rPr lang="ru-RU" sz="1600" dirty="0" err="1"/>
              <a:t>wheat</a:t>
            </a:r>
            <a:r>
              <a:rPr lang="ru-RU" sz="1600" dirty="0"/>
              <a:t> and </a:t>
            </a:r>
            <a:r>
              <a:rPr lang="ru-RU" sz="1600" dirty="0" err="1"/>
              <a:t>barley</a:t>
            </a:r>
            <a:r>
              <a:rPr lang="ru-RU" sz="1600" dirty="0"/>
              <a:t>), </a:t>
            </a:r>
            <a:r>
              <a:rPr lang="ru-RU" sz="1600" dirty="0" err="1"/>
              <a:t>railway</a:t>
            </a:r>
            <a:r>
              <a:rPr lang="ru-RU" sz="1600" dirty="0"/>
              <a:t> </a:t>
            </a:r>
            <a:r>
              <a:rPr lang="ru-RU" sz="1600" dirty="0" err="1"/>
              <a:t>wagons</a:t>
            </a:r>
            <a:r>
              <a:rPr lang="ru-RU" sz="1600" dirty="0"/>
              <a:t> and </a:t>
            </a:r>
            <a:r>
              <a:rPr lang="ru-RU" sz="1600" dirty="0" err="1"/>
              <a:t>equipment</a:t>
            </a:r>
            <a:r>
              <a:rPr lang="ru-RU" sz="1600" dirty="0"/>
              <a:t>, </a:t>
            </a:r>
            <a:r>
              <a:rPr lang="ru-RU" sz="1600" dirty="0" err="1"/>
              <a:t>power</a:t>
            </a:r>
            <a:r>
              <a:rPr lang="ru-RU" sz="1600" dirty="0"/>
              <a:t> </a:t>
            </a:r>
            <a:r>
              <a:rPr lang="ru-RU" sz="1600" dirty="0" err="1"/>
              <a:t>engineering</a:t>
            </a:r>
            <a:r>
              <a:rPr lang="ru-RU" sz="1600" dirty="0"/>
              <a:t> </a:t>
            </a:r>
            <a:r>
              <a:rPr lang="en-US" sz="1600" dirty="0"/>
              <a:t>equipment</a:t>
            </a:r>
            <a:r>
              <a:rPr lang="ru-RU" sz="1600" dirty="0"/>
              <a:t>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FB30BD3-AF65-9F56-BBCF-E7B207D93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20052"/>
              </p:ext>
            </p:extLst>
          </p:nvPr>
        </p:nvGraphicFramePr>
        <p:xfrm>
          <a:off x="534529" y="984304"/>
          <a:ext cx="11834539" cy="14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398">
                  <a:extLst>
                    <a:ext uri="{9D8B030D-6E8A-4147-A177-3AD203B41FA5}">
                      <a16:colId xmlns:a16="http://schemas.microsoft.com/office/drawing/2014/main" val="1793620134"/>
                    </a:ext>
                  </a:extLst>
                </a:gridCol>
                <a:gridCol w="1167171">
                  <a:extLst>
                    <a:ext uri="{9D8B030D-6E8A-4147-A177-3AD203B41FA5}">
                      <a16:colId xmlns:a16="http://schemas.microsoft.com/office/drawing/2014/main" val="594347267"/>
                    </a:ext>
                  </a:extLst>
                </a:gridCol>
                <a:gridCol w="1022929">
                  <a:extLst>
                    <a:ext uri="{9D8B030D-6E8A-4147-A177-3AD203B41FA5}">
                      <a16:colId xmlns:a16="http://schemas.microsoft.com/office/drawing/2014/main" val="4049616856"/>
                    </a:ext>
                  </a:extLst>
                </a:gridCol>
                <a:gridCol w="852442">
                  <a:extLst>
                    <a:ext uri="{9D8B030D-6E8A-4147-A177-3AD203B41FA5}">
                      <a16:colId xmlns:a16="http://schemas.microsoft.com/office/drawing/2014/main" val="3971689587"/>
                    </a:ext>
                  </a:extLst>
                </a:gridCol>
                <a:gridCol w="1092779">
                  <a:extLst>
                    <a:ext uri="{9D8B030D-6E8A-4147-A177-3AD203B41FA5}">
                      <a16:colId xmlns:a16="http://schemas.microsoft.com/office/drawing/2014/main" val="670222059"/>
                    </a:ext>
                  </a:extLst>
                </a:gridCol>
                <a:gridCol w="845747">
                  <a:extLst>
                    <a:ext uri="{9D8B030D-6E8A-4147-A177-3AD203B41FA5}">
                      <a16:colId xmlns:a16="http://schemas.microsoft.com/office/drawing/2014/main" val="408054525"/>
                    </a:ext>
                  </a:extLst>
                </a:gridCol>
                <a:gridCol w="905463">
                  <a:extLst>
                    <a:ext uri="{9D8B030D-6E8A-4147-A177-3AD203B41FA5}">
                      <a16:colId xmlns:a16="http://schemas.microsoft.com/office/drawing/2014/main" val="1648265804"/>
                    </a:ext>
                  </a:extLst>
                </a:gridCol>
                <a:gridCol w="951465">
                  <a:extLst>
                    <a:ext uri="{9D8B030D-6E8A-4147-A177-3AD203B41FA5}">
                      <a16:colId xmlns:a16="http://schemas.microsoft.com/office/drawing/2014/main" val="1545141552"/>
                    </a:ext>
                  </a:extLst>
                </a:gridCol>
                <a:gridCol w="872177">
                  <a:extLst>
                    <a:ext uri="{9D8B030D-6E8A-4147-A177-3AD203B41FA5}">
                      <a16:colId xmlns:a16="http://schemas.microsoft.com/office/drawing/2014/main" val="961367896"/>
                    </a:ext>
                  </a:extLst>
                </a:gridCol>
                <a:gridCol w="942656">
                  <a:extLst>
                    <a:ext uri="{9D8B030D-6E8A-4147-A177-3AD203B41FA5}">
                      <a16:colId xmlns:a16="http://schemas.microsoft.com/office/drawing/2014/main" val="1718526094"/>
                    </a:ext>
                  </a:extLst>
                </a:gridCol>
                <a:gridCol w="942656">
                  <a:extLst>
                    <a:ext uri="{9D8B030D-6E8A-4147-A177-3AD203B41FA5}">
                      <a16:colId xmlns:a16="http://schemas.microsoft.com/office/drawing/2014/main" val="311032877"/>
                    </a:ext>
                  </a:extLst>
                </a:gridCol>
                <a:gridCol w="942656">
                  <a:extLst>
                    <a:ext uri="{9D8B030D-6E8A-4147-A177-3AD203B41FA5}">
                      <a16:colId xmlns:a16="http://schemas.microsoft.com/office/drawing/2014/main" val="4061677868"/>
                    </a:ext>
                  </a:extLst>
                </a:gridCol>
              </a:tblGrid>
              <a:tr h="2550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Flow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b">
                    <a:solidFill>
                      <a:srgbClr val="A3023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b">
                    <a:solidFill>
                      <a:srgbClr val="A302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b">
                    <a:solidFill>
                      <a:srgbClr val="A302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b">
                    <a:solidFill>
                      <a:srgbClr val="A302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6791" marR="6791" marT="6791" marB="0" anchor="b">
                    <a:solidFill>
                      <a:srgbClr val="A3023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6791" marR="6791" marT="6791" marB="0" anchor="b">
                    <a:solidFill>
                      <a:srgbClr val="0065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2030</a:t>
                      </a:r>
                    </a:p>
                  </a:txBody>
                  <a:tcPr marL="6791" marR="6791" marT="6791" marB="0" anchor="b">
                    <a:solidFill>
                      <a:srgbClr val="A3023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6791" marR="6791" marT="6791" marB="0" anchor="b">
                    <a:solidFill>
                      <a:srgbClr val="006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6518"/>
                  </a:ext>
                </a:extLst>
              </a:tr>
              <a:tr h="467784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PT Sans" panose="020B0503020203020204" pitchFamily="34" charset="-52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6791" marR="6791" marT="6791" marB="0" anchor="b">
                    <a:solidFill>
                      <a:srgbClr val="0065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bn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bn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2023/22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bn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2024/22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bn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2025/22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bn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2026/22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bn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2030/22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14177"/>
                  </a:ext>
                </a:extLst>
              </a:tr>
              <a:tr h="341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Export</a:t>
                      </a:r>
                      <a:endParaRPr lang="ru-RU" sz="14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590,8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–27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–26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–25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46</a:t>
                      </a: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–22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90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–1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7322162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</a:t>
                      </a:r>
                      <a:endParaRPr lang="ru-RU" sz="14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91" marR="6791" marT="6791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255,2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80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28</a:t>
                      </a: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300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60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8829276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FE4B0A3-4A5B-63C7-CDDB-2952BA325CF5}"/>
              </a:ext>
            </a:extLst>
          </p:cNvPr>
          <p:cNvSpPr/>
          <p:nvPr/>
        </p:nvSpPr>
        <p:spPr>
          <a:xfrm>
            <a:off x="10846945" y="44494"/>
            <a:ext cx="1947942" cy="899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C9B80D-59C9-83FA-62B9-E901EA2B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146" y="-103499"/>
            <a:ext cx="2171973" cy="11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5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B94B46-0900-6A48-8510-66A14B2D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46" y="285310"/>
            <a:ext cx="9946340" cy="52744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Risks for Russia in New Reality</a:t>
            </a:r>
            <a:endParaRPr lang="ru-RU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975F-0490-DC40-A87B-9A933CB4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69CF6C-6A4B-0C68-085E-EB91B2E6B108}"/>
              </a:ext>
            </a:extLst>
          </p:cNvPr>
          <p:cNvSpPr/>
          <p:nvPr/>
        </p:nvSpPr>
        <p:spPr>
          <a:xfrm>
            <a:off x="10760590" y="17709"/>
            <a:ext cx="1977272" cy="101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83F5F9-5931-9BAE-4250-45FC7DB63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39" y="0"/>
            <a:ext cx="2171973" cy="1195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065A61-8DE2-4D9E-55EB-D24AAEBD1F67}"/>
              </a:ext>
            </a:extLst>
          </p:cNvPr>
          <p:cNvSpPr txBox="1"/>
          <p:nvPr/>
        </p:nvSpPr>
        <p:spPr>
          <a:xfrm>
            <a:off x="636215" y="1080354"/>
            <a:ext cx="1153806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 err="1">
                <a:solidFill>
                  <a:srgbClr val="C00000"/>
                </a:solidFill>
              </a:rPr>
              <a:t>Sanctions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are</a:t>
            </a:r>
            <a:r>
              <a:rPr lang="ru-RU" sz="2000" b="1" dirty="0">
                <a:solidFill>
                  <a:srgbClr val="C00000"/>
                </a:solidFill>
              </a:rPr>
              <a:t> a </a:t>
            </a:r>
            <a:r>
              <a:rPr lang="ru-RU" sz="2000" b="1" dirty="0" err="1">
                <a:solidFill>
                  <a:srgbClr val="C00000"/>
                </a:solidFill>
              </a:rPr>
              <a:t>long-term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key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factor</a:t>
            </a:r>
            <a:r>
              <a:rPr lang="ru-RU" sz="2000" b="1" dirty="0">
                <a:solidFill>
                  <a:srgbClr val="C00000"/>
                </a:solidFill>
              </a:rPr>
              <a:t> in </a:t>
            </a:r>
            <a:r>
              <a:rPr lang="ru-RU" sz="2000" b="1" dirty="0" err="1">
                <a:solidFill>
                  <a:srgbClr val="C00000"/>
                </a:solidFill>
              </a:rPr>
              <a:t>Russia's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international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relations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General sustainability of the Russia`s economy</a:t>
            </a:r>
            <a:r>
              <a:rPr lang="ru-RU" dirty="0"/>
              <a:t> </a:t>
            </a:r>
            <a:r>
              <a:rPr lang="en-US" dirty="0"/>
              <a:t>under the pressure</a:t>
            </a:r>
            <a:r>
              <a:rPr lang="ru-RU" dirty="0"/>
              <a:t> of </a:t>
            </a:r>
            <a:r>
              <a:rPr lang="ru-RU" dirty="0" err="1"/>
              <a:t>obvious</a:t>
            </a:r>
            <a:r>
              <a:rPr lang="ru-RU" dirty="0"/>
              <a:t> </a:t>
            </a:r>
            <a:r>
              <a:rPr lang="ru-RU" dirty="0" err="1"/>
              <a:t>risks</a:t>
            </a: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 err="1"/>
              <a:t>According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macroeconomic</a:t>
            </a:r>
            <a:r>
              <a:rPr lang="ru-RU" dirty="0"/>
              <a:t> </a:t>
            </a:r>
            <a:r>
              <a:rPr lang="ru-RU" dirty="0" err="1"/>
              <a:t>indicators</a:t>
            </a:r>
            <a:r>
              <a:rPr lang="ru-RU" dirty="0"/>
              <a:t> </a:t>
            </a:r>
            <a:r>
              <a:rPr lang="en-US" dirty="0"/>
              <a:t>- </a:t>
            </a:r>
            <a:r>
              <a:rPr lang="ru-RU" b="1" dirty="0" err="1"/>
              <a:t>relative</a:t>
            </a:r>
            <a:r>
              <a:rPr lang="ru-RU" b="1" dirty="0"/>
              <a:t> </a:t>
            </a:r>
            <a:r>
              <a:rPr lang="ru-RU" b="1" dirty="0" err="1"/>
              <a:t>stability</a:t>
            </a:r>
            <a:r>
              <a:rPr lang="ru-RU" b="1" dirty="0"/>
              <a:t> in 2022</a:t>
            </a:r>
            <a:r>
              <a:rPr lang="ru-RU" dirty="0"/>
              <a:t>, </a:t>
            </a: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/>
              <a:t>In </a:t>
            </a:r>
            <a:r>
              <a:rPr lang="ru-RU" b="1" dirty="0"/>
              <a:t>2023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ru-RU" dirty="0" err="1"/>
              <a:t>strengthening</a:t>
            </a:r>
            <a:r>
              <a:rPr lang="ru-RU" dirty="0"/>
              <a:t> of </a:t>
            </a:r>
            <a:r>
              <a:rPr lang="ru-RU" dirty="0" err="1"/>
              <a:t>negative</a:t>
            </a:r>
            <a:r>
              <a:rPr lang="ru-RU" dirty="0"/>
              <a:t> </a:t>
            </a:r>
            <a:r>
              <a:rPr lang="ru-RU" dirty="0" err="1"/>
              <a:t>factors</a:t>
            </a:r>
            <a:r>
              <a:rPr lang="ru-RU" dirty="0"/>
              <a:t> </a:t>
            </a:r>
            <a:r>
              <a:rPr lang="ru-RU" dirty="0" err="1"/>
              <a:t>through</a:t>
            </a:r>
            <a:r>
              <a:rPr lang="ru-RU" dirty="0"/>
              <a:t> </a:t>
            </a:r>
            <a:r>
              <a:rPr lang="en-US" dirty="0"/>
              <a:t>the</a:t>
            </a:r>
            <a:r>
              <a:rPr lang="ru-RU" dirty="0"/>
              <a:t> </a:t>
            </a:r>
            <a:r>
              <a:rPr lang="ru-RU" b="1" dirty="0" err="1"/>
              <a:t>reduction</a:t>
            </a:r>
            <a:r>
              <a:rPr lang="ru-RU" b="1" dirty="0"/>
              <a:t> of </a:t>
            </a:r>
            <a:r>
              <a:rPr lang="ru-RU" b="1" dirty="0" err="1"/>
              <a:t>oil</a:t>
            </a:r>
            <a:r>
              <a:rPr lang="ru-RU" b="1" dirty="0"/>
              <a:t> and </a:t>
            </a:r>
            <a:r>
              <a:rPr lang="ru-RU" b="1" dirty="0" err="1"/>
              <a:t>gas</a:t>
            </a:r>
            <a:r>
              <a:rPr lang="ru-RU" b="1" dirty="0"/>
              <a:t> </a:t>
            </a:r>
            <a:r>
              <a:rPr lang="en-US" b="1" dirty="0"/>
              <a:t>export </a:t>
            </a:r>
            <a:r>
              <a:rPr lang="ru-RU" b="1" dirty="0" err="1"/>
              <a:t>revenues</a:t>
            </a:r>
            <a:r>
              <a:rPr lang="ru-RU" dirty="0"/>
              <a:t>, </a:t>
            </a:r>
            <a:r>
              <a:rPr lang="ru-RU" dirty="0" err="1"/>
              <a:t>with</a:t>
            </a:r>
            <a:r>
              <a:rPr lang="ru-RU" dirty="0"/>
              <a:t> a </a:t>
            </a:r>
            <a:r>
              <a:rPr lang="ru-RU" dirty="0" err="1"/>
              <a:t>more</a:t>
            </a:r>
            <a:r>
              <a:rPr lang="ru-RU" dirty="0"/>
              <a:t> </a:t>
            </a:r>
            <a:r>
              <a:rPr lang="ru-RU" dirty="0" err="1"/>
              <a:t>moderate</a:t>
            </a:r>
            <a:r>
              <a:rPr lang="ru-RU" dirty="0"/>
              <a:t> </a:t>
            </a:r>
            <a:r>
              <a:rPr lang="ru-RU" dirty="0" err="1"/>
              <a:t>growth</a:t>
            </a:r>
            <a:r>
              <a:rPr lang="ru-RU" dirty="0"/>
              <a:t> of </a:t>
            </a:r>
            <a:r>
              <a:rPr lang="ru-RU" dirty="0" err="1"/>
              <a:t>budget</a:t>
            </a:r>
            <a:r>
              <a:rPr lang="ru-RU" dirty="0"/>
              <a:t> </a:t>
            </a:r>
            <a:r>
              <a:rPr lang="ru-RU" dirty="0" err="1"/>
              <a:t>expenditures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deficit</a:t>
            </a:r>
            <a:r>
              <a:rPr lang="ru-RU" dirty="0"/>
              <a:t> </a:t>
            </a:r>
            <a:r>
              <a:rPr lang="ru-RU" dirty="0" err="1"/>
              <a:t>decreased</a:t>
            </a:r>
            <a:r>
              <a:rPr lang="ru-RU" dirty="0"/>
              <a:t>, </a:t>
            </a:r>
            <a:r>
              <a:rPr lang="ru-RU" dirty="0" err="1"/>
              <a:t>but</a:t>
            </a:r>
            <a:r>
              <a:rPr lang="ru-RU" dirty="0"/>
              <a:t> </a:t>
            </a:r>
            <a:r>
              <a:rPr lang="ru-RU" dirty="0" err="1"/>
              <a:t>still</a:t>
            </a:r>
            <a:r>
              <a:rPr lang="ru-RU" dirty="0"/>
              <a:t> </a:t>
            </a:r>
            <a:r>
              <a:rPr lang="ru-RU" dirty="0" err="1"/>
              <a:t>remains</a:t>
            </a:r>
            <a:endParaRPr lang="en-US" dirty="0"/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err="1"/>
              <a:t>Inflation</a:t>
            </a:r>
            <a:r>
              <a:rPr lang="ru-RU" b="1" dirty="0"/>
              <a:t> </a:t>
            </a:r>
            <a:r>
              <a:rPr lang="ru-RU" b="1" dirty="0" err="1"/>
              <a:t>risks</a:t>
            </a:r>
            <a:r>
              <a:rPr lang="ru-RU" b="1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assessed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medium</a:t>
            </a:r>
            <a:r>
              <a:rPr lang="ru-RU" dirty="0"/>
              <a:t>, </a:t>
            </a:r>
            <a:r>
              <a:rPr lang="ru-RU" dirty="0" err="1"/>
              <a:t>investment</a:t>
            </a:r>
            <a:r>
              <a:rPr lang="ru-RU" dirty="0"/>
              <a:t> </a:t>
            </a:r>
            <a:r>
              <a:rPr lang="ru-RU" dirty="0" err="1"/>
              <a:t>climate</a:t>
            </a:r>
            <a:r>
              <a:rPr lang="ru-RU" dirty="0"/>
              <a:t> and </a:t>
            </a:r>
            <a:r>
              <a:rPr lang="ru-RU" dirty="0" err="1"/>
              <a:t>demographic</a:t>
            </a:r>
            <a:r>
              <a:rPr lang="ru-RU" dirty="0"/>
              <a:t> </a:t>
            </a:r>
            <a:r>
              <a:rPr lang="ru-RU" dirty="0" err="1"/>
              <a:t>deterioration</a:t>
            </a:r>
            <a:r>
              <a:rPr lang="ru-RU" dirty="0"/>
              <a:t> </a:t>
            </a:r>
            <a:r>
              <a:rPr lang="ru-RU" dirty="0" err="1"/>
              <a:t>risks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more</a:t>
            </a:r>
            <a:r>
              <a:rPr lang="ru-RU" dirty="0"/>
              <a:t> </a:t>
            </a:r>
            <a:r>
              <a:rPr lang="ru-RU" dirty="0" err="1"/>
              <a:t>significant</a:t>
            </a:r>
            <a:r>
              <a:rPr lang="ru-RU" dirty="0"/>
              <a:t>.</a:t>
            </a:r>
            <a:endParaRPr lang="en-US" dirty="0"/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err="1"/>
              <a:t>Important</a:t>
            </a:r>
            <a:r>
              <a:rPr lang="ru-RU" dirty="0"/>
              <a:t> </a:t>
            </a:r>
            <a:r>
              <a:rPr lang="ru-RU" dirty="0" err="1"/>
              <a:t>remaining</a:t>
            </a:r>
            <a:r>
              <a:rPr lang="ru-RU" dirty="0"/>
              <a:t> </a:t>
            </a:r>
            <a:r>
              <a:rPr lang="ru-RU" dirty="0" err="1"/>
              <a:t>risk</a:t>
            </a:r>
            <a:r>
              <a:rPr lang="ru-RU" dirty="0"/>
              <a:t> </a:t>
            </a:r>
            <a:r>
              <a:rPr lang="ru-RU" dirty="0" err="1"/>
              <a:t>indicators</a:t>
            </a:r>
            <a:r>
              <a:rPr lang="ru-RU" dirty="0"/>
              <a:t> - </a:t>
            </a:r>
            <a:r>
              <a:rPr lang="ru-RU" dirty="0" err="1"/>
              <a:t>deterioration</a:t>
            </a:r>
            <a:r>
              <a:rPr lang="ru-RU" dirty="0"/>
              <a:t> of </a:t>
            </a:r>
            <a:r>
              <a:rPr lang="ru-RU" dirty="0" err="1"/>
              <a:t>the</a:t>
            </a:r>
            <a:r>
              <a:rPr lang="ru-RU" dirty="0"/>
              <a:t> situation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b="1" dirty="0" err="1"/>
              <a:t>balance</a:t>
            </a:r>
            <a:r>
              <a:rPr lang="ru-RU" b="1" dirty="0"/>
              <a:t> of </a:t>
            </a:r>
            <a:r>
              <a:rPr lang="ru-RU" b="1" dirty="0" err="1"/>
              <a:t>payments</a:t>
            </a:r>
            <a:r>
              <a:rPr lang="ru-RU" b="1" dirty="0"/>
              <a:t> </a:t>
            </a:r>
            <a:r>
              <a:rPr lang="ru-RU" dirty="0" err="1"/>
              <a:t>indicators</a:t>
            </a:r>
            <a:r>
              <a:rPr lang="ru-RU" dirty="0"/>
              <a:t>, </a:t>
            </a:r>
            <a:r>
              <a:rPr lang="ru-RU" dirty="0" err="1"/>
              <a:t>uncertainty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budget</a:t>
            </a:r>
            <a:r>
              <a:rPr lang="ru-RU" dirty="0"/>
              <a:t> </a:t>
            </a:r>
            <a:r>
              <a:rPr lang="ru-RU" dirty="0" err="1"/>
              <a:t>expenditures</a:t>
            </a:r>
            <a:endParaRPr lang="en-US" dirty="0"/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/>
              <a:t>Foreign </a:t>
            </a:r>
            <a:r>
              <a:rPr lang="ru-RU" b="1" dirty="0" err="1"/>
              <a:t>economic</a:t>
            </a:r>
            <a:r>
              <a:rPr lang="ru-RU" b="1" dirty="0"/>
              <a:t> </a:t>
            </a:r>
            <a:r>
              <a:rPr lang="ru-RU" b="1" dirty="0" err="1"/>
              <a:t>risks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en-US" dirty="0"/>
              <a:t>challenges for</a:t>
            </a:r>
            <a:r>
              <a:rPr lang="ru-RU" dirty="0"/>
              <a:t> </a:t>
            </a:r>
            <a:r>
              <a:rPr lang="en-US" dirty="0"/>
              <a:t>foreign economic </a:t>
            </a:r>
            <a:r>
              <a:rPr lang="ru-RU" dirty="0"/>
              <a:t>reorientation, </a:t>
            </a:r>
            <a:r>
              <a:rPr lang="ru-RU" dirty="0" err="1"/>
              <a:t>secondary</a:t>
            </a:r>
            <a:r>
              <a:rPr lang="ru-RU" dirty="0"/>
              <a:t> </a:t>
            </a:r>
            <a:r>
              <a:rPr lang="ru-RU" dirty="0" err="1"/>
              <a:t>sanctions</a:t>
            </a:r>
            <a:r>
              <a:rPr lang="ru-RU" dirty="0"/>
              <a:t> (</a:t>
            </a:r>
            <a:r>
              <a:rPr lang="ru-RU" dirty="0" err="1"/>
              <a:t>gradual</a:t>
            </a:r>
            <a:r>
              <a:rPr lang="ru-RU" dirty="0"/>
              <a:t> </a:t>
            </a:r>
            <a:r>
              <a:rPr lang="ru-RU" dirty="0" err="1"/>
              <a:t>expansion</a:t>
            </a:r>
            <a:r>
              <a:rPr lang="ru-RU" dirty="0"/>
              <a:t> of </a:t>
            </a:r>
            <a:r>
              <a:rPr lang="ru-RU" dirty="0" err="1"/>
              <a:t>the</a:t>
            </a:r>
            <a:r>
              <a:rPr lang="ru-RU" dirty="0"/>
              <a:t> US </a:t>
            </a:r>
            <a:r>
              <a:rPr lang="ru-RU" dirty="0" err="1"/>
              <a:t>sanctions</a:t>
            </a:r>
            <a:r>
              <a:rPr lang="ru-RU" dirty="0"/>
              <a:t> </a:t>
            </a:r>
            <a:r>
              <a:rPr lang="ru-RU" dirty="0" err="1"/>
              <a:t>lists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include</a:t>
            </a:r>
            <a:r>
              <a:rPr lang="ru-RU" dirty="0"/>
              <a:t> companies </a:t>
            </a:r>
            <a:r>
              <a:rPr lang="ru-RU" dirty="0" err="1"/>
              <a:t>from</a:t>
            </a:r>
            <a:r>
              <a:rPr lang="ru-RU" dirty="0"/>
              <a:t> </a:t>
            </a:r>
            <a:r>
              <a:rPr lang="ru-RU" dirty="0" err="1"/>
              <a:t>neutral</a:t>
            </a:r>
            <a:r>
              <a:rPr lang="ru-RU" dirty="0"/>
              <a:t> </a:t>
            </a:r>
            <a:r>
              <a:rPr lang="ru-RU" dirty="0" err="1"/>
              <a:t>countries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688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B94B46-0900-6A48-8510-66A14B2D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5" y="299194"/>
            <a:ext cx="9946340" cy="52744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Challenges and Opportunities for Russia in the New Reality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975F-0490-DC40-A87B-9A933CB4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491876-4D32-DF0F-0D9F-D1D389BC27CA}"/>
              </a:ext>
            </a:extLst>
          </p:cNvPr>
          <p:cNvSpPr/>
          <p:nvPr/>
        </p:nvSpPr>
        <p:spPr>
          <a:xfrm>
            <a:off x="10760590" y="17709"/>
            <a:ext cx="1977272" cy="101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83A910-A935-6CC8-7723-54EA93E0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590" y="-23499"/>
            <a:ext cx="2171973" cy="1195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AFAC6-CECF-186E-D307-EACDB80616E6}"/>
              </a:ext>
            </a:extLst>
          </p:cNvPr>
          <p:cNvSpPr txBox="1"/>
          <p:nvPr/>
        </p:nvSpPr>
        <p:spPr>
          <a:xfrm>
            <a:off x="619590" y="1022703"/>
            <a:ext cx="11969359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700" b="1" dirty="0"/>
              <a:t>Reorientation of </a:t>
            </a:r>
            <a:r>
              <a:rPr lang="en-US" sz="1700" b="1" dirty="0"/>
              <a:t>foreign economic activities, launch and</a:t>
            </a:r>
            <a:r>
              <a:rPr lang="ru-RU" sz="1700" b="1" dirty="0"/>
              <a:t> </a:t>
            </a:r>
            <a:r>
              <a:rPr lang="en-US" sz="1700" b="1" dirty="0"/>
              <a:t>development of new cooperation formats</a:t>
            </a:r>
            <a:r>
              <a:rPr lang="ru-RU" sz="1700" b="1" dirty="0"/>
              <a:t> in </a:t>
            </a:r>
            <a:r>
              <a:rPr lang="ru-RU" sz="1700" b="1" dirty="0" err="1"/>
              <a:t>foreign</a:t>
            </a:r>
            <a:r>
              <a:rPr lang="ru-RU" sz="1700" b="1" dirty="0"/>
              <a:t> </a:t>
            </a:r>
            <a:r>
              <a:rPr lang="ru-RU" sz="1700" b="1" dirty="0" err="1"/>
              <a:t>markets</a:t>
            </a:r>
            <a:r>
              <a:rPr lang="ru-RU" sz="1700" b="1" dirty="0"/>
              <a:t>:</a:t>
            </a:r>
            <a:endParaRPr lang="en-US" sz="1700" b="1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In </a:t>
            </a:r>
            <a:r>
              <a:rPr lang="ru-RU" sz="1700" dirty="0" err="1"/>
              <a:t>the</a:t>
            </a:r>
            <a:r>
              <a:rPr lang="ru-RU" sz="1700" dirty="0"/>
              <a:t> </a:t>
            </a:r>
            <a:r>
              <a:rPr lang="ru-RU" sz="1700" dirty="0" err="1"/>
              <a:t>new</a:t>
            </a:r>
            <a:r>
              <a:rPr lang="ru-RU" sz="1700" dirty="0"/>
              <a:t> </a:t>
            </a:r>
            <a:r>
              <a:rPr lang="ru-RU" sz="1700" dirty="0" err="1"/>
              <a:t>realitу</a:t>
            </a:r>
            <a:r>
              <a:rPr lang="ru-RU" sz="1700" dirty="0"/>
              <a:t> </a:t>
            </a:r>
            <a:r>
              <a:rPr lang="ru-RU" sz="1700" dirty="0" err="1"/>
              <a:t>the</a:t>
            </a:r>
            <a:r>
              <a:rPr lang="ru-RU" sz="1700" dirty="0"/>
              <a:t> </a:t>
            </a:r>
            <a:r>
              <a:rPr lang="ru-RU" sz="1700" dirty="0" err="1"/>
              <a:t>issues</a:t>
            </a:r>
            <a:r>
              <a:rPr lang="ru-RU" sz="1700" dirty="0"/>
              <a:t> of reorientation </a:t>
            </a:r>
            <a:r>
              <a:rPr lang="ru-RU" sz="1700" dirty="0" err="1"/>
              <a:t>to</a:t>
            </a:r>
            <a:r>
              <a:rPr lang="ru-RU" sz="1700" dirty="0"/>
              <a:t> </a:t>
            </a:r>
            <a:r>
              <a:rPr lang="en-US" sz="1700" dirty="0"/>
              <a:t>the </a:t>
            </a:r>
            <a:r>
              <a:rPr lang="ru-RU" sz="1700" b="1" dirty="0" err="1"/>
              <a:t>alternative</a:t>
            </a:r>
            <a:r>
              <a:rPr lang="ru-RU" sz="1700" b="1" dirty="0"/>
              <a:t> </a:t>
            </a:r>
            <a:r>
              <a:rPr lang="ru-RU" sz="1700" b="1" dirty="0" err="1"/>
              <a:t>markets</a:t>
            </a:r>
            <a:r>
              <a:rPr lang="ru-RU" sz="1700" dirty="0"/>
              <a:t> </a:t>
            </a:r>
            <a:r>
              <a:rPr lang="ru-RU" sz="1700" dirty="0" err="1"/>
              <a:t>are</a:t>
            </a:r>
            <a:r>
              <a:rPr lang="ru-RU" sz="1700" dirty="0"/>
              <a:t> </a:t>
            </a:r>
            <a:r>
              <a:rPr lang="en-US" sz="1700" dirty="0"/>
              <a:t>exceptionally crucial</a:t>
            </a:r>
            <a:r>
              <a:rPr lang="ru-RU" sz="1700" dirty="0"/>
              <a:t>: EAEU and CIS, Asia, Africa, South America.</a:t>
            </a:r>
            <a:endParaRPr lang="en-US" sz="17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 err="1"/>
              <a:t>According</a:t>
            </a:r>
            <a:r>
              <a:rPr lang="ru-RU" sz="1700" dirty="0"/>
              <a:t> </a:t>
            </a:r>
            <a:r>
              <a:rPr lang="ru-RU" sz="1700" dirty="0" err="1"/>
              <a:t>to</a:t>
            </a:r>
            <a:r>
              <a:rPr lang="ru-RU" sz="1700" dirty="0"/>
              <a:t> </a:t>
            </a:r>
            <a:r>
              <a:rPr lang="ru-RU" sz="1700" dirty="0" err="1"/>
              <a:t>the</a:t>
            </a:r>
            <a:r>
              <a:rPr lang="ru-RU" sz="1700" dirty="0"/>
              <a:t> </a:t>
            </a:r>
            <a:r>
              <a:rPr lang="ru-RU" sz="1700" dirty="0" err="1"/>
              <a:t>forecasts</a:t>
            </a:r>
            <a:r>
              <a:rPr lang="ru-RU" sz="1700" dirty="0"/>
              <a:t> </a:t>
            </a:r>
            <a:r>
              <a:rPr lang="ru-RU" sz="1700" dirty="0" err="1"/>
              <a:t>on</a:t>
            </a:r>
            <a:r>
              <a:rPr lang="ru-RU" sz="1700" dirty="0"/>
              <a:t> </a:t>
            </a:r>
            <a:r>
              <a:rPr lang="ru-RU" sz="1700" dirty="0" err="1"/>
              <a:t>foreign</a:t>
            </a:r>
            <a:r>
              <a:rPr lang="ru-RU" sz="1700" dirty="0"/>
              <a:t> trade </a:t>
            </a:r>
            <a:r>
              <a:rPr lang="ru-RU" sz="1700" dirty="0" err="1"/>
              <a:t>for</a:t>
            </a:r>
            <a:r>
              <a:rPr lang="ru-RU" sz="1700" dirty="0"/>
              <a:t> </a:t>
            </a:r>
            <a:r>
              <a:rPr lang="ru-RU" sz="1700" dirty="0" err="1"/>
              <a:t>the</a:t>
            </a:r>
            <a:r>
              <a:rPr lang="ru-RU" sz="1700" dirty="0"/>
              <a:t> </a:t>
            </a:r>
            <a:r>
              <a:rPr lang="ru-RU" sz="1700" dirty="0" err="1"/>
              <a:t>period</a:t>
            </a:r>
            <a:r>
              <a:rPr lang="ru-RU" sz="1700" dirty="0"/>
              <a:t> 2022-2030: </a:t>
            </a:r>
            <a:r>
              <a:rPr lang="ru-RU" sz="1700" dirty="0" err="1"/>
              <a:t>the</a:t>
            </a:r>
            <a:r>
              <a:rPr lang="ru-RU" sz="1700" dirty="0"/>
              <a:t> </a:t>
            </a:r>
            <a:r>
              <a:rPr lang="ru-RU" sz="1700" dirty="0" err="1"/>
              <a:t>highest</a:t>
            </a:r>
            <a:r>
              <a:rPr lang="ru-RU" sz="1700" dirty="0"/>
              <a:t> </a:t>
            </a:r>
            <a:r>
              <a:rPr lang="ru-RU" sz="1700" dirty="0" err="1"/>
              <a:t>growth</a:t>
            </a:r>
            <a:r>
              <a:rPr lang="ru-RU" sz="1700" dirty="0"/>
              <a:t> </a:t>
            </a:r>
            <a:r>
              <a:rPr lang="ru-RU" sz="1700" dirty="0" err="1"/>
              <a:t>rates</a:t>
            </a:r>
            <a:r>
              <a:rPr lang="ru-RU" sz="1700" dirty="0"/>
              <a:t> of </a:t>
            </a:r>
            <a:r>
              <a:rPr lang="ru-RU" sz="1700" dirty="0" err="1"/>
              <a:t>exports</a:t>
            </a:r>
            <a:r>
              <a:rPr lang="ru-RU" sz="1700" dirty="0"/>
              <a:t> - China, India, Middle East, South-East Asia, </a:t>
            </a:r>
            <a:r>
              <a:rPr lang="ru-RU" sz="1700" dirty="0" err="1"/>
              <a:t>other</a:t>
            </a:r>
            <a:r>
              <a:rPr lang="ru-RU" sz="1700" dirty="0"/>
              <a:t> </a:t>
            </a:r>
            <a:r>
              <a:rPr lang="ru-RU" sz="1700" dirty="0" err="1"/>
              <a:t>Asian</a:t>
            </a:r>
            <a:r>
              <a:rPr lang="ru-RU" sz="1700" dirty="0"/>
              <a:t> and </a:t>
            </a:r>
            <a:r>
              <a:rPr lang="ru-RU" sz="1700" dirty="0" err="1"/>
              <a:t>African</a:t>
            </a:r>
            <a:r>
              <a:rPr lang="ru-RU" sz="1700" dirty="0"/>
              <a:t> </a:t>
            </a:r>
            <a:r>
              <a:rPr lang="ru-RU" sz="1700" dirty="0" err="1"/>
              <a:t>countries</a:t>
            </a:r>
            <a:r>
              <a:rPr lang="ru-RU" sz="1700" dirty="0"/>
              <a:t>, </a:t>
            </a:r>
            <a:r>
              <a:rPr lang="ru-RU" sz="1700" dirty="0" err="1"/>
              <a:t>imports</a:t>
            </a:r>
            <a:r>
              <a:rPr lang="ru-RU" sz="1700" dirty="0"/>
              <a:t> - India, China, SEA, Middle East, </a:t>
            </a:r>
            <a:r>
              <a:rPr lang="ru-RU" sz="1700" dirty="0" err="1"/>
              <a:t>Turkey</a:t>
            </a:r>
            <a:r>
              <a:rPr lang="ru-RU" sz="1700" dirty="0"/>
              <a:t>.</a:t>
            </a:r>
            <a:endParaRPr lang="en-US" sz="17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b="1" dirty="0" err="1"/>
              <a:t>Chin</a:t>
            </a:r>
            <a:r>
              <a:rPr lang="en-US" sz="1700" b="1" dirty="0"/>
              <a:t>ese market</a:t>
            </a:r>
            <a:r>
              <a:rPr lang="ru-RU" sz="1700" b="1" dirty="0"/>
              <a:t> </a:t>
            </a:r>
            <a:r>
              <a:rPr lang="en-US" sz="1700" dirty="0"/>
              <a:t>represents the highest</a:t>
            </a:r>
            <a:r>
              <a:rPr lang="ru-RU" sz="1700" dirty="0"/>
              <a:t> </a:t>
            </a:r>
            <a:r>
              <a:rPr lang="ru-RU" sz="1700" dirty="0" err="1"/>
              <a:t>priority</a:t>
            </a:r>
            <a:r>
              <a:rPr lang="en-US" sz="1700" dirty="0"/>
              <a:t> in foreign trade</a:t>
            </a:r>
            <a:r>
              <a:rPr lang="ru-RU" sz="1700" dirty="0"/>
              <a:t>: </a:t>
            </a:r>
            <a:r>
              <a:rPr lang="ru-RU" sz="1700" dirty="0" err="1"/>
              <a:t>interaction</a:t>
            </a:r>
            <a:r>
              <a:rPr lang="ru-RU" sz="1700" dirty="0"/>
              <a:t> </a:t>
            </a:r>
            <a:r>
              <a:rPr lang="ru-RU" sz="1700" dirty="0" err="1"/>
              <a:t>within</a:t>
            </a:r>
            <a:r>
              <a:rPr lang="ru-RU" sz="1700" dirty="0"/>
              <a:t> </a:t>
            </a:r>
            <a:r>
              <a:rPr lang="ru-RU" sz="1700" dirty="0" err="1"/>
              <a:t>the</a:t>
            </a:r>
            <a:r>
              <a:rPr lang="ru-RU" sz="1700" dirty="0"/>
              <a:t> </a:t>
            </a:r>
            <a:r>
              <a:rPr lang="en-US" sz="1700" dirty="0"/>
              <a:t>GVCs</a:t>
            </a:r>
            <a:r>
              <a:rPr lang="ru-RU" sz="1700" dirty="0"/>
              <a:t>, </a:t>
            </a:r>
            <a:r>
              <a:rPr lang="ru-RU" sz="1700" dirty="0" err="1"/>
              <a:t>opportunities</a:t>
            </a:r>
            <a:r>
              <a:rPr lang="ru-RU" sz="1700" dirty="0"/>
              <a:t> </a:t>
            </a:r>
            <a:r>
              <a:rPr lang="ru-RU" sz="1700" dirty="0" err="1"/>
              <a:t>for</a:t>
            </a:r>
            <a:r>
              <a:rPr lang="ru-RU" sz="1700" dirty="0"/>
              <a:t> reorientation of </a:t>
            </a:r>
            <a:r>
              <a:rPr lang="ru-RU" sz="1700" dirty="0" err="1"/>
              <a:t>external</a:t>
            </a:r>
            <a:r>
              <a:rPr lang="ru-RU" sz="1700" dirty="0"/>
              <a:t> </a:t>
            </a:r>
            <a:r>
              <a:rPr lang="en-US" sz="1700" dirty="0"/>
              <a:t>industrial and </a:t>
            </a:r>
            <a:r>
              <a:rPr lang="en-US" sz="1700" dirty="0" err="1"/>
              <a:t>sevices</a:t>
            </a:r>
            <a:r>
              <a:rPr lang="en-US" sz="1700" dirty="0"/>
              <a:t> </a:t>
            </a:r>
            <a:r>
              <a:rPr lang="ru-RU" sz="1700" dirty="0" err="1"/>
              <a:t>cooperation</a:t>
            </a:r>
            <a:r>
              <a:rPr lang="ru-RU" sz="1700" dirty="0"/>
              <a:t>.</a:t>
            </a:r>
            <a:endParaRPr lang="en-US" sz="17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b="1" dirty="0" err="1"/>
              <a:t>Import</a:t>
            </a:r>
            <a:r>
              <a:rPr lang="ru-RU" sz="1700" b="1" dirty="0"/>
              <a:t> </a:t>
            </a:r>
            <a:r>
              <a:rPr lang="ru-RU" sz="1700" b="1" dirty="0" err="1"/>
              <a:t>dependence</a:t>
            </a:r>
            <a:r>
              <a:rPr lang="ru-RU" sz="1700" b="1" dirty="0"/>
              <a:t> </a:t>
            </a:r>
            <a:r>
              <a:rPr lang="ru-RU" sz="1700" dirty="0" err="1"/>
              <a:t>is</a:t>
            </a:r>
            <a:r>
              <a:rPr lang="ru-RU" sz="1700" dirty="0"/>
              <a:t> </a:t>
            </a:r>
            <a:r>
              <a:rPr lang="ru-RU" sz="1700" dirty="0" err="1"/>
              <a:t>high</a:t>
            </a:r>
            <a:r>
              <a:rPr lang="ru-RU" sz="1700" dirty="0"/>
              <a:t> in </a:t>
            </a:r>
            <a:r>
              <a:rPr lang="ru-RU" sz="1700" dirty="0" err="1"/>
              <a:t>many</a:t>
            </a:r>
            <a:r>
              <a:rPr lang="ru-RU" sz="1700" dirty="0"/>
              <a:t> </a:t>
            </a:r>
            <a:r>
              <a:rPr lang="ru-RU" sz="1700" dirty="0" err="1"/>
              <a:t>spheres</a:t>
            </a:r>
            <a:r>
              <a:rPr lang="ru-RU" sz="1700" dirty="0"/>
              <a:t>, </a:t>
            </a:r>
            <a:r>
              <a:rPr lang="ru-RU" sz="1700" dirty="0" err="1"/>
              <a:t>primarily</a:t>
            </a:r>
            <a:r>
              <a:rPr lang="ru-RU" sz="1700" dirty="0"/>
              <a:t> in </a:t>
            </a:r>
            <a:r>
              <a:rPr lang="ru-RU" sz="1700" dirty="0" err="1"/>
              <a:t>non-consumer</a:t>
            </a:r>
            <a:r>
              <a:rPr lang="ru-RU" sz="1700" dirty="0"/>
              <a:t> </a:t>
            </a:r>
            <a:r>
              <a:rPr lang="ru-RU" sz="1700" dirty="0" err="1"/>
              <a:t>goods</a:t>
            </a:r>
            <a:r>
              <a:rPr lang="ru-RU" sz="1700" dirty="0"/>
              <a:t>, trade </a:t>
            </a:r>
            <a:r>
              <a:rPr lang="ru-RU" sz="1700" dirty="0" err="1"/>
              <a:t>statistics</a:t>
            </a:r>
            <a:r>
              <a:rPr lang="ru-RU" sz="1700" dirty="0"/>
              <a:t> and </a:t>
            </a:r>
            <a:r>
              <a:rPr lang="ru-RU" sz="1700" dirty="0" err="1"/>
              <a:t>data</a:t>
            </a:r>
            <a:r>
              <a:rPr lang="ru-RU" sz="1700" dirty="0"/>
              <a:t> </a:t>
            </a:r>
            <a:r>
              <a:rPr lang="ru-RU" sz="1700" dirty="0" err="1"/>
              <a:t>on</a:t>
            </a:r>
            <a:r>
              <a:rPr lang="ru-RU" sz="1700" dirty="0"/>
              <a:t> </a:t>
            </a:r>
            <a:r>
              <a:rPr lang="ru-RU" sz="1700" dirty="0" err="1"/>
              <a:t>export</a:t>
            </a:r>
            <a:r>
              <a:rPr lang="ru-RU" sz="1700" dirty="0"/>
              <a:t> </a:t>
            </a:r>
            <a:r>
              <a:rPr lang="ru-RU" sz="1700" dirty="0" err="1"/>
              <a:t>potential</a:t>
            </a:r>
            <a:r>
              <a:rPr lang="en-US" sz="1700" dirty="0"/>
              <a:t> show limited </a:t>
            </a:r>
            <a:r>
              <a:rPr lang="ru-RU" sz="1700" dirty="0" err="1"/>
              <a:t>opportunities</a:t>
            </a:r>
            <a:r>
              <a:rPr lang="ru-RU" sz="1700" dirty="0"/>
              <a:t> </a:t>
            </a:r>
            <a:r>
              <a:rPr lang="ru-RU" sz="1700" dirty="0" err="1"/>
              <a:t>for</a:t>
            </a:r>
            <a:r>
              <a:rPr lang="ru-RU" sz="1700" dirty="0"/>
              <a:t> reorientation. A </a:t>
            </a:r>
            <a:r>
              <a:rPr lang="ru-RU" sz="1700" dirty="0" err="1"/>
              <a:t>new</a:t>
            </a:r>
            <a:r>
              <a:rPr lang="ru-RU" sz="1700" dirty="0"/>
              <a:t> </a:t>
            </a:r>
            <a:r>
              <a:rPr lang="ru-RU" sz="1700" dirty="0" err="1"/>
              <a:t>stage</a:t>
            </a:r>
            <a:r>
              <a:rPr lang="ru-RU" sz="1700" dirty="0"/>
              <a:t> of </a:t>
            </a:r>
            <a:r>
              <a:rPr lang="ru-RU" sz="1700" dirty="0" err="1"/>
              <a:t>import</a:t>
            </a:r>
            <a:r>
              <a:rPr lang="ru-RU" sz="1700" dirty="0"/>
              <a:t> </a:t>
            </a:r>
            <a:r>
              <a:rPr lang="ru-RU" sz="1700" dirty="0" err="1"/>
              <a:t>substitution</a:t>
            </a:r>
            <a:endParaRPr lang="en-US" sz="17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 err="1"/>
              <a:t>Opportunities</a:t>
            </a:r>
            <a:r>
              <a:rPr lang="ru-RU" sz="1700" dirty="0"/>
              <a:t> </a:t>
            </a:r>
            <a:r>
              <a:rPr lang="ru-RU" sz="1700" dirty="0" err="1"/>
              <a:t>for</a:t>
            </a:r>
            <a:r>
              <a:rPr lang="ru-RU" sz="1700" dirty="0"/>
              <a:t> </a:t>
            </a:r>
            <a:r>
              <a:rPr lang="ru-RU" sz="1700" dirty="0" err="1"/>
              <a:t>increasing</a:t>
            </a:r>
            <a:r>
              <a:rPr lang="ru-RU" sz="1700" dirty="0"/>
              <a:t> </a:t>
            </a:r>
            <a:r>
              <a:rPr lang="ru-RU" sz="1700" dirty="0" err="1"/>
              <a:t>cooperation</a:t>
            </a:r>
            <a:r>
              <a:rPr lang="ru-RU" sz="1700" dirty="0"/>
              <a:t> </a:t>
            </a:r>
            <a:r>
              <a:rPr lang="ru-RU" sz="1700" dirty="0" err="1"/>
              <a:t>with</a:t>
            </a:r>
            <a:r>
              <a:rPr lang="ru-RU" sz="1700" dirty="0"/>
              <a:t> Russia </a:t>
            </a:r>
            <a:r>
              <a:rPr lang="ru-RU" sz="1700" dirty="0" err="1"/>
              <a:t>should</a:t>
            </a:r>
            <a:r>
              <a:rPr lang="ru-RU" sz="1700" dirty="0"/>
              <a:t> </a:t>
            </a:r>
            <a:r>
              <a:rPr lang="ru-RU" sz="1700" b="1" dirty="0" err="1"/>
              <a:t>outweigh</a:t>
            </a:r>
            <a:r>
              <a:rPr lang="ru-RU" sz="1700" b="1" dirty="0"/>
              <a:t> </a:t>
            </a:r>
            <a:r>
              <a:rPr lang="ru-RU" sz="1700" b="1" dirty="0" err="1"/>
              <a:t>the</a:t>
            </a:r>
            <a:r>
              <a:rPr lang="ru-RU" sz="1700" b="1" dirty="0"/>
              <a:t> </a:t>
            </a:r>
            <a:r>
              <a:rPr lang="ru-RU" sz="1700" b="1" dirty="0" err="1"/>
              <a:t>growing</a:t>
            </a:r>
            <a:r>
              <a:rPr lang="ru-RU" sz="1700" b="1" dirty="0"/>
              <a:t> </a:t>
            </a:r>
            <a:r>
              <a:rPr lang="ru-RU" sz="1700" b="1" dirty="0" err="1"/>
              <a:t>risks</a:t>
            </a:r>
            <a:r>
              <a:rPr lang="ru-RU" sz="1700" b="1" dirty="0"/>
              <a:t> of </a:t>
            </a:r>
            <a:r>
              <a:rPr lang="ru-RU" sz="1700" b="1" dirty="0" err="1"/>
              <a:t>secondary</a:t>
            </a:r>
            <a:r>
              <a:rPr lang="ru-RU" sz="1700" b="1" dirty="0"/>
              <a:t> </a:t>
            </a:r>
            <a:r>
              <a:rPr lang="ru-RU" sz="1700" b="1" dirty="0" err="1"/>
              <a:t>sanctions</a:t>
            </a:r>
            <a:r>
              <a:rPr lang="en-US" sz="1700" dirty="0"/>
              <a:t>;</a:t>
            </a:r>
            <a:r>
              <a:rPr lang="ru-RU" sz="1700" dirty="0"/>
              <a:t> </a:t>
            </a:r>
            <a:r>
              <a:rPr lang="ru-RU" sz="1700" dirty="0" err="1"/>
              <a:t>new</a:t>
            </a:r>
            <a:r>
              <a:rPr lang="ru-RU" sz="1700" dirty="0"/>
              <a:t> </a:t>
            </a:r>
            <a:r>
              <a:rPr lang="ru-RU" sz="1700" dirty="0" err="1"/>
              <a:t>formats</a:t>
            </a:r>
            <a:r>
              <a:rPr lang="ru-RU" sz="1700" dirty="0"/>
              <a:t> of </a:t>
            </a:r>
            <a:r>
              <a:rPr lang="ru-RU" sz="1700" dirty="0" err="1"/>
              <a:t>technological</a:t>
            </a:r>
            <a:r>
              <a:rPr lang="ru-RU" sz="1700" dirty="0"/>
              <a:t> and </a:t>
            </a:r>
            <a:r>
              <a:rPr lang="ru-RU" sz="1700" dirty="0" err="1"/>
              <a:t>financial</a:t>
            </a:r>
            <a:r>
              <a:rPr lang="ru-RU" sz="1700" dirty="0"/>
              <a:t> </a:t>
            </a:r>
            <a:r>
              <a:rPr lang="ru-RU" sz="1700" dirty="0" err="1"/>
              <a:t>cooperation</a:t>
            </a:r>
            <a:r>
              <a:rPr lang="ru-RU" sz="1700" dirty="0"/>
              <a:t> </a:t>
            </a:r>
            <a:r>
              <a:rPr lang="ru-RU" sz="1700" dirty="0" err="1"/>
              <a:t>independent</a:t>
            </a:r>
            <a:r>
              <a:rPr lang="ru-RU" sz="1700" dirty="0"/>
              <a:t> </a:t>
            </a:r>
            <a:r>
              <a:rPr lang="ru-RU" sz="1700" dirty="0" err="1"/>
              <a:t>from</a:t>
            </a:r>
            <a:r>
              <a:rPr lang="ru-RU" sz="1700" dirty="0"/>
              <a:t> </a:t>
            </a:r>
            <a:r>
              <a:rPr lang="en-US" sz="1700" dirty="0"/>
              <a:t>“</a:t>
            </a:r>
            <a:r>
              <a:rPr lang="ru-RU" sz="1700" dirty="0" err="1"/>
              <a:t>unfriendly</a:t>
            </a:r>
            <a:r>
              <a:rPr lang="en-US" sz="1700" dirty="0"/>
              <a:t>”</a:t>
            </a:r>
            <a:r>
              <a:rPr lang="ru-RU" sz="1700" dirty="0"/>
              <a:t> </a:t>
            </a:r>
            <a:r>
              <a:rPr lang="ru-RU" sz="1700" dirty="0" err="1"/>
              <a:t>countries</a:t>
            </a:r>
            <a:r>
              <a:rPr lang="en-US" sz="1700" dirty="0"/>
              <a:t> are needed</a:t>
            </a:r>
            <a:r>
              <a:rPr lang="ru-RU" sz="1700" dirty="0"/>
              <a:t>.</a:t>
            </a:r>
            <a:endParaRPr lang="en-US" sz="17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Key </a:t>
            </a:r>
            <a:r>
              <a:rPr lang="ru-RU" sz="1700" dirty="0" err="1"/>
              <a:t>challenges</a:t>
            </a:r>
            <a:r>
              <a:rPr lang="ru-RU" sz="1700" dirty="0"/>
              <a:t> - </a:t>
            </a:r>
            <a:r>
              <a:rPr lang="ru-RU" sz="1700" dirty="0" err="1"/>
              <a:t>development</a:t>
            </a:r>
            <a:r>
              <a:rPr lang="ru-RU" sz="1700" dirty="0"/>
              <a:t> of </a:t>
            </a:r>
            <a:r>
              <a:rPr lang="ru-RU" sz="1700" dirty="0" err="1"/>
              <a:t>transport</a:t>
            </a:r>
            <a:r>
              <a:rPr lang="ru-RU" sz="1700" dirty="0"/>
              <a:t> and </a:t>
            </a:r>
            <a:r>
              <a:rPr lang="ru-RU" sz="1700" dirty="0" err="1"/>
              <a:t>logistics</a:t>
            </a:r>
            <a:r>
              <a:rPr lang="ru-RU" sz="1700" dirty="0"/>
              <a:t> </a:t>
            </a:r>
            <a:r>
              <a:rPr lang="ru-RU" sz="1700" b="1" dirty="0" err="1"/>
              <a:t>infrastructure</a:t>
            </a:r>
            <a:r>
              <a:rPr lang="ru-RU" sz="1700" dirty="0"/>
              <a:t> </a:t>
            </a:r>
            <a:r>
              <a:rPr lang="ru-RU" sz="1700" dirty="0" err="1"/>
              <a:t>to</a:t>
            </a:r>
            <a:r>
              <a:rPr lang="ru-RU" sz="1700" dirty="0"/>
              <a:t> </a:t>
            </a:r>
            <a:r>
              <a:rPr lang="ru-RU" sz="1700" dirty="0" err="1"/>
              <a:t>ensure</a:t>
            </a:r>
            <a:r>
              <a:rPr lang="ru-RU" sz="1700" dirty="0"/>
              <a:t> trade reorientation, </a:t>
            </a:r>
            <a:r>
              <a:rPr lang="ru-RU" sz="1700" dirty="0" err="1"/>
              <a:t>transition</a:t>
            </a:r>
            <a:r>
              <a:rPr lang="ru-RU" sz="1700" dirty="0"/>
              <a:t> </a:t>
            </a:r>
            <a:r>
              <a:rPr lang="ru-RU" sz="1700" dirty="0" err="1"/>
              <a:t>to</a:t>
            </a:r>
            <a:r>
              <a:rPr lang="ru-RU" sz="1700" dirty="0"/>
              <a:t> </a:t>
            </a:r>
            <a:r>
              <a:rPr lang="ru-RU" sz="1700" dirty="0" err="1"/>
              <a:t>alternative</a:t>
            </a:r>
            <a:r>
              <a:rPr lang="ru-RU" sz="1700" dirty="0"/>
              <a:t> </a:t>
            </a:r>
            <a:r>
              <a:rPr lang="ru-RU" sz="1700" dirty="0" err="1"/>
              <a:t>methods</a:t>
            </a:r>
            <a:r>
              <a:rPr lang="ru-RU" sz="1700" dirty="0"/>
              <a:t> of </a:t>
            </a:r>
            <a:r>
              <a:rPr lang="ru-RU" sz="1700" dirty="0" err="1"/>
              <a:t>international</a:t>
            </a:r>
            <a:r>
              <a:rPr lang="ru-RU" sz="1700" dirty="0"/>
              <a:t> </a:t>
            </a:r>
            <a:r>
              <a:rPr lang="en-US" sz="1700" dirty="0"/>
              <a:t>payments</a:t>
            </a:r>
            <a:r>
              <a:rPr lang="ru-RU" sz="1700" dirty="0"/>
              <a:t> (</a:t>
            </a:r>
            <a:r>
              <a:rPr lang="ru-RU" sz="1700" dirty="0" err="1"/>
              <a:t>including</a:t>
            </a:r>
            <a:r>
              <a:rPr lang="ru-RU" sz="1700" dirty="0"/>
              <a:t> </a:t>
            </a:r>
            <a:r>
              <a:rPr lang="ru-RU" sz="1700" dirty="0" err="1"/>
              <a:t>national</a:t>
            </a:r>
            <a:r>
              <a:rPr lang="ru-RU" sz="1700" dirty="0"/>
              <a:t> </a:t>
            </a:r>
            <a:r>
              <a:rPr lang="ru-RU" sz="1700" dirty="0" err="1"/>
              <a:t>currencies</a:t>
            </a:r>
            <a:r>
              <a:rPr lang="ru-RU" sz="1700" dirty="0"/>
              <a:t>), </a:t>
            </a:r>
            <a:r>
              <a:rPr lang="ru-RU" sz="1700" dirty="0" err="1"/>
              <a:t>ensuring</a:t>
            </a:r>
            <a:r>
              <a:rPr lang="ru-RU" sz="1700" dirty="0"/>
              <a:t> </a:t>
            </a:r>
            <a:r>
              <a:rPr lang="ru-RU" sz="1700" dirty="0" err="1"/>
              <a:t>sustainability</a:t>
            </a:r>
            <a:r>
              <a:rPr lang="ru-RU" sz="1700" dirty="0"/>
              <a:t> of </a:t>
            </a:r>
            <a:r>
              <a:rPr lang="ru-RU" sz="1700" dirty="0" err="1"/>
              <a:t>foreign</a:t>
            </a:r>
            <a:r>
              <a:rPr lang="ru-RU" sz="1700" dirty="0"/>
              <a:t> </a:t>
            </a:r>
            <a:r>
              <a:rPr lang="ru-RU" sz="1700" dirty="0" err="1"/>
              <a:t>economic</a:t>
            </a:r>
            <a:r>
              <a:rPr lang="ru-RU" sz="1700" dirty="0"/>
              <a:t> </a:t>
            </a:r>
            <a:r>
              <a:rPr lang="ru-RU" sz="1700" dirty="0" err="1"/>
              <a:t>activity</a:t>
            </a:r>
            <a:r>
              <a:rPr lang="ru-RU" sz="1700" dirty="0"/>
              <a:t> and </a:t>
            </a:r>
            <a:r>
              <a:rPr lang="ru-RU" sz="1700" dirty="0" err="1"/>
              <a:t>domestic</a:t>
            </a:r>
            <a:r>
              <a:rPr lang="ru-RU" sz="1700" dirty="0"/>
              <a:t> </a:t>
            </a:r>
            <a:r>
              <a:rPr lang="ru-RU" sz="1700" dirty="0" err="1"/>
              <a:t>markets</a:t>
            </a:r>
            <a:r>
              <a:rPr lang="ru-RU" sz="1700" dirty="0"/>
              <a:t> in </a:t>
            </a:r>
            <a:r>
              <a:rPr lang="ru-RU" sz="1700" dirty="0" err="1"/>
              <a:t>conditions</a:t>
            </a:r>
            <a:r>
              <a:rPr lang="ru-RU" sz="1700" dirty="0"/>
              <a:t> of </a:t>
            </a:r>
            <a:r>
              <a:rPr lang="ru-RU" sz="1700" dirty="0" err="1"/>
              <a:t>external</a:t>
            </a:r>
            <a:r>
              <a:rPr lang="ru-RU" sz="1700" dirty="0"/>
              <a:t> </a:t>
            </a:r>
            <a:r>
              <a:rPr lang="ru-RU" sz="1700" dirty="0" err="1"/>
              <a:t>turbulence</a:t>
            </a:r>
            <a:r>
              <a:rPr lang="ru-RU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94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0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46030-F5F9-44E9-A006-6938C0C25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455" y="1511444"/>
            <a:ext cx="9120717" cy="2381520"/>
          </a:xfrm>
        </p:spPr>
        <p:txBody>
          <a:bodyPr>
            <a:normAutofit/>
          </a:bodyPr>
          <a:lstStyle/>
          <a:p>
            <a:r>
              <a:rPr lang="en-US" sz="47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attention!</a:t>
            </a:r>
            <a:endParaRPr lang="ru-RU" sz="4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FB5305-2FDC-4A0A-8915-2B964ADE6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1" y="126743"/>
            <a:ext cx="2437913" cy="13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2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ABD662-542F-A216-A69D-E83E66BD6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0F62E2B-D0EA-A869-AC03-C188F8E8F88A}"/>
              </a:ext>
            </a:extLst>
          </p:cNvPr>
          <p:cNvSpPr txBox="1">
            <a:spLocks/>
          </p:cNvSpPr>
          <p:nvPr/>
        </p:nvSpPr>
        <p:spPr>
          <a:xfrm>
            <a:off x="9079054" y="6335052"/>
            <a:ext cx="3172075" cy="276684"/>
          </a:xfrm>
          <a:prstGeom prst="rect">
            <a:avLst/>
          </a:prstGeom>
        </p:spPr>
        <p:txBody>
          <a:bodyPr vert="horz" lIns="26681" tIns="13340" rIns="26681" bIns="133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09834"/>
            <a:r>
              <a:rPr lang="en-US" sz="1197" b="1" dirty="0">
                <a:solidFill>
                  <a:srgbClr val="3F3F3F"/>
                </a:solidFill>
                <a:latin typeface="+mn-lt"/>
              </a:rPr>
              <a:t>Sources</a:t>
            </a:r>
            <a:r>
              <a:rPr lang="ru-RU" sz="1197" dirty="0">
                <a:solidFill>
                  <a:srgbClr val="3F3F3F"/>
                </a:solidFill>
                <a:latin typeface="+mn-lt"/>
              </a:rPr>
              <a:t>: </a:t>
            </a:r>
            <a:r>
              <a:rPr lang="en-US" sz="1197" dirty="0">
                <a:solidFill>
                  <a:srgbClr val="3F3F3F"/>
                </a:solidFill>
                <a:latin typeface="+mn-lt"/>
              </a:rPr>
              <a:t>IMF</a:t>
            </a:r>
            <a:r>
              <a:rPr lang="ru-RU" sz="1197" dirty="0">
                <a:solidFill>
                  <a:srgbClr val="3F3F3F"/>
                </a:solidFill>
                <a:latin typeface="+mn-lt"/>
              </a:rPr>
              <a:t>, </a:t>
            </a:r>
            <a:r>
              <a:rPr lang="en-US" sz="1197" dirty="0">
                <a:solidFill>
                  <a:srgbClr val="3F3F3F"/>
                </a:solidFill>
                <a:latin typeface="+mn-lt"/>
              </a:rPr>
              <a:t>World Bank, OECD.</a:t>
            </a:r>
            <a:endParaRPr lang="ru-RU" sz="1197" dirty="0">
              <a:solidFill>
                <a:srgbClr val="3F3F3F"/>
              </a:solidFill>
              <a:latin typeface="+mn-lt"/>
            </a:endParaRP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DBA1D576-D72F-6B9E-6FDF-8AD3D0DBA7F1}"/>
              </a:ext>
            </a:extLst>
          </p:cNvPr>
          <p:cNvSpPr txBox="1">
            <a:spLocks/>
          </p:cNvSpPr>
          <p:nvPr/>
        </p:nvSpPr>
        <p:spPr>
          <a:xfrm>
            <a:off x="974477" y="222759"/>
            <a:ext cx="10133666" cy="7523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667" b="1" kern="1200">
                <a:solidFill>
                  <a:srgbClr val="005792"/>
                </a:solidFill>
                <a:latin typeface="PT Sans" pitchFamily="34" charset="-52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defTabSz="1213082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Short- and medium-term forecasts for the global economy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08D64F0-A921-E20D-8F87-1CFD98FF7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668588"/>
              </p:ext>
            </p:extLst>
          </p:nvPr>
        </p:nvGraphicFramePr>
        <p:xfrm>
          <a:off x="412729" y="1699980"/>
          <a:ext cx="6172200" cy="264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0194D53-B487-2D6A-F6F2-082D6FD37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5877"/>
              </p:ext>
            </p:extLst>
          </p:nvPr>
        </p:nvGraphicFramePr>
        <p:xfrm>
          <a:off x="7169129" y="1683049"/>
          <a:ext cx="5173791" cy="236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Текст 4">
            <a:extLst>
              <a:ext uri="{FF2B5EF4-FFF2-40B4-BE49-F238E27FC236}">
                <a16:creationId xmlns:a16="http://schemas.microsoft.com/office/drawing/2014/main" id="{27FB2CDD-BA2D-C3B1-6A71-15B5F4F9384A}"/>
              </a:ext>
            </a:extLst>
          </p:cNvPr>
          <p:cNvSpPr txBox="1">
            <a:spLocks/>
          </p:cNvSpPr>
          <p:nvPr/>
        </p:nvSpPr>
        <p:spPr>
          <a:xfrm>
            <a:off x="505081" y="975132"/>
            <a:ext cx="6079848" cy="614780"/>
          </a:xfrm>
          <a:prstGeom prst="rect">
            <a:avLst/>
          </a:prstGeom>
        </p:spPr>
        <p:txBody>
          <a:bodyPr vert="horz" lIns="68405" tIns="34203" rIns="68405" bIns="34203" rtlCol="0">
            <a:no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PT Sans" pitchFamily="34" charset="-52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PT Sans" pitchFamily="34" charset="-52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T Sans" pitchFamily="34" charset="-52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PT Sans" pitchFamily="34" charset="-52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PT Sans" pitchFamily="34" charset="-52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2114">
              <a:buNone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The world GDP and trade volume growth rates in 2022-2028</a:t>
            </a:r>
          </a:p>
          <a:p>
            <a:pPr marL="0" indent="0" algn="ctr" defTabSz="912114">
              <a:buNone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(according to the IMF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% of the previous year)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  <a:p>
            <a:pPr marL="0" indent="0" algn="ctr" defTabSz="912114">
              <a:buNone/>
            </a:pP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1295FB-2F3E-6EC7-848E-BE7906EFAE9F}"/>
              </a:ext>
            </a:extLst>
          </p:cNvPr>
          <p:cNvSpPr/>
          <p:nvPr/>
        </p:nvSpPr>
        <p:spPr>
          <a:xfrm>
            <a:off x="7157662" y="1296042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New forecasts for global growth</a:t>
            </a:r>
            <a:r>
              <a:rPr lang="ru-RU" b="1" dirty="0"/>
              <a:t> </a:t>
            </a:r>
            <a:r>
              <a:rPr lang="en-US" b="1" dirty="0"/>
              <a:t>in 2023-2024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E13FC4-9C5E-9070-200D-D9429C0CE5EB}"/>
              </a:ext>
            </a:extLst>
          </p:cNvPr>
          <p:cNvSpPr/>
          <p:nvPr/>
        </p:nvSpPr>
        <p:spPr>
          <a:xfrm>
            <a:off x="505081" y="4377439"/>
            <a:ext cx="1191338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Global economic conditions have improved but merchandise trade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continued to slow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sz="1400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/>
              <a:t>The IMF expects global growth of about 3</a:t>
            </a:r>
            <a:r>
              <a:rPr lang="ru-RU" sz="1600" dirty="0"/>
              <a:t>% </a:t>
            </a:r>
            <a:r>
              <a:rPr lang="en-US" sz="1600" dirty="0"/>
              <a:t>in 2023-2024.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/>
              <a:t>According to the World Bank forecast, economic growth in the world will slow down to 2.1% in 2023 forecast but in 2024 output is expected to rise to 2.4%.</a:t>
            </a:r>
            <a:endParaRPr lang="ru-RU" sz="1600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/>
              <a:t>The latest OECD’s Economic Outlook predicts global GDP will grow 2.7% in 2023 , with a modest improvement of 2.9% in 2024.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9B3DC3-0B12-3B9F-7764-AF55AF7722DB}"/>
              </a:ext>
            </a:extLst>
          </p:cNvPr>
          <p:cNvSpPr/>
          <p:nvPr/>
        </p:nvSpPr>
        <p:spPr>
          <a:xfrm>
            <a:off x="10760590" y="17709"/>
            <a:ext cx="1977272" cy="101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64BC95D-B647-EF32-11B7-6E3C49A87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377" y="-32065"/>
            <a:ext cx="2171973" cy="11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9C2A09-4593-40B8-62AC-4D97CE33E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5C14B-1A11-B38D-7EA0-A233C1C59D25}"/>
              </a:ext>
            </a:extLst>
          </p:cNvPr>
          <p:cNvSpPr txBox="1"/>
          <p:nvPr/>
        </p:nvSpPr>
        <p:spPr>
          <a:xfrm>
            <a:off x="865025" y="200520"/>
            <a:ext cx="10192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International trade: fundamental trends and recent factors</a:t>
            </a:r>
            <a:endParaRPr lang="ru-RU" sz="2800" b="1" dirty="0"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936A537-D936-3079-3936-5C185F06DF66}"/>
              </a:ext>
            </a:extLst>
          </p:cNvPr>
          <p:cNvSpPr/>
          <p:nvPr/>
        </p:nvSpPr>
        <p:spPr>
          <a:xfrm>
            <a:off x="5102765" y="2519951"/>
            <a:ext cx="7407210" cy="3206800"/>
          </a:xfrm>
          <a:custGeom>
            <a:avLst/>
            <a:gdLst>
              <a:gd name="connsiteX0" fmla="*/ 6945884 w 7426119"/>
              <a:gd name="connsiteY0" fmla="*/ 0 h 3214986"/>
              <a:gd name="connsiteX1" fmla="*/ 7322956 w 7426119"/>
              <a:gd name="connsiteY1" fmla="*/ 2177591 h 3214986"/>
              <a:gd name="connsiteX2" fmla="*/ 5296193 w 7426119"/>
              <a:gd name="connsiteY2" fmla="*/ 3063711 h 3214986"/>
              <a:gd name="connsiteX3" fmla="*/ 1110692 w 7426119"/>
              <a:gd name="connsiteY3" fmla="*/ 3007150 h 3214986"/>
              <a:gd name="connsiteX4" fmla="*/ 73743 w 7426119"/>
              <a:gd name="connsiteY4" fmla="*/ 3186259 h 3214986"/>
              <a:gd name="connsiteX5" fmla="*/ 83170 w 7426119"/>
              <a:gd name="connsiteY5" fmla="*/ 3214540 h 3214986"/>
              <a:gd name="connsiteX6" fmla="*/ 83170 w 7426119"/>
              <a:gd name="connsiteY6" fmla="*/ 3214540 h 3214986"/>
              <a:gd name="connsiteX7" fmla="*/ 83170 w 7426119"/>
              <a:gd name="connsiteY7" fmla="*/ 3214540 h 321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6119" h="3214986">
                <a:moveTo>
                  <a:pt x="6945884" y="0"/>
                </a:moveTo>
                <a:cubicBezTo>
                  <a:pt x="7271894" y="833486"/>
                  <a:pt x="7597904" y="1666973"/>
                  <a:pt x="7322956" y="2177591"/>
                </a:cubicBezTo>
                <a:cubicBezTo>
                  <a:pt x="7048008" y="2688209"/>
                  <a:pt x="6331570" y="2925451"/>
                  <a:pt x="5296193" y="3063711"/>
                </a:cubicBezTo>
                <a:cubicBezTo>
                  <a:pt x="4260816" y="3201971"/>
                  <a:pt x="1981100" y="2986725"/>
                  <a:pt x="1110692" y="3007150"/>
                </a:cubicBezTo>
                <a:cubicBezTo>
                  <a:pt x="240284" y="3027575"/>
                  <a:pt x="244996" y="3151694"/>
                  <a:pt x="73743" y="3186259"/>
                </a:cubicBezTo>
                <a:cubicBezTo>
                  <a:pt x="-97510" y="3220824"/>
                  <a:pt x="83170" y="3214540"/>
                  <a:pt x="83170" y="3214540"/>
                </a:cubicBezTo>
                <a:lnTo>
                  <a:pt x="83170" y="3214540"/>
                </a:lnTo>
                <a:lnTo>
                  <a:pt x="83170" y="3214540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9E0AF37-AD54-E2AA-3A84-F3206293D50D}"/>
              </a:ext>
            </a:extLst>
          </p:cNvPr>
          <p:cNvSpPr/>
          <p:nvPr/>
        </p:nvSpPr>
        <p:spPr>
          <a:xfrm>
            <a:off x="7273145" y="2001520"/>
            <a:ext cx="993270" cy="2417797"/>
          </a:xfrm>
          <a:custGeom>
            <a:avLst/>
            <a:gdLst>
              <a:gd name="connsiteX0" fmla="*/ 0 w 1055802"/>
              <a:gd name="connsiteY0" fmla="*/ 2762054 h 2762054"/>
              <a:gd name="connsiteX1" fmla="*/ 311084 w 1055802"/>
              <a:gd name="connsiteY1" fmla="*/ 942681 h 2762054"/>
              <a:gd name="connsiteX2" fmla="*/ 1055802 w 1055802"/>
              <a:gd name="connsiteY2" fmla="*/ 0 h 276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802" h="2762054">
                <a:moveTo>
                  <a:pt x="0" y="2762054"/>
                </a:moveTo>
                <a:cubicBezTo>
                  <a:pt x="67558" y="2082538"/>
                  <a:pt x="135117" y="1403023"/>
                  <a:pt x="311084" y="942681"/>
                </a:cubicBezTo>
                <a:cubicBezTo>
                  <a:pt x="487051" y="482339"/>
                  <a:pt x="771426" y="241169"/>
                  <a:pt x="1055802" y="0"/>
                </a:cubicBez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E27C8CE-0215-EE5C-1A5D-3914AF077F95}"/>
              </a:ext>
            </a:extLst>
          </p:cNvPr>
          <p:cNvSpPr/>
          <p:nvPr/>
        </p:nvSpPr>
        <p:spPr>
          <a:xfrm>
            <a:off x="2482606" y="2848452"/>
            <a:ext cx="2609908" cy="2191829"/>
          </a:xfrm>
          <a:custGeom>
            <a:avLst/>
            <a:gdLst>
              <a:gd name="connsiteX0" fmla="*/ 3522 w 2511052"/>
              <a:gd name="connsiteY0" fmla="*/ 0 h 2205872"/>
              <a:gd name="connsiteX1" fmla="*/ 399448 w 2511052"/>
              <a:gd name="connsiteY1" fmla="*/ 1536569 h 2205872"/>
              <a:gd name="connsiteX2" fmla="*/ 2511052 w 2511052"/>
              <a:gd name="connsiteY2" fmla="*/ 2205872 h 2205872"/>
              <a:gd name="connsiteX3" fmla="*/ 2511052 w 2511052"/>
              <a:gd name="connsiteY3" fmla="*/ 2205872 h 2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052" h="2205872">
                <a:moveTo>
                  <a:pt x="3522" y="0"/>
                </a:moveTo>
                <a:cubicBezTo>
                  <a:pt x="-7476" y="584462"/>
                  <a:pt x="-18474" y="1168924"/>
                  <a:pt x="399448" y="1536569"/>
                </a:cubicBezTo>
                <a:cubicBezTo>
                  <a:pt x="817370" y="1904214"/>
                  <a:pt x="2511052" y="2205872"/>
                  <a:pt x="2511052" y="2205872"/>
                </a:cubicBezTo>
                <a:lnTo>
                  <a:pt x="2511052" y="2205872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906DB5-6256-B078-0074-D6EBDD6C4093}"/>
              </a:ext>
            </a:extLst>
          </p:cNvPr>
          <p:cNvSpPr/>
          <p:nvPr/>
        </p:nvSpPr>
        <p:spPr>
          <a:xfrm>
            <a:off x="0" y="5714204"/>
            <a:ext cx="12960349" cy="1125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23106E-F26C-8569-EAC6-017487B4562F}"/>
              </a:ext>
            </a:extLst>
          </p:cNvPr>
          <p:cNvSpPr/>
          <p:nvPr/>
        </p:nvSpPr>
        <p:spPr>
          <a:xfrm>
            <a:off x="323996" y="1030632"/>
            <a:ext cx="5783810" cy="1941759"/>
          </a:xfrm>
          <a:prstGeom prst="rect">
            <a:avLst/>
          </a:prstGeom>
          <a:solidFill>
            <a:srgbClr val="E8EFF8"/>
          </a:solidFill>
          <a:ln w="127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2F7859D8-CB0F-AA5E-443F-6561BF8B0A93}"/>
              </a:ext>
            </a:extLst>
          </p:cNvPr>
          <p:cNvSpPr txBox="1">
            <a:spLocks/>
          </p:cNvSpPr>
          <p:nvPr/>
        </p:nvSpPr>
        <p:spPr>
          <a:xfrm>
            <a:off x="12159549" y="6504684"/>
            <a:ext cx="861401" cy="291360"/>
          </a:xfrm>
          <a:prstGeom prst="rect">
            <a:avLst/>
          </a:prstGeom>
          <a:noFill/>
          <a:ln>
            <a:noFill/>
          </a:ln>
        </p:spPr>
        <p:txBody>
          <a:bodyPr vert="horz" lIns="91207" tIns="45604" rIns="91207" bIns="45604" rtlCol="0" anchor="ctr"/>
          <a:lstStyle>
            <a:defPPr>
              <a:defRPr lang="ru-RU"/>
            </a:defPPr>
            <a:lvl1pPr marL="0" algn="l" defTabSz="1219170" rtl="0" eaLnBrk="1" latinLnBrk="0" hangingPunct="1">
              <a:defRPr sz="1067" b="1" kern="1200">
                <a:solidFill>
                  <a:schemeClr val="bg1"/>
                </a:solidFill>
                <a:latin typeface="PT Sans" pitchFamily="34" charset="-52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122"/>
            <a:fld id="{49A0DAAD-6D1D-4466-8AF0-9599FA1D8E83}" type="slidenum">
              <a:rPr lang="ru-RU" sz="1064">
                <a:solidFill>
                  <a:srgbClr val="3F3F3F"/>
                </a:solidFill>
              </a:rPr>
              <a:pPr defTabSz="1216122"/>
              <a:t>3</a:t>
            </a:fld>
            <a:endParaRPr lang="ru-RU" sz="1064" dirty="0">
              <a:solidFill>
                <a:srgbClr val="3F3F3F"/>
              </a:solidFill>
            </a:endParaRPr>
          </a:p>
        </p:txBody>
      </p:sp>
      <p:sp>
        <p:nvSpPr>
          <p:cNvPr id="11" name="Notched Right Arrow 32">
            <a:extLst>
              <a:ext uri="{FF2B5EF4-FFF2-40B4-BE49-F238E27FC236}">
                <a16:creationId xmlns:a16="http://schemas.microsoft.com/office/drawing/2014/main" id="{73A9A873-E870-D663-8A3E-7A34922CAF5F}"/>
              </a:ext>
            </a:extLst>
          </p:cNvPr>
          <p:cNvSpPr/>
          <p:nvPr/>
        </p:nvSpPr>
        <p:spPr>
          <a:xfrm>
            <a:off x="808406" y="3088551"/>
            <a:ext cx="1921110" cy="75952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en-US" sz="239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Notched Right Arrow 37">
            <a:extLst>
              <a:ext uri="{FF2B5EF4-FFF2-40B4-BE49-F238E27FC236}">
                <a16:creationId xmlns:a16="http://schemas.microsoft.com/office/drawing/2014/main" id="{5423495C-39B8-1921-99AC-C6D62775913E}"/>
              </a:ext>
            </a:extLst>
          </p:cNvPr>
          <p:cNvSpPr/>
          <p:nvPr/>
        </p:nvSpPr>
        <p:spPr>
          <a:xfrm>
            <a:off x="2407550" y="3088553"/>
            <a:ext cx="1886783" cy="754293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en-US" sz="239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Notched Right Arrow 41">
            <a:extLst>
              <a:ext uri="{FF2B5EF4-FFF2-40B4-BE49-F238E27FC236}">
                <a16:creationId xmlns:a16="http://schemas.microsoft.com/office/drawing/2014/main" id="{E00BFFE5-7EF9-461F-7B9E-61B31453E443}"/>
              </a:ext>
            </a:extLst>
          </p:cNvPr>
          <p:cNvSpPr/>
          <p:nvPr/>
        </p:nvSpPr>
        <p:spPr>
          <a:xfrm>
            <a:off x="4015535" y="3075217"/>
            <a:ext cx="1877942" cy="754293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en-US" sz="239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Notched Right Arrow 44">
            <a:extLst>
              <a:ext uri="{FF2B5EF4-FFF2-40B4-BE49-F238E27FC236}">
                <a16:creationId xmlns:a16="http://schemas.microsoft.com/office/drawing/2014/main" id="{105F6FF9-7B46-A5F1-8E42-1DDD88D48BDB}"/>
              </a:ext>
            </a:extLst>
          </p:cNvPr>
          <p:cNvSpPr/>
          <p:nvPr/>
        </p:nvSpPr>
        <p:spPr>
          <a:xfrm>
            <a:off x="5580352" y="3072757"/>
            <a:ext cx="1927575" cy="754293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en-US" sz="239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Notched Right Arrow 51">
            <a:extLst>
              <a:ext uri="{FF2B5EF4-FFF2-40B4-BE49-F238E27FC236}">
                <a16:creationId xmlns:a16="http://schemas.microsoft.com/office/drawing/2014/main" id="{DD6860A9-F504-C77F-1E1B-03DE9A855B2D}"/>
              </a:ext>
            </a:extLst>
          </p:cNvPr>
          <p:cNvSpPr/>
          <p:nvPr/>
        </p:nvSpPr>
        <p:spPr>
          <a:xfrm>
            <a:off x="7258288" y="3088552"/>
            <a:ext cx="1921110" cy="738498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en-US" sz="239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95A4F-3F25-F65D-ED53-B124BF1643F0}"/>
              </a:ext>
            </a:extLst>
          </p:cNvPr>
          <p:cNvSpPr txBox="1"/>
          <p:nvPr/>
        </p:nvSpPr>
        <p:spPr>
          <a:xfrm>
            <a:off x="1127613" y="3896722"/>
            <a:ext cx="648863" cy="3683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2114">
              <a:spcBef>
                <a:spcPct val="20000"/>
              </a:spcBef>
              <a:defRPr/>
            </a:pPr>
            <a:r>
              <a:rPr lang="ru-RU" sz="2394" b="1" dirty="0">
                <a:solidFill>
                  <a:srgbClr val="0065A8"/>
                </a:solidFill>
                <a:latin typeface="Calibri"/>
              </a:rPr>
              <a:t>2018</a:t>
            </a:r>
            <a:endParaRPr lang="en-US" sz="2394" dirty="0">
              <a:solidFill>
                <a:srgbClr val="0065A8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6367D2-CB1E-329F-7F2D-D107888BFB01}"/>
              </a:ext>
            </a:extLst>
          </p:cNvPr>
          <p:cNvSpPr txBox="1"/>
          <p:nvPr/>
        </p:nvSpPr>
        <p:spPr>
          <a:xfrm>
            <a:off x="2597886" y="3894416"/>
            <a:ext cx="947231" cy="3683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2114">
              <a:spcBef>
                <a:spcPct val="20000"/>
              </a:spcBef>
              <a:defRPr/>
            </a:pPr>
            <a:r>
              <a:rPr lang="en-US" sz="2394" b="1" dirty="0">
                <a:solidFill>
                  <a:srgbClr val="099DD9"/>
                </a:solidFill>
                <a:latin typeface="Calibri"/>
              </a:rPr>
              <a:t>20</a:t>
            </a:r>
            <a:r>
              <a:rPr lang="ru-RU" sz="2394" b="1" dirty="0">
                <a:solidFill>
                  <a:srgbClr val="099DD9"/>
                </a:solidFill>
                <a:latin typeface="Calibri"/>
              </a:rPr>
              <a:t>19</a:t>
            </a:r>
            <a:endParaRPr lang="en-US" sz="2394" dirty="0">
              <a:solidFill>
                <a:srgbClr val="099DD9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915451-F141-B084-044A-5A37B4D0F254}"/>
              </a:ext>
            </a:extLst>
          </p:cNvPr>
          <p:cNvSpPr txBox="1"/>
          <p:nvPr/>
        </p:nvSpPr>
        <p:spPr>
          <a:xfrm>
            <a:off x="4334125" y="3896722"/>
            <a:ext cx="620381" cy="36839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2114">
              <a:spcBef>
                <a:spcPct val="20000"/>
              </a:spcBef>
              <a:defRPr/>
            </a:pPr>
            <a:r>
              <a:rPr lang="en-US" sz="2394" b="1" dirty="0">
                <a:solidFill>
                  <a:srgbClr val="66CCFF"/>
                </a:solidFill>
                <a:latin typeface="Calibri"/>
              </a:rPr>
              <a:t>20</a:t>
            </a:r>
            <a:r>
              <a:rPr lang="ru-RU" sz="2394" b="1" dirty="0">
                <a:solidFill>
                  <a:srgbClr val="66CCFF"/>
                </a:solidFill>
                <a:latin typeface="Calibri"/>
              </a:rPr>
              <a:t>20</a:t>
            </a:r>
            <a:endParaRPr lang="en-US" sz="2394" dirty="0">
              <a:solidFill>
                <a:srgbClr val="66CCFF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4BF0A1-E6A7-6CF3-4F85-F179C8A2B56F}"/>
              </a:ext>
            </a:extLst>
          </p:cNvPr>
          <p:cNvSpPr txBox="1"/>
          <p:nvPr/>
        </p:nvSpPr>
        <p:spPr>
          <a:xfrm>
            <a:off x="6107806" y="3876949"/>
            <a:ext cx="620381" cy="36839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2114">
              <a:spcBef>
                <a:spcPct val="20000"/>
              </a:spcBef>
              <a:defRPr/>
            </a:pPr>
            <a:r>
              <a:rPr lang="ru-RU" sz="2394" b="1" dirty="0">
                <a:solidFill>
                  <a:srgbClr val="517F21"/>
                </a:solidFill>
                <a:latin typeface="Calibri"/>
              </a:rPr>
              <a:t>2021</a:t>
            </a:r>
            <a:endParaRPr lang="en-US" sz="2394" dirty="0">
              <a:solidFill>
                <a:srgbClr val="517F21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2D222-73BC-3712-111B-4384028DA4AB}"/>
              </a:ext>
            </a:extLst>
          </p:cNvPr>
          <p:cNvSpPr txBox="1"/>
          <p:nvPr/>
        </p:nvSpPr>
        <p:spPr>
          <a:xfrm>
            <a:off x="7622063" y="3892745"/>
            <a:ext cx="620381" cy="3683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 defTabSz="912114">
              <a:spcBef>
                <a:spcPct val="20000"/>
              </a:spcBef>
              <a:defRPr/>
            </a:pPr>
            <a:r>
              <a:rPr lang="en-US" sz="2394" b="1" dirty="0">
                <a:solidFill>
                  <a:srgbClr val="6DAA2D"/>
                </a:solidFill>
                <a:latin typeface="Calibri"/>
              </a:rPr>
              <a:t>20</a:t>
            </a:r>
            <a:r>
              <a:rPr lang="ru-RU" sz="2394" b="1" dirty="0">
                <a:solidFill>
                  <a:srgbClr val="6DAA2D"/>
                </a:solidFill>
                <a:latin typeface="Calibri"/>
              </a:rPr>
              <a:t>22</a:t>
            </a:r>
            <a:endParaRPr lang="en-US" sz="2394" dirty="0">
              <a:solidFill>
                <a:srgbClr val="6DAA2D"/>
              </a:solidFill>
              <a:latin typeface="Calibri"/>
            </a:endParaRPr>
          </a:p>
        </p:txBody>
      </p:sp>
      <p:grpSp>
        <p:nvGrpSpPr>
          <p:cNvPr id="21" name="Group 49">
            <a:extLst>
              <a:ext uri="{FF2B5EF4-FFF2-40B4-BE49-F238E27FC236}">
                <a16:creationId xmlns:a16="http://schemas.microsoft.com/office/drawing/2014/main" id="{8DC10BAA-E20C-6351-7447-1E6ABA47037E}"/>
              </a:ext>
            </a:extLst>
          </p:cNvPr>
          <p:cNvGrpSpPr/>
          <p:nvPr/>
        </p:nvGrpSpPr>
        <p:grpSpPr>
          <a:xfrm>
            <a:off x="10487190" y="3088552"/>
            <a:ext cx="1921110" cy="754293"/>
            <a:chOff x="769938" y="2456536"/>
            <a:chExt cx="1613466" cy="345642"/>
          </a:xfrm>
          <a:solidFill>
            <a:srgbClr val="A7C1E3"/>
          </a:solidFill>
        </p:grpSpPr>
        <p:sp>
          <p:nvSpPr>
            <p:cNvPr id="22" name="Notched Right Arrow 51">
              <a:extLst>
                <a:ext uri="{FF2B5EF4-FFF2-40B4-BE49-F238E27FC236}">
                  <a16:creationId xmlns:a16="http://schemas.microsoft.com/office/drawing/2014/main" id="{5C536840-CB11-8023-B2FA-FE53B54FA959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/>
              <a:endParaRPr lang="en-US" sz="2394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al 63">
              <a:extLst>
                <a:ext uri="{FF2B5EF4-FFF2-40B4-BE49-F238E27FC236}">
                  <a16:creationId xmlns:a16="http://schemas.microsoft.com/office/drawing/2014/main" id="{1E7197F6-3DA8-A622-33FF-A43A175D4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/>
              <a:endParaRPr lang="en-US" sz="2394" b="1" dirty="0">
                <a:solidFill>
                  <a:srgbClr val="3F3F3F">
                    <a:lumMod val="75000"/>
                  </a:srgbClr>
                </a:solidFill>
                <a:latin typeface="Calibri"/>
              </a:endParaRPr>
            </a:p>
          </p:txBody>
        </p:sp>
      </p:grpSp>
      <p:sp>
        <p:nvSpPr>
          <p:cNvPr id="24" name="Oval 63">
            <a:extLst>
              <a:ext uri="{FF2B5EF4-FFF2-40B4-BE49-F238E27FC236}">
                <a16:creationId xmlns:a16="http://schemas.microsoft.com/office/drawing/2014/main" id="{3E0D25A6-F965-FC5E-56DF-013F8BCAC52E}"/>
              </a:ext>
            </a:extLst>
          </p:cNvPr>
          <p:cNvSpPr>
            <a:spLocks noChangeAspect="1"/>
          </p:cNvSpPr>
          <p:nvPr/>
        </p:nvSpPr>
        <p:spPr>
          <a:xfrm>
            <a:off x="9773912" y="3255419"/>
            <a:ext cx="225443" cy="413194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en-US" sz="2394" b="1" dirty="0">
              <a:solidFill>
                <a:srgbClr val="3F3F3F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9E6A1-1782-DA1B-F227-2DE597E9D34E}"/>
              </a:ext>
            </a:extLst>
          </p:cNvPr>
          <p:cNvSpPr txBox="1"/>
          <p:nvPr/>
        </p:nvSpPr>
        <p:spPr>
          <a:xfrm>
            <a:off x="9234869" y="3910212"/>
            <a:ext cx="620381" cy="3683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 defTabSz="912114">
              <a:spcBef>
                <a:spcPct val="20000"/>
              </a:spcBef>
              <a:defRPr/>
            </a:pPr>
            <a:r>
              <a:rPr lang="en-US" sz="2394" b="1" dirty="0">
                <a:solidFill>
                  <a:srgbClr val="003D7B"/>
                </a:solidFill>
                <a:latin typeface="Calibri"/>
              </a:rPr>
              <a:t>20</a:t>
            </a:r>
            <a:r>
              <a:rPr lang="ru-RU" sz="2394" b="1" dirty="0">
                <a:solidFill>
                  <a:srgbClr val="003D7B"/>
                </a:solidFill>
                <a:latin typeface="Calibri"/>
              </a:rPr>
              <a:t>23</a:t>
            </a:r>
            <a:endParaRPr lang="en-US" sz="2394" dirty="0">
              <a:solidFill>
                <a:srgbClr val="003D7B"/>
              </a:solidFill>
              <a:latin typeface="Calibri"/>
            </a:endParaRPr>
          </a:p>
        </p:txBody>
      </p:sp>
      <p:grpSp>
        <p:nvGrpSpPr>
          <p:cNvPr id="26" name="Group 49">
            <a:extLst>
              <a:ext uri="{FF2B5EF4-FFF2-40B4-BE49-F238E27FC236}">
                <a16:creationId xmlns:a16="http://schemas.microsoft.com/office/drawing/2014/main" id="{E3D8780B-2AF1-0A9F-465F-6D5F5922119C}"/>
              </a:ext>
            </a:extLst>
          </p:cNvPr>
          <p:cNvGrpSpPr/>
          <p:nvPr/>
        </p:nvGrpSpPr>
        <p:grpSpPr>
          <a:xfrm>
            <a:off x="8872738" y="3088552"/>
            <a:ext cx="1921110" cy="738498"/>
            <a:chOff x="769938" y="2456536"/>
            <a:chExt cx="1613466" cy="345642"/>
          </a:xfrm>
          <a:solidFill>
            <a:srgbClr val="003D7B"/>
          </a:solidFill>
        </p:grpSpPr>
        <p:sp>
          <p:nvSpPr>
            <p:cNvPr id="27" name="Notched Right Arrow 51">
              <a:extLst>
                <a:ext uri="{FF2B5EF4-FFF2-40B4-BE49-F238E27FC236}">
                  <a16:creationId xmlns:a16="http://schemas.microsoft.com/office/drawing/2014/main" id="{0ADF0048-A810-B75B-A9AF-9FBDDD1EED3B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/>
              <a:endParaRPr lang="en-US" sz="2394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63">
              <a:extLst>
                <a:ext uri="{FF2B5EF4-FFF2-40B4-BE49-F238E27FC236}">
                  <a16:creationId xmlns:a16="http://schemas.microsoft.com/office/drawing/2014/main" id="{B6CC03D3-BCB7-22A8-A5AC-5FBDE95D43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/>
              <a:endParaRPr lang="en-US" sz="2394" b="1" dirty="0">
                <a:solidFill>
                  <a:srgbClr val="3F3F3F">
                    <a:lumMod val="75000"/>
                  </a:srgbClr>
                </a:solidFill>
                <a:latin typeface="Calibri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1E05AA8-AF90-38F0-3473-5CF1C16C4FCA}"/>
              </a:ext>
            </a:extLst>
          </p:cNvPr>
          <p:cNvSpPr txBox="1"/>
          <p:nvPr/>
        </p:nvSpPr>
        <p:spPr>
          <a:xfrm>
            <a:off x="10863184" y="3892745"/>
            <a:ext cx="620382" cy="3683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 defTabSz="912114">
              <a:spcBef>
                <a:spcPct val="20000"/>
              </a:spcBef>
              <a:defRPr/>
            </a:pPr>
            <a:r>
              <a:rPr lang="en-US" sz="2394" b="1" dirty="0">
                <a:solidFill>
                  <a:srgbClr val="A7C1E3"/>
                </a:solidFill>
                <a:latin typeface="Calibri"/>
              </a:rPr>
              <a:t>20</a:t>
            </a:r>
            <a:r>
              <a:rPr lang="ru-RU" sz="2394" b="1" dirty="0">
                <a:solidFill>
                  <a:srgbClr val="A7C1E3"/>
                </a:solidFill>
                <a:latin typeface="Calibri"/>
              </a:rPr>
              <a:t>24</a:t>
            </a:r>
            <a:endParaRPr lang="en-US" sz="2394" dirty="0">
              <a:solidFill>
                <a:srgbClr val="A7C1E3"/>
              </a:solidFill>
              <a:latin typeface="Calibri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A45717F-A7E0-D3EC-B1C3-08728D101B8C}"/>
              </a:ext>
            </a:extLst>
          </p:cNvPr>
          <p:cNvSpPr/>
          <p:nvPr/>
        </p:nvSpPr>
        <p:spPr>
          <a:xfrm>
            <a:off x="1758282" y="3343163"/>
            <a:ext cx="252454" cy="25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7C3C7DC-43A7-3F51-92A5-69F75706D1EE}"/>
              </a:ext>
            </a:extLst>
          </p:cNvPr>
          <p:cNvSpPr/>
          <p:nvPr/>
        </p:nvSpPr>
        <p:spPr>
          <a:xfrm>
            <a:off x="3339598" y="3343163"/>
            <a:ext cx="252454" cy="25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044E4F3-E3FF-4F6F-807B-B1E5DF19C63D}"/>
              </a:ext>
            </a:extLst>
          </p:cNvPr>
          <p:cNvSpPr/>
          <p:nvPr/>
        </p:nvSpPr>
        <p:spPr>
          <a:xfrm>
            <a:off x="4985461" y="3319993"/>
            <a:ext cx="252454" cy="25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C5C57A-8F1E-49F4-4252-1BEEFFF2D5EF}"/>
              </a:ext>
            </a:extLst>
          </p:cNvPr>
          <p:cNvSpPr/>
          <p:nvPr/>
        </p:nvSpPr>
        <p:spPr>
          <a:xfrm>
            <a:off x="6549914" y="3339471"/>
            <a:ext cx="252454" cy="25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A6BEE6A-7D95-8849-72B9-46A3A8F75AB5}"/>
              </a:ext>
            </a:extLst>
          </p:cNvPr>
          <p:cNvSpPr/>
          <p:nvPr/>
        </p:nvSpPr>
        <p:spPr>
          <a:xfrm>
            <a:off x="8217178" y="3335788"/>
            <a:ext cx="252454" cy="25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FC6E668-9B95-28EA-482D-DC6C71AACC38}"/>
              </a:ext>
            </a:extLst>
          </p:cNvPr>
          <p:cNvSpPr/>
          <p:nvPr/>
        </p:nvSpPr>
        <p:spPr>
          <a:xfrm>
            <a:off x="9815612" y="3345984"/>
            <a:ext cx="252454" cy="25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695038D-0EF7-9E6C-074F-75E0185A215D}"/>
              </a:ext>
            </a:extLst>
          </p:cNvPr>
          <p:cNvSpPr/>
          <p:nvPr/>
        </p:nvSpPr>
        <p:spPr>
          <a:xfrm>
            <a:off x="11375711" y="3335788"/>
            <a:ext cx="252454" cy="25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endParaRPr lang="ru-RU" sz="23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3F5F9E-9392-6A2F-A4C6-ED94BE84DAE9}"/>
              </a:ext>
            </a:extLst>
          </p:cNvPr>
          <p:cNvSpPr/>
          <p:nvPr/>
        </p:nvSpPr>
        <p:spPr>
          <a:xfrm>
            <a:off x="318878" y="5670154"/>
            <a:ext cx="3097173" cy="1170384"/>
          </a:xfrm>
          <a:prstGeom prst="rect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r>
              <a:rPr lang="en-US" sz="1795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ans" panose="020B0503020203020204" pitchFamily="34" charset="-52"/>
              </a:rPr>
              <a:t>I. Growth of protectionism</a:t>
            </a:r>
            <a:r>
              <a:rPr lang="ru-RU" sz="1795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ans" panose="020B0503020203020204" pitchFamily="34" charset="-52"/>
              </a:rPr>
              <a:t>, </a:t>
            </a:r>
            <a:r>
              <a:rPr lang="en-US" sz="1795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ans" panose="020B0503020203020204" pitchFamily="34" charset="-52"/>
              </a:rPr>
              <a:t>deglobalization</a:t>
            </a:r>
            <a:endParaRPr lang="ru-RU" sz="1795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T Sans" panose="020B0503020203020204" pitchFamily="34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ACA81FE-FE5E-7331-5E01-8459C87E8956}"/>
              </a:ext>
            </a:extLst>
          </p:cNvPr>
          <p:cNvSpPr/>
          <p:nvPr/>
        </p:nvSpPr>
        <p:spPr>
          <a:xfrm>
            <a:off x="3512391" y="5654409"/>
            <a:ext cx="4076946" cy="1170384"/>
          </a:xfrm>
          <a:prstGeom prst="rect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r>
              <a:rPr lang="en-US" sz="1795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ans" panose="020B0503020203020204" pitchFamily="34" charset="-52"/>
              </a:rPr>
              <a:t>II. New aspects for regulation and  negotiations</a:t>
            </a:r>
            <a:r>
              <a:rPr lang="ru-RU" sz="1795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ans" panose="020B0503020203020204" pitchFamily="34" charset="-52"/>
              </a:rPr>
              <a:t> </a:t>
            </a:r>
            <a:r>
              <a:rPr lang="en-US" sz="1795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ans" panose="020B0503020203020204" pitchFamily="34" charset="-52"/>
              </a:rPr>
              <a:t>but contradictions as well </a:t>
            </a:r>
            <a:endParaRPr lang="ru-RU" sz="1795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T Sans" panose="020B0503020203020204" pitchFamily="34" charset="-52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C6DF8F5-5E93-FA83-013E-83712176D6B9}"/>
              </a:ext>
            </a:extLst>
          </p:cNvPr>
          <p:cNvSpPr/>
          <p:nvPr/>
        </p:nvSpPr>
        <p:spPr>
          <a:xfrm>
            <a:off x="7718402" y="5669690"/>
            <a:ext cx="4920638" cy="1171311"/>
          </a:xfrm>
          <a:prstGeom prst="rect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r>
              <a:rPr lang="en-US" sz="1795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ans" panose="020B0503020203020204" pitchFamily="34" charset="-52"/>
              </a:rPr>
              <a:t>III. GVCs reconfiguration</a:t>
            </a:r>
            <a:r>
              <a:rPr lang="ru-RU" sz="1795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ans" panose="020B0503020203020204" pitchFamily="34" charset="-52"/>
              </a:rPr>
              <a:t>, </a:t>
            </a:r>
            <a:r>
              <a:rPr lang="en-US" sz="1795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ans" panose="020B0503020203020204" pitchFamily="34" charset="-52"/>
              </a:rPr>
              <a:t>reorientation  of the global trade flows and cooperation chains</a:t>
            </a:r>
            <a:endParaRPr lang="ru-RU" sz="1795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T Sans" panose="020B0503020203020204" pitchFamily="34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BD4B0F-9591-1365-2E55-818FE87EAE87}"/>
              </a:ext>
            </a:extLst>
          </p:cNvPr>
          <p:cNvSpPr txBox="1"/>
          <p:nvPr/>
        </p:nvSpPr>
        <p:spPr>
          <a:xfrm>
            <a:off x="359144" y="1063940"/>
            <a:ext cx="6005391" cy="183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036" indent="-285036" defTabSz="12161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Growth of non-tariff trade restrictions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036" indent="-285036" defTabSz="12161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Paralysis of the WTO and multilateral trade system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036" indent="-285036" defTabSz="12161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Trade wars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036" indent="-285036" defTabSz="12161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Digitalization of global economy and trade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036" indent="-285036" defTabSz="12161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Comprehensive focus on sustainable development and climate change agenda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98C939-363E-9419-5645-CC4E8351ED51}"/>
              </a:ext>
            </a:extLst>
          </p:cNvPr>
          <p:cNvSpPr txBox="1"/>
          <p:nvPr/>
        </p:nvSpPr>
        <p:spPr>
          <a:xfrm>
            <a:off x="5099747" y="4421282"/>
            <a:ext cx="7059802" cy="951543"/>
          </a:xfrm>
          <a:prstGeom prst="rect">
            <a:avLst/>
          </a:prstGeom>
          <a:solidFill>
            <a:srgbClr val="E8EFF8"/>
          </a:solidFill>
        </p:spPr>
        <p:txBody>
          <a:bodyPr wrap="square">
            <a:spAutoFit/>
          </a:bodyPr>
          <a:lstStyle/>
          <a:p>
            <a:pPr marL="283689" lvl="1" indent="-285036" defTabSz="12161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 for global supply chains functioning and international cooperation during COVID-19 pandemic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3689" lvl="1" indent="-285036" defTabSz="12161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wave of trade restrictions to tackle pandemic disbalances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CD45DD-2658-F50C-C363-92563DF0AF06}"/>
              </a:ext>
            </a:extLst>
          </p:cNvPr>
          <p:cNvSpPr txBox="1"/>
          <p:nvPr/>
        </p:nvSpPr>
        <p:spPr>
          <a:xfrm>
            <a:off x="8338564" y="1553097"/>
            <a:ext cx="3971269" cy="951543"/>
          </a:xfrm>
          <a:prstGeom prst="rect">
            <a:avLst/>
          </a:prstGeom>
          <a:solidFill>
            <a:srgbClr val="E8EFF8"/>
          </a:solidFill>
        </p:spPr>
        <p:txBody>
          <a:bodyPr wrap="square">
            <a:spAutoFit/>
          </a:bodyPr>
          <a:lstStyle/>
          <a:p>
            <a:pPr marL="283689" indent="-283689" defTabSz="12161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Geopolitical crisis in Europe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3689" indent="-283689" defTabSz="12161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More incentives for deglobalization and further fragmentation of trade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3" name="Straight Connector 38">
            <a:extLst>
              <a:ext uri="{FF2B5EF4-FFF2-40B4-BE49-F238E27FC236}">
                <a16:creationId xmlns:a16="http://schemas.microsoft.com/office/drawing/2014/main" id="{48DBCE1F-4989-4AAF-F4C8-46BA809AD800}"/>
              </a:ext>
            </a:extLst>
          </p:cNvPr>
          <p:cNvCxnSpPr>
            <a:cxnSpLocks/>
          </p:cNvCxnSpPr>
          <p:nvPr/>
        </p:nvCxnSpPr>
        <p:spPr>
          <a:xfrm>
            <a:off x="5111688" y="3446220"/>
            <a:ext cx="0" cy="975063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61">
            <a:extLst>
              <a:ext uri="{FF2B5EF4-FFF2-40B4-BE49-F238E27FC236}">
                <a16:creationId xmlns:a16="http://schemas.microsoft.com/office/drawing/2014/main" id="{E157F54F-3D23-C874-6789-5622A4A93F7C}"/>
              </a:ext>
            </a:extLst>
          </p:cNvPr>
          <p:cNvCxnSpPr>
            <a:cxnSpLocks/>
          </p:cNvCxnSpPr>
          <p:nvPr/>
        </p:nvCxnSpPr>
        <p:spPr>
          <a:xfrm flipV="1">
            <a:off x="8338564" y="2549923"/>
            <a:ext cx="0" cy="896297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19CFED1-99F8-F613-B9F3-009EF70A4E41}"/>
              </a:ext>
            </a:extLst>
          </p:cNvPr>
          <p:cNvSpPr/>
          <p:nvPr/>
        </p:nvSpPr>
        <p:spPr>
          <a:xfrm>
            <a:off x="10760590" y="17709"/>
            <a:ext cx="1977272" cy="101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79A2CC-B0CA-9C9F-F0A8-3BCB2A4D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12" y="0"/>
            <a:ext cx="2171973" cy="11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B94B46-0900-6A48-8510-66A14B2D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26" y="266377"/>
            <a:ext cx="9946340" cy="52744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Sanctions against Russia</a:t>
            </a:r>
            <a:endParaRPr lang="ru-RU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D9CEC4-E9BB-8E43-9FC8-AB476A3E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61" y="904240"/>
            <a:ext cx="13794595" cy="17055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In 2022 Russia became the world leader in terms of the number and scope of sanctions restrictions imposed </a:t>
            </a:r>
          </a:p>
          <a:p>
            <a:pPr>
              <a:spcBef>
                <a:spcPts val="600"/>
              </a:spcBef>
            </a:pPr>
            <a:r>
              <a:rPr lang="en-US" dirty="0">
                <a:ea typeface="Tahoma" pitchFamily="34" charset="0"/>
                <a:cs typeface="Tahoma" pitchFamily="34" charset="0"/>
              </a:rPr>
              <a:t>Initiators of sanctions contribute 60% of global GDP: EU, US, UK, Japan, Canada, South Korea and others</a:t>
            </a:r>
            <a:endParaRPr lang="ru-RU" sz="18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975F-0490-DC40-A87B-9A933CB4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B81F9E-63F2-485E-814C-5FDE83C76B27}"/>
              </a:ext>
            </a:extLst>
          </p:cNvPr>
          <p:cNvSpPr/>
          <p:nvPr/>
        </p:nvSpPr>
        <p:spPr>
          <a:xfrm>
            <a:off x="10776810" y="20525"/>
            <a:ext cx="1977272" cy="88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E4B738-ED3D-1654-67B0-F2E90D367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772" y="0"/>
            <a:ext cx="2171973" cy="1195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1D8481-872A-494E-A22F-FCFC880FA78A}"/>
              </a:ext>
            </a:extLst>
          </p:cNvPr>
          <p:cNvSpPr txBox="1"/>
          <p:nvPr/>
        </p:nvSpPr>
        <p:spPr>
          <a:xfrm>
            <a:off x="428061" y="1677535"/>
            <a:ext cx="7049699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Financial </a:t>
            </a:r>
            <a:r>
              <a:rPr lang="ru-RU" sz="1600" b="1" dirty="0" err="1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sector</a:t>
            </a:r>
            <a:r>
              <a:rPr lang="ru-RU" sz="1500" dirty="0"/>
              <a:t>: blocked CBR </a:t>
            </a:r>
            <a:r>
              <a:rPr lang="ru-RU" sz="1500" dirty="0" err="1"/>
              <a:t>reserves</a:t>
            </a:r>
            <a:r>
              <a:rPr lang="ru-RU" sz="1500" dirty="0"/>
              <a:t>, </a:t>
            </a:r>
            <a:r>
              <a:rPr lang="ru-RU" sz="1500" dirty="0" err="1"/>
              <a:t>assets</a:t>
            </a:r>
            <a:r>
              <a:rPr lang="ru-RU" sz="1500" dirty="0"/>
              <a:t> and </a:t>
            </a:r>
            <a:r>
              <a:rPr lang="ru-RU" sz="1500" dirty="0" err="1"/>
              <a:t>activities</a:t>
            </a:r>
            <a:r>
              <a:rPr lang="ru-RU" sz="1500" dirty="0"/>
              <a:t> of Russian </a:t>
            </a:r>
            <a:r>
              <a:rPr lang="ru-RU" sz="1500" dirty="0" err="1"/>
              <a:t>banks</a:t>
            </a:r>
            <a:r>
              <a:rPr lang="ru-RU" sz="1500" dirty="0"/>
              <a:t>, </a:t>
            </a:r>
            <a:r>
              <a:rPr lang="ru-RU" sz="1500" dirty="0" err="1"/>
              <a:t>banks</a:t>
            </a:r>
            <a:r>
              <a:rPr lang="ru-RU" sz="1500" dirty="0"/>
              <a:t> </a:t>
            </a:r>
            <a:r>
              <a:rPr lang="ru-RU" sz="1500" dirty="0" err="1"/>
              <a:t>disconnected</a:t>
            </a:r>
            <a:r>
              <a:rPr lang="ru-RU" sz="1500" dirty="0"/>
              <a:t> </a:t>
            </a:r>
            <a:r>
              <a:rPr lang="ru-RU" sz="1500" dirty="0" err="1"/>
              <a:t>from</a:t>
            </a:r>
            <a:r>
              <a:rPr lang="ru-RU" sz="1500" dirty="0"/>
              <a:t> SWIFT, </a:t>
            </a:r>
            <a:r>
              <a:rPr lang="ru-RU" sz="1500" dirty="0" err="1"/>
              <a:t>restrictions</a:t>
            </a:r>
            <a:r>
              <a:rPr lang="ru-RU" sz="1500" dirty="0"/>
              <a:t> </a:t>
            </a:r>
            <a:r>
              <a:rPr lang="ru-RU" sz="1500" dirty="0" err="1"/>
              <a:t>from</a:t>
            </a:r>
            <a:r>
              <a:rPr lang="ru-RU" sz="1500" dirty="0"/>
              <a:t> </a:t>
            </a:r>
            <a:r>
              <a:rPr lang="ru-RU" sz="1500" dirty="0" err="1"/>
              <a:t>international</a:t>
            </a:r>
            <a:r>
              <a:rPr lang="ru-RU" sz="1500" dirty="0"/>
              <a:t> </a:t>
            </a:r>
            <a:r>
              <a:rPr lang="ru-RU" sz="1500" dirty="0" err="1"/>
              <a:t>payment</a:t>
            </a:r>
            <a:r>
              <a:rPr lang="ru-RU" sz="1500" dirty="0"/>
              <a:t> </a:t>
            </a:r>
            <a:r>
              <a:rPr lang="ru-RU" sz="1500" dirty="0" err="1"/>
              <a:t>systems</a:t>
            </a:r>
            <a:endParaRPr lang="en-US" sz="15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Trade</a:t>
            </a:r>
            <a:r>
              <a:rPr lang="ru-RU" sz="1500" dirty="0"/>
              <a:t>: </a:t>
            </a:r>
            <a:r>
              <a:rPr lang="ru-RU" sz="1500" dirty="0" err="1"/>
              <a:t>cancell</a:t>
            </a:r>
            <a:r>
              <a:rPr lang="en-US" sz="1500" dirty="0"/>
              <a:t>ed</a:t>
            </a:r>
            <a:r>
              <a:rPr lang="ru-RU" sz="1500" dirty="0"/>
              <a:t> MFN, </a:t>
            </a:r>
            <a:r>
              <a:rPr lang="ru-RU" sz="1500" dirty="0" err="1"/>
              <a:t>restrictions</a:t>
            </a:r>
            <a:r>
              <a:rPr lang="ru-RU" sz="1500" dirty="0"/>
              <a:t> </a:t>
            </a:r>
            <a:r>
              <a:rPr lang="ru-RU" sz="1500" dirty="0" err="1"/>
              <a:t>on</a:t>
            </a:r>
            <a:r>
              <a:rPr lang="ru-RU" sz="1500" dirty="0"/>
              <a:t> </a:t>
            </a:r>
            <a:r>
              <a:rPr lang="ru-RU" sz="1500" dirty="0" err="1"/>
              <a:t>exports</a:t>
            </a:r>
            <a:r>
              <a:rPr lang="en-US" sz="1500" dirty="0"/>
              <a:t> to Russia</a:t>
            </a:r>
            <a:r>
              <a:rPr lang="ru-RU" sz="1500" dirty="0"/>
              <a:t> </a:t>
            </a:r>
            <a:r>
              <a:rPr lang="en-US" sz="1500" dirty="0"/>
              <a:t>(</a:t>
            </a:r>
            <a:r>
              <a:rPr lang="ru-RU" sz="1500" dirty="0" err="1"/>
              <a:t>dual-use</a:t>
            </a:r>
            <a:r>
              <a:rPr lang="ru-RU" sz="1500" dirty="0"/>
              <a:t> </a:t>
            </a:r>
            <a:r>
              <a:rPr lang="ru-RU" sz="1500" dirty="0" err="1"/>
              <a:t>goods</a:t>
            </a:r>
            <a:r>
              <a:rPr lang="ru-RU" sz="1500" dirty="0"/>
              <a:t>, </a:t>
            </a:r>
            <a:r>
              <a:rPr lang="ru-RU" sz="1500" dirty="0" err="1"/>
              <a:t>high-tech</a:t>
            </a:r>
            <a:r>
              <a:rPr lang="ru-RU" sz="1500" dirty="0"/>
              <a:t> </a:t>
            </a:r>
            <a:r>
              <a:rPr lang="ru-RU" sz="1500" dirty="0" err="1"/>
              <a:t>products</a:t>
            </a:r>
            <a:r>
              <a:rPr lang="ru-RU" sz="1500" dirty="0"/>
              <a:t>, </a:t>
            </a:r>
            <a:r>
              <a:rPr lang="ru-RU" sz="1500" dirty="0" err="1"/>
              <a:t>including</a:t>
            </a:r>
            <a:r>
              <a:rPr lang="ru-RU" sz="1500" dirty="0"/>
              <a:t> </a:t>
            </a:r>
            <a:r>
              <a:rPr lang="ru-RU" sz="1500" dirty="0" err="1"/>
              <a:t>electronics</a:t>
            </a:r>
            <a:r>
              <a:rPr lang="ru-RU" sz="1500" dirty="0"/>
              <a:t> and </a:t>
            </a:r>
            <a:r>
              <a:rPr lang="ru-RU" sz="1500" dirty="0" err="1"/>
              <a:t>components</a:t>
            </a:r>
            <a:r>
              <a:rPr lang="en-US" sz="1500" dirty="0"/>
              <a:t>)</a:t>
            </a:r>
            <a:r>
              <a:rPr lang="ru-RU" sz="1500" dirty="0"/>
              <a:t>, </a:t>
            </a:r>
            <a:r>
              <a:rPr lang="ru-RU" sz="1500" dirty="0" err="1"/>
              <a:t>embargo</a:t>
            </a:r>
            <a:r>
              <a:rPr lang="ru-RU" sz="1500" dirty="0"/>
              <a:t> </a:t>
            </a:r>
            <a:r>
              <a:rPr lang="ru-RU" sz="1500" dirty="0" err="1"/>
              <a:t>on</a:t>
            </a:r>
            <a:r>
              <a:rPr lang="ru-RU" sz="1500" dirty="0"/>
              <a:t> </a:t>
            </a:r>
            <a:r>
              <a:rPr lang="ru-RU" sz="1500" dirty="0" err="1"/>
              <a:t>imports</a:t>
            </a:r>
            <a:r>
              <a:rPr lang="ru-RU" sz="1500" dirty="0"/>
              <a:t> </a:t>
            </a:r>
            <a:r>
              <a:rPr lang="en-US" sz="1500" dirty="0"/>
              <a:t>(</a:t>
            </a:r>
            <a:r>
              <a:rPr lang="ru-RU" sz="1500" dirty="0" err="1"/>
              <a:t>fu</a:t>
            </a:r>
            <a:r>
              <a:rPr lang="en-US" sz="1500" dirty="0" err="1"/>
              <a:t>els</a:t>
            </a:r>
            <a:r>
              <a:rPr lang="en-US" sz="1500" dirty="0"/>
              <a:t>, key exports)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Energy</a:t>
            </a:r>
            <a:r>
              <a:rPr lang="ru-RU" sz="1500" dirty="0"/>
              <a:t>: </a:t>
            </a:r>
            <a:r>
              <a:rPr lang="ru-RU" sz="1500" dirty="0" err="1"/>
              <a:t>ban</a:t>
            </a:r>
            <a:r>
              <a:rPr lang="ru-RU" sz="1500" dirty="0"/>
              <a:t> </a:t>
            </a:r>
            <a:r>
              <a:rPr lang="ru-RU" sz="1500" dirty="0" err="1"/>
              <a:t>on</a:t>
            </a:r>
            <a:r>
              <a:rPr lang="ru-RU" sz="1500" dirty="0"/>
              <a:t> </a:t>
            </a:r>
            <a:r>
              <a:rPr lang="ru-RU" sz="1500" dirty="0" err="1"/>
              <a:t>supplies</a:t>
            </a:r>
            <a:r>
              <a:rPr lang="ru-RU" sz="1500" dirty="0"/>
              <a:t> of </a:t>
            </a:r>
            <a:r>
              <a:rPr lang="ru-RU" sz="1500" dirty="0" err="1"/>
              <a:t>technology</a:t>
            </a:r>
            <a:r>
              <a:rPr lang="ru-RU" sz="1500" dirty="0"/>
              <a:t> and </a:t>
            </a:r>
            <a:r>
              <a:rPr lang="ru-RU" sz="1500" dirty="0" err="1"/>
              <a:t>equipment</a:t>
            </a:r>
            <a:r>
              <a:rPr lang="ru-RU" sz="1500" dirty="0"/>
              <a:t> </a:t>
            </a:r>
            <a:r>
              <a:rPr lang="ru-RU" sz="1500" dirty="0" err="1"/>
              <a:t>for</a:t>
            </a:r>
            <a:r>
              <a:rPr lang="ru-RU" sz="1500" dirty="0"/>
              <a:t> </a:t>
            </a:r>
            <a:r>
              <a:rPr lang="ru-RU" sz="1500" dirty="0" err="1"/>
              <a:t>the</a:t>
            </a:r>
            <a:r>
              <a:rPr lang="ru-RU" sz="1500" dirty="0"/>
              <a:t> </a:t>
            </a:r>
            <a:r>
              <a:rPr lang="ru-RU" sz="1500" dirty="0" err="1"/>
              <a:t>development</a:t>
            </a:r>
            <a:r>
              <a:rPr lang="ru-RU" sz="1500" dirty="0"/>
              <a:t> of </a:t>
            </a:r>
            <a:r>
              <a:rPr lang="ru-RU" sz="1500" dirty="0" err="1"/>
              <a:t>oil</a:t>
            </a:r>
            <a:r>
              <a:rPr lang="ru-RU" sz="1500" dirty="0"/>
              <a:t> </a:t>
            </a:r>
            <a:r>
              <a:rPr lang="ru-RU" sz="1500" dirty="0" err="1"/>
              <a:t>refineries</a:t>
            </a:r>
            <a:r>
              <a:rPr lang="ru-RU" sz="1500" dirty="0"/>
              <a:t>, </a:t>
            </a:r>
            <a:r>
              <a:rPr lang="ru-RU" sz="1500" dirty="0" err="1"/>
              <a:t>price</a:t>
            </a:r>
            <a:r>
              <a:rPr lang="ru-RU" sz="1500" dirty="0"/>
              <a:t> c</a:t>
            </a:r>
            <a:r>
              <a:rPr lang="en-US" sz="1500" dirty="0"/>
              <a:t>ap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Transport</a:t>
            </a:r>
            <a:r>
              <a:rPr lang="ru-RU" sz="1500" dirty="0"/>
              <a:t>: </a:t>
            </a:r>
            <a:r>
              <a:rPr lang="ru-RU" sz="1500" dirty="0" err="1"/>
              <a:t>airspace</a:t>
            </a:r>
            <a:r>
              <a:rPr lang="ru-RU" sz="1500" dirty="0"/>
              <a:t> of 37 </a:t>
            </a:r>
            <a:r>
              <a:rPr lang="ru-RU" sz="1500" dirty="0" err="1"/>
              <a:t>countries</a:t>
            </a:r>
            <a:r>
              <a:rPr lang="ru-RU" sz="1500" dirty="0"/>
              <a:t> </a:t>
            </a:r>
            <a:r>
              <a:rPr lang="ru-RU" sz="1500" dirty="0" err="1"/>
              <a:t>closed</a:t>
            </a:r>
            <a:r>
              <a:rPr lang="ru-RU" sz="1500" dirty="0"/>
              <a:t>, </a:t>
            </a:r>
            <a:r>
              <a:rPr lang="ru-RU" sz="1500" dirty="0" err="1"/>
              <a:t>ban</a:t>
            </a:r>
            <a:r>
              <a:rPr lang="ru-RU" sz="1500" dirty="0"/>
              <a:t> </a:t>
            </a:r>
            <a:r>
              <a:rPr lang="ru-RU" sz="1500" dirty="0" err="1"/>
              <a:t>on</a:t>
            </a:r>
            <a:r>
              <a:rPr lang="ru-RU" sz="1500" dirty="0"/>
              <a:t> </a:t>
            </a:r>
            <a:r>
              <a:rPr lang="ru-RU" sz="1500" dirty="0" err="1"/>
              <a:t>supplies</a:t>
            </a:r>
            <a:r>
              <a:rPr lang="ru-RU" sz="1500" dirty="0"/>
              <a:t> of </a:t>
            </a:r>
            <a:r>
              <a:rPr lang="ru-RU" sz="1500" dirty="0" err="1"/>
              <a:t>aircraft</a:t>
            </a:r>
            <a:r>
              <a:rPr lang="ru-RU" sz="1500" dirty="0"/>
              <a:t>, </a:t>
            </a:r>
            <a:r>
              <a:rPr lang="ru-RU" sz="1500" dirty="0" err="1"/>
              <a:t>equipment</a:t>
            </a:r>
            <a:r>
              <a:rPr lang="ru-RU" sz="1500" dirty="0"/>
              <a:t> and </a:t>
            </a:r>
            <a:r>
              <a:rPr lang="ru-RU" sz="1500" dirty="0" err="1"/>
              <a:t>spare</a:t>
            </a:r>
            <a:r>
              <a:rPr lang="ru-RU" sz="1500" dirty="0"/>
              <a:t> </a:t>
            </a:r>
            <a:r>
              <a:rPr lang="ru-RU" sz="1500" dirty="0" err="1"/>
              <a:t>parts</a:t>
            </a:r>
            <a:r>
              <a:rPr lang="ru-RU" sz="1500" dirty="0"/>
              <a:t>, </a:t>
            </a:r>
            <a:r>
              <a:rPr lang="ru-RU" sz="1500" dirty="0" err="1"/>
              <a:t>maintenance</a:t>
            </a:r>
            <a:r>
              <a:rPr lang="ru-RU" sz="1500" dirty="0"/>
              <a:t>, US, EU, UK and Canadian </a:t>
            </a:r>
            <a:r>
              <a:rPr lang="ru-RU" sz="1500" dirty="0" err="1"/>
              <a:t>seaports</a:t>
            </a:r>
            <a:r>
              <a:rPr lang="ru-RU" sz="1500" dirty="0"/>
              <a:t> </a:t>
            </a:r>
            <a:r>
              <a:rPr lang="ru-RU" sz="1500" dirty="0" err="1"/>
              <a:t>closed</a:t>
            </a:r>
            <a:r>
              <a:rPr lang="ru-RU" sz="1500" dirty="0"/>
              <a:t>, </a:t>
            </a:r>
            <a:r>
              <a:rPr lang="ru-RU" sz="1500" dirty="0" err="1"/>
              <a:t>ban</a:t>
            </a:r>
            <a:r>
              <a:rPr lang="ru-RU" sz="1500" dirty="0"/>
              <a:t> </a:t>
            </a:r>
            <a:r>
              <a:rPr lang="ru-RU" sz="1500" dirty="0" err="1"/>
              <a:t>on</a:t>
            </a:r>
            <a:r>
              <a:rPr lang="ru-RU" sz="1500" dirty="0"/>
              <a:t> </a:t>
            </a:r>
            <a:r>
              <a:rPr lang="ru-RU" sz="1500" dirty="0" err="1"/>
              <a:t>road</a:t>
            </a:r>
            <a:r>
              <a:rPr lang="ru-RU" sz="1500" dirty="0"/>
              <a:t> </a:t>
            </a:r>
            <a:r>
              <a:rPr lang="ru-RU" sz="1500" dirty="0" err="1"/>
              <a:t>transport</a:t>
            </a:r>
            <a:r>
              <a:rPr lang="ru-RU" sz="1500" dirty="0"/>
              <a:t> </a:t>
            </a:r>
            <a:r>
              <a:rPr lang="ru-RU" sz="1500" dirty="0" err="1"/>
              <a:t>operators</a:t>
            </a:r>
            <a:endParaRPr lang="en-US" sz="15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Private </a:t>
            </a:r>
            <a:r>
              <a:rPr lang="ru-RU" sz="1600" b="1" dirty="0" err="1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sector</a:t>
            </a:r>
            <a:r>
              <a:rPr lang="ru-RU" sz="1500" dirty="0"/>
              <a:t>: </a:t>
            </a:r>
            <a:r>
              <a:rPr lang="ru-RU" sz="1500" dirty="0" err="1"/>
              <a:t>many</a:t>
            </a:r>
            <a:r>
              <a:rPr lang="ru-RU" sz="1500" dirty="0"/>
              <a:t> </a:t>
            </a:r>
            <a:r>
              <a:rPr lang="ru-RU" sz="1500" dirty="0" err="1"/>
              <a:t>foreign</a:t>
            </a:r>
            <a:r>
              <a:rPr lang="ru-RU" sz="1500" dirty="0"/>
              <a:t> companies </a:t>
            </a:r>
            <a:r>
              <a:rPr lang="ru-RU" sz="1500" dirty="0" err="1"/>
              <a:t>suspended</a:t>
            </a:r>
            <a:r>
              <a:rPr lang="ru-RU" sz="1500" dirty="0"/>
              <a:t> </a:t>
            </a:r>
            <a:r>
              <a:rPr lang="ru-RU" sz="1500" dirty="0" err="1"/>
              <a:t>operations</a:t>
            </a:r>
            <a:r>
              <a:rPr lang="ru-RU" sz="1500" dirty="0"/>
              <a:t> in Russia </a:t>
            </a:r>
            <a:r>
              <a:rPr lang="ru-RU" sz="1500" dirty="0" err="1"/>
              <a:t>or</a:t>
            </a:r>
            <a:r>
              <a:rPr lang="ru-RU" sz="1500" dirty="0"/>
              <a:t> </a:t>
            </a:r>
            <a:r>
              <a:rPr lang="ru-RU" sz="1500" dirty="0" err="1"/>
              <a:t>decided</a:t>
            </a:r>
            <a:r>
              <a:rPr lang="ru-RU" sz="1500" dirty="0"/>
              <a:t> </a:t>
            </a:r>
            <a:r>
              <a:rPr lang="ru-RU" sz="1500" dirty="0" err="1"/>
              <a:t>to</a:t>
            </a:r>
            <a:r>
              <a:rPr lang="ru-RU" sz="1500" dirty="0"/>
              <a:t> </a:t>
            </a:r>
            <a:r>
              <a:rPr lang="ru-RU" sz="1500" dirty="0" err="1"/>
              <a:t>withdraw</a:t>
            </a:r>
            <a:r>
              <a:rPr lang="ru-RU" sz="1500" dirty="0"/>
              <a:t> </a:t>
            </a:r>
            <a:r>
              <a:rPr lang="ru-RU" sz="1500" dirty="0" err="1"/>
              <a:t>from</a:t>
            </a:r>
            <a:r>
              <a:rPr lang="ru-RU" sz="1500" dirty="0"/>
              <a:t> </a:t>
            </a:r>
            <a:r>
              <a:rPr lang="ru-RU" sz="1500" dirty="0" err="1"/>
              <a:t>the</a:t>
            </a:r>
            <a:r>
              <a:rPr lang="ru-RU" sz="1500" dirty="0"/>
              <a:t> market (</a:t>
            </a:r>
            <a:r>
              <a:rPr lang="ru-RU" sz="1500" dirty="0" err="1"/>
              <a:t>more</a:t>
            </a:r>
            <a:r>
              <a:rPr lang="ru-RU" sz="1500" dirty="0"/>
              <a:t> </a:t>
            </a:r>
            <a:r>
              <a:rPr lang="ru-RU" sz="1500" dirty="0" err="1"/>
              <a:t>than</a:t>
            </a:r>
            <a:r>
              <a:rPr lang="ru-RU" sz="1500" dirty="0"/>
              <a:t> 1,000 companies, </a:t>
            </a:r>
            <a:r>
              <a:rPr lang="ru-RU" sz="1500" dirty="0" err="1"/>
              <a:t>mostly</a:t>
            </a:r>
            <a:r>
              <a:rPr lang="ru-RU" sz="1500" dirty="0"/>
              <a:t> </a:t>
            </a:r>
            <a:r>
              <a:rPr lang="ru-RU" sz="1500" dirty="0" err="1"/>
              <a:t>global</a:t>
            </a:r>
            <a:r>
              <a:rPr lang="ru-RU" sz="1500" dirty="0"/>
              <a:t> </a:t>
            </a:r>
            <a:r>
              <a:rPr lang="ru-RU" sz="1500" dirty="0" err="1"/>
              <a:t>corporations</a:t>
            </a:r>
            <a:r>
              <a:rPr lang="ru-RU" sz="1500" dirty="0"/>
              <a:t>).</a:t>
            </a:r>
            <a:endParaRPr lang="en-US" sz="15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Individual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sanctions</a:t>
            </a:r>
            <a:r>
              <a:rPr lang="ru-RU" sz="1500" dirty="0"/>
              <a:t>, </a:t>
            </a:r>
            <a:r>
              <a:rPr lang="ru-RU" sz="1500" dirty="0" err="1"/>
              <a:t>restrictions</a:t>
            </a:r>
            <a:r>
              <a:rPr lang="ru-RU" sz="1500" dirty="0"/>
              <a:t> in </a:t>
            </a:r>
            <a:r>
              <a:rPr lang="ru-RU" sz="1500" dirty="0" err="1"/>
              <a:t>the</a:t>
            </a:r>
            <a:r>
              <a:rPr lang="ru-RU" sz="1500" dirty="0"/>
              <a:t> </a:t>
            </a:r>
            <a:r>
              <a:rPr lang="ru-RU" sz="1500" dirty="0" err="1"/>
              <a:t>sphere</a:t>
            </a:r>
            <a:r>
              <a:rPr lang="ru-RU" sz="1500" dirty="0"/>
              <a:t> of </a:t>
            </a:r>
            <a:r>
              <a:rPr lang="ru-RU" sz="1500" dirty="0" err="1"/>
              <a:t>sports</a:t>
            </a:r>
            <a:r>
              <a:rPr lang="ru-RU" sz="1500" dirty="0"/>
              <a:t>, </a:t>
            </a:r>
            <a:r>
              <a:rPr lang="ru-RU" sz="1500" dirty="0" err="1"/>
              <a:t>culture</a:t>
            </a:r>
            <a:r>
              <a:rPr lang="ru-RU" sz="1500" dirty="0"/>
              <a:t> and </a:t>
            </a:r>
            <a:r>
              <a:rPr lang="ru-RU" sz="1500" dirty="0" err="1"/>
              <a:t>recreation</a:t>
            </a:r>
            <a:endParaRPr lang="ru-RU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54082-1503-9972-36A4-6BA86751A327}"/>
              </a:ext>
            </a:extLst>
          </p:cNvPr>
          <p:cNvSpPr txBox="1"/>
          <p:nvPr/>
        </p:nvSpPr>
        <p:spPr>
          <a:xfrm>
            <a:off x="7861299" y="1956798"/>
            <a:ext cx="4559229" cy="37548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/>
              <a:t>Key </a:t>
            </a:r>
            <a:r>
              <a:rPr lang="ru-RU" sz="1600" dirty="0" err="1"/>
              <a:t>risks</a:t>
            </a:r>
            <a:r>
              <a:rPr lang="ru-RU" sz="1600" dirty="0"/>
              <a:t> of reorientation of </a:t>
            </a:r>
            <a:r>
              <a:rPr lang="ru-RU" sz="1600" dirty="0" err="1"/>
              <a:t>foreign</a:t>
            </a:r>
            <a:r>
              <a:rPr lang="ru-RU" sz="1600" dirty="0"/>
              <a:t> </a:t>
            </a:r>
            <a:r>
              <a:rPr lang="ru-RU" sz="1600" dirty="0" err="1"/>
              <a:t>economic</a:t>
            </a:r>
            <a:r>
              <a:rPr lang="en-US" sz="1600" dirty="0"/>
              <a:t> activities arise from </a:t>
            </a:r>
            <a:r>
              <a:rPr lang="en-US" sz="1600" b="1" dirty="0">
                <a:solidFill>
                  <a:srgbClr val="C00000"/>
                </a:solidFill>
              </a:rPr>
              <a:t>secondary sanctions</a:t>
            </a:r>
            <a:r>
              <a:rPr lang="ru-RU" sz="1600" dirty="0"/>
              <a:t>. 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1600" dirty="0"/>
              <a:t>In</a:t>
            </a:r>
            <a:r>
              <a:rPr lang="ru-RU" sz="1600" dirty="0"/>
              <a:t> 2023</a:t>
            </a:r>
            <a:r>
              <a:rPr lang="en-US" sz="1600" dirty="0"/>
              <a:t> focus of </a:t>
            </a:r>
            <a:r>
              <a:rPr lang="ru-RU" sz="1600" dirty="0" err="1"/>
              <a:t>the</a:t>
            </a:r>
            <a:r>
              <a:rPr lang="ru-RU" sz="1600" dirty="0"/>
              <a:t> US, </a:t>
            </a:r>
            <a:r>
              <a:rPr lang="en-US" sz="1600" dirty="0"/>
              <a:t>the </a:t>
            </a:r>
            <a:r>
              <a:rPr lang="ru-RU" sz="1600" dirty="0"/>
              <a:t>EU and G7 </a:t>
            </a:r>
            <a:r>
              <a:rPr lang="ru-RU" sz="1600" dirty="0" err="1"/>
              <a:t>countries</a:t>
            </a:r>
            <a:r>
              <a:rPr lang="ru-RU" sz="1600" dirty="0"/>
              <a:t> </a:t>
            </a:r>
            <a:r>
              <a:rPr lang="en-US" sz="1600" dirty="0"/>
              <a:t>lies on the </a:t>
            </a:r>
            <a:r>
              <a:rPr lang="ru-RU" sz="1600" dirty="0" err="1"/>
              <a:t>mechanisms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prevent</a:t>
            </a:r>
            <a:r>
              <a:rPr lang="ru-RU" sz="1600" dirty="0"/>
              <a:t> </a:t>
            </a:r>
            <a:r>
              <a:rPr lang="ru-RU" sz="1600" dirty="0" err="1"/>
              <a:t>sanctions</a:t>
            </a:r>
            <a:r>
              <a:rPr lang="ru-RU" sz="1600" dirty="0"/>
              <a:t> </a:t>
            </a:r>
            <a:r>
              <a:rPr lang="ru-RU" sz="1600" dirty="0" err="1"/>
              <a:t>circumvention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b="1" dirty="0"/>
              <a:t>USA</a:t>
            </a:r>
            <a:r>
              <a:rPr lang="ru-RU" sz="1600" dirty="0"/>
              <a:t>: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most</a:t>
            </a:r>
            <a:r>
              <a:rPr lang="ru-RU" sz="1600" dirty="0"/>
              <a:t> </a:t>
            </a:r>
            <a:r>
              <a:rPr lang="en-US" sz="1600" dirty="0"/>
              <a:t>developed</a:t>
            </a:r>
            <a:r>
              <a:rPr lang="ru-RU" sz="1600" dirty="0"/>
              <a:t> </a:t>
            </a:r>
            <a:r>
              <a:rPr lang="en-US" sz="1600" dirty="0"/>
              <a:t>regulation of</a:t>
            </a:r>
            <a:r>
              <a:rPr lang="ru-RU" sz="1600" dirty="0"/>
              <a:t> </a:t>
            </a:r>
            <a:r>
              <a:rPr lang="ru-RU" sz="1600" dirty="0" err="1"/>
              <a:t>secondary</a:t>
            </a:r>
            <a:r>
              <a:rPr lang="ru-RU" sz="1600" dirty="0"/>
              <a:t> </a:t>
            </a:r>
            <a:r>
              <a:rPr lang="ru-RU" sz="1600" dirty="0" err="1"/>
              <a:t>sanctions</a:t>
            </a:r>
            <a:r>
              <a:rPr lang="ru-RU" sz="1600" dirty="0"/>
              <a:t> (</a:t>
            </a:r>
            <a:r>
              <a:rPr lang="ru-RU" sz="1600" dirty="0" err="1"/>
              <a:t>about</a:t>
            </a:r>
            <a:r>
              <a:rPr lang="ru-RU" sz="1600" dirty="0"/>
              <a:t> </a:t>
            </a:r>
            <a:r>
              <a:rPr lang="ru-RU" sz="1600" b="1" dirty="0"/>
              <a:t>100 companies </a:t>
            </a:r>
            <a:r>
              <a:rPr lang="ru-RU" sz="1600" dirty="0" err="1"/>
              <a:t>from</a:t>
            </a:r>
            <a:r>
              <a:rPr lang="ru-RU" sz="1600" dirty="0"/>
              <a:t> </a:t>
            </a:r>
            <a:r>
              <a:rPr lang="ru-RU" sz="1600" dirty="0" err="1"/>
              <a:t>neutral</a:t>
            </a:r>
            <a:r>
              <a:rPr lang="ru-RU" sz="1600" dirty="0"/>
              <a:t> </a:t>
            </a:r>
            <a:r>
              <a:rPr lang="ru-RU" sz="1600" dirty="0" err="1"/>
              <a:t>countries</a:t>
            </a:r>
            <a:r>
              <a:rPr lang="ru-RU" sz="1600" dirty="0"/>
              <a:t> </a:t>
            </a:r>
            <a:r>
              <a:rPr lang="ru-RU" sz="1600" dirty="0" err="1"/>
              <a:t>are</a:t>
            </a:r>
            <a:r>
              <a:rPr lang="ru-RU" sz="1600" dirty="0"/>
              <a:t> </a:t>
            </a:r>
            <a:r>
              <a:rPr lang="ru-RU" sz="1600" dirty="0" err="1"/>
              <a:t>under</a:t>
            </a:r>
            <a:r>
              <a:rPr lang="ru-RU" sz="1600" dirty="0"/>
              <a:t> </a:t>
            </a:r>
            <a:r>
              <a:rPr lang="ru-RU" sz="1600" dirty="0" err="1"/>
              <a:t>secondary</a:t>
            </a:r>
            <a:r>
              <a:rPr lang="ru-RU" sz="1600" dirty="0"/>
              <a:t> </a:t>
            </a:r>
            <a:r>
              <a:rPr lang="ru-RU" sz="1600" dirty="0" err="1"/>
              <a:t>sanctions</a:t>
            </a:r>
            <a:r>
              <a:rPr lang="ru-RU" sz="1600" dirty="0"/>
              <a:t> </a:t>
            </a:r>
            <a:r>
              <a:rPr lang="ru-RU" sz="1600" dirty="0" err="1"/>
              <a:t>against</a:t>
            </a:r>
            <a:r>
              <a:rPr lang="ru-RU" sz="1600" dirty="0"/>
              <a:t> Russia).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b="1" dirty="0"/>
              <a:t>EU</a:t>
            </a:r>
            <a:r>
              <a:rPr lang="ru-RU" sz="1600" dirty="0"/>
              <a:t>: </a:t>
            </a:r>
            <a:r>
              <a:rPr lang="ru-RU" sz="1600" dirty="0" err="1"/>
              <a:t>regulatory</a:t>
            </a:r>
            <a:r>
              <a:rPr lang="ru-RU" sz="1600" dirty="0"/>
              <a:t> </a:t>
            </a:r>
            <a:r>
              <a:rPr lang="ru-RU" sz="1600" dirty="0" err="1"/>
              <a:t>tools</a:t>
            </a:r>
            <a:r>
              <a:rPr lang="ru-RU" sz="1600" dirty="0"/>
              <a:t> </a:t>
            </a:r>
            <a:r>
              <a:rPr lang="ru-RU" sz="1600" dirty="0" err="1"/>
              <a:t>are</a:t>
            </a:r>
            <a:r>
              <a:rPr lang="ru-RU" sz="1600" dirty="0"/>
              <a:t> </a:t>
            </a:r>
            <a:r>
              <a:rPr lang="ru-RU" sz="1600" dirty="0" err="1"/>
              <a:t>being</a:t>
            </a:r>
            <a:r>
              <a:rPr lang="ru-RU" sz="1600" dirty="0"/>
              <a:t> </a:t>
            </a:r>
            <a:r>
              <a:rPr lang="ru-RU" sz="1600" dirty="0" err="1"/>
              <a:t>developed</a:t>
            </a:r>
            <a:r>
              <a:rPr lang="ru-RU" sz="1600" dirty="0"/>
              <a:t>, </a:t>
            </a:r>
            <a:r>
              <a:rPr lang="ru-RU" sz="1600" dirty="0" err="1"/>
              <a:t>lists</a:t>
            </a:r>
            <a:r>
              <a:rPr lang="ru-RU" sz="1600" dirty="0"/>
              <a:t> of </a:t>
            </a:r>
            <a:r>
              <a:rPr lang="ru-RU" sz="1600" dirty="0" err="1"/>
              <a:t>goods</a:t>
            </a:r>
            <a:r>
              <a:rPr lang="ru-RU" sz="1600" dirty="0"/>
              <a:t> and </a:t>
            </a:r>
            <a:r>
              <a:rPr lang="ru-RU" sz="1600" dirty="0" err="1"/>
              <a:t>countries</a:t>
            </a:r>
            <a:r>
              <a:rPr lang="ru-RU" sz="1600" dirty="0"/>
              <a:t> </a:t>
            </a:r>
            <a:r>
              <a:rPr lang="ru-RU" sz="1600" dirty="0" err="1"/>
              <a:t>that</a:t>
            </a:r>
            <a:r>
              <a:rPr lang="ru-RU" sz="1600" dirty="0"/>
              <a:t> </a:t>
            </a:r>
            <a:r>
              <a:rPr lang="ru-RU" sz="1600" dirty="0" err="1"/>
              <a:t>will</a:t>
            </a:r>
            <a:r>
              <a:rPr lang="ru-RU" sz="1600" dirty="0"/>
              <a:t> </a:t>
            </a:r>
            <a:r>
              <a:rPr lang="ru-RU" sz="1600" dirty="0" err="1"/>
              <a:t>be</a:t>
            </a:r>
            <a:r>
              <a:rPr lang="ru-RU" sz="1600" dirty="0"/>
              <a:t> </a:t>
            </a:r>
            <a:r>
              <a:rPr lang="ru-RU" sz="1600" dirty="0" err="1"/>
              <a:t>subject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trade </a:t>
            </a:r>
            <a:r>
              <a:rPr lang="ru-RU" sz="1600" dirty="0" err="1"/>
              <a:t>restrictions</a:t>
            </a:r>
            <a:r>
              <a:rPr lang="ru-RU" sz="1600" dirty="0"/>
              <a:t> </a:t>
            </a:r>
            <a:r>
              <a:rPr lang="ru-RU" sz="1600" dirty="0" err="1"/>
              <a:t>are</a:t>
            </a:r>
            <a:r>
              <a:rPr lang="ru-RU" sz="1600" dirty="0"/>
              <a:t> </a:t>
            </a:r>
            <a:r>
              <a:rPr lang="en-US" sz="1600" dirty="0"/>
              <a:t>under consideration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54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1A2529-E11B-6C78-CF1F-9AC9F5E2E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345170E4-1E1D-936C-073E-E461CDE3D037}"/>
              </a:ext>
            </a:extLst>
          </p:cNvPr>
          <p:cNvSpPr txBox="1">
            <a:spLocks/>
          </p:cNvSpPr>
          <p:nvPr/>
        </p:nvSpPr>
        <p:spPr>
          <a:xfrm>
            <a:off x="1001271" y="209178"/>
            <a:ext cx="11807696" cy="7523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667" b="1" kern="1200">
                <a:solidFill>
                  <a:srgbClr val="005792"/>
                </a:solidFill>
                <a:latin typeface="PT Sans" pitchFamily="34" charset="-52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Current macroeconomic indicators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FD48AE-DF49-E600-0A29-61BF104C3DA2}"/>
              </a:ext>
            </a:extLst>
          </p:cNvPr>
          <p:cNvSpPr/>
          <p:nvPr/>
        </p:nvSpPr>
        <p:spPr>
          <a:xfrm>
            <a:off x="10760590" y="17709"/>
            <a:ext cx="1977272" cy="101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F606AC-3669-223E-D220-C6FFCB0C3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590" y="-73467"/>
            <a:ext cx="2171973" cy="1195529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AC0BB1F-5F83-B413-0771-D44D4FADD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73836"/>
              </p:ext>
            </p:extLst>
          </p:nvPr>
        </p:nvGraphicFramePr>
        <p:xfrm>
          <a:off x="416303" y="2777433"/>
          <a:ext cx="5207003" cy="3377406"/>
        </p:xfrm>
        <a:graphic>
          <a:graphicData uri="http://schemas.openxmlformats.org/drawingml/2006/table">
            <a:tbl>
              <a:tblPr firstRow="1" bandRow="1"/>
              <a:tblGrid>
                <a:gridCol w="236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PT Sans"/>
                        </a:rPr>
                        <a:t>Indicators (in billion $)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7E6E6"/>
                          </a:solidFill>
                          <a:effectLst/>
                          <a:latin typeface="PT Sans"/>
                        </a:rPr>
                        <a:t>Q1-Q3 2021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/>
                        </a:rPr>
                        <a:t>Q1-Q3 2022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7E6E6"/>
                          </a:solidFill>
                          <a:effectLst/>
                          <a:latin typeface="PT Sans"/>
                        </a:rPr>
                        <a:t>Q1-Q3 2023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Current account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75,2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195,9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40,9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marL="90488" indent="0" algn="l" rtl="0" fontAlgn="t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Trade balance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121,7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252,7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87,8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517">
                <a:tc>
                  <a:txBody>
                    <a:bodyPr/>
                    <a:lstStyle/>
                    <a:p>
                      <a:pPr marL="271463" indent="0"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Export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340,3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448,1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314,7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517">
                <a:tc>
                  <a:txBody>
                    <a:bodyPr/>
                    <a:lstStyle/>
                    <a:p>
                      <a:pPr marL="271463" indent="0"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Import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218,6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195,3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226,8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marL="90488" indent="0" algn="l" rtl="0" fontAlgn="t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Balance of services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-14,1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-24,8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517">
                <a:tc>
                  <a:txBody>
                    <a:bodyPr/>
                    <a:lstStyle/>
                    <a:p>
                      <a:pPr marL="271463" indent="0"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Export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38,6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36,4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30,3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517">
                <a:tc>
                  <a:txBody>
                    <a:bodyPr/>
                    <a:lstStyle/>
                    <a:p>
                      <a:pPr marL="271463" indent="0"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Import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52,6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50,4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55,1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4192">
                <a:tc>
                  <a:txBody>
                    <a:bodyPr/>
                    <a:lstStyle/>
                    <a:p>
                      <a:pPr marL="90488" indent="0" algn="l" rtl="0" fontAlgn="t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Balance of primary and secondary income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-32,7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-42,6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-22,1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C9B38BB-87FD-5F4C-F6D1-F700DDB1D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73508"/>
              </p:ext>
            </p:extLst>
          </p:nvPr>
        </p:nvGraphicFramePr>
        <p:xfrm>
          <a:off x="6176458" y="2469527"/>
          <a:ext cx="6367589" cy="3481680"/>
        </p:xfrm>
        <a:graphic>
          <a:graphicData uri="http://schemas.openxmlformats.org/drawingml/2006/table">
            <a:tbl>
              <a:tblPr firstRow="1" bandRow="1"/>
              <a:tblGrid>
                <a:gridCol w="213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5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Indicators (in trillion rubles)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7E6E6"/>
                          </a:solidFill>
                          <a:effectLst/>
                          <a:latin typeface="+mn-lt"/>
                        </a:rPr>
                        <a:t>Q1-Q3 2021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7E6E6"/>
                          </a:solidFill>
                          <a:effectLst/>
                          <a:latin typeface="+mn-lt"/>
                        </a:rPr>
                        <a:t>Q1-Q3 2022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7E6E6"/>
                          </a:solidFill>
                          <a:effectLst/>
                          <a:latin typeface="+mn-lt"/>
                        </a:rPr>
                        <a:t>Q1-Q3 2023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2023 to 2021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2023 to 2022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Revenues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17,92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19,74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19,73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10,1%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–0,03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19">
                <a:tc>
                  <a:txBody>
                    <a:bodyPr/>
                    <a:lstStyle/>
                    <a:p>
                      <a:pPr marL="177800" indent="0"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Oil and gas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6,18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8,51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5,58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–9,9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–34,5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19">
                <a:tc>
                  <a:txBody>
                    <a:bodyPr/>
                    <a:lstStyle/>
                    <a:p>
                      <a:pPr marL="177800" indent="0"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Non-oil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gas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11,74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11,23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14,16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20,6%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26,0%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Expenses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16,48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19,54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A30236"/>
                          </a:solidFill>
                          <a:effectLst/>
                          <a:latin typeface="+mn-lt"/>
                        </a:rPr>
                        <a:t>21,43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30,1%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9,7%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Surplus/deficit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0,20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A30236"/>
                          </a:solidFill>
                          <a:effectLst/>
                          <a:latin typeface="+mn-lt"/>
                        </a:rPr>
                        <a:t>–1,7</a:t>
                      </a:r>
                      <a:endParaRPr lang="ru-RU" sz="1600" b="1" i="0" u="none" strike="noStrike" dirty="0">
                        <a:solidFill>
                          <a:srgbClr val="A30236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A30236"/>
                          </a:solidFill>
                          <a:effectLst/>
                          <a:latin typeface="+mn-lt"/>
                        </a:rPr>
                        <a:t>–3,14</a:t>
                      </a:r>
                      <a:endParaRPr lang="ru-RU" sz="1600" b="1" i="0" u="none" strike="noStrike" dirty="0">
                        <a:solidFill>
                          <a:srgbClr val="A30236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A30236"/>
                          </a:solidFill>
                          <a:effectLst/>
                          <a:latin typeface="+mn-lt"/>
                        </a:rPr>
                        <a:t>–1,9</a:t>
                      </a:r>
                      <a:endParaRPr lang="ru-RU" sz="1600" b="1" i="0" u="none" strike="noStrike" dirty="0">
                        <a:solidFill>
                          <a:srgbClr val="A30236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0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Inflation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(%, from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January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1817" marR="71817" marT="63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10,7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1817" marR="71817" marT="63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1817" marR="71817" marT="63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</a:t>
                      </a:r>
                    </a:p>
                  </a:txBody>
                  <a:tcPr marL="72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59D3EB-D757-8ED9-597B-F4D5D9EF6EC3}"/>
              </a:ext>
            </a:extLst>
          </p:cNvPr>
          <p:cNvSpPr/>
          <p:nvPr/>
        </p:nvSpPr>
        <p:spPr>
          <a:xfrm>
            <a:off x="6176458" y="6209462"/>
            <a:ext cx="6265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Sources</a:t>
            </a:r>
            <a:r>
              <a:rPr lang="en-US" sz="1200" dirty="0"/>
              <a:t>: Bank of Russia, Ministry of Finance of </a:t>
            </a:r>
            <a:r>
              <a:rPr lang="en-US" sz="1200" dirty="0" smtClean="0"/>
              <a:t>RF</a:t>
            </a:r>
            <a:endParaRPr lang="ru-RU" sz="12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18C1571-CB90-6B2C-905D-1BDF152E17BF}"/>
              </a:ext>
            </a:extLst>
          </p:cNvPr>
          <p:cNvSpPr/>
          <p:nvPr/>
        </p:nvSpPr>
        <p:spPr>
          <a:xfrm>
            <a:off x="367464" y="884607"/>
            <a:ext cx="536474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/>
              <a:t>The current account</a:t>
            </a:r>
            <a:r>
              <a:rPr lang="ru-RU" sz="1400" dirty="0"/>
              <a:t> </a:t>
            </a:r>
            <a:r>
              <a:rPr lang="en-US" sz="1400" b="1" dirty="0"/>
              <a:t>is determined mostly by the value of goods exports</a:t>
            </a:r>
            <a:r>
              <a:rPr lang="en-US" sz="1400" dirty="0"/>
              <a:t>, which depend significantly on global prices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/>
              <a:t>Russia’s balance of payments went into negative area in June2023 for the first time since 2020, with a current account deficit of $1.4 billion</a:t>
            </a:r>
            <a:endParaRPr lang="ru-RU" sz="1400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/>
              <a:t>On the basis of 1-3 quarters of 20</a:t>
            </a:r>
            <a:r>
              <a:rPr lang="ru-RU" sz="1400" dirty="0"/>
              <a:t>23</a:t>
            </a:r>
            <a:r>
              <a:rPr lang="en-US" sz="1400" dirty="0"/>
              <a:t>, the current account surplus fell due to a reduced surplus in foreign trade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E06CBF-0072-DAD8-AF22-1EAEDAB1B8DE}"/>
              </a:ext>
            </a:extLst>
          </p:cNvPr>
          <p:cNvSpPr/>
          <p:nvPr/>
        </p:nvSpPr>
        <p:spPr>
          <a:xfrm>
            <a:off x="6071617" y="1016174"/>
            <a:ext cx="6737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/>
              <a:t>In 2023 Q1</a:t>
            </a:r>
            <a:r>
              <a:rPr lang="ru-RU" sz="1400" dirty="0"/>
              <a:t>-</a:t>
            </a:r>
            <a:r>
              <a:rPr lang="en-US" sz="1400" dirty="0"/>
              <a:t>Q</a:t>
            </a:r>
            <a:r>
              <a:rPr lang="ru-RU" sz="1400" dirty="0"/>
              <a:t>3, </a:t>
            </a:r>
            <a:r>
              <a:rPr lang="en-US" sz="1400" b="1" dirty="0"/>
              <a:t>budget revenues also were around the same level of the previous year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/>
              <a:t>Increase in expenses</a:t>
            </a:r>
            <a:r>
              <a:rPr lang="ru-RU" sz="1400" dirty="0"/>
              <a:t> </a:t>
            </a:r>
            <a:r>
              <a:rPr lang="en-US" sz="1400" b="1" dirty="0"/>
              <a:t>significantly exceeds the average inflation level</a:t>
            </a:r>
            <a:r>
              <a:rPr lang="en-US" sz="1400" dirty="0"/>
              <a:t> in Russia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/>
              <a:t>The government </a:t>
            </a:r>
            <a:r>
              <a:rPr lang="en-US" sz="1400" b="1" dirty="0"/>
              <a:t>budget deficit hit 1.0% </a:t>
            </a:r>
            <a:r>
              <a:rPr lang="en-US" sz="1400" dirty="0"/>
              <a:t>of GDP</a:t>
            </a:r>
          </a:p>
        </p:txBody>
      </p:sp>
    </p:spTree>
    <p:extLst>
      <p:ext uri="{BB962C8B-B14F-4D97-AF65-F5344CB8AC3E}">
        <p14:creationId xmlns:p14="http://schemas.microsoft.com/office/powerpoint/2010/main" val="413524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226BE3-09E7-9DA8-6105-F5D0B99F6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264662-EF23-ED6A-A3BD-716F30576C18}"/>
              </a:ext>
            </a:extLst>
          </p:cNvPr>
          <p:cNvSpPr txBox="1">
            <a:spLocks/>
          </p:cNvSpPr>
          <p:nvPr/>
        </p:nvSpPr>
        <p:spPr>
          <a:xfrm>
            <a:off x="903595" y="227313"/>
            <a:ext cx="10916991" cy="552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94" dirty="0"/>
              <a:t>Results of 2022 and factors for further economic development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98DB967-4B73-86B0-EC6F-AF67155DE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09070"/>
              </p:ext>
            </p:extLst>
          </p:nvPr>
        </p:nvGraphicFramePr>
        <p:xfrm>
          <a:off x="8918796" y="2295655"/>
          <a:ext cx="3758517" cy="325513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2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</a:t>
                      </a:r>
                    </a:p>
                  </a:txBody>
                  <a:tcPr marL="72000" marR="7200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1Н 2023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GDP</a:t>
                      </a:r>
                    </a:p>
                  </a:txBody>
                  <a:tcPr marL="72000" marR="7200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–2,1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+1,6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Consumer Price Index</a:t>
                      </a:r>
                    </a:p>
                  </a:txBody>
                  <a:tcPr marL="72000" marR="7200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3,7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*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Investments in fixed assets</a:t>
                      </a:r>
                    </a:p>
                  </a:txBody>
                  <a:tcPr marL="72000" marR="7200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+4,6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+7,6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Real disposable personal income</a:t>
                      </a:r>
                    </a:p>
                  </a:txBody>
                  <a:tcPr marL="72000" marR="7200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–1,0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+4,7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Retail turnover</a:t>
                      </a:r>
                    </a:p>
                  </a:txBody>
                  <a:tcPr marL="72000" marR="7200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–6,5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+2,4**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2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For reference:</a:t>
                      </a:r>
                    </a:p>
                  </a:txBody>
                  <a:tcPr marL="72000" marR="7200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Unemployment rate (according to ILO), % of EAN</a:t>
                      </a:r>
                    </a:p>
                  </a:txBody>
                  <a:tcPr marL="72000" marR="7200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3,0***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33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844905E-6D37-4994-44EB-EEAF70F29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29121"/>
              </p:ext>
            </p:extLst>
          </p:nvPr>
        </p:nvGraphicFramePr>
        <p:xfrm>
          <a:off x="267056" y="1066422"/>
          <a:ext cx="8430472" cy="508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342">
                  <a:extLst>
                    <a:ext uri="{9D8B030D-6E8A-4147-A177-3AD203B41FA5}">
                      <a16:colId xmlns:a16="http://schemas.microsoft.com/office/drawing/2014/main" val="754110511"/>
                    </a:ext>
                  </a:extLst>
                </a:gridCol>
                <a:gridCol w="7134130">
                  <a:extLst>
                    <a:ext uri="{9D8B030D-6E8A-4147-A177-3AD203B41FA5}">
                      <a16:colId xmlns:a16="http://schemas.microsoft.com/office/drawing/2014/main" val="28019176"/>
                    </a:ext>
                  </a:extLst>
                </a:gridCol>
              </a:tblGrid>
              <a:tr h="59984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Динамика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ВВП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 2022, the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Rosstat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recorded a decline in Russia’s GDP of 2.1%. Russian economy contracted by 1.8% YoY in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Q1 2023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and grew by 4.9%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YoY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in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Q2 2023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. 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As a result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 made possible to achieve positive growth in 1H 2023 (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+1.6% YoY).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6657"/>
                  </a:ext>
                </a:extLst>
              </a:tr>
              <a:tr h="7690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Inflation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The current inflation picture is changing radically, as a number of pro-inflationary factors are gaining strength</a:t>
                      </a:r>
                      <a:r>
                        <a:rPr lang="ru-RU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such as an increase in household incomes and a lower savings ratio, a significant strengthening</a:t>
                      </a:r>
                      <a:r>
                        <a:rPr lang="ru-RU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of the USD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against the ruble, and a large-scale increasing budget spending. In our view, inflation will get higher by the end of the year</a:t>
                      </a:r>
                      <a:r>
                        <a:rPr lang="ru-RU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to ~8%.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7864"/>
                  </a:ext>
                </a:extLst>
              </a:tr>
              <a:tr h="9383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Investments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Sanctions resulted in significant damage to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the investment climate. State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the state corporations become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the major source of investment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. The peak decline in investment activity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Russian economy is experiencing nowadays, in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2023. Further recovery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will be dependent on a number of factors, such as interest rates on loans, corporate profits, rebound in investment import, etc.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6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Real incomes of the population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Real disposable income of the population decreased</a:t>
                      </a:r>
                      <a:r>
                        <a:rPr lang="ru-RU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 2022. However,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income from work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occupies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 large share 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 the income structure of the population. D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ue to the labor shortage in the domestic market, employers are increasing wages at a rate exceeding current inflation. Acceleration of inflation in the second half of 2023 and increased tax and administrative pressure are leading to a slowdown in the recovery of real disposable income of the population this year.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32907"/>
                  </a:ext>
                </a:extLst>
              </a:tr>
              <a:tr h="9383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Retail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Retail turnover decreased by 6.5% in 2022, which is primarily due to decreased demand, as well as to some extent to a supply shortage. In the first 7 months of this year, retail trade turnover increased by 2.4% in real terms. Lower inflation, goods imports and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household incomes recovery, the low-base effect of the previous year are anticipated to boost activity in</a:t>
                      </a:r>
                      <a:r>
                        <a:rPr lang="ru-RU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retail.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8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Unemployment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 the end of 2022, the unemployment rate dropped to 3.9%. The downward trend continues</a:t>
                      </a:r>
                      <a:r>
                        <a:rPr lang="ru-RU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At the end of August 2023, the unemployment rate fell to 3.0%, which may indicate a possible labor shortage in some areas.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75" marR="90975" marT="45488" marB="454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9E9C5E-4480-BEB0-03B3-2440C03D0994}"/>
              </a:ext>
            </a:extLst>
          </p:cNvPr>
          <p:cNvSpPr/>
          <p:nvPr/>
        </p:nvSpPr>
        <p:spPr>
          <a:xfrm>
            <a:off x="8835561" y="1405931"/>
            <a:ext cx="3758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Growth rates of the main macroeconomic indicators of Russia</a:t>
            </a:r>
          </a:p>
          <a:p>
            <a:pPr algn="ctr"/>
            <a:r>
              <a:rPr lang="en-US" sz="1600" dirty="0"/>
              <a:t>in % </a:t>
            </a:r>
            <a:r>
              <a:rPr lang="en-US" sz="1600" dirty="0" err="1"/>
              <a:t>YoY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DAF834-4483-40B9-7F28-F4CDD4467AA4}"/>
              </a:ext>
            </a:extLst>
          </p:cNvPr>
          <p:cNvSpPr/>
          <p:nvPr/>
        </p:nvSpPr>
        <p:spPr>
          <a:xfrm>
            <a:off x="9045290" y="5609513"/>
            <a:ext cx="3339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Notes: </a:t>
            </a:r>
          </a:p>
          <a:p>
            <a:r>
              <a:rPr lang="ru-RU" sz="1100" dirty="0"/>
              <a:t>* </a:t>
            </a:r>
            <a:r>
              <a:rPr lang="en-US" sz="1100" dirty="0"/>
              <a:t>– August 2023 to December 2022</a:t>
            </a:r>
            <a:endParaRPr lang="ru-RU" sz="1100" dirty="0"/>
          </a:p>
          <a:p>
            <a:r>
              <a:rPr lang="en-US" sz="1100" dirty="0"/>
              <a:t>** – January-July</a:t>
            </a:r>
            <a:r>
              <a:rPr lang="ru-RU" sz="1100" dirty="0"/>
              <a:t> </a:t>
            </a:r>
            <a:r>
              <a:rPr lang="en-US" sz="1100" dirty="0"/>
              <a:t>2023 to January-July</a:t>
            </a:r>
            <a:r>
              <a:rPr lang="ru-RU" sz="1100" dirty="0"/>
              <a:t> </a:t>
            </a:r>
            <a:r>
              <a:rPr lang="en-US" sz="1100" dirty="0"/>
              <a:t>2022</a:t>
            </a:r>
            <a:endParaRPr lang="ru-RU" sz="1100" dirty="0"/>
          </a:p>
          <a:p>
            <a:r>
              <a:rPr lang="en-US" sz="1100" dirty="0"/>
              <a:t>*** – August 2023</a:t>
            </a:r>
            <a:endParaRPr lang="ru-RU" sz="11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B04659-77AB-2F7B-A8AB-944441DF539E}"/>
              </a:ext>
            </a:extLst>
          </p:cNvPr>
          <p:cNvSpPr/>
          <p:nvPr/>
        </p:nvSpPr>
        <p:spPr>
          <a:xfrm>
            <a:off x="10831950" y="53244"/>
            <a:ext cx="1977272" cy="101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CD5819-9DEB-7B6E-D5F5-8945CA8B2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333" y="-37932"/>
            <a:ext cx="2171973" cy="11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9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97A17E-90BC-A60C-250E-E7C781815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1D99D05-9732-E1B5-E6E8-102ED3EC5F96}"/>
              </a:ext>
            </a:extLst>
          </p:cNvPr>
          <p:cNvSpPr txBox="1">
            <a:spLocks/>
          </p:cNvSpPr>
          <p:nvPr/>
        </p:nvSpPr>
        <p:spPr>
          <a:xfrm>
            <a:off x="1092685" y="197479"/>
            <a:ext cx="10916991" cy="552098"/>
          </a:xfrm>
          <a:prstGeom prst="rect">
            <a:avLst/>
          </a:prstGeom>
        </p:spPr>
        <p:txBody>
          <a:bodyPr vert="horz" lIns="91207" tIns="45604" rIns="91207" bIns="4560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94" b="1" dirty="0">
                <a:latin typeface="Arial" panose="020B0604020202020204" pitchFamily="34" charset="0"/>
                <a:cs typeface="Arial" panose="020B0604020202020204" pitchFamily="34" charset="0"/>
              </a:rPr>
              <a:t>Macroeconomic forecasts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2C07DBB-C9A3-2D4B-AB77-6855C0787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220441"/>
              </p:ext>
            </p:extLst>
          </p:nvPr>
        </p:nvGraphicFramePr>
        <p:xfrm>
          <a:off x="638998" y="2426172"/>
          <a:ext cx="11526786" cy="372955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588133">
                  <a:extLst>
                    <a:ext uri="{9D8B030D-6E8A-4147-A177-3AD203B41FA5}">
                      <a16:colId xmlns:a16="http://schemas.microsoft.com/office/drawing/2014/main" val="4003476289"/>
                    </a:ext>
                  </a:extLst>
                </a:gridCol>
                <a:gridCol w="1045909">
                  <a:extLst>
                    <a:ext uri="{9D8B030D-6E8A-4147-A177-3AD203B41FA5}">
                      <a16:colId xmlns:a16="http://schemas.microsoft.com/office/drawing/2014/main" val="3509878789"/>
                    </a:ext>
                  </a:extLst>
                </a:gridCol>
                <a:gridCol w="1010442">
                  <a:extLst>
                    <a:ext uri="{9D8B030D-6E8A-4147-A177-3AD203B41FA5}">
                      <a16:colId xmlns:a16="http://schemas.microsoft.com/office/drawing/2014/main" val="4289647042"/>
                    </a:ext>
                  </a:extLst>
                </a:gridCol>
                <a:gridCol w="929607">
                  <a:extLst>
                    <a:ext uri="{9D8B030D-6E8A-4147-A177-3AD203B41FA5}">
                      <a16:colId xmlns:a16="http://schemas.microsoft.com/office/drawing/2014/main" val="2527272005"/>
                    </a:ext>
                  </a:extLst>
                </a:gridCol>
                <a:gridCol w="980129">
                  <a:extLst>
                    <a:ext uri="{9D8B030D-6E8A-4147-A177-3AD203B41FA5}">
                      <a16:colId xmlns:a16="http://schemas.microsoft.com/office/drawing/2014/main" val="1879579162"/>
                    </a:ext>
                  </a:extLst>
                </a:gridCol>
                <a:gridCol w="980129">
                  <a:extLst>
                    <a:ext uri="{9D8B030D-6E8A-4147-A177-3AD203B41FA5}">
                      <a16:colId xmlns:a16="http://schemas.microsoft.com/office/drawing/2014/main" val="3784974812"/>
                    </a:ext>
                  </a:extLst>
                </a:gridCol>
                <a:gridCol w="890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2004">
                  <a:extLst>
                    <a:ext uri="{9D8B030D-6E8A-4147-A177-3AD203B41FA5}">
                      <a16:colId xmlns:a16="http://schemas.microsoft.com/office/drawing/2014/main" val="1777092272"/>
                    </a:ext>
                  </a:extLst>
                </a:gridCol>
              </a:tblGrid>
              <a:tr h="457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PT Sans"/>
                        </a:rPr>
                        <a:t>Indicators </a:t>
                      </a:r>
                      <a:endParaRPr lang="ru-RU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231" marR="6823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231" marR="6823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231" marR="6823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8231" marR="6823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68231" marR="6823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231" marR="6823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8231" marR="6823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68231" marR="68231" marT="0" marB="0"/>
                </a:tc>
                <a:extLst>
                  <a:ext uri="{0D108BD9-81ED-4DB2-BD59-A6C34878D82A}">
                    <a16:rowId xmlns:a16="http://schemas.microsoft.com/office/drawing/2014/main" val="196660591"/>
                  </a:ext>
                </a:extLst>
              </a:tr>
              <a:tr h="369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Real GDP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231" marR="6823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–2,7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5,6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–2,1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2,0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1,3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1,7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1,8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extLst>
                  <a:ext uri="{0D108BD9-81ED-4DB2-BD59-A6C34878D82A}">
                    <a16:rowId xmlns:a16="http://schemas.microsoft.com/office/drawing/2014/main" val="3834919610"/>
                  </a:ext>
                </a:extLst>
              </a:tr>
              <a:tr h="499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Nominal GDP, trillion rubles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231" marR="6823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107,7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135,3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153,4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172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185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201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218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03706"/>
                  </a:ext>
                </a:extLst>
              </a:tr>
              <a:tr h="365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Consumer price index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231" marR="6823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4,9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8,0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11,94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7–8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extLst>
                  <a:ext uri="{0D108BD9-81ED-4DB2-BD59-A6C34878D82A}">
                    <a16:rowId xmlns:a16="http://schemas.microsoft.com/office/drawing/2014/main" val="2714767241"/>
                  </a:ext>
                </a:extLst>
              </a:tr>
              <a:tr h="411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Investments in fixed assets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231" marR="6823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–1,4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7,7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4,0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3,2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1,2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1,6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1,9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1547"/>
                  </a:ext>
                </a:extLst>
              </a:tr>
              <a:tr h="49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Industrial production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231" marR="6823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–2,6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5,3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58026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–0,6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1,6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1,5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</a:t>
                      </a: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1,7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extLst>
                  <a:ext uri="{0D108BD9-81ED-4DB2-BD59-A6C34878D82A}">
                    <a16:rowId xmlns:a16="http://schemas.microsoft.com/office/drawing/2014/main" val="525859454"/>
                  </a:ext>
                </a:extLst>
              </a:tr>
              <a:tr h="385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Real disposable income of the population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231" marR="6823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–3,5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+3,0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58026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–1,0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+3,1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+1,8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+2,0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+1,9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10836"/>
                  </a:ext>
                </a:extLst>
              </a:tr>
              <a:tr h="378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Retail turnover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1" marR="6823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–4,1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+7,3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58026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–6,7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+3,2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+1,4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</a:rPr>
                        <a:t>1,8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+1,7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/>
                </a:tc>
                <a:extLst>
                  <a:ext uri="{0D108BD9-81ED-4DB2-BD59-A6C34878D82A}">
                    <a16:rowId xmlns:a16="http://schemas.microsoft.com/office/drawing/2014/main" val="1038729357"/>
                  </a:ext>
                </a:extLst>
              </a:tr>
              <a:tr h="338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Real wages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1" marR="6823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+3,8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858026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+2,9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58026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+5,5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+2,4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+2,2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</a:rPr>
                        <a:t>+2,0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7" marR="9477" marT="94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22515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9C9A05-176F-7A43-3BBF-1BC69AE97B30}"/>
              </a:ext>
            </a:extLst>
          </p:cNvPr>
          <p:cNvSpPr/>
          <p:nvPr/>
        </p:nvSpPr>
        <p:spPr>
          <a:xfrm>
            <a:off x="638998" y="1138088"/>
            <a:ext cx="11510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GDP, industrial production, retail trade turnover, real incomes and wages move to growth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year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Inflation will return to target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level by the end of 2024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level of 2021 in key indicators will be surpassed in 2024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536F1A-0605-51CF-3639-AE9018942F6D}"/>
              </a:ext>
            </a:extLst>
          </p:cNvPr>
          <p:cNvSpPr/>
          <p:nvPr/>
        </p:nvSpPr>
        <p:spPr>
          <a:xfrm>
            <a:off x="10760590" y="17709"/>
            <a:ext cx="1977272" cy="101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2B322-CAF7-8A81-1C2B-E86D8C06C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709" y="46224"/>
            <a:ext cx="2171973" cy="11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5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0A4B68-5946-33A9-77F5-522B85FD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AAD-6D1D-4466-8AF0-9599FA1D8E8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74ED5E-D953-4B65-B500-F3339B54B92E}"/>
              </a:ext>
            </a:extLst>
          </p:cNvPr>
          <p:cNvSpPr/>
          <p:nvPr/>
        </p:nvSpPr>
        <p:spPr>
          <a:xfrm>
            <a:off x="10846945" y="44494"/>
            <a:ext cx="1947942" cy="899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16D26-20AF-CD8F-CA2E-B641D57F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854" y="-40544"/>
            <a:ext cx="2171973" cy="1195529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ADD1D78-1803-10AE-E29F-9AB53B26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284530"/>
            <a:ext cx="10944860" cy="454335"/>
          </a:xfrm>
        </p:spPr>
        <p:txBody>
          <a:bodyPr>
            <a:noAutofit/>
          </a:bodyPr>
          <a:lstStyle/>
          <a:p>
            <a:r>
              <a:rPr lang="en-US" sz="2793" dirty="0"/>
              <a:t>China’s role in trade reorientation in 2022–23</a:t>
            </a:r>
            <a:endParaRPr lang="ru-RU" sz="2793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DBBD1-6B4B-DDD0-31B3-5E339E86EF80}"/>
              </a:ext>
            </a:extLst>
          </p:cNvPr>
          <p:cNvSpPr txBox="1"/>
          <p:nvPr/>
        </p:nvSpPr>
        <p:spPr>
          <a:xfrm>
            <a:off x="165463" y="823541"/>
            <a:ext cx="6447987" cy="5587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98"/>
              </a:spcAft>
              <a:buClr>
                <a:srgbClr val="960629"/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The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reorientation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of imports to neutral countries mainly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completed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by the end of 2022, exports – at the beginning of 2023. The shares of trading partners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stabilized in 2023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at new levels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: </a:t>
            </a:r>
          </a:p>
          <a:p>
            <a:pPr marL="538650" lvl="1" indent="-285036">
              <a:lnSpc>
                <a:spcPct val="115000"/>
              </a:lnSpc>
              <a:spcAft>
                <a:spcPts val="798"/>
              </a:spcAft>
              <a:buClr>
                <a:srgbClr val="96062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the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share of neutral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countries in January–July increased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in imports to 73.2%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(+10.7 p.p. by 2022 and +24.6 p.p. by 2021), in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exports to 77.7%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(+26.1 percentage points by 2022 and +33.7 p.p. by 2021) </a:t>
            </a:r>
          </a:p>
          <a:p>
            <a:pPr marL="538650" lvl="1" indent="-285036">
              <a:lnSpc>
                <a:spcPct val="115000"/>
              </a:lnSpc>
              <a:spcAft>
                <a:spcPts val="798"/>
              </a:spcAft>
              <a:buClr>
                <a:srgbClr val="960629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China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plays a key role in redirecting trade, its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share in imports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increased to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41.6%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(+5.3 p. p. by 2022 and +16.9 p.p. by 2021), in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exports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− to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23.9%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(+8.8 p.p. by 2022 and +9.3 p.p. by 2021)</a:t>
            </a:r>
            <a:endParaRPr lang="ru-RU" sz="14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Bef>
                <a:spcPts val="1197"/>
              </a:spcBef>
              <a:spcAft>
                <a:spcPts val="798"/>
              </a:spcAft>
              <a:buClr>
                <a:srgbClr val="960629"/>
              </a:buClr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Major partners in 2023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(by January–July 2021)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:</a:t>
            </a:r>
          </a:p>
          <a:p>
            <a:pPr marL="538650" lvl="1" indent="-285036">
              <a:lnSpc>
                <a:spcPct val="115000"/>
              </a:lnSpc>
              <a:spcAft>
                <a:spcPts val="798"/>
              </a:spcAft>
              <a:buClr>
                <a:srgbClr val="960629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trade with the main “unfriendly” countries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(import and export)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decreased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: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EU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(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–46%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&amp;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–62%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),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UK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 smtClean="0">
                <a:ea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ru-RU" sz="1400" dirty="0" smtClean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–40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%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&amp;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–99,7%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),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USA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–63%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&amp;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–90%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),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South Korea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(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–50%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&amp;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–16%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),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and Japan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(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–54%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&amp;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–40%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)</a:t>
            </a:r>
            <a:endParaRPr lang="ru-RU" sz="14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650" lvl="1" indent="-285036">
              <a:lnSpc>
                <a:spcPct val="115000"/>
              </a:lnSpc>
              <a:spcAft>
                <a:spcPts val="798"/>
              </a:spcAft>
              <a:buClr>
                <a:srgbClr val="960629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imports from neutral countries have increased: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China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+84% </a:t>
            </a:r>
            <a:r>
              <a:rPr lang="ru-RU" sz="1400" dirty="0">
                <a:cs typeface="Aharoni" panose="02010803020104030203" pitchFamily="2" charset="-79"/>
              </a:rPr>
              <a:t>),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haroni" panose="02010803020104030203" pitchFamily="2" charset="-79"/>
              </a:rPr>
              <a:t>Turkey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+68%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),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Belarus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+64%</a:t>
            </a:r>
            <a:r>
              <a:rPr lang="ru-RU" sz="1400" dirty="0">
                <a:cs typeface="Aharoni" panose="02010803020104030203" pitchFamily="2" charset="-79"/>
              </a:rPr>
              <a:t>)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haroni" panose="02010803020104030203" pitchFamily="2" charset="-79"/>
              </a:rPr>
              <a:t>and Kazakhstan </a:t>
            </a:r>
            <a:r>
              <a:rPr lang="ru-RU" sz="1400" dirty="0">
                <a:ea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+68%</a:t>
            </a:r>
            <a:r>
              <a:rPr lang="ru-RU" sz="1400" dirty="0">
                <a:cs typeface="Aharoni" panose="02010803020104030203" pitchFamily="2" charset="-79"/>
              </a:rPr>
              <a:t>),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weaker — from more remote: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India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+28%</a:t>
            </a:r>
            <a:r>
              <a:rPr lang="ru-RU" sz="1400" dirty="0">
                <a:cs typeface="Aharoni" panose="02010803020104030203" pitchFamily="2" charset="-79"/>
              </a:rPr>
              <a:t>)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and Brazil </a:t>
            </a:r>
            <a:r>
              <a:rPr lang="ru-RU" sz="1400" dirty="0"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+21%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); </a:t>
            </a:r>
            <a:r>
              <a:rPr lang="en-US" sz="1400" b="1" dirty="0">
                <a:ea typeface="Calibri" panose="020F0502020204030204" pitchFamily="34" charset="0"/>
              </a:rPr>
              <a:t>exports to neutral non–CIS countries have increased: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China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+56% </a:t>
            </a:r>
            <a:r>
              <a:rPr lang="ru-RU" sz="1400" dirty="0">
                <a:cs typeface="Aharoni" panose="02010803020104030203" pitchFamily="2" charset="-79"/>
              </a:rPr>
              <a:t>),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haroni" panose="02010803020104030203" pitchFamily="2" charset="-79"/>
              </a:rPr>
              <a:t>Turkey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+91%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),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India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в 6,7 раз</a:t>
            </a:r>
            <a:r>
              <a:rPr lang="ru-RU" sz="1400" dirty="0">
                <a:cs typeface="Aharoni" panose="02010803020104030203" pitchFamily="2" charset="-79"/>
              </a:rPr>
              <a:t>), </a:t>
            </a:r>
            <a:r>
              <a:rPr lang="en-US" sz="1400" dirty="0">
                <a:cs typeface="Aharoni" panose="02010803020104030203" pitchFamily="2" charset="-79"/>
              </a:rPr>
              <a:t>weaker in EAEU countries</a:t>
            </a:r>
            <a:r>
              <a:rPr lang="ru-RU" sz="1400" dirty="0">
                <a:cs typeface="Aharoni" panose="02010803020104030203" pitchFamily="2" charset="-79"/>
              </a:rPr>
              <a:t>: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Belarus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+20%</a:t>
            </a:r>
            <a:r>
              <a:rPr lang="ru-RU" sz="1400" dirty="0">
                <a:cs typeface="Aharoni" panose="02010803020104030203" pitchFamily="2" charset="-79"/>
              </a:rPr>
              <a:t>)</a:t>
            </a:r>
            <a:r>
              <a:rPr lang="en-US" sz="1400" dirty="0">
                <a:cs typeface="Aharoni" panose="02010803020104030203" pitchFamily="2" charset="-79"/>
              </a:rPr>
              <a:t> and Kazakhstan </a:t>
            </a:r>
            <a:r>
              <a:rPr lang="ru-RU" sz="1400" dirty="0">
                <a:ea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ru-RU" sz="1400" dirty="0">
                <a:solidFill>
                  <a:srgbClr val="C00000"/>
                </a:solidFill>
                <a:cs typeface="Aharoni" panose="02010803020104030203" pitchFamily="2" charset="-79"/>
              </a:rPr>
              <a:t>+6%</a:t>
            </a:r>
            <a:r>
              <a:rPr lang="ru-RU" sz="1400" dirty="0">
                <a:cs typeface="Aharoni" panose="02010803020104030203" pitchFamily="2" charset="-79"/>
              </a:rPr>
              <a:t>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9412C62-33E3-7A68-7F5E-939132A49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17588"/>
              </p:ext>
            </p:extLst>
          </p:nvPr>
        </p:nvGraphicFramePr>
        <p:xfrm>
          <a:off x="6810332" y="1180841"/>
          <a:ext cx="5872892" cy="53997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5076">
                  <a:extLst>
                    <a:ext uri="{9D8B030D-6E8A-4147-A177-3AD203B41FA5}">
                      <a16:colId xmlns:a16="http://schemas.microsoft.com/office/drawing/2014/main" val="1610248497"/>
                    </a:ext>
                  </a:extLst>
                </a:gridCol>
                <a:gridCol w="876954">
                  <a:extLst>
                    <a:ext uri="{9D8B030D-6E8A-4147-A177-3AD203B41FA5}">
                      <a16:colId xmlns:a16="http://schemas.microsoft.com/office/drawing/2014/main" val="3699134564"/>
                    </a:ext>
                  </a:extLst>
                </a:gridCol>
                <a:gridCol w="876954">
                  <a:extLst>
                    <a:ext uri="{9D8B030D-6E8A-4147-A177-3AD203B41FA5}">
                      <a16:colId xmlns:a16="http://schemas.microsoft.com/office/drawing/2014/main" val="798708314"/>
                    </a:ext>
                  </a:extLst>
                </a:gridCol>
                <a:gridCol w="876954">
                  <a:extLst>
                    <a:ext uri="{9D8B030D-6E8A-4147-A177-3AD203B41FA5}">
                      <a16:colId xmlns:a16="http://schemas.microsoft.com/office/drawing/2014/main" val="2418348277"/>
                    </a:ext>
                  </a:extLst>
                </a:gridCol>
                <a:gridCol w="876954">
                  <a:extLst>
                    <a:ext uri="{9D8B030D-6E8A-4147-A177-3AD203B41FA5}">
                      <a16:colId xmlns:a16="http://schemas.microsoft.com/office/drawing/2014/main" val="1196133416"/>
                    </a:ext>
                  </a:extLst>
                </a:gridCol>
              </a:tblGrid>
              <a:tr h="351216">
                <a:tc rowSpan="2"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HS Group 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Russian exports to China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Russian imports from China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566830"/>
                  </a:ext>
                </a:extLst>
              </a:tr>
              <a:tr h="512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2022/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01–10 2023/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01–10 2022</a:t>
                      </a:r>
                    </a:p>
                  </a:txBody>
                  <a:tcPr marL="7620" marR="7620" marT="762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2022/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01–10 2023/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01–10 2022</a:t>
                      </a:r>
                    </a:p>
                  </a:txBody>
                  <a:tcPr marL="7620" marR="7620" marT="7620" marB="0" anchor="ctr">
                    <a:solidFill>
                      <a:srgbClr val="A30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446214"/>
                  </a:ext>
                </a:extLst>
              </a:tr>
              <a:tr h="351216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Foodstuff and agricultural products, 01–24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82089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Mineral products, 25–27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15911"/>
                  </a:ext>
                </a:extLst>
              </a:tr>
              <a:tr h="351216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Chemical industry products &amp; rubber, 28–40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59349"/>
                  </a:ext>
                </a:extLst>
              </a:tr>
              <a:tr h="351216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Raw leather, furs and products, 41–43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–29%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–34%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–22%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569126"/>
                  </a:ext>
                </a:extLst>
              </a:tr>
              <a:tr h="351216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Wood, pulp and paper products, 44–49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153724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Textiles and footwear, 50–67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01425"/>
                  </a:ext>
                </a:extLst>
              </a:tr>
              <a:tr h="351216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Precious stones and metals, 71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–6%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03783"/>
                  </a:ext>
                </a:extLst>
              </a:tr>
              <a:tr h="351216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 metals and products, 72–83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43539"/>
                  </a:ext>
                </a:extLst>
              </a:tr>
              <a:tr h="351216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Machinery, equipment and vehicles, 84–87, 89, 90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61409"/>
                  </a:ext>
                </a:extLst>
              </a:tr>
              <a:tr h="351216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Other products, 68–70, 90–92, 94–97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–33%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–12%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95876"/>
                  </a:ext>
                </a:extLst>
              </a:tr>
              <a:tr h="351216"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Secret commodity groups, aircraft, weapons, SS, 88, 93</a:t>
                      </a:r>
                      <a:endParaRPr lang="ru-RU" sz="13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–19%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–18%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260225"/>
                  </a:ext>
                </a:extLst>
              </a:tr>
              <a:tr h="225782">
                <a:tc>
                  <a:txBody>
                    <a:bodyPr/>
                    <a:lstStyle/>
                    <a:p>
                      <a:pPr algn="just"/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ru-RU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 anchor="ctr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+43%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+13%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/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+50%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25550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F647866-41E0-2A81-3FA7-F4C227141C96}"/>
              </a:ext>
            </a:extLst>
          </p:cNvPr>
          <p:cNvSpPr/>
          <p:nvPr/>
        </p:nvSpPr>
        <p:spPr>
          <a:xfrm>
            <a:off x="6212069" y="790576"/>
            <a:ext cx="5036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T Sans" pitchFamily="34" charset="-52"/>
                <a:ea typeface="Open Sans Light" pitchFamily="34" charset="0"/>
                <a:cs typeface="Open Sans Light" pitchFamily="34" charset="0"/>
              </a:rPr>
              <a:t>Increased trade with China in 2022– 2023</a:t>
            </a:r>
            <a:endParaRPr lang="ru-RU" sz="1297" b="1" dirty="0">
              <a:latin typeface="PT Sans" pitchFamily="34" charset="-52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4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B1F4C5-CB84-6475-2D4C-2E43707BE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437684B1-B829-BEEE-8F97-E4BECE8D9221}"/>
              </a:ext>
            </a:extLst>
          </p:cNvPr>
          <p:cNvSpPr txBox="1">
            <a:spLocks/>
          </p:cNvSpPr>
          <p:nvPr/>
        </p:nvSpPr>
        <p:spPr>
          <a:xfrm>
            <a:off x="1045866" y="178812"/>
            <a:ext cx="10020840" cy="5393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cs typeface="Times New Roman" panose="02020603050405020304" pitchFamily="18" charset="0"/>
              </a:rPr>
              <a:t>Russia's Foreign Trade Results 2023: China's Role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5344411-6890-B8B2-4E18-3CDDCC1F60C9}"/>
              </a:ext>
            </a:extLst>
          </p:cNvPr>
          <p:cNvSpPr/>
          <p:nvPr/>
        </p:nvSpPr>
        <p:spPr>
          <a:xfrm>
            <a:off x="6299672" y="3656255"/>
            <a:ext cx="1563552" cy="15635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ru-RU" sz="179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5E982C6-DC96-26FE-62C9-B8FD50EC8FAE}"/>
              </a:ext>
            </a:extLst>
          </p:cNvPr>
          <p:cNvSpPr/>
          <p:nvPr/>
        </p:nvSpPr>
        <p:spPr>
          <a:xfrm>
            <a:off x="410383" y="3656255"/>
            <a:ext cx="1563552" cy="15635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ru-RU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Объект 24">
            <a:extLst>
              <a:ext uri="{FF2B5EF4-FFF2-40B4-BE49-F238E27FC236}">
                <a16:creationId xmlns:a16="http://schemas.microsoft.com/office/drawing/2014/main" id="{69FEF132-4A08-FE11-7C2E-4DD1C20C0C61}"/>
              </a:ext>
            </a:extLst>
          </p:cNvPr>
          <p:cNvSpPr txBox="1">
            <a:spLocks/>
          </p:cNvSpPr>
          <p:nvPr/>
        </p:nvSpPr>
        <p:spPr>
          <a:xfrm>
            <a:off x="6173888" y="788826"/>
            <a:ext cx="3229575" cy="20610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2114" rtl="0" eaLnBrk="1" latinLnBrk="0" hangingPunct="1">
              <a:lnSpc>
                <a:spcPct val="100000"/>
              </a:lnSpc>
              <a:spcBef>
                <a:spcPts val="998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+mn-lt"/>
              </a:rPr>
              <a:t>Export</a:t>
            </a:r>
            <a:r>
              <a:rPr lang="ru-RU" sz="2000" b="1" dirty="0">
                <a:latin typeface="+mn-lt"/>
              </a:rPr>
              <a:t> 2023: </a:t>
            </a:r>
            <a:endParaRPr lang="en-US" sz="2000" b="1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$</a:t>
            </a:r>
            <a:r>
              <a:rPr lang="ru-RU" sz="2400" b="1" dirty="0">
                <a:latin typeface="+mn-lt"/>
              </a:rPr>
              <a:t>430</a:t>
            </a:r>
            <a:r>
              <a:rPr lang="ru-RU" sz="24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bn</a:t>
            </a:r>
            <a:r>
              <a:rPr lang="ru-RU" sz="2000" dirty="0">
                <a:latin typeface="+mn-lt"/>
              </a:rPr>
              <a:t> (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–27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% </a:t>
            </a:r>
            <a:r>
              <a:rPr lang="en-US" sz="2000" dirty="0">
                <a:latin typeface="+mn-lt"/>
              </a:rPr>
              <a:t>in value</a:t>
            </a:r>
            <a:r>
              <a:rPr lang="ru-RU" sz="2000" dirty="0">
                <a:latin typeface="+mn-lt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–8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%</a:t>
            </a:r>
            <a:r>
              <a:rPr lang="ru-RU" sz="2000" dirty="0">
                <a:latin typeface="+mn-lt"/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in volume compared to 2022</a:t>
            </a:r>
            <a:r>
              <a:rPr lang="ru-RU" sz="2000" dirty="0">
                <a:latin typeface="+mn-lt"/>
              </a:rPr>
              <a:t>), </a:t>
            </a:r>
            <a:r>
              <a:rPr lang="en-US" sz="2000" dirty="0">
                <a:solidFill>
                  <a:prstClr val="black"/>
                </a:solidFill>
              </a:rPr>
              <a:t>including</a:t>
            </a:r>
            <a:r>
              <a:rPr lang="ru-RU" sz="2000" dirty="0">
                <a:latin typeface="+mn-lt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7A605-2FED-3B63-AE59-54EC2C494366}"/>
              </a:ext>
            </a:extLst>
          </p:cNvPr>
          <p:cNvSpPr txBox="1"/>
          <p:nvPr/>
        </p:nvSpPr>
        <p:spPr>
          <a:xfrm>
            <a:off x="410383" y="1114147"/>
            <a:ext cx="2859637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114"/>
            <a:r>
              <a:rPr lang="en-US" sz="2000" b="1" dirty="0"/>
              <a:t>Import</a:t>
            </a:r>
            <a:r>
              <a:rPr lang="ru-RU" sz="2000" b="1" dirty="0"/>
              <a:t> 2023: </a:t>
            </a:r>
            <a:endParaRPr lang="en-US" sz="2000" b="1" dirty="0"/>
          </a:p>
          <a:p>
            <a:pPr defTabSz="912114">
              <a:spcBef>
                <a:spcPts val="599"/>
              </a:spcBef>
            </a:pPr>
            <a:r>
              <a:rPr lang="en-US" sz="2400" dirty="0">
                <a:solidFill>
                  <a:prstClr val="black"/>
                </a:solidFill>
              </a:rPr>
              <a:t>$</a:t>
            </a:r>
            <a:r>
              <a:rPr lang="ru-RU" sz="2400" b="1" dirty="0">
                <a:solidFill>
                  <a:prstClr val="black"/>
                </a:solidFill>
              </a:rPr>
              <a:t>27</a:t>
            </a:r>
            <a:r>
              <a:rPr lang="en-US" sz="2400" b="1" dirty="0">
                <a:solidFill>
                  <a:prstClr val="black"/>
                </a:solidFill>
              </a:rPr>
              <a:t>4 bn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ru-RU" sz="2000" b="1" dirty="0">
                <a:solidFill>
                  <a:srgbClr val="00B050"/>
                </a:solidFill>
              </a:rPr>
              <a:t>+8</a:t>
            </a:r>
            <a:r>
              <a:rPr lang="ru-RU" sz="2000" dirty="0">
                <a:solidFill>
                  <a:srgbClr val="00B050"/>
                </a:solidFill>
              </a:rPr>
              <a:t>% </a:t>
            </a:r>
            <a:r>
              <a:rPr lang="en-US" sz="2000" dirty="0">
                <a:solidFill>
                  <a:prstClr val="black"/>
                </a:solidFill>
              </a:rPr>
              <a:t>in value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b="1" dirty="0">
                <a:solidFill>
                  <a:srgbClr val="00B050"/>
                </a:solidFill>
              </a:rPr>
              <a:t>+1%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in volume compared to 2022</a:t>
            </a:r>
            <a:r>
              <a:rPr lang="ru-RU" sz="2000" dirty="0">
                <a:solidFill>
                  <a:prstClr val="black"/>
                </a:solidFill>
              </a:rPr>
              <a:t>), </a:t>
            </a:r>
          </a:p>
          <a:p>
            <a:pPr defTabSz="912114"/>
            <a:r>
              <a:rPr lang="en-US" sz="2000" dirty="0">
                <a:solidFill>
                  <a:prstClr val="black"/>
                </a:solidFill>
              </a:rPr>
              <a:t>including</a:t>
            </a:r>
            <a:r>
              <a:rPr lang="ru-RU" sz="20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E6874-1EF4-2907-531C-8C5DA72679CE}"/>
              </a:ext>
            </a:extLst>
          </p:cNvPr>
          <p:cNvSpPr txBox="1"/>
          <p:nvPr/>
        </p:nvSpPr>
        <p:spPr>
          <a:xfrm>
            <a:off x="291175" y="3839405"/>
            <a:ext cx="1765720" cy="119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057" lvl="1" defTabSz="912114"/>
            <a:r>
              <a:rPr lang="en-US" sz="1795" dirty="0">
                <a:solidFill>
                  <a:prstClr val="black"/>
                </a:solidFill>
              </a:rPr>
              <a:t>From China </a:t>
            </a:r>
            <a:r>
              <a:rPr lang="en-US" sz="1795" dirty="0">
                <a:solidFill>
                  <a:srgbClr val="00B050"/>
                </a:solidFill>
              </a:rPr>
              <a:t>$</a:t>
            </a:r>
            <a:r>
              <a:rPr lang="ru-RU" sz="1795" b="1" dirty="0">
                <a:solidFill>
                  <a:srgbClr val="00B050"/>
                </a:solidFill>
              </a:rPr>
              <a:t>115</a:t>
            </a:r>
            <a:r>
              <a:rPr lang="en-US" sz="1795" b="1" dirty="0">
                <a:solidFill>
                  <a:srgbClr val="00B050"/>
                </a:solidFill>
              </a:rPr>
              <a:t> bn</a:t>
            </a:r>
            <a:r>
              <a:rPr lang="ru-RU" sz="1795" b="1" dirty="0">
                <a:solidFill>
                  <a:srgbClr val="00B050"/>
                </a:solidFill>
              </a:rPr>
              <a:t> +33%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733FA-2325-2370-2A42-D768B83B68DD}"/>
              </a:ext>
            </a:extLst>
          </p:cNvPr>
          <p:cNvSpPr txBox="1"/>
          <p:nvPr/>
        </p:nvSpPr>
        <p:spPr>
          <a:xfrm>
            <a:off x="9105841" y="1135842"/>
            <a:ext cx="3377406" cy="19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057" lvl="1" algn="ctr" defTabSz="912114">
              <a:lnSpc>
                <a:spcPct val="114000"/>
              </a:lnSpc>
              <a:spcBef>
                <a:spcPts val="599"/>
              </a:spcBef>
              <a:spcAft>
                <a:spcPts val="599"/>
              </a:spcAft>
            </a:pPr>
            <a:r>
              <a:rPr lang="en-US" sz="1795" dirty="0">
                <a:solidFill>
                  <a:prstClr val="black"/>
                </a:solidFill>
              </a:rPr>
              <a:t>Non-resource non-energy exports</a:t>
            </a:r>
            <a:r>
              <a:rPr lang="ru-RU" sz="1795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$</a:t>
            </a:r>
            <a:r>
              <a:rPr lang="ru-RU" sz="2000" b="1" dirty="0">
                <a:solidFill>
                  <a:prstClr val="black"/>
                </a:solidFill>
              </a:rPr>
              <a:t>155 </a:t>
            </a:r>
            <a:r>
              <a:rPr lang="en-US" sz="2000" b="1" dirty="0">
                <a:solidFill>
                  <a:prstClr val="black"/>
                </a:solidFill>
              </a:rPr>
              <a:t>bn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1795" dirty="0">
                <a:solidFill>
                  <a:prstClr val="black"/>
                </a:solidFill>
              </a:rPr>
              <a:t>(</a:t>
            </a:r>
            <a:r>
              <a:rPr lang="ru-RU" sz="1795" b="1" dirty="0">
                <a:solidFill>
                  <a:srgbClr val="FF0000"/>
                </a:solidFill>
              </a:rPr>
              <a:t>–18</a:t>
            </a:r>
            <a:r>
              <a:rPr lang="ru-RU" sz="1795" dirty="0">
                <a:solidFill>
                  <a:srgbClr val="FF0000"/>
                </a:solidFill>
              </a:rPr>
              <a:t>% </a:t>
            </a:r>
            <a:r>
              <a:rPr lang="en-US" sz="1795" dirty="0">
                <a:solidFill>
                  <a:prstClr val="black"/>
                </a:solidFill>
              </a:rPr>
              <a:t>in value</a:t>
            </a:r>
            <a:r>
              <a:rPr lang="ru-RU" sz="1795" dirty="0">
                <a:solidFill>
                  <a:prstClr val="black"/>
                </a:solidFill>
              </a:rPr>
              <a:t>, </a:t>
            </a:r>
            <a:r>
              <a:rPr lang="ru-RU" sz="1795" b="1" dirty="0">
                <a:solidFill>
                  <a:srgbClr val="00B050"/>
                </a:solidFill>
              </a:rPr>
              <a:t>+6%</a:t>
            </a:r>
            <a:r>
              <a:rPr lang="ru-RU" sz="1795" dirty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in volume compared to 2021, including</a:t>
            </a:r>
            <a:r>
              <a:rPr lang="ru-RU" sz="1795" dirty="0">
                <a:solidFill>
                  <a:prstClr val="black"/>
                </a:solidFill>
              </a:rPr>
              <a:t> </a:t>
            </a:r>
            <a:r>
              <a:rPr lang="en-US" sz="1795" dirty="0">
                <a:solidFill>
                  <a:prstClr val="black"/>
                </a:solidFill>
              </a:rPr>
              <a:t>industrial goods</a:t>
            </a:r>
            <a:r>
              <a:rPr lang="ru-RU" sz="1795" dirty="0">
                <a:solidFill>
                  <a:prstClr val="black"/>
                </a:solidFill>
              </a:rPr>
              <a:t>: </a:t>
            </a:r>
            <a:r>
              <a:rPr lang="en-US" sz="1795" dirty="0">
                <a:solidFill>
                  <a:prstClr val="black"/>
                </a:solidFill>
              </a:rPr>
              <a:t>$</a:t>
            </a:r>
            <a:r>
              <a:rPr lang="ru-RU" sz="1795" b="1" dirty="0">
                <a:solidFill>
                  <a:prstClr val="black"/>
                </a:solidFill>
              </a:rPr>
              <a:t>114</a:t>
            </a:r>
            <a:r>
              <a:rPr lang="ru-RU" sz="1795" dirty="0">
                <a:solidFill>
                  <a:prstClr val="black"/>
                </a:solidFill>
              </a:rPr>
              <a:t> </a:t>
            </a:r>
            <a:r>
              <a:rPr lang="en-US" sz="1795" dirty="0">
                <a:solidFill>
                  <a:prstClr val="black"/>
                </a:solidFill>
              </a:rPr>
              <a:t>bn</a:t>
            </a:r>
            <a:r>
              <a:rPr lang="ru-RU" sz="1795" dirty="0">
                <a:solidFill>
                  <a:prstClr val="black"/>
                </a:solidFill>
              </a:rPr>
              <a:t> (</a:t>
            </a:r>
            <a:r>
              <a:rPr lang="ru-RU" sz="1795" b="1" dirty="0">
                <a:solidFill>
                  <a:srgbClr val="FF0000"/>
                </a:solidFill>
              </a:rPr>
              <a:t>–23</a:t>
            </a:r>
            <a:r>
              <a:rPr lang="ru-RU" sz="1795" dirty="0">
                <a:solidFill>
                  <a:srgbClr val="FF0000"/>
                </a:solidFill>
              </a:rPr>
              <a:t>%</a:t>
            </a:r>
            <a:r>
              <a:rPr lang="ru-RU" sz="1795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226BE0-94BD-E1E7-C681-A135D999A2ED}"/>
              </a:ext>
            </a:extLst>
          </p:cNvPr>
          <p:cNvSpPr txBox="1"/>
          <p:nvPr/>
        </p:nvSpPr>
        <p:spPr>
          <a:xfrm>
            <a:off x="2862872" y="1302660"/>
            <a:ext cx="2519055" cy="1581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057" lvl="1" algn="ctr" defTabSz="912114"/>
            <a:r>
              <a:rPr lang="en-US" sz="1795" dirty="0">
                <a:solidFill>
                  <a:prstClr val="black"/>
                </a:solidFill>
              </a:rPr>
              <a:t>Machinery and equipment:</a:t>
            </a:r>
            <a:r>
              <a:rPr lang="ru-RU" sz="1795" dirty="0">
                <a:solidFill>
                  <a:prstClr val="black"/>
                </a:solidFill>
              </a:rPr>
              <a:t> </a:t>
            </a:r>
            <a:endParaRPr lang="en-US" sz="1795" dirty="0">
              <a:solidFill>
                <a:prstClr val="black"/>
              </a:solidFill>
            </a:endParaRPr>
          </a:p>
          <a:p>
            <a:pPr marL="456057" lvl="1" algn="ctr" defTabSz="912114">
              <a:spcBef>
                <a:spcPts val="599"/>
              </a:spcBef>
            </a:pPr>
            <a:r>
              <a:rPr lang="en-US" sz="1995" b="1" dirty="0">
                <a:solidFill>
                  <a:prstClr val="black"/>
                </a:solidFill>
              </a:rPr>
              <a:t>$</a:t>
            </a:r>
            <a:r>
              <a:rPr lang="ru-RU" sz="1995" b="1" dirty="0">
                <a:solidFill>
                  <a:prstClr val="black"/>
                </a:solidFill>
              </a:rPr>
              <a:t>128 </a:t>
            </a:r>
            <a:r>
              <a:rPr lang="en-US" sz="1995" b="1" dirty="0">
                <a:solidFill>
                  <a:prstClr val="black"/>
                </a:solidFill>
              </a:rPr>
              <a:t>bn </a:t>
            </a:r>
            <a:r>
              <a:rPr lang="ru-RU" sz="1795" dirty="0">
                <a:solidFill>
                  <a:prstClr val="black"/>
                </a:solidFill>
              </a:rPr>
              <a:t>(</a:t>
            </a:r>
            <a:r>
              <a:rPr lang="en-US" sz="1795" dirty="0">
                <a:solidFill>
                  <a:prstClr val="black"/>
                </a:solidFill>
              </a:rPr>
              <a:t> </a:t>
            </a:r>
            <a:r>
              <a:rPr lang="ru-RU" sz="1795" b="1" dirty="0">
                <a:solidFill>
                  <a:srgbClr val="00B050"/>
                </a:solidFill>
              </a:rPr>
              <a:t>+19</a:t>
            </a:r>
            <a:r>
              <a:rPr lang="ru-RU" sz="1795" dirty="0">
                <a:solidFill>
                  <a:srgbClr val="00B050"/>
                </a:solidFill>
              </a:rPr>
              <a:t>%</a:t>
            </a:r>
            <a:r>
              <a:rPr lang="en-US" sz="1795" dirty="0">
                <a:solidFill>
                  <a:srgbClr val="00B050"/>
                </a:solidFill>
              </a:rPr>
              <a:t> </a:t>
            </a:r>
            <a:r>
              <a:rPr lang="en-US" sz="1795" dirty="0"/>
              <a:t>in value</a:t>
            </a:r>
            <a:r>
              <a:rPr lang="ru-RU" sz="1795" dirty="0">
                <a:solidFill>
                  <a:prstClr val="black"/>
                </a:solidFill>
              </a:rPr>
              <a:t>, </a:t>
            </a:r>
            <a:r>
              <a:rPr lang="ru-RU" sz="1795" b="1" dirty="0">
                <a:solidFill>
                  <a:srgbClr val="00B050"/>
                </a:solidFill>
              </a:rPr>
              <a:t>+16%</a:t>
            </a:r>
            <a:r>
              <a:rPr lang="ru-RU" sz="1795" dirty="0">
                <a:solidFill>
                  <a:srgbClr val="00B050"/>
                </a:solidFill>
              </a:rPr>
              <a:t> </a:t>
            </a:r>
            <a:r>
              <a:rPr lang="en-US" sz="1795" dirty="0">
                <a:solidFill>
                  <a:prstClr val="black"/>
                </a:solidFill>
              </a:rPr>
              <a:t>in volume</a:t>
            </a:r>
            <a:r>
              <a:rPr lang="ru-RU" sz="1795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A8B68-549E-C275-B107-F61CCC75044C}"/>
              </a:ext>
            </a:extLst>
          </p:cNvPr>
          <p:cNvSpPr txBox="1"/>
          <p:nvPr/>
        </p:nvSpPr>
        <p:spPr>
          <a:xfrm>
            <a:off x="1977407" y="3839404"/>
            <a:ext cx="2762276" cy="119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057" lvl="1" defTabSz="912114"/>
            <a:r>
              <a:rPr lang="en-US" sz="1795" dirty="0">
                <a:solidFill>
                  <a:prstClr val="black"/>
                </a:solidFill>
              </a:rPr>
              <a:t>From “unfriendly” countries</a:t>
            </a:r>
          </a:p>
          <a:p>
            <a:pPr marL="456057" lvl="1" defTabSz="912114"/>
            <a:r>
              <a:rPr lang="en-US" sz="1795" b="1" dirty="0">
                <a:solidFill>
                  <a:prstClr val="black"/>
                </a:solidFill>
              </a:rPr>
              <a:t>$</a:t>
            </a:r>
            <a:r>
              <a:rPr lang="ru-RU" sz="1795" b="1" dirty="0">
                <a:solidFill>
                  <a:prstClr val="black"/>
                </a:solidFill>
              </a:rPr>
              <a:t>75</a:t>
            </a:r>
            <a:r>
              <a:rPr lang="ru-RU" sz="1795" dirty="0">
                <a:solidFill>
                  <a:prstClr val="black"/>
                </a:solidFill>
              </a:rPr>
              <a:t> </a:t>
            </a:r>
            <a:r>
              <a:rPr lang="en-US" sz="1795" dirty="0">
                <a:solidFill>
                  <a:prstClr val="black"/>
                </a:solidFill>
              </a:rPr>
              <a:t>bn</a:t>
            </a:r>
            <a:r>
              <a:rPr lang="ru-RU" sz="1795" dirty="0">
                <a:solidFill>
                  <a:prstClr val="black"/>
                </a:solidFill>
              </a:rPr>
              <a:t> </a:t>
            </a:r>
            <a:endParaRPr lang="en-US" sz="1795" dirty="0">
              <a:solidFill>
                <a:prstClr val="black"/>
              </a:solidFill>
            </a:endParaRPr>
          </a:p>
          <a:p>
            <a:pPr marL="456057" lvl="1" defTabSz="912114"/>
            <a:r>
              <a:rPr lang="ru-RU" sz="1795" b="1" dirty="0">
                <a:solidFill>
                  <a:srgbClr val="FF0000"/>
                </a:solidFill>
              </a:rPr>
              <a:t>–17</a:t>
            </a:r>
            <a:r>
              <a:rPr lang="ru-RU" sz="1795" dirty="0">
                <a:solidFill>
                  <a:srgbClr val="FF0000"/>
                </a:solidFill>
              </a:rPr>
              <a:t>%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27FF5A8-D78E-BB14-B453-CB4DE8A738F1}"/>
              </a:ext>
            </a:extLst>
          </p:cNvPr>
          <p:cNvCxnSpPr/>
          <p:nvPr/>
        </p:nvCxnSpPr>
        <p:spPr>
          <a:xfrm flipH="1">
            <a:off x="1045866" y="3102729"/>
            <a:ext cx="383440" cy="34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85BBF3B-8045-3971-A012-ABFAE3EDD20B}"/>
              </a:ext>
            </a:extLst>
          </p:cNvPr>
          <p:cNvCxnSpPr/>
          <p:nvPr/>
        </p:nvCxnSpPr>
        <p:spPr>
          <a:xfrm>
            <a:off x="2215008" y="3073757"/>
            <a:ext cx="367621" cy="34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6C0F10-CF53-B84A-96F0-22F91F0C69A1}"/>
              </a:ext>
            </a:extLst>
          </p:cNvPr>
          <p:cNvSpPr txBox="1"/>
          <p:nvPr/>
        </p:nvSpPr>
        <p:spPr>
          <a:xfrm>
            <a:off x="8222974" y="3927997"/>
            <a:ext cx="2843732" cy="119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057" lvl="1" defTabSz="912114"/>
            <a:r>
              <a:rPr lang="en-US" sz="1795" dirty="0">
                <a:solidFill>
                  <a:prstClr val="black"/>
                </a:solidFill>
              </a:rPr>
              <a:t>To “unfriendly” countries</a:t>
            </a:r>
          </a:p>
          <a:p>
            <a:pPr marL="456057" lvl="1" defTabSz="912114"/>
            <a:r>
              <a:rPr lang="en-US" sz="1795" b="1" dirty="0">
                <a:solidFill>
                  <a:prstClr val="black"/>
                </a:solidFill>
              </a:rPr>
              <a:t>$</a:t>
            </a:r>
            <a:r>
              <a:rPr lang="ru-RU" sz="1795" b="1" dirty="0">
                <a:solidFill>
                  <a:prstClr val="black"/>
                </a:solidFill>
              </a:rPr>
              <a:t>90</a:t>
            </a:r>
            <a:r>
              <a:rPr lang="ru-RU" sz="1795" dirty="0">
                <a:solidFill>
                  <a:prstClr val="black"/>
                </a:solidFill>
              </a:rPr>
              <a:t> </a:t>
            </a:r>
            <a:r>
              <a:rPr lang="en-US" sz="1795" dirty="0">
                <a:solidFill>
                  <a:prstClr val="black"/>
                </a:solidFill>
              </a:rPr>
              <a:t>bn</a:t>
            </a:r>
          </a:p>
          <a:p>
            <a:pPr marL="456057" lvl="1" defTabSz="912114"/>
            <a:r>
              <a:rPr lang="ru-RU" sz="1795" dirty="0">
                <a:solidFill>
                  <a:prstClr val="black"/>
                </a:solidFill>
              </a:rPr>
              <a:t> </a:t>
            </a:r>
            <a:r>
              <a:rPr lang="ru-RU" sz="1795" b="1" dirty="0">
                <a:solidFill>
                  <a:srgbClr val="FF0000"/>
                </a:solidFill>
              </a:rPr>
              <a:t>–68</a:t>
            </a:r>
            <a:r>
              <a:rPr lang="ru-RU" sz="1795" dirty="0">
                <a:solidFill>
                  <a:srgbClr val="FF0000"/>
                </a:solidFill>
              </a:rPr>
              <a:t>%</a:t>
            </a:r>
            <a:endParaRPr lang="ru-RU" sz="1795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39A148-734D-1803-6B0D-6AF823805A76}"/>
              </a:ext>
            </a:extLst>
          </p:cNvPr>
          <p:cNvSpPr txBox="1"/>
          <p:nvPr/>
        </p:nvSpPr>
        <p:spPr>
          <a:xfrm>
            <a:off x="6141330" y="3977518"/>
            <a:ext cx="1732433" cy="921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057" lvl="1" defTabSz="912114"/>
            <a:r>
              <a:rPr lang="en-US" sz="1795" dirty="0">
                <a:solidFill>
                  <a:prstClr val="black"/>
                </a:solidFill>
              </a:rPr>
              <a:t>To China</a:t>
            </a:r>
            <a:r>
              <a:rPr lang="ru-RU" sz="1795" dirty="0">
                <a:solidFill>
                  <a:prstClr val="black"/>
                </a:solidFill>
              </a:rPr>
              <a:t> </a:t>
            </a:r>
            <a:r>
              <a:rPr lang="en-US" sz="1795" b="1" dirty="0">
                <a:solidFill>
                  <a:srgbClr val="00B050"/>
                </a:solidFill>
              </a:rPr>
              <a:t>$</a:t>
            </a:r>
            <a:r>
              <a:rPr lang="ru-RU" sz="1795" b="1" dirty="0">
                <a:solidFill>
                  <a:srgbClr val="00B050"/>
                </a:solidFill>
              </a:rPr>
              <a:t>109 </a:t>
            </a:r>
            <a:r>
              <a:rPr lang="en-US" sz="1795" b="1" dirty="0">
                <a:solidFill>
                  <a:srgbClr val="00B050"/>
                </a:solidFill>
              </a:rPr>
              <a:t>bn</a:t>
            </a:r>
            <a:r>
              <a:rPr lang="ru-RU" sz="1795" b="1" dirty="0">
                <a:solidFill>
                  <a:srgbClr val="00B050"/>
                </a:solidFill>
              </a:rPr>
              <a:t> +11%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4E880C1-C938-2CDC-8C28-DFC7B1EB4E15}"/>
              </a:ext>
            </a:extLst>
          </p:cNvPr>
          <p:cNvCxnSpPr>
            <a:cxnSpLocks/>
          </p:cNvCxnSpPr>
          <p:nvPr/>
        </p:nvCxnSpPr>
        <p:spPr>
          <a:xfrm flipH="1">
            <a:off x="7203440" y="2920617"/>
            <a:ext cx="431597" cy="433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502F8B8-6E7A-0D67-D62A-435B27F5C564}"/>
              </a:ext>
            </a:extLst>
          </p:cNvPr>
          <p:cNvCxnSpPr>
            <a:cxnSpLocks/>
          </p:cNvCxnSpPr>
          <p:nvPr/>
        </p:nvCxnSpPr>
        <p:spPr>
          <a:xfrm>
            <a:off x="8301956" y="2946718"/>
            <a:ext cx="541745" cy="40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9961181-5083-FBBD-0480-48D7BA2E132A}"/>
              </a:ext>
            </a:extLst>
          </p:cNvPr>
          <p:cNvCxnSpPr>
            <a:cxnSpLocks/>
          </p:cNvCxnSpPr>
          <p:nvPr/>
        </p:nvCxnSpPr>
        <p:spPr>
          <a:xfrm>
            <a:off x="5854358" y="1097280"/>
            <a:ext cx="24546" cy="526377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9600AEF-F75F-1DDF-11F1-A280F8CCA13F}"/>
              </a:ext>
            </a:extLst>
          </p:cNvPr>
          <p:cNvSpPr/>
          <p:nvPr/>
        </p:nvSpPr>
        <p:spPr>
          <a:xfrm>
            <a:off x="10760590" y="17709"/>
            <a:ext cx="1977272" cy="101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6FFDBA-939E-E8C7-53C4-0AFD3EF1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97" y="-36316"/>
            <a:ext cx="2171973" cy="11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95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18863</TotalTime>
  <Words>2950</Words>
  <Application>Microsoft Office PowerPoint</Application>
  <PresentationFormat>Произвольный</PresentationFormat>
  <Paragraphs>442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Mangal</vt:lpstr>
      <vt:lpstr>Open Sans ExtraBold</vt:lpstr>
      <vt:lpstr>Open Sans Light</vt:lpstr>
      <vt:lpstr>PT Sans</vt:lpstr>
      <vt:lpstr>Tahoma</vt:lpstr>
      <vt:lpstr>Times New Roman</vt:lpstr>
      <vt:lpstr>Wingdings</vt:lpstr>
      <vt:lpstr>Тема Office</vt:lpstr>
      <vt:lpstr>1_Тема Office</vt:lpstr>
      <vt:lpstr>Macroeconomic indicators in Russia: Foreign Economic Trends, Outcomes and Forecasts</vt:lpstr>
      <vt:lpstr>Презентация PowerPoint</vt:lpstr>
      <vt:lpstr>Презентация PowerPoint</vt:lpstr>
      <vt:lpstr>Sanctions against Russia</vt:lpstr>
      <vt:lpstr>Презентация PowerPoint</vt:lpstr>
      <vt:lpstr>Презентация PowerPoint</vt:lpstr>
      <vt:lpstr>Презентация PowerPoint</vt:lpstr>
      <vt:lpstr>China’s role in trade reorientation in 2022–23</vt:lpstr>
      <vt:lpstr>Презентация PowerPoint</vt:lpstr>
      <vt:lpstr>Презентация PowerPoint</vt:lpstr>
      <vt:lpstr>Russian Foreign Trade Forecast: 2023-2030  </vt:lpstr>
      <vt:lpstr>Risks for Russia in New Reality</vt:lpstr>
      <vt:lpstr>Challenges and Opportunities for Russia in the New Reality</vt:lpstr>
      <vt:lpstr>Thank you for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Кнобель Александр Юрьевич</cp:lastModifiedBy>
  <cp:revision>302</cp:revision>
  <dcterms:created xsi:type="dcterms:W3CDTF">2022-10-16T16:54:41Z</dcterms:created>
  <dcterms:modified xsi:type="dcterms:W3CDTF">2023-11-28T14:56:14Z</dcterms:modified>
</cp:coreProperties>
</file>