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331" r:id="rId4"/>
    <p:sldId id="337" r:id="rId5"/>
    <p:sldId id="341" r:id="rId6"/>
    <p:sldId id="342" r:id="rId7"/>
    <p:sldId id="338" r:id="rId8"/>
    <p:sldId id="339" r:id="rId9"/>
    <p:sldId id="340" r:id="rId10"/>
    <p:sldId id="330" r:id="rId11"/>
    <p:sldId id="317" r:id="rId12"/>
    <p:sldId id="316" r:id="rId13"/>
    <p:sldId id="326" r:id="rId14"/>
    <p:sldId id="314" r:id="rId15"/>
    <p:sldId id="343" r:id="rId16"/>
    <p:sldId id="327" r:id="rId17"/>
    <p:sldId id="321" r:id="rId18"/>
    <p:sldId id="318" r:id="rId19"/>
    <p:sldId id="325" r:id="rId20"/>
    <p:sldId id="319" r:id="rId21"/>
    <p:sldId id="320" r:id="rId22"/>
    <p:sldId id="333" r:id="rId23"/>
    <p:sldId id="334" r:id="rId24"/>
    <p:sldId id="308" r:id="rId25"/>
    <p:sldId id="311" r:id="rId26"/>
    <p:sldId id="309" r:id="rId27"/>
    <p:sldId id="310" r:id="rId28"/>
    <p:sldId id="312" r:id="rId29"/>
    <p:sldId id="313" r:id="rId30"/>
    <p:sldId id="335" r:id="rId31"/>
    <p:sldId id="344" r:id="rId32"/>
    <p:sldId id="324" r:id="rId33"/>
    <p:sldId id="336" r:id="rId34"/>
    <p:sldId id="30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De Conti" initials="BDC" lastIdx="1" clrIdx="0">
    <p:extLst>
      <p:ext uri="{19B8F6BF-5375-455C-9EA6-DF929625EA0E}">
        <p15:presenceInfo xmlns:p15="http://schemas.microsoft.com/office/powerpoint/2012/main" userId="b575fb8658b7c6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566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07T16:07:05.175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A633-FB85-6140-9819-BBB47EC38BB5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02EC9-C634-284C-84E2-A391FC1B0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dirty="0">
                <a:effectLst/>
                <a:latin typeface="UniversLTStd"/>
              </a:rPr>
              <a:t>A total </a:t>
            </a:r>
            <a:r>
              <a:rPr lang="pt-BR" sz="1200" b="0" dirty="0" err="1">
                <a:effectLst/>
                <a:latin typeface="UniversLTStd"/>
              </a:rPr>
              <a:t>of</a:t>
            </a:r>
            <a:r>
              <a:rPr lang="pt-BR" sz="1200" b="0" dirty="0">
                <a:effectLst/>
                <a:latin typeface="UniversLTStd"/>
              </a:rPr>
              <a:t> US$ 142.794 </a:t>
            </a:r>
            <a:r>
              <a:rPr lang="pt-BR" sz="1200" b="0" dirty="0" err="1">
                <a:effectLst/>
                <a:latin typeface="UniversLTStd"/>
              </a:rPr>
              <a:t>billion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was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received</a:t>
            </a:r>
            <a:r>
              <a:rPr lang="pt-BR" sz="1200" b="0" dirty="0">
                <a:effectLst/>
                <a:latin typeface="UniversLTStd"/>
              </a:rPr>
              <a:t>, 40.7% more </a:t>
            </a:r>
            <a:r>
              <a:rPr lang="pt-BR" sz="1200" b="0" dirty="0" err="1">
                <a:effectLst/>
                <a:latin typeface="UniversLTStd"/>
              </a:rPr>
              <a:t>than</a:t>
            </a:r>
            <a:r>
              <a:rPr lang="pt-BR" sz="1200" b="0" dirty="0">
                <a:effectLst/>
                <a:latin typeface="UniversLTStd"/>
              </a:rPr>
              <a:t> in 2020. </a:t>
            </a:r>
            <a:r>
              <a:rPr lang="pt-BR" sz="1200" b="0" dirty="0" err="1">
                <a:effectLst/>
                <a:latin typeface="UniversLTStd"/>
              </a:rPr>
              <a:t>By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contrast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with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global </a:t>
            </a:r>
            <a:r>
              <a:rPr lang="pt-BR" sz="1200" b="0" dirty="0" err="1">
                <a:effectLst/>
                <a:latin typeface="UniversLTStd"/>
              </a:rPr>
              <a:t>situation</a:t>
            </a:r>
            <a:r>
              <a:rPr lang="pt-BR" sz="1200" b="0" dirty="0">
                <a:effectLst/>
                <a:latin typeface="UniversLTStd"/>
              </a:rPr>
              <a:t>, </a:t>
            </a:r>
            <a:r>
              <a:rPr lang="pt-BR" sz="1200" b="0" dirty="0" err="1">
                <a:effectLst/>
                <a:latin typeface="UniversLTStd"/>
              </a:rPr>
              <a:t>however</a:t>
            </a:r>
            <a:r>
              <a:rPr lang="pt-BR" sz="1200" b="0" dirty="0">
                <a:effectLst/>
                <a:latin typeface="UniversLTStd"/>
              </a:rPr>
              <a:t>, </a:t>
            </a:r>
            <a:r>
              <a:rPr lang="pt-BR" sz="1200" b="0" dirty="0" err="1">
                <a:effectLst/>
                <a:latin typeface="UniversLTStd"/>
              </a:rPr>
              <a:t>this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growth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was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not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sufficient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to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return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investment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to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pre-pandemic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levels</a:t>
            </a:r>
            <a:r>
              <a:rPr lang="pt-BR" sz="1200" b="0" dirty="0">
                <a:effectLst/>
                <a:latin typeface="UniversLTStd"/>
              </a:rPr>
              <a:t> (</a:t>
            </a:r>
            <a:r>
              <a:rPr lang="pt-BR" sz="1200" b="0" dirty="0" err="1">
                <a:effectLst/>
                <a:latin typeface="UniversLTStd"/>
              </a:rPr>
              <a:t>see</a:t>
            </a:r>
            <a:r>
              <a:rPr lang="pt-BR" sz="1200" b="0" dirty="0">
                <a:effectLst/>
                <a:latin typeface="UniversLTStd"/>
              </a:rPr>
              <a:t> figure 1). </a:t>
            </a:r>
            <a:r>
              <a:rPr lang="pt-BR" sz="1200" b="0" dirty="0" err="1">
                <a:effectLst/>
                <a:latin typeface="UniversLTStd"/>
              </a:rPr>
              <a:t>Moreover</a:t>
            </a:r>
            <a:r>
              <a:rPr lang="pt-BR" sz="1200" b="0" dirty="0">
                <a:effectLst/>
                <a:latin typeface="UniversLTStd"/>
              </a:rPr>
              <a:t>, FDI </a:t>
            </a:r>
            <a:r>
              <a:rPr lang="pt-BR" sz="1200" b="0" dirty="0" err="1">
                <a:effectLst/>
                <a:latin typeface="UniversLTStd"/>
              </a:rPr>
              <a:t>inflows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amounted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to</a:t>
            </a:r>
            <a:r>
              <a:rPr lang="pt-BR" sz="1200" b="0" dirty="0">
                <a:effectLst/>
                <a:latin typeface="UniversLTStd"/>
              </a:rPr>
              <a:t> 2.9% </a:t>
            </a:r>
            <a:r>
              <a:rPr lang="pt-BR" sz="1200" b="0" dirty="0" err="1">
                <a:effectLst/>
                <a:latin typeface="UniversLTStd"/>
              </a:rPr>
              <a:t>of</a:t>
            </a:r>
            <a:r>
              <a:rPr lang="pt-BR" sz="1200" b="0" dirty="0">
                <a:effectLst/>
                <a:latin typeface="UniversLTStd"/>
              </a:rPr>
              <a:t> GDP, </a:t>
            </a:r>
            <a:r>
              <a:rPr lang="pt-BR" sz="1200" b="0" dirty="0" err="1">
                <a:effectLst/>
                <a:latin typeface="UniversLTStd"/>
              </a:rPr>
              <a:t>which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was</a:t>
            </a:r>
            <a:r>
              <a:rPr lang="pt-BR" sz="1200" b="0" dirty="0">
                <a:effectLst/>
                <a:latin typeface="UniversLTStd"/>
              </a:rPr>
              <a:t> still </a:t>
            </a:r>
            <a:r>
              <a:rPr lang="pt-BR" sz="1200" b="0" dirty="0" err="1">
                <a:effectLst/>
                <a:latin typeface="UniversLTStd"/>
              </a:rPr>
              <a:t>below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figure for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2010s (3.5%). </a:t>
            </a:r>
            <a:r>
              <a:rPr lang="pt-BR" sz="1200" b="0" dirty="0" err="1">
                <a:effectLst/>
                <a:latin typeface="UniversLTStd"/>
              </a:rPr>
              <a:t>Considering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that</a:t>
            </a:r>
            <a:r>
              <a:rPr lang="pt-BR" sz="1200" b="0" dirty="0">
                <a:effectLst/>
                <a:latin typeface="UniversLTStd"/>
              </a:rPr>
              <a:t> FDI </a:t>
            </a:r>
            <a:r>
              <a:rPr lang="pt-BR" sz="1200" b="0" dirty="0" err="1">
                <a:effectLst/>
                <a:latin typeface="UniversLTStd"/>
              </a:rPr>
              <a:t>inflows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had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already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been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on</a:t>
            </a:r>
            <a:r>
              <a:rPr lang="pt-BR" sz="1200" b="0" dirty="0">
                <a:effectLst/>
                <a:latin typeface="UniversLTStd"/>
              </a:rPr>
              <a:t> a </a:t>
            </a:r>
            <a:r>
              <a:rPr lang="pt-BR" sz="1200" b="0" dirty="0" err="1">
                <a:effectLst/>
                <a:latin typeface="UniversLTStd"/>
              </a:rPr>
              <a:t>downward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trend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since</a:t>
            </a:r>
            <a:r>
              <a:rPr lang="pt-BR" sz="1200" b="0" dirty="0">
                <a:effectLst/>
                <a:latin typeface="UniversLTStd"/>
              </a:rPr>
              <a:t> 2014, </a:t>
            </a:r>
            <a:r>
              <a:rPr lang="pt-BR" sz="1200" b="0" dirty="0" err="1">
                <a:effectLst/>
                <a:latin typeface="UniversLTStd"/>
              </a:rPr>
              <a:t>this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weak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recovery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indicates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how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difficult</a:t>
            </a:r>
            <a:r>
              <a:rPr lang="pt-BR" sz="1200" b="0" dirty="0">
                <a:effectLst/>
                <a:latin typeface="UniversLTStd"/>
              </a:rPr>
              <a:t> it </a:t>
            </a:r>
            <a:r>
              <a:rPr lang="pt-BR" sz="1200" b="0" dirty="0" err="1">
                <a:effectLst/>
                <a:latin typeface="UniversLTStd"/>
              </a:rPr>
              <a:t>has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been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proving</a:t>
            </a:r>
            <a:r>
              <a:rPr lang="pt-BR" sz="1200" b="0" dirty="0">
                <a:effectLst/>
                <a:latin typeface="UniversLTStd"/>
              </a:rPr>
              <a:t> for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region</a:t>
            </a:r>
            <a:r>
              <a:rPr lang="pt-BR" sz="1200" b="0" dirty="0">
                <a:effectLst/>
                <a:latin typeface="UniversLTStd"/>
              </a:rPr>
              <a:t> as a </a:t>
            </a:r>
            <a:r>
              <a:rPr lang="pt-BR" sz="1200" b="0" dirty="0" err="1">
                <a:effectLst/>
                <a:latin typeface="UniversLTStd"/>
              </a:rPr>
              <a:t>whole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to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reposition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itself</a:t>
            </a:r>
            <a:r>
              <a:rPr lang="pt-BR" sz="1200" b="0" dirty="0">
                <a:effectLst/>
                <a:latin typeface="UniversLTStd"/>
              </a:rPr>
              <a:t> as </a:t>
            </a:r>
            <a:r>
              <a:rPr lang="pt-BR" sz="1200" b="0" dirty="0" err="1">
                <a:effectLst/>
                <a:latin typeface="UniversLTStd"/>
              </a:rPr>
              <a:t>an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attractive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destination</a:t>
            </a:r>
            <a:r>
              <a:rPr lang="pt-BR" sz="1200" b="0" dirty="0">
                <a:effectLst/>
                <a:latin typeface="UniversLTStd"/>
              </a:rPr>
              <a:t> for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establishment </a:t>
            </a:r>
            <a:r>
              <a:rPr lang="pt-BR" sz="1200" b="0" dirty="0" err="1">
                <a:effectLst/>
                <a:latin typeface="UniversLTStd"/>
              </a:rPr>
              <a:t>of</a:t>
            </a:r>
            <a:r>
              <a:rPr lang="pt-BR" sz="1200" b="0" dirty="0">
                <a:effectLst/>
                <a:latin typeface="UniversLTStd"/>
              </a:rPr>
              <a:t> new </a:t>
            </a:r>
            <a:r>
              <a:rPr lang="pt-BR" sz="1200" b="0" dirty="0" err="1">
                <a:effectLst/>
                <a:latin typeface="UniversLTStd"/>
              </a:rPr>
              <a:t>operations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by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transnational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corporations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since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cycle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of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booming</a:t>
            </a:r>
            <a:r>
              <a:rPr lang="pt-BR" sz="1200" b="0" dirty="0">
                <a:effectLst/>
                <a:latin typeface="UniversLTStd"/>
              </a:rPr>
              <a:t> commodity </a:t>
            </a:r>
            <a:r>
              <a:rPr lang="pt-BR" sz="1200" b="0" dirty="0" err="1">
                <a:effectLst/>
                <a:latin typeface="UniversLTStd"/>
              </a:rPr>
              <a:t>prices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and</a:t>
            </a:r>
            <a:r>
              <a:rPr lang="pt-BR" sz="1200" b="0" dirty="0">
                <a:effectLst/>
                <a:latin typeface="UniversLTStd"/>
              </a:rPr>
              <a:t> high </a:t>
            </a:r>
            <a:r>
              <a:rPr lang="pt-BR" sz="1200" b="0" dirty="0" err="1">
                <a:effectLst/>
                <a:latin typeface="UniversLTStd"/>
              </a:rPr>
              <a:t>growth</a:t>
            </a:r>
            <a:r>
              <a:rPr lang="pt-BR" sz="1200" b="0" dirty="0">
                <a:effectLst/>
                <a:latin typeface="UniversLTStd"/>
              </a:rPr>
              <a:t> rates came </a:t>
            </a:r>
            <a:r>
              <a:rPr lang="pt-BR" sz="1200" b="0" dirty="0" err="1">
                <a:effectLst/>
                <a:latin typeface="UniversLTStd"/>
              </a:rPr>
              <a:t>to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an</a:t>
            </a:r>
            <a:r>
              <a:rPr lang="pt-BR" sz="1200" b="0" dirty="0">
                <a:effectLst/>
                <a:latin typeface="UniversLTStd"/>
              </a:rPr>
              <a:t> end. </a:t>
            </a:r>
            <a:r>
              <a:rPr lang="pt-BR" sz="1200" b="0" dirty="0" err="1">
                <a:effectLst/>
                <a:latin typeface="UniversLTStd"/>
              </a:rPr>
              <a:t>Moreover</a:t>
            </a:r>
            <a:r>
              <a:rPr lang="pt-BR" sz="1200" b="0" dirty="0">
                <a:effectLst/>
                <a:latin typeface="UniversLTStd"/>
              </a:rPr>
              <a:t>,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Latin</a:t>
            </a:r>
            <a:r>
              <a:rPr lang="pt-BR" sz="1200" b="0" dirty="0">
                <a:effectLst/>
                <a:latin typeface="UniversLTStd"/>
              </a:rPr>
              <a:t> American </a:t>
            </a:r>
            <a:r>
              <a:rPr lang="pt-BR" sz="1200" b="0" dirty="0" err="1">
                <a:effectLst/>
                <a:latin typeface="UniversLTStd"/>
              </a:rPr>
              <a:t>and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Caribbean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share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of</a:t>
            </a:r>
            <a:r>
              <a:rPr lang="pt-BR" sz="1200" b="0" dirty="0">
                <a:effectLst/>
                <a:latin typeface="UniversLTStd"/>
              </a:rPr>
              <a:t> total global </a:t>
            </a:r>
            <a:r>
              <a:rPr lang="pt-BR" sz="1200" b="0" dirty="0" err="1">
                <a:effectLst/>
                <a:latin typeface="UniversLTStd"/>
              </a:rPr>
              <a:t>inflows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was</a:t>
            </a:r>
            <a:r>
              <a:rPr lang="pt-BR" sz="1200" b="0" dirty="0">
                <a:effectLst/>
                <a:latin typeface="UniversLTStd"/>
              </a:rPr>
              <a:t> 9% in 2021, </a:t>
            </a:r>
            <a:r>
              <a:rPr lang="pt-BR" sz="1200" b="0" dirty="0" err="1">
                <a:effectLst/>
                <a:latin typeface="UniversLTStd"/>
              </a:rPr>
              <a:t>one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of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lowest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proportions</a:t>
            </a:r>
            <a:r>
              <a:rPr lang="pt-BR" sz="1200" b="0" dirty="0">
                <a:effectLst/>
                <a:latin typeface="UniversLTStd"/>
              </a:rPr>
              <a:t> in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last</a:t>
            </a:r>
            <a:r>
              <a:rPr lang="pt-BR" sz="1200" b="0" dirty="0">
                <a:effectLst/>
                <a:latin typeface="UniversLTStd"/>
              </a:rPr>
              <a:t> 10 </a:t>
            </a:r>
            <a:r>
              <a:rPr lang="pt-BR" sz="1200" b="0" dirty="0" err="1">
                <a:effectLst/>
                <a:latin typeface="UniversLTStd"/>
              </a:rPr>
              <a:t>years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and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well</a:t>
            </a:r>
            <a:r>
              <a:rPr lang="pt-BR" sz="1200" b="0" dirty="0">
                <a:effectLst/>
                <a:latin typeface="UniversLTStd"/>
              </a:rPr>
              <a:t> short </a:t>
            </a:r>
            <a:r>
              <a:rPr lang="pt-BR" sz="1200" b="0" dirty="0" err="1">
                <a:effectLst/>
                <a:latin typeface="UniversLTStd"/>
              </a:rPr>
              <a:t>of</a:t>
            </a:r>
            <a:r>
              <a:rPr lang="pt-BR" sz="1200" b="0" dirty="0">
                <a:effectLst/>
                <a:latin typeface="UniversLTStd"/>
              </a:rPr>
              <a:t> </a:t>
            </a:r>
            <a:r>
              <a:rPr lang="pt-BR" sz="1200" b="0" dirty="0" err="1">
                <a:effectLst/>
                <a:latin typeface="UniversLTStd"/>
              </a:rPr>
              <a:t>the</a:t>
            </a:r>
            <a:r>
              <a:rPr lang="pt-BR" sz="1200" b="0" dirty="0">
                <a:effectLst/>
                <a:latin typeface="UniversLTStd"/>
              </a:rPr>
              <a:t> 14% </a:t>
            </a:r>
            <a:r>
              <a:rPr lang="pt-BR" sz="1200" b="0" dirty="0" err="1">
                <a:effectLst/>
                <a:latin typeface="UniversLTStd"/>
              </a:rPr>
              <a:t>recorded</a:t>
            </a:r>
            <a:r>
              <a:rPr lang="pt-BR" sz="1200" b="0" dirty="0">
                <a:effectLst/>
                <a:latin typeface="UniversLTStd"/>
              </a:rPr>
              <a:t> in 2013 </a:t>
            </a:r>
            <a:r>
              <a:rPr lang="pt-BR" sz="1200" b="0" dirty="0" err="1">
                <a:effectLst/>
                <a:latin typeface="UniversLTStd"/>
              </a:rPr>
              <a:t>and</a:t>
            </a:r>
            <a:r>
              <a:rPr lang="pt-BR" sz="1200" b="0" dirty="0">
                <a:effectLst/>
                <a:latin typeface="UniversLTStd"/>
              </a:rPr>
              <a:t> 2014.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02EC9-C634-284C-84E2-A391FC1B01D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65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Services: </a:t>
            </a:r>
            <a:r>
              <a:rPr lang="pt-BR" dirty="0" err="1"/>
              <a:t>mainly</a:t>
            </a:r>
            <a:r>
              <a:rPr lang="pt-BR" dirty="0"/>
              <a:t> </a:t>
            </a:r>
            <a:r>
              <a:rPr lang="pt-BR" dirty="0" err="1"/>
              <a:t>utilities</a:t>
            </a:r>
            <a:r>
              <a:rPr lang="pt-BR" dirty="0"/>
              <a:t> (</a:t>
            </a:r>
            <a:r>
              <a:rPr lang="pt-BR" dirty="0" err="1"/>
              <a:t>electricity</a:t>
            </a:r>
            <a:r>
              <a:rPr lang="pt-BR" dirty="0"/>
              <a:t> </a:t>
            </a:r>
            <a:r>
              <a:rPr lang="pt-BR" dirty="0" err="1"/>
              <a:t>transmission</a:t>
            </a:r>
            <a:r>
              <a:rPr lang="pt-BR" dirty="0"/>
              <a:t>, </a:t>
            </a:r>
            <a:r>
              <a:rPr lang="pt-BR" dirty="0" err="1"/>
              <a:t>airports</a:t>
            </a:r>
            <a:r>
              <a:rPr lang="pt-BR" dirty="0"/>
              <a:t>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02EC9-C634-284C-84E2-A391FC1B01D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30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dirty="0" err="1">
                <a:effectLst/>
                <a:latin typeface="UniversLTStd"/>
              </a:rPr>
              <a:t>technology-intensive</a:t>
            </a:r>
            <a:r>
              <a:rPr lang="pt-BR" sz="1800" b="0" dirty="0">
                <a:effectLst/>
                <a:latin typeface="UniversLTStd"/>
              </a:rPr>
              <a:t> industries (</a:t>
            </a:r>
            <a:r>
              <a:rPr lang="pt-BR" sz="1800" b="0" dirty="0" err="1">
                <a:effectLst/>
                <a:latin typeface="UniversLTStd"/>
              </a:rPr>
              <a:t>led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by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consumer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electronics</a:t>
            </a:r>
            <a:r>
              <a:rPr lang="pt-BR" sz="1800" b="0" dirty="0">
                <a:effectLst/>
                <a:latin typeface="UniversLTStd"/>
              </a:rPr>
              <a:t>, medical </a:t>
            </a:r>
            <a:r>
              <a:rPr lang="pt-BR" sz="1800" b="0" dirty="0" err="1">
                <a:effectLst/>
                <a:latin typeface="UniversLTStd"/>
              </a:rPr>
              <a:t>devices</a:t>
            </a:r>
            <a:r>
              <a:rPr lang="pt-BR" sz="1800" b="0" dirty="0">
                <a:effectLst/>
                <a:latin typeface="UniversLTStd"/>
              </a:rPr>
              <a:t>, </a:t>
            </a:r>
            <a:r>
              <a:rPr lang="pt-BR" sz="1800" b="0" dirty="0" err="1">
                <a:effectLst/>
                <a:latin typeface="UniversLTStd"/>
              </a:rPr>
              <a:t>the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manufacture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of</a:t>
            </a:r>
            <a:r>
              <a:rPr lang="pt-BR" sz="1800" b="0" dirty="0">
                <a:effectLst/>
                <a:latin typeface="UniversLTStd"/>
              </a:rPr>
              <a:t> non-</a:t>
            </a:r>
            <a:r>
              <a:rPr lang="pt-BR" sz="1800" b="0" dirty="0" err="1">
                <a:effectLst/>
                <a:latin typeface="UniversLTStd"/>
              </a:rPr>
              <a:t>automotive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transport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equipment</a:t>
            </a:r>
            <a:r>
              <a:rPr lang="pt-BR" sz="1800" b="0" dirty="0">
                <a:effectLst/>
                <a:latin typeface="UniversLTStd"/>
              </a:rPr>
              <a:t>, </a:t>
            </a:r>
            <a:r>
              <a:rPr lang="pt-BR" sz="1800" b="0" dirty="0" err="1">
                <a:effectLst/>
                <a:latin typeface="UniversLTStd"/>
              </a:rPr>
              <a:t>and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transport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and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storage</a:t>
            </a:r>
            <a:r>
              <a:rPr lang="pt-BR" sz="1800" b="0" dirty="0">
                <a:effectLst/>
                <a:latin typeface="UniversLTStd"/>
              </a:rPr>
              <a:t>).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02EC9-C634-284C-84E2-A391FC1B01D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98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Problema dessas </a:t>
            </a:r>
            <a:r>
              <a:rPr lang="pt-BR" dirty="0" err="1"/>
              <a:t>utilities</a:t>
            </a:r>
            <a:r>
              <a:rPr lang="pt-BR" dirty="0"/>
              <a:t>: non-</a:t>
            </a:r>
            <a:r>
              <a:rPr lang="pt-BR" dirty="0" err="1"/>
              <a:t>tradeable</a:t>
            </a:r>
            <a:r>
              <a:rPr lang="pt-BR" dirty="0"/>
              <a:t> </a:t>
            </a:r>
            <a:r>
              <a:rPr lang="pt-BR" dirty="0" err="1"/>
              <a:t>services</a:t>
            </a:r>
            <a:r>
              <a:rPr lang="pt-BR" dirty="0"/>
              <a:t>, </a:t>
            </a:r>
            <a:r>
              <a:rPr lang="pt-BR" dirty="0" err="1"/>
              <a:t>they</a:t>
            </a:r>
            <a:r>
              <a:rPr lang="pt-BR" dirty="0"/>
              <a:t> do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generate</a:t>
            </a:r>
            <a:r>
              <a:rPr lang="pt-BR" dirty="0"/>
              <a:t> US$... </a:t>
            </a:r>
            <a:r>
              <a:rPr lang="pt-BR" dirty="0" err="1"/>
              <a:t>But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company</a:t>
            </a:r>
            <a:r>
              <a:rPr lang="pt-BR" dirty="0"/>
              <a:t> </a:t>
            </a:r>
            <a:r>
              <a:rPr lang="pt-BR" dirty="0" err="1"/>
              <a:t>sends</a:t>
            </a:r>
            <a:r>
              <a:rPr lang="pt-BR" dirty="0"/>
              <a:t> a </a:t>
            </a:r>
            <a:r>
              <a:rPr lang="pt-BR" dirty="0" err="1"/>
              <a:t>share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profits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headquarter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02EC9-C634-284C-84E2-A391FC1B01D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55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91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80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4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67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16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0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47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87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07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022D52F-9A42-A544-A87E-C3846772D6E3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9220C9-C293-624E-8ABC-8EA5A1323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25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deconti@unicamp.b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804C4-CCF9-3341-B640-1E4ABD214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b="1" dirty="0" err="1">
                <a:effectLst/>
                <a:latin typeface="Calibri" panose="020F0502020204030204" pitchFamily="34" charset="0"/>
              </a:rPr>
              <a:t>Latin</a:t>
            </a:r>
            <a:r>
              <a:rPr lang="pt-BR" sz="4400" b="1" dirty="0">
                <a:effectLst/>
                <a:latin typeface="Calibri" panose="020F0502020204030204" pitchFamily="34" charset="0"/>
              </a:rPr>
              <a:t> </a:t>
            </a:r>
            <a:r>
              <a:rPr lang="pt-BR" sz="4400" b="1" dirty="0" err="1">
                <a:effectLst/>
                <a:latin typeface="Calibri" panose="020F0502020204030204" pitchFamily="34" charset="0"/>
              </a:rPr>
              <a:t>America</a:t>
            </a:r>
            <a:r>
              <a:rPr lang="pt-BR" sz="4400" b="1" dirty="0">
                <a:effectLst/>
                <a:latin typeface="Calibri" panose="020F0502020204030204" pitchFamily="34" charset="0"/>
              </a:rPr>
              <a:t> in a </a:t>
            </a:r>
            <a:r>
              <a:rPr lang="pt-BR" sz="4400" b="1" dirty="0" err="1">
                <a:effectLst/>
                <a:latin typeface="Calibri" panose="020F0502020204030204" pitchFamily="34" charset="0"/>
              </a:rPr>
              <a:t>changing</a:t>
            </a:r>
            <a:r>
              <a:rPr lang="pt-BR" sz="4400" b="1" dirty="0">
                <a:effectLst/>
                <a:latin typeface="Calibri" panose="020F0502020204030204" pitchFamily="34" charset="0"/>
              </a:rPr>
              <a:t> world</a:t>
            </a:r>
            <a:endParaRPr lang="pt-BR" sz="2000" b="1" dirty="0">
              <a:effectLst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C763E8-9682-6C4D-B488-F2463E872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Bruno De Conti</a:t>
            </a:r>
          </a:p>
          <a:p>
            <a:r>
              <a:rPr lang="pt-BR" sz="1800" dirty="0" err="1"/>
              <a:t>University</a:t>
            </a:r>
            <a:r>
              <a:rPr lang="pt-BR" sz="1800" dirty="0"/>
              <a:t> </a:t>
            </a:r>
            <a:r>
              <a:rPr lang="pt-BR" sz="1800" dirty="0" err="1"/>
              <a:t>of</a:t>
            </a:r>
            <a:r>
              <a:rPr lang="pt-BR" sz="1800" dirty="0"/>
              <a:t> Campinas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E6937E-03BD-C544-9830-DCC5D33A7AB9}"/>
              </a:ext>
            </a:extLst>
          </p:cNvPr>
          <p:cNvSpPr txBox="1"/>
          <p:nvPr/>
        </p:nvSpPr>
        <p:spPr>
          <a:xfrm>
            <a:off x="2241276" y="441286"/>
            <a:ext cx="75875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XI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Annual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Conference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on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the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Global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Economy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</a:t>
            </a:r>
          </a:p>
          <a:p>
            <a:pPr algn="ctr"/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“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Re-balancing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of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the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world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economy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: in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search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of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new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models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 for global </a:t>
            </a:r>
            <a:r>
              <a:rPr lang="pt-BR" sz="1600" b="1" i="0" dirty="0" err="1">
                <a:solidFill>
                  <a:srgbClr val="000000"/>
                </a:solidFill>
                <a:effectLst/>
                <a:latin typeface="HSE Sans"/>
              </a:rPr>
              <a:t>development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HSE Sans"/>
              </a:rPr>
              <a:t>”</a:t>
            </a:r>
          </a:p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BA9009-47FC-4A4E-A728-61C3150EBE03}"/>
              </a:ext>
            </a:extLst>
          </p:cNvPr>
          <p:cNvSpPr txBox="1"/>
          <p:nvPr/>
        </p:nvSpPr>
        <p:spPr>
          <a:xfrm>
            <a:off x="5283391" y="6273051"/>
            <a:ext cx="1503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err="1"/>
              <a:t>Moscow</a:t>
            </a:r>
            <a:endParaRPr lang="pt-BR" sz="1600" dirty="0"/>
          </a:p>
          <a:p>
            <a:r>
              <a:rPr lang="pt-BR" sz="1600" dirty="0"/>
              <a:t>Nov. 29</a:t>
            </a:r>
            <a:r>
              <a:rPr lang="pt-BR" sz="1600" baseline="30000" dirty="0"/>
              <a:t>th</a:t>
            </a:r>
            <a:r>
              <a:rPr lang="pt-BR" sz="1600" dirty="0"/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20DFB-55CC-2D4E-8303-CC5C0512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14" y="162068"/>
            <a:ext cx="896840" cy="9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5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35662-86CA-A84D-A56C-ABA3811B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Fdi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world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7F4B51-9CD1-DE40-A1E9-7001D773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16" y="1997329"/>
            <a:ext cx="8835632" cy="45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99E90-B305-9642-BADB-7409567C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Fdi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world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9412B4-A796-F445-9DC0-DEAC75BC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81" y="1765300"/>
            <a:ext cx="8549450" cy="44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9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A2DB3-5DFB-1C4B-8ED9-B84AEDDF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Fdi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world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BD5E04-9663-6346-B69A-F7F23D3D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C0952B-5767-9648-BF63-A3A85CCE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8" y="1609902"/>
            <a:ext cx="5508702" cy="50738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BC0E5D0-5CF5-BC4D-A647-BD724049B27E}"/>
              </a:ext>
            </a:extLst>
          </p:cNvPr>
          <p:cNvSpPr txBox="1"/>
          <p:nvPr/>
        </p:nvSpPr>
        <p:spPr>
          <a:xfrm>
            <a:off x="9426182" y="6550223"/>
            <a:ext cx="19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ECLAC (2023)</a:t>
            </a:r>
          </a:p>
        </p:txBody>
      </p:sp>
    </p:spTree>
    <p:extLst>
      <p:ext uri="{BB962C8B-B14F-4D97-AF65-F5344CB8AC3E}">
        <p14:creationId xmlns:p14="http://schemas.microsoft.com/office/powerpoint/2010/main" val="343412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5C499-7C77-0E4D-A7DB-192B174E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FDI in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650569-9207-7442-B521-B379C34BC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1800" dirty="0">
              <a:latin typeface="Raleway" panose="020F0502020204030204" pitchFamily="34" charset="0"/>
            </a:endParaRPr>
          </a:p>
          <a:p>
            <a:endParaRPr lang="pt-BR" sz="1800" dirty="0">
              <a:effectLst/>
              <a:latin typeface="Raleway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77D684-00AC-DD4B-984B-CEC4C439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14" y="2454805"/>
            <a:ext cx="5655661" cy="338399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F217A0-C393-024E-9D44-3F18DD8CE6F5}"/>
              </a:ext>
            </a:extLst>
          </p:cNvPr>
          <p:cNvSpPr txBox="1"/>
          <p:nvPr/>
        </p:nvSpPr>
        <p:spPr>
          <a:xfrm>
            <a:off x="7220607" y="5229729"/>
            <a:ext cx="1437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OECD: 56%</a:t>
            </a:r>
          </a:p>
          <a:p>
            <a:r>
              <a:rPr lang="pt-BR" dirty="0"/>
              <a:t>EU: 63%</a:t>
            </a:r>
          </a:p>
        </p:txBody>
      </p:sp>
      <p:pic>
        <p:nvPicPr>
          <p:cNvPr id="3074" name="Picture 2" descr="ECLAC: Latin America will have the biggest drop in FDI in the world |  Opportimes">
            <a:extLst>
              <a:ext uri="{FF2B5EF4-FFF2-40B4-BE49-F238E27FC236}">
                <a16:creationId xmlns:a16="http://schemas.microsoft.com/office/drawing/2014/main" id="{CCA4664E-8312-AC4A-9EF3-C187812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744" y="159004"/>
            <a:ext cx="35941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3CCAC6F-F8CB-C646-8B24-6BE0CBB859A4}"/>
              </a:ext>
            </a:extLst>
          </p:cNvPr>
          <p:cNvSpPr txBox="1"/>
          <p:nvPr/>
        </p:nvSpPr>
        <p:spPr>
          <a:xfrm>
            <a:off x="9885847" y="2468233"/>
            <a:ext cx="215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/>
              <a:t>Image</a:t>
            </a:r>
            <a:r>
              <a:rPr lang="pt-BR" sz="1200" dirty="0"/>
              <a:t>: </a:t>
            </a:r>
            <a:r>
              <a:rPr lang="pt-BR" sz="1200" dirty="0" err="1"/>
              <a:t>Univ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Pennsylvania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101BA2-6D3B-F640-B2C9-B07DF75E50EA}"/>
              </a:ext>
            </a:extLst>
          </p:cNvPr>
          <p:cNvSpPr txBox="1"/>
          <p:nvPr/>
        </p:nvSpPr>
        <p:spPr>
          <a:xfrm>
            <a:off x="7481768" y="6550223"/>
            <a:ext cx="390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ECLAC and OECD. Own elaboration.</a:t>
            </a:r>
          </a:p>
        </p:txBody>
      </p:sp>
    </p:spTree>
    <p:extLst>
      <p:ext uri="{BB962C8B-B14F-4D97-AF65-F5344CB8AC3E}">
        <p14:creationId xmlns:p14="http://schemas.microsoft.com/office/powerpoint/2010/main" val="343089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404A0-884A-7147-B04F-B64BFE60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Fdi</a:t>
            </a:r>
            <a:r>
              <a:rPr lang="pt-BR" dirty="0"/>
              <a:t> in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143556-6ED6-7044-981E-D305B552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555897-85E8-314C-B131-B838040A58AA}"/>
              </a:ext>
            </a:extLst>
          </p:cNvPr>
          <p:cNvSpPr txBox="1"/>
          <p:nvPr/>
        </p:nvSpPr>
        <p:spPr>
          <a:xfrm>
            <a:off x="1513490" y="6373368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2022/2021 = +55.2%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EC4E90-8B81-8440-AAFF-D0EB7312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1782586"/>
            <a:ext cx="9418289" cy="43896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8026670-E27C-7D49-9F17-4A92256C01D5}"/>
              </a:ext>
            </a:extLst>
          </p:cNvPr>
          <p:cNvSpPr txBox="1"/>
          <p:nvPr/>
        </p:nvSpPr>
        <p:spPr>
          <a:xfrm>
            <a:off x="9426182" y="6550223"/>
            <a:ext cx="19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ECLAC (2023)</a:t>
            </a:r>
          </a:p>
        </p:txBody>
      </p:sp>
    </p:spTree>
    <p:extLst>
      <p:ext uri="{BB962C8B-B14F-4D97-AF65-F5344CB8AC3E}">
        <p14:creationId xmlns:p14="http://schemas.microsoft.com/office/powerpoint/2010/main" val="355209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BBA6E-2396-AB4A-9BC0-714F94FD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Fdi</a:t>
            </a:r>
            <a:r>
              <a:rPr lang="pt-BR" dirty="0"/>
              <a:t> in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8A3CA7-737C-D24E-ADE2-52D317887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A6314F-9501-0C43-A994-89716AC27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60" y="1810004"/>
            <a:ext cx="6845300" cy="46736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93DA71-834E-BF4E-87ED-FD77B696BFF6}"/>
              </a:ext>
            </a:extLst>
          </p:cNvPr>
          <p:cNvSpPr txBox="1"/>
          <p:nvPr/>
        </p:nvSpPr>
        <p:spPr>
          <a:xfrm>
            <a:off x="9426182" y="6550223"/>
            <a:ext cx="19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ECLAC (2023)</a:t>
            </a:r>
          </a:p>
        </p:txBody>
      </p:sp>
    </p:spTree>
    <p:extLst>
      <p:ext uri="{BB962C8B-B14F-4D97-AF65-F5344CB8AC3E}">
        <p14:creationId xmlns:p14="http://schemas.microsoft.com/office/powerpoint/2010/main" val="140390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23559-D739-5443-BBC8-52D3AD17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BCCB6-1A0D-7F4C-BDC6-B3D457507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AF176522-4437-594D-AF05-CA130A792658}"/>
              </a:ext>
            </a:extLst>
          </p:cNvPr>
          <p:cNvSpPr/>
          <p:nvPr/>
        </p:nvSpPr>
        <p:spPr>
          <a:xfrm>
            <a:off x="3436882" y="2659117"/>
            <a:ext cx="197489" cy="20495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ADE4C4-1716-9B4C-A238-052B2264213A}"/>
              </a:ext>
            </a:extLst>
          </p:cNvPr>
          <p:cNvSpPr txBox="1"/>
          <p:nvPr/>
        </p:nvSpPr>
        <p:spPr>
          <a:xfrm>
            <a:off x="9426182" y="6550223"/>
            <a:ext cx="19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ECLAC (2023)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DD7475-E121-5248-BFBC-BF879B17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73" y="845015"/>
            <a:ext cx="5731727" cy="51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3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4296C-1943-0A42-A359-04C69DDA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720C40-24A5-9D4A-B0C7-79644AB6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9BD70D-FB84-0348-9C92-67F02D9F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55" y="1555578"/>
            <a:ext cx="9734085" cy="435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E3BA2-FB50-F14D-AA59-E6EE1C38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Fdi</a:t>
            </a:r>
            <a:r>
              <a:rPr lang="pt-BR" dirty="0"/>
              <a:t> in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707F58-77C5-4F4E-8839-0E98F992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352151-EC7B-8C47-B451-F367CF45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74" y="1964179"/>
            <a:ext cx="6247161" cy="404353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CDA5439-1115-7141-BDF8-D567D41B5442}"/>
              </a:ext>
            </a:extLst>
          </p:cNvPr>
          <p:cNvSpPr txBox="1"/>
          <p:nvPr/>
        </p:nvSpPr>
        <p:spPr>
          <a:xfrm>
            <a:off x="9426182" y="6550223"/>
            <a:ext cx="19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ECLAC (2023)</a:t>
            </a:r>
          </a:p>
        </p:txBody>
      </p:sp>
    </p:spTree>
    <p:extLst>
      <p:ext uri="{BB962C8B-B14F-4D97-AF65-F5344CB8AC3E}">
        <p14:creationId xmlns:p14="http://schemas.microsoft.com/office/powerpoint/2010/main" val="2563230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0FA9E-DF5A-9A48-AB6F-E306FF2B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60EFF1-C25D-2743-A3E1-7629F1123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9B07F8-42E3-CF44-9E2B-D6ED9E10110F}"/>
              </a:ext>
            </a:extLst>
          </p:cNvPr>
          <p:cNvSpPr txBox="1"/>
          <p:nvPr/>
        </p:nvSpPr>
        <p:spPr>
          <a:xfrm>
            <a:off x="9426182" y="6550223"/>
            <a:ext cx="19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ECLAC (2023)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7458DA-3EFE-0040-85E3-D70FEFA9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556" y="679136"/>
            <a:ext cx="7608712" cy="52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8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F4458-CCC2-9A46-B3FA-EA0AFE00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outline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CBD59-DB78-7549-8DDE-C73F876AE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Introduction</a:t>
            </a:r>
            <a:r>
              <a:rPr lang="pt-BR" dirty="0"/>
              <a:t> + </a:t>
            </a:r>
            <a:r>
              <a:rPr lang="pt-BR" dirty="0" err="1"/>
              <a:t>Motivation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 err="1"/>
              <a:t>Economic</a:t>
            </a:r>
            <a:r>
              <a:rPr lang="pt-BR" dirty="0"/>
              <a:t> </a:t>
            </a:r>
            <a:r>
              <a:rPr lang="pt-BR" dirty="0" err="1"/>
              <a:t>complexity</a:t>
            </a:r>
            <a:r>
              <a:rPr lang="pt-BR" dirty="0"/>
              <a:t> + </a:t>
            </a:r>
            <a:r>
              <a:rPr lang="pt-BR" dirty="0" err="1"/>
              <a:t>External</a:t>
            </a:r>
            <a:r>
              <a:rPr lang="pt-BR" dirty="0"/>
              <a:t> Trade in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endParaRPr lang="pt-BR" dirty="0"/>
          </a:p>
          <a:p>
            <a:endParaRPr lang="pt-BR" dirty="0"/>
          </a:p>
          <a:p>
            <a:r>
              <a:rPr lang="pt-BR" dirty="0"/>
              <a:t>FDI in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Final </a:t>
            </a:r>
            <a:r>
              <a:rPr lang="pt-BR" dirty="0" err="1"/>
              <a:t>Remarks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711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6EB7E-08E6-C64F-990A-0CA7E2F5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875FE-5054-544B-87CB-33989FD81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C10AAE-1ED1-F54C-86D1-17900851977B}"/>
              </a:ext>
            </a:extLst>
          </p:cNvPr>
          <p:cNvSpPr txBox="1"/>
          <p:nvPr/>
        </p:nvSpPr>
        <p:spPr>
          <a:xfrm>
            <a:off x="9426182" y="6550223"/>
            <a:ext cx="1999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ECLAC (2023)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95DFF7-54D3-9F45-846D-ABD3C70A8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927124"/>
            <a:ext cx="7504771" cy="49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9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28EA-37A0-B143-9D16-85E1ADDB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C2DE2C-8494-8243-BDD6-4585AE1E1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05E845-A92E-6346-8812-97002318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988" y="162910"/>
            <a:ext cx="7511613" cy="60092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9C09965-C0E8-034F-AE98-32AE3F609FFA}"/>
              </a:ext>
            </a:extLst>
          </p:cNvPr>
          <p:cNvSpPr txBox="1"/>
          <p:nvPr/>
        </p:nvSpPr>
        <p:spPr>
          <a:xfrm>
            <a:off x="287193" y="6197320"/>
            <a:ext cx="5504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0" dirty="0">
                <a:effectLst/>
                <a:latin typeface="UniversLTStd"/>
              </a:rPr>
              <a:t>2021: 	</a:t>
            </a:r>
            <a:r>
              <a:rPr lang="pt-BR" sz="1800" b="0" dirty="0" err="1">
                <a:effectLst/>
                <a:latin typeface="UniversLTStd"/>
              </a:rPr>
              <a:t>Concentration</a:t>
            </a:r>
            <a:r>
              <a:rPr lang="pt-BR" sz="1800" b="0" dirty="0">
                <a:effectLst/>
                <a:latin typeface="UniversLTStd"/>
              </a:rPr>
              <a:t> in </a:t>
            </a:r>
            <a:r>
              <a:rPr lang="pt-BR" sz="1800" b="0" dirty="0" err="1">
                <a:effectLst/>
                <a:latin typeface="UniversLTStd"/>
              </a:rPr>
              <a:t>the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electricity</a:t>
            </a:r>
            <a:r>
              <a:rPr lang="pt-BR" sz="1800" b="0" dirty="0">
                <a:effectLst/>
                <a:latin typeface="UniversLTStd"/>
              </a:rPr>
              <a:t>, </a:t>
            </a:r>
            <a:r>
              <a:rPr lang="pt-BR" sz="1800" b="0" dirty="0" err="1">
                <a:effectLst/>
                <a:latin typeface="UniversLTStd"/>
              </a:rPr>
              <a:t>gas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and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water</a:t>
            </a:r>
            <a:r>
              <a:rPr lang="pt-BR" sz="1800" b="0" dirty="0">
                <a:effectLst/>
                <a:latin typeface="UniversLTStd"/>
              </a:rPr>
              <a:t>, </a:t>
            </a:r>
          </a:p>
          <a:p>
            <a:r>
              <a:rPr lang="pt-BR" dirty="0">
                <a:latin typeface="UniversLTStd"/>
              </a:rPr>
              <a:t>	</a:t>
            </a:r>
            <a:r>
              <a:rPr lang="pt-BR" sz="1800" b="0" dirty="0" err="1">
                <a:effectLst/>
                <a:latin typeface="UniversLTStd"/>
              </a:rPr>
              <a:t>telecommunications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and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oil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refining</a:t>
            </a:r>
            <a:r>
              <a:rPr lang="pt-BR" sz="1800" b="0" dirty="0">
                <a:effectLst/>
                <a:latin typeface="UniversLTStd"/>
              </a:rPr>
              <a:t> </a:t>
            </a:r>
            <a:r>
              <a:rPr lang="pt-BR" sz="1800" b="0" dirty="0" err="1">
                <a:effectLst/>
                <a:latin typeface="UniversLTStd"/>
              </a:rPr>
              <a:t>sectors</a:t>
            </a:r>
            <a:r>
              <a:rPr lang="pt-BR" sz="1800" b="0" dirty="0">
                <a:effectLst/>
                <a:latin typeface="UniversLTStd"/>
              </a:rPr>
              <a:t>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CB0AB7-8727-8042-A020-DBB83BD3C6C3}"/>
              </a:ext>
            </a:extLst>
          </p:cNvPr>
          <p:cNvSpPr txBox="1"/>
          <p:nvPr/>
        </p:nvSpPr>
        <p:spPr>
          <a:xfrm>
            <a:off x="9406759" y="6535874"/>
            <a:ext cx="2294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ECLAC (2022)</a:t>
            </a:r>
          </a:p>
        </p:txBody>
      </p:sp>
    </p:spTree>
    <p:extLst>
      <p:ext uri="{BB962C8B-B14F-4D97-AF65-F5344CB8AC3E}">
        <p14:creationId xmlns:p14="http://schemas.microsoft.com/office/powerpoint/2010/main" val="199056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7BB8A-8361-0F4D-93A8-4C6A3415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Chinese</a:t>
            </a:r>
            <a:r>
              <a:rPr lang="pt-BR" dirty="0"/>
              <a:t> FDI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E36BD4-76F8-4048-A540-BF0C7EFF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Motivations</a:t>
            </a:r>
            <a:r>
              <a:rPr lang="pt-BR" dirty="0"/>
              <a:t>:</a:t>
            </a:r>
          </a:p>
          <a:p>
            <a:pPr lvl="1"/>
            <a:endParaRPr lang="pt-BR" dirty="0"/>
          </a:p>
          <a:p>
            <a:pPr lvl="1"/>
            <a:r>
              <a:rPr lang="pt-BR" dirty="0" err="1"/>
              <a:t>Traditional</a:t>
            </a:r>
            <a:r>
              <a:rPr lang="pt-BR" dirty="0"/>
              <a:t> </a:t>
            </a:r>
            <a:r>
              <a:rPr lang="pt-BR" dirty="0" err="1"/>
              <a:t>ones</a:t>
            </a:r>
            <a:r>
              <a:rPr lang="pt-BR" dirty="0"/>
              <a:t>, </a:t>
            </a:r>
            <a:r>
              <a:rPr lang="pt-BR" dirty="0" err="1"/>
              <a:t>such</a:t>
            </a:r>
            <a:r>
              <a:rPr lang="pt-BR" dirty="0"/>
              <a:t> as:</a:t>
            </a:r>
          </a:p>
          <a:p>
            <a:pPr lvl="2"/>
            <a:r>
              <a:rPr lang="pt-BR" dirty="0"/>
              <a:t>New </a:t>
            </a:r>
            <a:r>
              <a:rPr lang="pt-BR" dirty="0" err="1"/>
              <a:t>markets</a:t>
            </a:r>
            <a:endParaRPr lang="pt-BR" dirty="0"/>
          </a:p>
          <a:p>
            <a:pPr lvl="2"/>
            <a:r>
              <a:rPr lang="pt-BR" dirty="0" err="1"/>
              <a:t>Lower</a:t>
            </a:r>
            <a:r>
              <a:rPr lang="pt-BR" dirty="0"/>
              <a:t> </a:t>
            </a:r>
            <a:r>
              <a:rPr lang="pt-BR" dirty="0" err="1"/>
              <a:t>costs</a:t>
            </a:r>
            <a:endParaRPr lang="pt-BR" dirty="0"/>
          </a:p>
          <a:p>
            <a:pPr lvl="2"/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profits</a:t>
            </a:r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also</a:t>
            </a:r>
            <a:r>
              <a:rPr lang="pt-BR" dirty="0"/>
              <a:t>...</a:t>
            </a:r>
          </a:p>
          <a:p>
            <a:pPr marL="274320" lvl="1" indent="0">
              <a:buNone/>
            </a:pPr>
            <a:endParaRPr lang="pt-BR" dirty="0"/>
          </a:p>
          <a:p>
            <a:pPr lvl="2"/>
            <a:r>
              <a:rPr lang="pt-BR" dirty="0"/>
              <a:t>“</a:t>
            </a:r>
            <a:r>
              <a:rPr lang="pt-BR" dirty="0" err="1"/>
              <a:t>Captive</a:t>
            </a:r>
            <a:r>
              <a:rPr lang="pt-BR" dirty="0"/>
              <a:t> </a:t>
            </a:r>
            <a:r>
              <a:rPr lang="pt-BR" dirty="0" err="1"/>
              <a:t>demand</a:t>
            </a:r>
            <a:r>
              <a:rPr lang="pt-BR" dirty="0"/>
              <a:t>” for </a:t>
            </a:r>
            <a:r>
              <a:rPr lang="pt-BR" dirty="0" err="1"/>
              <a:t>Chinese</a:t>
            </a:r>
            <a:r>
              <a:rPr lang="pt-BR" dirty="0"/>
              <a:t> inputs</a:t>
            </a:r>
          </a:p>
          <a:p>
            <a:pPr lvl="2"/>
            <a:r>
              <a:rPr lang="pt-BR" dirty="0" err="1"/>
              <a:t>Acquisition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technology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know-how</a:t>
            </a:r>
          </a:p>
          <a:p>
            <a:pPr lvl="2"/>
            <a:r>
              <a:rPr lang="pt-BR" dirty="0"/>
              <a:t>Setting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standards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1026" name="Picture 2" descr="China Takes The FDI Title | Global Finance Magazine">
            <a:extLst>
              <a:ext uri="{FF2B5EF4-FFF2-40B4-BE49-F238E27FC236}">
                <a16:creationId xmlns:a16="http://schemas.microsoft.com/office/drawing/2014/main" id="{5AFDC65E-2E9D-4449-BD6E-4703C886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31" y="392824"/>
            <a:ext cx="3949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FBA5146-AC4F-8249-A326-398FDA13EDF2}"/>
              </a:ext>
            </a:extLst>
          </p:cNvPr>
          <p:cNvSpPr txBox="1"/>
          <p:nvPr/>
        </p:nvSpPr>
        <p:spPr>
          <a:xfrm>
            <a:off x="8996856" y="2542032"/>
            <a:ext cx="2496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/>
              <a:t>Image</a:t>
            </a:r>
            <a:r>
              <a:rPr lang="pt-BR" sz="1200" dirty="0"/>
              <a:t>: Global </a:t>
            </a:r>
            <a:r>
              <a:rPr lang="pt-BR" sz="1200" dirty="0" err="1"/>
              <a:t>Finance</a:t>
            </a:r>
            <a:r>
              <a:rPr lang="pt-BR" sz="1200" dirty="0"/>
              <a:t> magazine</a:t>
            </a:r>
          </a:p>
        </p:txBody>
      </p:sp>
    </p:spTree>
    <p:extLst>
      <p:ext uri="{BB962C8B-B14F-4D97-AF65-F5344CB8AC3E}">
        <p14:creationId xmlns:p14="http://schemas.microsoft.com/office/powerpoint/2010/main" val="64420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7BB8A-8361-0F4D-93A8-4C6A3415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Chinese</a:t>
            </a:r>
            <a:r>
              <a:rPr lang="pt-BR" dirty="0"/>
              <a:t> FDI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E36BD4-76F8-4048-A540-BF0C7EFF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125818-66ED-5E45-9636-3CA6E047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01" y="2093976"/>
            <a:ext cx="7871898" cy="40507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35FB16B-87C4-F541-B9E0-E25513D19DAE}"/>
              </a:ext>
            </a:extLst>
          </p:cNvPr>
          <p:cNvSpPr txBox="1"/>
          <p:nvPr/>
        </p:nvSpPr>
        <p:spPr>
          <a:xfrm>
            <a:off x="7956331" y="6373368"/>
            <a:ext cx="3024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Source</a:t>
            </a:r>
            <a:r>
              <a:rPr lang="pt-BR" sz="1400" dirty="0"/>
              <a:t>: De Conti &amp; Diegues (2022)</a:t>
            </a:r>
          </a:p>
        </p:txBody>
      </p:sp>
      <p:sp>
        <p:nvSpPr>
          <p:cNvPr id="6" name="Quadro 5">
            <a:extLst>
              <a:ext uri="{FF2B5EF4-FFF2-40B4-BE49-F238E27FC236}">
                <a16:creationId xmlns:a16="http://schemas.microsoft.com/office/drawing/2014/main" id="{141E3FE3-59D7-844E-BE77-185E2C8EF11A}"/>
              </a:ext>
            </a:extLst>
          </p:cNvPr>
          <p:cNvSpPr/>
          <p:nvPr/>
        </p:nvSpPr>
        <p:spPr>
          <a:xfrm>
            <a:off x="1904200" y="5255173"/>
            <a:ext cx="7775827" cy="8895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3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26AD-067D-2141-A631-64BEB8D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err="1"/>
              <a:t>Chinese</a:t>
            </a:r>
            <a:r>
              <a:rPr lang="pt-BR" sz="4400" dirty="0"/>
              <a:t> FDI in </a:t>
            </a:r>
            <a:r>
              <a:rPr lang="pt-BR" sz="4400" dirty="0" err="1"/>
              <a:t>Latin</a:t>
            </a:r>
            <a:r>
              <a:rPr lang="pt-BR" sz="4400" dirty="0"/>
              <a:t> </a:t>
            </a:r>
            <a:r>
              <a:rPr lang="pt-BR" sz="4400" dirty="0" err="1"/>
              <a:t>America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BCAA24-59D9-6440-9FBC-0D56C2BAB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0FA15E-2F70-6349-9421-A066A34B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71" y="2297793"/>
            <a:ext cx="6908800" cy="3416300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2CD2877-EB80-9D4E-AB1E-9C1766603FB2}"/>
              </a:ext>
            </a:extLst>
          </p:cNvPr>
          <p:cNvCxnSpPr>
            <a:cxnSpLocks/>
          </p:cNvCxnSpPr>
          <p:nvPr/>
        </p:nvCxnSpPr>
        <p:spPr>
          <a:xfrm>
            <a:off x="4866290" y="2974428"/>
            <a:ext cx="0" cy="374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BA9C65-3750-FA4D-86A2-293D40E3AC5C}"/>
              </a:ext>
            </a:extLst>
          </p:cNvPr>
          <p:cNvSpPr txBox="1"/>
          <p:nvPr/>
        </p:nvSpPr>
        <p:spPr>
          <a:xfrm>
            <a:off x="6579476" y="6577610"/>
            <a:ext cx="4850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Chinese Global Investment Tracker/AEI. Own elaboration.</a:t>
            </a:r>
          </a:p>
        </p:txBody>
      </p:sp>
    </p:spTree>
    <p:extLst>
      <p:ext uri="{BB962C8B-B14F-4D97-AF65-F5344CB8AC3E}">
        <p14:creationId xmlns:p14="http://schemas.microsoft.com/office/powerpoint/2010/main" val="321457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26AD-067D-2141-A631-64BEB8D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err="1"/>
              <a:t>Chinese</a:t>
            </a:r>
            <a:r>
              <a:rPr lang="pt-BR" sz="4400" dirty="0"/>
              <a:t> FDI in </a:t>
            </a:r>
            <a:r>
              <a:rPr lang="pt-BR" sz="4400" dirty="0" err="1"/>
              <a:t>Latin</a:t>
            </a:r>
            <a:r>
              <a:rPr lang="pt-BR" sz="4400" dirty="0"/>
              <a:t> </a:t>
            </a:r>
            <a:r>
              <a:rPr lang="pt-BR" sz="4400" dirty="0" err="1"/>
              <a:t>America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BCAA24-59D9-6440-9FBC-0D56C2BAB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32DAD2-3B64-074C-A7F3-A6409603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43" y="1510393"/>
            <a:ext cx="7594600" cy="49911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DF25FD9-3EE4-2D44-8824-EAA244BB5357}"/>
              </a:ext>
            </a:extLst>
          </p:cNvPr>
          <p:cNvSpPr txBox="1"/>
          <p:nvPr/>
        </p:nvSpPr>
        <p:spPr>
          <a:xfrm>
            <a:off x="6579476" y="6577610"/>
            <a:ext cx="4850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Chinese Global Investment Tracker/AEI. Own elaboration.</a:t>
            </a:r>
          </a:p>
        </p:txBody>
      </p:sp>
    </p:spTree>
    <p:extLst>
      <p:ext uri="{BB962C8B-B14F-4D97-AF65-F5344CB8AC3E}">
        <p14:creationId xmlns:p14="http://schemas.microsoft.com/office/powerpoint/2010/main" val="382705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26AD-067D-2141-A631-64BEB8D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err="1"/>
              <a:t>Chinese</a:t>
            </a:r>
            <a:r>
              <a:rPr lang="pt-BR" sz="4400" dirty="0"/>
              <a:t> FDI in </a:t>
            </a:r>
            <a:r>
              <a:rPr lang="pt-BR" sz="4400" dirty="0" err="1"/>
              <a:t>Latin</a:t>
            </a:r>
            <a:r>
              <a:rPr lang="pt-BR" sz="4400" dirty="0"/>
              <a:t> </a:t>
            </a:r>
            <a:r>
              <a:rPr lang="pt-BR" sz="4400" dirty="0" err="1"/>
              <a:t>America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BCAA24-59D9-6440-9FBC-0D56C2BAB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9E597E-5D79-4849-AC4B-71E18150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543304"/>
            <a:ext cx="9461500" cy="5207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DBA71B-DE9F-3D44-8B0A-A1D04083C57E}"/>
              </a:ext>
            </a:extLst>
          </p:cNvPr>
          <p:cNvSpPr txBox="1"/>
          <p:nvPr/>
        </p:nvSpPr>
        <p:spPr>
          <a:xfrm>
            <a:off x="8740731" y="6396335"/>
            <a:ext cx="26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Chinese Global Investment </a:t>
            </a:r>
          </a:p>
          <a:p>
            <a:r>
              <a:rPr lang="en-US" sz="1200" dirty="0"/>
              <a:t>Tracker/AEI. Own elaboration.</a:t>
            </a:r>
          </a:p>
        </p:txBody>
      </p:sp>
    </p:spTree>
    <p:extLst>
      <p:ext uri="{BB962C8B-B14F-4D97-AF65-F5344CB8AC3E}">
        <p14:creationId xmlns:p14="http://schemas.microsoft.com/office/powerpoint/2010/main" val="3437073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26AD-067D-2141-A631-64BEB8D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err="1"/>
              <a:t>Chinese</a:t>
            </a:r>
            <a:r>
              <a:rPr lang="pt-BR" sz="4400" dirty="0"/>
              <a:t> FDI in </a:t>
            </a:r>
            <a:r>
              <a:rPr lang="pt-BR" sz="4400" dirty="0" err="1"/>
              <a:t>Latin</a:t>
            </a:r>
            <a:r>
              <a:rPr lang="pt-BR" sz="4400" dirty="0"/>
              <a:t> </a:t>
            </a:r>
            <a:r>
              <a:rPr lang="pt-BR" sz="4400" dirty="0" err="1"/>
              <a:t>America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BCAA24-59D9-6440-9FBC-0D56C2BAB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73A03B-8E5F-D449-BE72-6FE181B8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646" y="1649529"/>
            <a:ext cx="8020707" cy="489797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8BF2AF0-3842-CC4A-8ADC-1362EB10F283}"/>
              </a:ext>
            </a:extLst>
          </p:cNvPr>
          <p:cNvSpPr txBox="1"/>
          <p:nvPr/>
        </p:nvSpPr>
        <p:spPr>
          <a:xfrm>
            <a:off x="6579476" y="6577610"/>
            <a:ext cx="4850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Chinese Global Investment Tracker/AEI. Own elaboration.</a:t>
            </a:r>
          </a:p>
        </p:txBody>
      </p:sp>
    </p:spTree>
    <p:extLst>
      <p:ext uri="{BB962C8B-B14F-4D97-AF65-F5344CB8AC3E}">
        <p14:creationId xmlns:p14="http://schemas.microsoft.com/office/powerpoint/2010/main" val="2080164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F767766-487D-E042-AA3D-6C9E7FC9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946150"/>
            <a:ext cx="7480300" cy="49657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43D63B-77F6-EB47-86CD-38F523B8ECF9}"/>
              </a:ext>
            </a:extLst>
          </p:cNvPr>
          <p:cNvSpPr txBox="1"/>
          <p:nvPr/>
        </p:nvSpPr>
        <p:spPr>
          <a:xfrm>
            <a:off x="6579476" y="6577610"/>
            <a:ext cx="4850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Chinese Global Investment Tracker/AEI. Own elaboration.</a:t>
            </a:r>
          </a:p>
        </p:txBody>
      </p:sp>
    </p:spTree>
    <p:extLst>
      <p:ext uri="{BB962C8B-B14F-4D97-AF65-F5344CB8AC3E}">
        <p14:creationId xmlns:p14="http://schemas.microsoft.com/office/powerpoint/2010/main" val="4184990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226AD-067D-2141-A631-64BEB8DC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err="1"/>
              <a:t>Chinese</a:t>
            </a:r>
            <a:r>
              <a:rPr lang="pt-BR" sz="4400" dirty="0"/>
              <a:t> FDI in </a:t>
            </a:r>
            <a:r>
              <a:rPr lang="pt-BR" sz="4400" dirty="0" err="1"/>
              <a:t>Latin</a:t>
            </a:r>
            <a:r>
              <a:rPr lang="pt-BR" sz="4400" dirty="0"/>
              <a:t> </a:t>
            </a:r>
            <a:r>
              <a:rPr lang="pt-BR" sz="4400" dirty="0" err="1"/>
              <a:t>America</a:t>
            </a:r>
            <a:endParaRPr lang="pt-BR" sz="4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424DA2-2DC8-BD44-9A2C-5575535C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041" y="1699905"/>
            <a:ext cx="7508825" cy="484804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ECCD4EC-552F-2644-8076-C1A8F5627B8C}"/>
              </a:ext>
            </a:extLst>
          </p:cNvPr>
          <p:cNvSpPr txBox="1"/>
          <p:nvPr/>
        </p:nvSpPr>
        <p:spPr>
          <a:xfrm>
            <a:off x="6579476" y="6577610"/>
            <a:ext cx="4850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Chinese Global Investment Tracker/AEI. Own elaboration.</a:t>
            </a:r>
          </a:p>
        </p:txBody>
      </p:sp>
    </p:spTree>
    <p:extLst>
      <p:ext uri="{BB962C8B-B14F-4D97-AF65-F5344CB8AC3E}">
        <p14:creationId xmlns:p14="http://schemas.microsoft.com/office/powerpoint/2010/main" val="335153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F4549-D520-F749-8A30-E4AF88AA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Introduction</a:t>
            </a:r>
            <a:r>
              <a:rPr lang="pt-BR" dirty="0"/>
              <a:t> + MOTIVATION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8DF77B-F5FF-4D40-B737-D2916783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Colonization (for more than three centuries!)</a:t>
            </a:r>
          </a:p>
          <a:p>
            <a:endParaRPr lang="en-US" dirty="0"/>
          </a:p>
          <a:p>
            <a:r>
              <a:rPr lang="en-US" dirty="0"/>
              <a:t>A sense of colonization (Prado Jr) prevails and still shapes LA economies and societies</a:t>
            </a:r>
          </a:p>
          <a:p>
            <a:endParaRPr lang="en-US" dirty="0"/>
          </a:p>
          <a:p>
            <a:r>
              <a:rPr lang="en-US" dirty="0"/>
              <a:t>Industrialization process from 1930 to 1980s</a:t>
            </a:r>
          </a:p>
          <a:p>
            <a:endParaRPr lang="en-US" dirty="0"/>
          </a:p>
          <a:p>
            <a:r>
              <a:rPr lang="en-US" dirty="0"/>
              <a:t>Lost decades + Opening up the economies + New International Division of </a:t>
            </a:r>
            <a:r>
              <a:rPr lang="en-US" dirty="0" err="1"/>
              <a:t>Labour</a:t>
            </a:r>
            <a:r>
              <a:rPr lang="en-US" dirty="0"/>
              <a:t> 	</a:t>
            </a:r>
          </a:p>
          <a:p>
            <a:endParaRPr lang="en-US" dirty="0"/>
          </a:p>
          <a:p>
            <a:pPr marL="1371400" lvl="5" indent="0">
              <a:buNone/>
            </a:pPr>
            <a:r>
              <a:rPr lang="en-US" dirty="0"/>
              <a:t>	</a:t>
            </a:r>
            <a:r>
              <a:rPr lang="en-US" sz="2400" dirty="0"/>
              <a:t>Deindustrialization</a:t>
            </a:r>
            <a:endParaRPr lang="en-US" dirty="0"/>
          </a:p>
        </p:txBody>
      </p:sp>
      <p:sp>
        <p:nvSpPr>
          <p:cNvPr id="4" name="AutoShape 2" descr="COLÔNIAS DE EXPLORAÇÃO X COLÔNIAS DE POVOAENTO :: luis leite">
            <a:extLst>
              <a:ext uri="{FF2B5EF4-FFF2-40B4-BE49-F238E27FC236}">
                <a16:creationId xmlns:a16="http://schemas.microsoft.com/office/drawing/2014/main" id="{91920AA9-4FD7-9045-9AC1-47C10A59CB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COLÔNIAS DE EXPLORAÇÃO X COLÔNIAS DE POVOAENTO :: luis leite">
            <a:extLst>
              <a:ext uri="{FF2B5EF4-FFF2-40B4-BE49-F238E27FC236}">
                <a16:creationId xmlns:a16="http://schemas.microsoft.com/office/drawing/2014/main" id="{AF1CADFC-68F3-A546-BA92-B1DE5ED2BC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COLÔNIAS DE EXPLORAÇÃO X COLÔNIAS DE POVOAENTO :: luis leite">
            <a:extLst>
              <a:ext uri="{FF2B5EF4-FFF2-40B4-BE49-F238E27FC236}">
                <a16:creationId xmlns:a16="http://schemas.microsoft.com/office/drawing/2014/main" id="{FA395DC3-17D2-F643-849C-9BCB44C89F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232AC3-669D-5744-B57F-B9B15802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488" y="394138"/>
            <a:ext cx="2273300" cy="2286000"/>
          </a:xfrm>
          <a:prstGeom prst="rect">
            <a:avLst/>
          </a:prstGeom>
        </p:spPr>
      </p:pic>
      <p:sp>
        <p:nvSpPr>
          <p:cNvPr id="9" name="Seta Dobrada para Cima 8">
            <a:extLst>
              <a:ext uri="{FF2B5EF4-FFF2-40B4-BE49-F238E27FC236}">
                <a16:creationId xmlns:a16="http://schemas.microsoft.com/office/drawing/2014/main" id="{8543C134-842D-B94F-8FA5-1972DE319C5A}"/>
              </a:ext>
            </a:extLst>
          </p:cNvPr>
          <p:cNvSpPr/>
          <p:nvPr/>
        </p:nvSpPr>
        <p:spPr>
          <a:xfrm rot="5400000">
            <a:off x="2017987" y="5234151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56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2E21C-86E0-8A42-B71D-19832B5E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Effects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pandemic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A37482-6DEB-9542-9E35-2992FFDBE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Nearshoring</a:t>
            </a:r>
            <a:r>
              <a:rPr lang="pt-BR" dirty="0"/>
              <a:t> / </a:t>
            </a:r>
            <a:r>
              <a:rPr lang="pt-BR" dirty="0" err="1"/>
              <a:t>Friendshoring</a:t>
            </a:r>
            <a:r>
              <a:rPr lang="pt-BR" dirty="0"/>
              <a:t>:</a:t>
            </a:r>
          </a:p>
          <a:p>
            <a:pPr lvl="1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BBBD27-5386-FF43-9F24-867A5339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841" y="2545377"/>
            <a:ext cx="6307025" cy="41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4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740B7-B36F-5C45-B296-9C9A7F96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Energy </a:t>
            </a:r>
            <a:r>
              <a:rPr lang="pt-BR" dirty="0" err="1"/>
              <a:t>transition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74B145-7802-794A-AAC0-EFB56C965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Green </a:t>
            </a:r>
            <a:r>
              <a:rPr lang="pt-BR" dirty="0" err="1"/>
              <a:t>energy</a:t>
            </a:r>
            <a:r>
              <a:rPr lang="pt-BR" dirty="0"/>
              <a:t> (e.g. solar, </a:t>
            </a:r>
            <a:r>
              <a:rPr lang="pt-BR" dirty="0" err="1"/>
              <a:t>wind</a:t>
            </a:r>
            <a:r>
              <a:rPr lang="pt-BR" dirty="0"/>
              <a:t>)</a:t>
            </a:r>
          </a:p>
          <a:p>
            <a:pPr lvl="1"/>
            <a:r>
              <a:rPr lang="pt-BR" dirty="0" err="1"/>
              <a:t>Concerns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social </a:t>
            </a:r>
            <a:r>
              <a:rPr lang="pt-BR" dirty="0" err="1"/>
              <a:t>effects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transition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Critical</a:t>
            </a:r>
            <a:r>
              <a:rPr lang="pt-BR" dirty="0"/>
              <a:t> </a:t>
            </a:r>
            <a:r>
              <a:rPr lang="pt-BR" dirty="0" err="1"/>
              <a:t>minerals</a:t>
            </a:r>
            <a:r>
              <a:rPr lang="pt-BR" dirty="0"/>
              <a:t> (e.g. </a:t>
            </a:r>
            <a:r>
              <a:rPr lang="pt-BR" dirty="0" err="1"/>
              <a:t>lithium</a:t>
            </a:r>
            <a:r>
              <a:rPr lang="pt-BR" dirty="0"/>
              <a:t>, </a:t>
            </a:r>
            <a:r>
              <a:rPr lang="pt-BR" dirty="0" err="1"/>
              <a:t>copper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8936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8B8F8-DE9B-204E-AFC2-63D2A111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Final </a:t>
            </a:r>
            <a:r>
              <a:rPr lang="pt-BR" dirty="0" err="1"/>
              <a:t>remarks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80C966-F5CE-1142-91ED-7A6D11EF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 lnSpcReduction="10000"/>
          </a:bodyPr>
          <a:lstStyle/>
          <a:p>
            <a:r>
              <a:rPr lang="pt-BR" dirty="0" err="1"/>
              <a:t>Great</a:t>
            </a:r>
            <a:r>
              <a:rPr lang="pt-BR" dirty="0"/>
              <a:t> </a:t>
            </a:r>
            <a:r>
              <a:rPr lang="pt-BR" dirty="0" err="1"/>
              <a:t>challenges</a:t>
            </a:r>
            <a:r>
              <a:rPr lang="pt-BR" dirty="0"/>
              <a:t> in LA:</a:t>
            </a:r>
          </a:p>
          <a:p>
            <a:pPr marL="274320" lvl="1" indent="0">
              <a:buNone/>
            </a:pPr>
            <a:endParaRPr lang="pt-BR" sz="2100" dirty="0"/>
          </a:p>
          <a:p>
            <a:pPr lvl="1"/>
            <a:r>
              <a:rPr lang="pt-BR" sz="2100" dirty="0"/>
              <a:t>Marginal role in </a:t>
            </a:r>
            <a:r>
              <a:rPr lang="pt-BR" sz="2100" dirty="0" err="1"/>
              <a:t>the</a:t>
            </a:r>
            <a:r>
              <a:rPr lang="pt-BR" sz="2100" dirty="0"/>
              <a:t> </a:t>
            </a:r>
            <a:r>
              <a:rPr lang="pt-BR" sz="2100" dirty="0" err="1"/>
              <a:t>decision-making</a:t>
            </a:r>
            <a:r>
              <a:rPr lang="pt-BR" sz="2100" dirty="0"/>
              <a:t> processes </a:t>
            </a:r>
            <a:r>
              <a:rPr lang="pt-BR" sz="2100" dirty="0" err="1"/>
              <a:t>of</a:t>
            </a:r>
            <a:r>
              <a:rPr lang="pt-BR" sz="2100" dirty="0"/>
              <a:t> </a:t>
            </a:r>
            <a:r>
              <a:rPr lang="pt-BR" sz="2100" dirty="0" err="1"/>
              <a:t>transnational</a:t>
            </a:r>
            <a:r>
              <a:rPr lang="pt-BR" sz="2100" dirty="0"/>
              <a:t> capital =&gt; </a:t>
            </a:r>
            <a:r>
              <a:rPr lang="pt-BR" sz="2100" dirty="0" err="1"/>
              <a:t>Vulnerability</a:t>
            </a:r>
            <a:r>
              <a:rPr lang="pt-BR" sz="2100" dirty="0"/>
              <a:t> </a:t>
            </a:r>
            <a:r>
              <a:rPr lang="pt-BR" sz="2100" dirty="0" err="1"/>
              <a:t>to</a:t>
            </a:r>
            <a:r>
              <a:rPr lang="pt-BR" sz="2100" dirty="0"/>
              <a:t> </a:t>
            </a:r>
            <a:r>
              <a:rPr lang="pt-BR" sz="2100" dirty="0" err="1"/>
              <a:t>the</a:t>
            </a:r>
            <a:r>
              <a:rPr lang="pt-BR" sz="2100" dirty="0"/>
              <a:t> </a:t>
            </a:r>
            <a:r>
              <a:rPr lang="pt-BR" sz="2100" dirty="0" err="1"/>
              <a:t>cycles</a:t>
            </a:r>
            <a:endParaRPr lang="pt-BR" sz="2100" dirty="0"/>
          </a:p>
          <a:p>
            <a:pPr lvl="1"/>
            <a:endParaRPr lang="pt-BR" sz="2100" dirty="0"/>
          </a:p>
          <a:p>
            <a:pPr lvl="1"/>
            <a:r>
              <a:rPr lang="pt-BR" sz="2100" dirty="0"/>
              <a:t>Decline in </a:t>
            </a:r>
            <a:r>
              <a:rPr lang="pt-BR" sz="2100" dirty="0" err="1"/>
              <a:t>the</a:t>
            </a:r>
            <a:r>
              <a:rPr lang="pt-BR" sz="2100" dirty="0"/>
              <a:t> </a:t>
            </a:r>
            <a:r>
              <a:rPr lang="pt-BR" sz="2100" dirty="0" err="1"/>
              <a:t>manufacturing</a:t>
            </a:r>
            <a:r>
              <a:rPr lang="pt-BR" sz="2100" dirty="0"/>
              <a:t> </a:t>
            </a:r>
            <a:r>
              <a:rPr lang="pt-BR" sz="2100" dirty="0" err="1"/>
              <a:t>share</a:t>
            </a:r>
            <a:r>
              <a:rPr lang="pt-BR" sz="2100" dirty="0"/>
              <a:t> </a:t>
            </a:r>
            <a:r>
              <a:rPr lang="pt-BR" sz="2100" dirty="0" err="1"/>
              <a:t>of</a:t>
            </a:r>
            <a:r>
              <a:rPr lang="pt-BR" sz="2100" dirty="0"/>
              <a:t> FDI </a:t>
            </a:r>
            <a:r>
              <a:rPr lang="pt-BR" sz="2100" dirty="0" err="1"/>
              <a:t>inflows</a:t>
            </a:r>
            <a:r>
              <a:rPr lang="pt-BR" sz="2100" dirty="0"/>
              <a:t>, </a:t>
            </a:r>
            <a:r>
              <a:rPr lang="pt-BR" sz="2100" dirty="0" err="1"/>
              <a:t>from</a:t>
            </a:r>
            <a:r>
              <a:rPr lang="pt-BR" sz="2100" dirty="0"/>
              <a:t> 40% in 2010–2019 </a:t>
            </a:r>
            <a:r>
              <a:rPr lang="pt-BR" sz="2100" dirty="0" err="1"/>
              <a:t>to</a:t>
            </a:r>
            <a:r>
              <a:rPr lang="pt-BR" sz="2100" dirty="0"/>
              <a:t> 29% in 2023</a:t>
            </a:r>
          </a:p>
          <a:p>
            <a:pPr lvl="1"/>
            <a:endParaRPr lang="pt-BR" sz="2100" dirty="0"/>
          </a:p>
          <a:p>
            <a:pPr lvl="1"/>
            <a:r>
              <a:rPr lang="pt-BR" sz="2100" dirty="0" err="1"/>
              <a:t>Utilities</a:t>
            </a:r>
            <a:r>
              <a:rPr lang="pt-BR" sz="2100" dirty="0"/>
              <a:t> do </a:t>
            </a:r>
            <a:r>
              <a:rPr lang="pt-BR" sz="2100" dirty="0" err="1"/>
              <a:t>not</a:t>
            </a:r>
            <a:r>
              <a:rPr lang="pt-BR" sz="2100" dirty="0"/>
              <a:t> </a:t>
            </a:r>
            <a:r>
              <a:rPr lang="pt-BR" sz="2100" dirty="0" err="1"/>
              <a:t>generate</a:t>
            </a:r>
            <a:r>
              <a:rPr lang="pt-BR" sz="2100" dirty="0"/>
              <a:t> hard </a:t>
            </a:r>
            <a:r>
              <a:rPr lang="pt-BR" sz="2100" dirty="0" err="1"/>
              <a:t>currency</a:t>
            </a:r>
            <a:r>
              <a:rPr lang="pt-BR" sz="2100" dirty="0"/>
              <a:t> =&gt; </a:t>
            </a:r>
            <a:r>
              <a:rPr lang="pt-BR" sz="2100" dirty="0" err="1"/>
              <a:t>deepening</a:t>
            </a:r>
            <a:r>
              <a:rPr lang="pt-BR" sz="2100" dirty="0"/>
              <a:t> </a:t>
            </a:r>
            <a:r>
              <a:rPr lang="pt-BR" sz="2100" dirty="0" err="1"/>
              <a:t>of</a:t>
            </a:r>
            <a:r>
              <a:rPr lang="pt-BR" sz="2100" dirty="0"/>
              <a:t> </a:t>
            </a:r>
            <a:r>
              <a:rPr lang="pt-BR" sz="2100" dirty="0" err="1"/>
              <a:t>the</a:t>
            </a:r>
            <a:r>
              <a:rPr lang="pt-BR" sz="2100" dirty="0"/>
              <a:t> </a:t>
            </a:r>
            <a:r>
              <a:rPr lang="pt-BR" sz="2100" dirty="0" err="1"/>
              <a:t>external</a:t>
            </a:r>
            <a:r>
              <a:rPr lang="pt-BR" sz="2100" dirty="0"/>
              <a:t> </a:t>
            </a:r>
            <a:r>
              <a:rPr lang="pt-BR" sz="2100" dirty="0" err="1"/>
              <a:t>restriction</a:t>
            </a:r>
            <a:endParaRPr lang="pt-BR" sz="2100" dirty="0"/>
          </a:p>
          <a:p>
            <a:pPr marL="0" indent="0">
              <a:buNone/>
            </a:pPr>
            <a:endParaRPr lang="pt-BR" sz="2100" dirty="0"/>
          </a:p>
          <a:p>
            <a:pPr lvl="1"/>
            <a:r>
              <a:rPr lang="pt-BR" sz="2100" dirty="0" err="1"/>
              <a:t>FDIs</a:t>
            </a:r>
            <a:r>
              <a:rPr lang="pt-BR" sz="2100" dirty="0"/>
              <a:t> </a:t>
            </a:r>
            <a:r>
              <a:rPr lang="pt-BR" sz="2100" dirty="0" err="1"/>
              <a:t>to</a:t>
            </a:r>
            <a:r>
              <a:rPr lang="pt-BR" sz="2100" dirty="0"/>
              <a:t> LA go </a:t>
            </a:r>
            <a:r>
              <a:rPr lang="pt-BR" sz="2100" dirty="0" err="1"/>
              <a:t>rather</a:t>
            </a:r>
            <a:r>
              <a:rPr lang="pt-BR" sz="2100" dirty="0"/>
              <a:t> </a:t>
            </a:r>
            <a:r>
              <a:rPr lang="pt-BR" sz="2100" dirty="0" err="1"/>
              <a:t>to</a:t>
            </a:r>
            <a:r>
              <a:rPr lang="pt-BR" sz="2100" dirty="0"/>
              <a:t> </a:t>
            </a:r>
            <a:r>
              <a:rPr lang="pt-BR" sz="2100" dirty="0" err="1"/>
              <a:t>the</a:t>
            </a:r>
            <a:r>
              <a:rPr lang="pt-BR" sz="2100" dirty="0"/>
              <a:t> </a:t>
            </a:r>
            <a:r>
              <a:rPr lang="pt-BR" sz="2100" dirty="0" err="1"/>
              <a:t>sectors</a:t>
            </a:r>
            <a:r>
              <a:rPr lang="pt-BR" sz="2100" dirty="0"/>
              <a:t> in </a:t>
            </a:r>
            <a:r>
              <a:rPr lang="pt-BR" sz="2100" dirty="0" err="1"/>
              <a:t>which</a:t>
            </a:r>
            <a:r>
              <a:rPr lang="pt-BR" sz="2100" dirty="0"/>
              <a:t> </a:t>
            </a:r>
            <a:r>
              <a:rPr lang="pt-BR" sz="2100" dirty="0" err="1"/>
              <a:t>the</a:t>
            </a:r>
            <a:r>
              <a:rPr lang="pt-BR" sz="2100" dirty="0"/>
              <a:t> </a:t>
            </a:r>
            <a:r>
              <a:rPr lang="pt-BR" sz="2100" dirty="0" err="1"/>
              <a:t>region</a:t>
            </a:r>
            <a:r>
              <a:rPr lang="pt-BR" sz="2100" dirty="0"/>
              <a:t> </a:t>
            </a:r>
            <a:r>
              <a:rPr lang="pt-BR" sz="2100" dirty="0" err="1"/>
              <a:t>already</a:t>
            </a:r>
            <a:r>
              <a:rPr lang="pt-BR" sz="2100" dirty="0"/>
              <a:t> </a:t>
            </a:r>
            <a:r>
              <a:rPr lang="pt-BR" sz="2100" dirty="0" err="1"/>
              <a:t>has</a:t>
            </a:r>
            <a:r>
              <a:rPr lang="pt-BR" sz="2100" dirty="0"/>
              <a:t> </a:t>
            </a:r>
            <a:r>
              <a:rPr lang="pt-BR" sz="2100" dirty="0" err="1"/>
              <a:t>comparative</a:t>
            </a:r>
            <a:r>
              <a:rPr lang="pt-BR" sz="2100" dirty="0"/>
              <a:t> </a:t>
            </a:r>
            <a:r>
              <a:rPr lang="pt-BR" sz="2100" dirty="0" err="1"/>
              <a:t>advantages</a:t>
            </a:r>
            <a:r>
              <a:rPr lang="pt-BR" sz="2100" dirty="0"/>
              <a:t>, </a:t>
            </a:r>
            <a:r>
              <a:rPr lang="pt-BR" sz="2100" dirty="0" err="1"/>
              <a:t>reinforcing</a:t>
            </a:r>
            <a:r>
              <a:rPr lang="pt-BR" sz="2100" dirty="0"/>
              <a:t> </a:t>
            </a:r>
            <a:r>
              <a:rPr lang="pt-BR" sz="2100" dirty="0" err="1"/>
              <a:t>the</a:t>
            </a:r>
            <a:r>
              <a:rPr lang="pt-BR" sz="2100" dirty="0"/>
              <a:t> </a:t>
            </a:r>
            <a:r>
              <a:rPr lang="pt-BR" sz="2100" dirty="0" err="1"/>
              <a:t>existing</a:t>
            </a:r>
            <a:r>
              <a:rPr lang="pt-BR" sz="2100" dirty="0"/>
              <a:t> </a:t>
            </a:r>
            <a:r>
              <a:rPr lang="pt-BR" sz="2100" dirty="0" err="1"/>
              <a:t>productive</a:t>
            </a:r>
            <a:r>
              <a:rPr lang="pt-BR" sz="2100" dirty="0"/>
              <a:t> </a:t>
            </a:r>
            <a:r>
              <a:rPr lang="pt-BR" sz="2100" dirty="0" err="1"/>
              <a:t>structure</a:t>
            </a:r>
            <a:r>
              <a:rPr lang="pt-BR" sz="2100" dirty="0"/>
              <a:t> </a:t>
            </a:r>
          </a:p>
          <a:p>
            <a:pPr lvl="2"/>
            <a:r>
              <a:rPr lang="pt-BR" dirty="0" err="1"/>
              <a:t>Deepening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role </a:t>
            </a:r>
            <a:r>
              <a:rPr lang="pt-BR" dirty="0" err="1"/>
              <a:t>of</a:t>
            </a:r>
            <a:r>
              <a:rPr lang="pt-BR" dirty="0"/>
              <a:t> LA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Division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Labour</a:t>
            </a:r>
            <a:endParaRPr lang="pt-BR" dirty="0"/>
          </a:p>
          <a:p>
            <a:pPr lvl="2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222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721D3-A7EE-FE48-ADA7-845D23F8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E79F1-3A7A-6342-83A1-BC3342310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Is</a:t>
            </a:r>
            <a:r>
              <a:rPr lang="pt-BR" dirty="0"/>
              <a:t> China a game </a:t>
            </a:r>
            <a:r>
              <a:rPr lang="pt-BR" dirty="0" err="1"/>
              <a:t>changer</a:t>
            </a:r>
            <a:r>
              <a:rPr lang="pt-BR" dirty="0"/>
              <a:t>?</a:t>
            </a:r>
          </a:p>
          <a:p>
            <a:pPr lvl="1"/>
            <a:r>
              <a:rPr lang="pt-BR" dirty="0"/>
              <a:t>No</a:t>
            </a:r>
          </a:p>
          <a:p>
            <a:pPr lvl="1"/>
            <a:endParaRPr lang="pt-BR" dirty="0"/>
          </a:p>
          <a:p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pandemic</a:t>
            </a:r>
            <a:r>
              <a:rPr lang="pt-BR" dirty="0"/>
              <a:t> a game </a:t>
            </a:r>
            <a:r>
              <a:rPr lang="pt-BR" dirty="0" err="1"/>
              <a:t>changer</a:t>
            </a:r>
            <a:r>
              <a:rPr lang="pt-BR" dirty="0"/>
              <a:t>?</a:t>
            </a:r>
          </a:p>
          <a:p>
            <a:pPr lvl="1"/>
            <a:r>
              <a:rPr lang="pt-BR" dirty="0"/>
              <a:t>No</a:t>
            </a:r>
          </a:p>
          <a:p>
            <a:pPr lvl="1"/>
            <a:endParaRPr lang="pt-BR" dirty="0"/>
          </a:p>
          <a:p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there</a:t>
            </a:r>
            <a:r>
              <a:rPr lang="pt-BR" dirty="0"/>
              <a:t> </a:t>
            </a:r>
            <a:r>
              <a:rPr lang="pt-BR" dirty="0" err="1"/>
              <a:t>room</a:t>
            </a:r>
            <a:r>
              <a:rPr lang="pt-BR" dirty="0"/>
              <a:t> for more </a:t>
            </a:r>
            <a:r>
              <a:rPr lang="pt-BR" dirty="0" err="1"/>
              <a:t>intra-regional</a:t>
            </a:r>
            <a:r>
              <a:rPr lang="pt-BR" dirty="0"/>
              <a:t> </a:t>
            </a:r>
            <a:r>
              <a:rPr lang="pt-BR" dirty="0" err="1"/>
              <a:t>integration</a:t>
            </a:r>
            <a:r>
              <a:rPr lang="pt-BR" dirty="0"/>
              <a:t>?</a:t>
            </a:r>
          </a:p>
          <a:p>
            <a:pPr lvl="1"/>
            <a:r>
              <a:rPr lang="pt-BR" dirty="0" err="1"/>
              <a:t>Ambiguous</a:t>
            </a:r>
            <a:r>
              <a:rPr lang="pt-BR" dirty="0"/>
              <a:t> </a:t>
            </a:r>
            <a:r>
              <a:rPr lang="pt-BR" dirty="0" err="1"/>
              <a:t>situation</a:t>
            </a:r>
            <a:endParaRPr lang="pt-BR" dirty="0"/>
          </a:p>
          <a:p>
            <a:pPr lvl="1"/>
            <a:endParaRPr lang="pt-BR" dirty="0"/>
          </a:p>
          <a:p>
            <a:r>
              <a:rPr lang="pt-BR" dirty="0" err="1"/>
              <a:t>Yet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More </a:t>
            </a:r>
            <a:r>
              <a:rPr lang="pt-BR" dirty="0" err="1"/>
              <a:t>room</a:t>
            </a:r>
            <a:r>
              <a:rPr lang="pt-BR" dirty="0"/>
              <a:t> for </a:t>
            </a:r>
            <a:r>
              <a:rPr lang="pt-BR" dirty="0" err="1"/>
              <a:t>bargaigning</a:t>
            </a:r>
            <a:r>
              <a:rPr lang="pt-BR" dirty="0"/>
              <a:t>, </a:t>
            </a:r>
            <a:r>
              <a:rPr lang="pt-BR" dirty="0" err="1"/>
              <a:t>specially</a:t>
            </a:r>
            <a:r>
              <a:rPr lang="pt-BR" dirty="0"/>
              <a:t> in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regards</a:t>
            </a:r>
            <a:r>
              <a:rPr lang="pt-BR" dirty="0"/>
              <a:t> some </a:t>
            </a:r>
            <a:r>
              <a:rPr lang="pt-BR" dirty="0" err="1"/>
              <a:t>critical</a:t>
            </a:r>
            <a:r>
              <a:rPr lang="pt-BR" dirty="0"/>
              <a:t> </a:t>
            </a:r>
            <a:r>
              <a:rPr lang="pt-BR" dirty="0" err="1"/>
              <a:t>minerals</a:t>
            </a:r>
            <a:r>
              <a:rPr lang="pt-BR" dirty="0"/>
              <a:t> (</a:t>
            </a:r>
            <a:r>
              <a:rPr lang="pt-BR" dirty="0" err="1"/>
              <a:t>eg</a:t>
            </a:r>
            <a:r>
              <a:rPr lang="pt-BR" dirty="0"/>
              <a:t>. </a:t>
            </a:r>
            <a:r>
              <a:rPr lang="pt-BR" dirty="0" err="1"/>
              <a:t>Lithium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558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20D6043-C256-4D46-9DCC-9ACEA232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spasibo</a:t>
            </a:r>
            <a:r>
              <a:rPr lang="pt-BR" dirty="0"/>
              <a:t> !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292883-A994-EE41-9E1F-609B13BFE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deconti@unicamp.br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83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8DC5C-ECDD-E14C-B326-03DFEDF7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INTRODUCTION + MOTIVATION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835A3C-39DB-FD47-A13C-A74AA486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Are </a:t>
            </a:r>
            <a:r>
              <a:rPr lang="pt-BR" sz="2400" dirty="0" err="1"/>
              <a:t>there</a:t>
            </a:r>
            <a:r>
              <a:rPr lang="pt-BR" sz="2400" dirty="0"/>
              <a:t> </a:t>
            </a:r>
            <a:r>
              <a:rPr lang="pt-BR" sz="2400" dirty="0" err="1"/>
              <a:t>vectors</a:t>
            </a:r>
            <a:r>
              <a:rPr lang="pt-BR" sz="2400" dirty="0"/>
              <a:t> for </a:t>
            </a:r>
            <a:r>
              <a:rPr lang="pt-BR" sz="2400" dirty="0" err="1"/>
              <a:t>changes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economic</a:t>
            </a:r>
            <a:r>
              <a:rPr lang="pt-BR" sz="2400" dirty="0"/>
              <a:t> </a:t>
            </a:r>
            <a:r>
              <a:rPr lang="pt-BR" sz="2400" dirty="0" err="1"/>
              <a:t>structure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LA countries?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China?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 err="1"/>
              <a:t>Pandemic</a:t>
            </a:r>
            <a:r>
              <a:rPr lang="pt-BR" sz="2000" dirty="0"/>
              <a:t> &amp; </a:t>
            </a:r>
            <a:r>
              <a:rPr lang="pt-BR" sz="2000" dirty="0" err="1"/>
              <a:t>Distruption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Global </a:t>
            </a:r>
            <a:r>
              <a:rPr lang="pt-BR" sz="2000" dirty="0" err="1"/>
              <a:t>Value</a:t>
            </a:r>
            <a:r>
              <a:rPr lang="pt-BR" sz="2000" dirty="0"/>
              <a:t> </a:t>
            </a:r>
            <a:r>
              <a:rPr lang="pt-BR" sz="2000" dirty="0" err="1"/>
              <a:t>Chains</a:t>
            </a:r>
            <a:r>
              <a:rPr lang="pt-BR" sz="2000" dirty="0"/>
              <a:t>?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 err="1"/>
              <a:t>Geopolitical</a:t>
            </a:r>
            <a:r>
              <a:rPr lang="pt-BR" sz="2000" dirty="0"/>
              <a:t> </a:t>
            </a:r>
            <a:r>
              <a:rPr lang="pt-BR" sz="2000" dirty="0" err="1"/>
              <a:t>tensions</a:t>
            </a:r>
            <a:r>
              <a:rPr lang="pt-BR" sz="2000" dirty="0"/>
              <a:t> &amp; </a:t>
            </a:r>
            <a:r>
              <a:rPr lang="pt-BR" sz="2000" dirty="0" err="1"/>
              <a:t>Deglobalization</a:t>
            </a:r>
            <a:r>
              <a:rPr lang="pt-BR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0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692D3-8D7F-FC48-9C45-C28845E8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Economic</a:t>
            </a:r>
            <a:r>
              <a:rPr lang="pt-BR" dirty="0"/>
              <a:t> </a:t>
            </a:r>
            <a:r>
              <a:rPr lang="pt-BR" dirty="0" err="1"/>
              <a:t>complexity</a:t>
            </a:r>
            <a:r>
              <a:rPr lang="pt-BR" dirty="0"/>
              <a:t> index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AECD3A0-2980-F349-9C39-9F419E85D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395" y="1507583"/>
            <a:ext cx="6887210" cy="40513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797EA6-DF31-0F4E-BAEC-5DEE7451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0" y="5736819"/>
            <a:ext cx="4254500" cy="11049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BF11DEB-0997-FD46-B9F1-387E7D3E53D6}"/>
              </a:ext>
            </a:extLst>
          </p:cNvPr>
          <p:cNvSpPr txBox="1"/>
          <p:nvPr/>
        </p:nvSpPr>
        <p:spPr>
          <a:xfrm>
            <a:off x="9707923" y="6472387"/>
            <a:ext cx="114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Source</a:t>
            </a:r>
            <a:r>
              <a:rPr lang="pt-BR" sz="1400" dirty="0"/>
              <a:t>: ACI</a:t>
            </a:r>
          </a:p>
        </p:txBody>
      </p:sp>
    </p:spTree>
    <p:extLst>
      <p:ext uri="{BB962C8B-B14F-4D97-AF65-F5344CB8AC3E}">
        <p14:creationId xmlns:p14="http://schemas.microsoft.com/office/powerpoint/2010/main" val="85450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692D3-8D7F-FC48-9C45-C28845E8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Economic</a:t>
            </a:r>
            <a:r>
              <a:rPr lang="pt-BR" dirty="0"/>
              <a:t> </a:t>
            </a:r>
            <a:r>
              <a:rPr lang="pt-BR" dirty="0" err="1"/>
              <a:t>complexity</a:t>
            </a:r>
            <a:r>
              <a:rPr lang="pt-BR" dirty="0"/>
              <a:t> index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E04B2F6-E4AC-964D-95D1-B164579F1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370" y="2120900"/>
            <a:ext cx="5137610" cy="4051300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C925F11-C1B9-4546-A9A3-ACD0E05C29AA}"/>
              </a:ext>
            </a:extLst>
          </p:cNvPr>
          <p:cNvSpPr txBox="1"/>
          <p:nvPr/>
        </p:nvSpPr>
        <p:spPr>
          <a:xfrm>
            <a:off x="9707923" y="6472387"/>
            <a:ext cx="114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Source</a:t>
            </a:r>
            <a:r>
              <a:rPr lang="pt-BR" sz="1400" dirty="0"/>
              <a:t>: ACI</a:t>
            </a:r>
          </a:p>
        </p:txBody>
      </p:sp>
    </p:spTree>
    <p:extLst>
      <p:ext uri="{BB962C8B-B14F-4D97-AF65-F5344CB8AC3E}">
        <p14:creationId xmlns:p14="http://schemas.microsoft.com/office/powerpoint/2010/main" val="112691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112EB-31B0-144F-9773-7723B159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External</a:t>
            </a:r>
            <a:r>
              <a:rPr lang="pt-BR" dirty="0"/>
              <a:t> trade in </a:t>
            </a:r>
            <a:r>
              <a:rPr lang="pt-BR" dirty="0" err="1"/>
              <a:t>la</a:t>
            </a:r>
            <a:r>
              <a:rPr lang="pt-BR" dirty="0"/>
              <a:t>: </a:t>
            </a:r>
            <a:r>
              <a:rPr lang="pt-BR" dirty="0" err="1"/>
              <a:t>mexico</a:t>
            </a: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66D07D2-BCA3-6745-AF90-10D22B873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546" y="2831069"/>
            <a:ext cx="2222821" cy="3826686"/>
          </a:xfrm>
        </p:spPr>
      </p:pic>
      <p:sp>
        <p:nvSpPr>
          <p:cNvPr id="4" name="AutoShape 2" descr="COLÔNIAS DE EXPLORAÇÃO X COLÔNIAS DE POVOAENTO :: luis leite">
            <a:extLst>
              <a:ext uri="{FF2B5EF4-FFF2-40B4-BE49-F238E27FC236}">
                <a16:creationId xmlns:a16="http://schemas.microsoft.com/office/drawing/2014/main" id="{4DD565A8-B62F-474F-A2ED-13CDD246D2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716FEB-781A-C140-AA1A-CC2B4816C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1797269"/>
            <a:ext cx="3762770" cy="58017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0643507-FC87-2445-B9FA-93D14E01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666" y="1797268"/>
            <a:ext cx="3638535" cy="580171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0BAE7A-C606-D448-80B9-396106F14502}"/>
              </a:ext>
            </a:extLst>
          </p:cNvPr>
          <p:cNvSpPr txBox="1"/>
          <p:nvPr/>
        </p:nvSpPr>
        <p:spPr>
          <a:xfrm>
            <a:off x="10051467" y="6503866"/>
            <a:ext cx="114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Source</a:t>
            </a:r>
            <a:r>
              <a:rPr lang="pt-BR" sz="1400" dirty="0"/>
              <a:t>: ACI</a:t>
            </a:r>
          </a:p>
        </p:txBody>
      </p:sp>
    </p:spTree>
    <p:extLst>
      <p:ext uri="{BB962C8B-B14F-4D97-AF65-F5344CB8AC3E}">
        <p14:creationId xmlns:p14="http://schemas.microsoft.com/office/powerpoint/2010/main" val="61357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112EB-31B0-144F-9773-7723B159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External</a:t>
            </a:r>
            <a:r>
              <a:rPr lang="pt-BR" dirty="0"/>
              <a:t> trade in </a:t>
            </a:r>
            <a:r>
              <a:rPr lang="pt-BR" dirty="0" err="1"/>
              <a:t>la</a:t>
            </a:r>
            <a:r>
              <a:rPr lang="pt-BR" dirty="0"/>
              <a:t>: </a:t>
            </a:r>
            <a:r>
              <a:rPr lang="pt-BR" dirty="0" err="1"/>
              <a:t>brazil</a:t>
            </a:r>
            <a:endParaRPr lang="pt-BR" dirty="0"/>
          </a:p>
        </p:txBody>
      </p:sp>
      <p:sp>
        <p:nvSpPr>
          <p:cNvPr id="4" name="AutoShape 2" descr="COLÔNIAS DE EXPLORAÇÃO X COLÔNIAS DE POVOAENTO :: luis leite">
            <a:extLst>
              <a:ext uri="{FF2B5EF4-FFF2-40B4-BE49-F238E27FC236}">
                <a16:creationId xmlns:a16="http://schemas.microsoft.com/office/drawing/2014/main" id="{4DD565A8-B62F-474F-A2ED-13CDD246D2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6CA0CB-CD0A-3C4C-9710-A0513508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310" y="1795347"/>
            <a:ext cx="3370695" cy="580280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5BACDEA-041D-2444-9BF3-716E3544510F}"/>
              </a:ext>
            </a:extLst>
          </p:cNvPr>
          <p:cNvSpPr txBox="1"/>
          <p:nvPr/>
        </p:nvSpPr>
        <p:spPr>
          <a:xfrm>
            <a:off x="9984473" y="6550223"/>
            <a:ext cx="114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Source</a:t>
            </a:r>
            <a:r>
              <a:rPr lang="pt-BR" sz="1400" dirty="0"/>
              <a:t>: ACI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C79CAA2-293C-254D-B27A-09712189B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63" y="1795347"/>
            <a:ext cx="3446414" cy="59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5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112EB-31B0-144F-9773-7723B159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External</a:t>
            </a:r>
            <a:r>
              <a:rPr lang="pt-BR" dirty="0"/>
              <a:t> trade in </a:t>
            </a:r>
            <a:r>
              <a:rPr lang="pt-BR" dirty="0" err="1"/>
              <a:t>la</a:t>
            </a:r>
            <a:r>
              <a:rPr lang="pt-BR" dirty="0"/>
              <a:t>: </a:t>
            </a:r>
            <a:r>
              <a:rPr lang="pt-BR" dirty="0" err="1"/>
              <a:t>bolivia</a:t>
            </a: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7DE747D-42A6-5B49-B192-0CB140F78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17217"/>
            <a:ext cx="3361106" cy="5786295"/>
          </a:xfrm>
        </p:spPr>
      </p:pic>
      <p:sp>
        <p:nvSpPr>
          <p:cNvPr id="4" name="AutoShape 2" descr="COLÔNIAS DE EXPLORAÇÃO X COLÔNIAS DE POVOAENTO :: luis leite">
            <a:extLst>
              <a:ext uri="{FF2B5EF4-FFF2-40B4-BE49-F238E27FC236}">
                <a16:creationId xmlns:a16="http://schemas.microsoft.com/office/drawing/2014/main" id="{4DD565A8-B62F-474F-A2ED-13CDD246D2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FAC789-4062-104E-8E4B-D7858F7D5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44443"/>
            <a:ext cx="3461467" cy="595906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9CDCB3D-53C6-5E40-93F3-CC22B30E7F54}"/>
              </a:ext>
            </a:extLst>
          </p:cNvPr>
          <p:cNvSpPr txBox="1"/>
          <p:nvPr/>
        </p:nvSpPr>
        <p:spPr>
          <a:xfrm>
            <a:off x="9984473" y="6489337"/>
            <a:ext cx="114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Source</a:t>
            </a:r>
            <a:r>
              <a:rPr lang="pt-BR" sz="1400" dirty="0"/>
              <a:t>: ACI</a:t>
            </a:r>
          </a:p>
        </p:txBody>
      </p:sp>
    </p:spTree>
    <p:extLst>
      <p:ext uri="{BB962C8B-B14F-4D97-AF65-F5344CB8AC3E}">
        <p14:creationId xmlns:p14="http://schemas.microsoft.com/office/powerpoint/2010/main" val="3047799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{C0C6D530-ADEF-D34C-A89C-BF5B9979A89B}tf10001070</Template>
  <TotalTime>6271</TotalTime>
  <Words>857</Words>
  <Application>Microsoft Macintosh PowerPoint</Application>
  <PresentationFormat>Widescreen</PresentationFormat>
  <Paragraphs>134</Paragraphs>
  <Slides>34</Slides>
  <Notes>4</Notes>
  <HiddenSlides>5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Arial</vt:lpstr>
      <vt:lpstr>Calibri</vt:lpstr>
      <vt:lpstr>HSE Sans</vt:lpstr>
      <vt:lpstr>Raleway</vt:lpstr>
      <vt:lpstr>Rockwell</vt:lpstr>
      <vt:lpstr>Rockwell Condensed</vt:lpstr>
      <vt:lpstr>Rockwell Extra Bold</vt:lpstr>
      <vt:lpstr>UniversLTStd</vt:lpstr>
      <vt:lpstr>Wingdings</vt:lpstr>
      <vt:lpstr>Tipo de Madeira</vt:lpstr>
      <vt:lpstr>Latin America in a changing world</vt:lpstr>
      <vt:lpstr>outline</vt:lpstr>
      <vt:lpstr>Introduction + MOTIVATION</vt:lpstr>
      <vt:lpstr>INTRODUCTION + MOTIVATION</vt:lpstr>
      <vt:lpstr>Economic complexity index</vt:lpstr>
      <vt:lpstr>Economic complexity index</vt:lpstr>
      <vt:lpstr>External trade in la: mexico</vt:lpstr>
      <vt:lpstr>External trade in la: brazil</vt:lpstr>
      <vt:lpstr>External trade in la: bolivia</vt:lpstr>
      <vt:lpstr>Fdi in the world</vt:lpstr>
      <vt:lpstr>Fdi in the world</vt:lpstr>
      <vt:lpstr>Fdi in the world</vt:lpstr>
      <vt:lpstr>FDI in latin america</vt:lpstr>
      <vt:lpstr>Fdi in latin america</vt:lpstr>
      <vt:lpstr>Fdi in latin america</vt:lpstr>
      <vt:lpstr>Apresentação do PowerPoint</vt:lpstr>
      <vt:lpstr>Apresentação do PowerPoint</vt:lpstr>
      <vt:lpstr>Fdi in latin america</vt:lpstr>
      <vt:lpstr>Apresentação do PowerPoint</vt:lpstr>
      <vt:lpstr>Apresentação do PowerPoint</vt:lpstr>
      <vt:lpstr>Apresentação do PowerPoint</vt:lpstr>
      <vt:lpstr>Chinese FDI</vt:lpstr>
      <vt:lpstr>Chinese FDI</vt:lpstr>
      <vt:lpstr>Chinese FDI in Latin America</vt:lpstr>
      <vt:lpstr>Chinese FDI in Latin America</vt:lpstr>
      <vt:lpstr>Chinese FDI in Latin America</vt:lpstr>
      <vt:lpstr>Chinese FDI in Latin America</vt:lpstr>
      <vt:lpstr>Apresentação do PowerPoint</vt:lpstr>
      <vt:lpstr>Chinese FDI in Latin America</vt:lpstr>
      <vt:lpstr>Effects of the pandemic</vt:lpstr>
      <vt:lpstr>Energy transition</vt:lpstr>
      <vt:lpstr>Final remarks</vt:lpstr>
      <vt:lpstr>Apresentação do PowerPoint</vt:lpstr>
      <vt:lpstr>spasibo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De Conti</dc:creator>
  <cp:lastModifiedBy>Bruno De Conti</cp:lastModifiedBy>
  <cp:revision>145</cp:revision>
  <dcterms:created xsi:type="dcterms:W3CDTF">2020-07-30T12:56:00Z</dcterms:created>
  <dcterms:modified xsi:type="dcterms:W3CDTF">2023-11-29T10:10:19Z</dcterms:modified>
</cp:coreProperties>
</file>