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2"/>
  </p:notesMasterIdLst>
  <p:sldIdLst>
    <p:sldId id="256" r:id="rId2"/>
    <p:sldId id="274" r:id="rId3"/>
    <p:sldId id="276" r:id="rId4"/>
    <p:sldId id="261" r:id="rId5"/>
    <p:sldId id="278" r:id="rId6"/>
    <p:sldId id="266" r:id="rId7"/>
    <p:sldId id="277" r:id="rId8"/>
    <p:sldId id="268" r:id="rId9"/>
    <p:sldId id="260" r:id="rId10"/>
    <p:sldId id="263" r:id="rId11"/>
    <p:sldId id="267" r:id="rId12"/>
    <p:sldId id="279" r:id="rId13"/>
    <p:sldId id="259" r:id="rId14"/>
    <p:sldId id="262" r:id="rId15"/>
    <p:sldId id="264" r:id="rId16"/>
    <p:sldId id="271" r:id="rId17"/>
    <p:sldId id="272" r:id="rId18"/>
    <p:sldId id="273" r:id="rId19"/>
    <p:sldId id="270" r:id="rId20"/>
    <p:sldId id="265"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onid's slides" id="{7EA87C8D-8C0D-FC4B-A2B2-26E11B116883}">
          <p14:sldIdLst>
            <p14:sldId id="256"/>
            <p14:sldId id="274"/>
            <p14:sldId id="276"/>
            <p14:sldId id="261"/>
            <p14:sldId id="278"/>
            <p14:sldId id="266"/>
          </p14:sldIdLst>
        </p14:section>
        <p14:section name="Darya's slides" id="{D334CEED-1066-D84A-815F-38C1CBF5D165}">
          <p14:sldIdLst>
            <p14:sldId id="277"/>
            <p14:sldId id="268"/>
            <p14:sldId id="260"/>
            <p14:sldId id="263"/>
            <p14:sldId id="267"/>
            <p14:sldId id="279"/>
            <p14:sldId id="259"/>
            <p14:sldId id="262"/>
            <p14:sldId id="264"/>
          </p14:sldIdLst>
        </p14:section>
        <p14:section name="Untitled Section" id="{C752BD9B-62B7-804D-865C-3AEC8435DE82}">
          <p14:sldIdLst>
            <p14:sldId id="271"/>
            <p14:sldId id="272"/>
            <p14:sldId id="273"/>
            <p14:sldId id="270"/>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5"/>
    <p:restoredTop sz="95890"/>
  </p:normalViewPr>
  <p:slideViewPr>
    <p:cSldViewPr snapToGrid="0">
      <p:cViewPr varScale="1">
        <p:scale>
          <a:sx n="129" d="100"/>
          <a:sy n="129" d="100"/>
        </p:scale>
        <p:origin x="25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69024-38B7-E043-A4AD-B9B6B8E33124}" type="datetimeFigureOut">
              <a:rPr lang="x-none" smtClean="0"/>
              <a:t>26.11.2023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53D22-BFB1-0549-A702-C73762195193}" type="slidenum">
              <a:rPr lang="x-none" smtClean="0"/>
              <a:t>‹#›</a:t>
            </a:fld>
            <a:endParaRPr lang="x-none"/>
          </a:p>
        </p:txBody>
      </p:sp>
    </p:spTree>
    <p:extLst>
      <p:ext uri="{BB962C8B-B14F-4D97-AF65-F5344CB8AC3E}">
        <p14:creationId xmlns:p14="http://schemas.microsoft.com/office/powerpoint/2010/main" val="254500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brics-econ.arphahub.com</a:t>
            </a:r>
            <a:r>
              <a:rPr lang="en-GB" dirty="0"/>
              <a:t>/article/105980/list/1/</a:t>
            </a:r>
            <a:endParaRPr lang="x-none" dirty="0"/>
          </a:p>
        </p:txBody>
      </p:sp>
      <p:sp>
        <p:nvSpPr>
          <p:cNvPr id="4" name="Slide Number Placeholder 3"/>
          <p:cNvSpPr>
            <a:spLocks noGrp="1"/>
          </p:cNvSpPr>
          <p:nvPr>
            <p:ph type="sldNum" sz="quarter" idx="5"/>
          </p:nvPr>
        </p:nvSpPr>
        <p:spPr/>
        <p:txBody>
          <a:bodyPr/>
          <a:lstStyle/>
          <a:p>
            <a:fld id="{D5353D22-BFB1-0549-A702-C73762195193}" type="slidenum">
              <a:rPr lang="x-none" smtClean="0"/>
              <a:t>1</a:t>
            </a:fld>
            <a:endParaRPr lang="x-none"/>
          </a:p>
        </p:txBody>
      </p:sp>
    </p:spTree>
    <p:extLst>
      <p:ext uri="{BB962C8B-B14F-4D97-AF65-F5344CB8AC3E}">
        <p14:creationId xmlns:p14="http://schemas.microsoft.com/office/powerpoint/2010/main" val="79504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93B6-7548-279C-364C-71AE389EC9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06C1B2F9-F564-222C-62B8-921175778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D15CBBCF-3C37-3F31-E68B-DAF699E06D4B}"/>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D26D9B05-89A3-5F71-0D55-C8B2E09C595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2722D03-85E7-7A7C-0FBE-C3C1175B4A07}"/>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38278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DC8-AC18-0F9D-0DDC-FB14157EC77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77EC5D2-37D3-3185-F47F-603E54D546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299CC6DC-682C-DA57-3950-41B9665806C7}"/>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D7B317EA-2C5A-6654-979E-8CF11995958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A83B5B1-3A5C-C687-33E6-92B5A3F888CE}"/>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62496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B910D-A38E-EFD9-1EB5-7E3ED56804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EB3797B8-5E9F-219B-F5B0-23112342F0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7F09E98-DD7A-2F65-FDD2-0DA6ED477C2E}"/>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E9A013A0-2E3C-5DD8-9309-696A6B5DB6B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EBDCA4F-2C3D-5DCB-9B36-919B5219ABD2}"/>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17509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0708-FC2D-30FB-8060-544EA4672CB2}"/>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B1AA51BB-2A54-72D8-58E7-673A4B25F1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2FD5949F-36FE-A86A-603C-F01188502493}"/>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FE2877C9-21AA-4E29-ACD9-1778A9F1A3E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094E3A5-FB79-0182-D727-28F6D14F2897}"/>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69457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A8A9-31DB-A12E-1378-B0C01FC3CC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AC1BDC06-FDE8-74E0-9FB8-C15295304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94C56B-6512-D264-D512-C9B51DDD42F6}"/>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5EF2EA39-EB49-6F7F-D0D8-D031AFC3370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890BF78-D534-0D75-C017-680990D835C5}"/>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4538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3690-5F3E-6ABB-D233-6E3A60A1620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1B44341A-160B-5E86-E518-94E783B5F3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3B49659A-555F-982A-3B4E-7881E1DB42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B6284908-52F1-E2C6-D6DB-772688B8EF51}"/>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6" name="Footer Placeholder 5">
            <a:extLst>
              <a:ext uri="{FF2B5EF4-FFF2-40B4-BE49-F238E27FC236}">
                <a16:creationId xmlns:a16="http://schemas.microsoft.com/office/drawing/2014/main" id="{570A158F-7795-EA2E-6700-AAF8818B5D7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56DBCD9-1EC3-727C-06A7-031F0AEBC551}"/>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6999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4C1B-63A8-B51C-FCD1-3FD277963A52}"/>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AB119F9-050F-9456-8D0F-8F05B0CE1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EC24B6-C59D-A8A4-8438-EE333305A7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EBDDCA27-E1B6-F511-8BE9-78D9D40FA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E436E5-EC86-5153-3451-AC90092419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559018E4-7638-79CE-3809-E7A9C3B71D61}"/>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8" name="Footer Placeholder 7">
            <a:extLst>
              <a:ext uri="{FF2B5EF4-FFF2-40B4-BE49-F238E27FC236}">
                <a16:creationId xmlns:a16="http://schemas.microsoft.com/office/drawing/2014/main" id="{F2044B48-8D65-CA33-18BA-A7A651F50BB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D101DD7-4E9B-0583-7A14-79B5A8F7A63D}"/>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314613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565C-AA0C-91A6-5B05-765B62ECF6CF}"/>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27A68E1F-0926-D70E-D0F0-4CC9D98D4E6D}"/>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4" name="Footer Placeholder 3">
            <a:extLst>
              <a:ext uri="{FF2B5EF4-FFF2-40B4-BE49-F238E27FC236}">
                <a16:creationId xmlns:a16="http://schemas.microsoft.com/office/drawing/2014/main" id="{A2D436F6-CBC4-1B40-19F6-7E15B37A224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BB97F2ED-A34E-86A3-2007-EE58174FC191}"/>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72223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EE7B7-C9B7-DE6F-70E4-22FA96206179}"/>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3" name="Footer Placeholder 2">
            <a:extLst>
              <a:ext uri="{FF2B5EF4-FFF2-40B4-BE49-F238E27FC236}">
                <a16:creationId xmlns:a16="http://schemas.microsoft.com/office/drawing/2014/main" id="{9BB5BF79-3865-F32D-BEFF-6EAECBF212F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61E7A6B-7CDF-9899-7388-BA6931D065F1}"/>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52932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EB68-EB4D-FF43-2DD8-8593102E33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B12C7E25-CE41-DF1E-CBB3-1AC3BEF94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CF813CB8-BFC9-6CF2-3989-0D703A795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F91BA5-671D-7495-ADBB-805CD6B0B126}"/>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6" name="Footer Placeholder 5">
            <a:extLst>
              <a:ext uri="{FF2B5EF4-FFF2-40B4-BE49-F238E27FC236}">
                <a16:creationId xmlns:a16="http://schemas.microsoft.com/office/drawing/2014/main" id="{CD15D74D-7A47-449B-B464-BF2E73D3697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8B7C9B0-3C4C-C70F-A1CC-9666192EA576}"/>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9889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FDCC-FFC4-4F0A-343B-5F6D356773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135AF891-E2A3-B8F8-1230-9D432F246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8261D35-3928-6CEA-CB23-8860478C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6D0E8E-3660-2AAA-2ED2-DC02EDFFC65D}"/>
              </a:ext>
            </a:extLst>
          </p:cNvPr>
          <p:cNvSpPr>
            <a:spLocks noGrp="1"/>
          </p:cNvSpPr>
          <p:nvPr>
            <p:ph type="dt" sz="half" idx="10"/>
          </p:nvPr>
        </p:nvSpPr>
        <p:spPr/>
        <p:txBody>
          <a:bodyPr/>
          <a:lstStyle/>
          <a:p>
            <a:fld id="{F943F889-8747-4E4F-AC70-059A1E12940D}" type="datetimeFigureOut">
              <a:rPr lang="x-none" smtClean="0"/>
              <a:t>26.11.2023</a:t>
            </a:fld>
            <a:endParaRPr lang="x-none"/>
          </a:p>
        </p:txBody>
      </p:sp>
      <p:sp>
        <p:nvSpPr>
          <p:cNvPr id="6" name="Footer Placeholder 5">
            <a:extLst>
              <a:ext uri="{FF2B5EF4-FFF2-40B4-BE49-F238E27FC236}">
                <a16:creationId xmlns:a16="http://schemas.microsoft.com/office/drawing/2014/main" id="{851625CC-F685-EF9A-F462-81F61F65256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900B30D-D07C-B19E-47A5-7C3235BFC532}"/>
              </a:ext>
            </a:extLst>
          </p:cNvPr>
          <p:cNvSpPr>
            <a:spLocks noGrp="1"/>
          </p:cNvSpPr>
          <p:nvPr>
            <p:ph type="sldNum" sz="quarter" idx="12"/>
          </p:nvPr>
        </p:nvSpPr>
        <p:spPr/>
        <p:txBody>
          <a:bodyPr/>
          <a:lstStyle/>
          <a:p>
            <a:fld id="{DC8DAE65-A320-274B-9FAE-FB4B6743BB3F}" type="slidenum">
              <a:rPr lang="x-none" smtClean="0"/>
              <a:t>‹#›</a:t>
            </a:fld>
            <a:endParaRPr lang="x-none"/>
          </a:p>
        </p:txBody>
      </p:sp>
    </p:spTree>
    <p:extLst>
      <p:ext uri="{BB962C8B-B14F-4D97-AF65-F5344CB8AC3E}">
        <p14:creationId xmlns:p14="http://schemas.microsoft.com/office/powerpoint/2010/main" val="229480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75205-76F5-FB04-7295-9C43A8F03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A2B3A5-5D0D-6236-1F57-046420045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92A3D19-EE2E-BBA3-5AF3-08A4615BE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3F889-8747-4E4F-AC70-059A1E12940D}" type="datetimeFigureOut">
              <a:rPr lang="x-none" smtClean="0"/>
              <a:t>26.11.2023</a:t>
            </a:fld>
            <a:endParaRPr lang="x-none"/>
          </a:p>
        </p:txBody>
      </p:sp>
      <p:sp>
        <p:nvSpPr>
          <p:cNvPr id="5" name="Footer Placeholder 4">
            <a:extLst>
              <a:ext uri="{FF2B5EF4-FFF2-40B4-BE49-F238E27FC236}">
                <a16:creationId xmlns:a16="http://schemas.microsoft.com/office/drawing/2014/main" id="{A2FF9F7E-CC97-BA11-0D66-2423726F4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A9B7D06-2722-0502-125E-5FFF2BD62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DAE65-A320-274B-9FAE-FB4B6743BB3F}" type="slidenum">
              <a:rPr lang="x-none" smtClean="0"/>
              <a:t>‹#›</a:t>
            </a:fld>
            <a:endParaRPr lang="x-none"/>
          </a:p>
        </p:txBody>
      </p:sp>
    </p:spTree>
    <p:extLst>
      <p:ext uri="{BB962C8B-B14F-4D97-AF65-F5344CB8AC3E}">
        <p14:creationId xmlns:p14="http://schemas.microsoft.com/office/powerpoint/2010/main" val="192681678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98C6-C8EA-2A96-EAB4-A87205727D3F}"/>
              </a:ext>
            </a:extLst>
          </p:cNvPr>
          <p:cNvSpPr>
            <a:spLocks noGrp="1"/>
          </p:cNvSpPr>
          <p:nvPr>
            <p:ph type="ctrTitle"/>
          </p:nvPr>
        </p:nvSpPr>
        <p:spPr>
          <a:xfrm>
            <a:off x="762000" y="1982624"/>
            <a:ext cx="10668000" cy="2683380"/>
          </a:xfrm>
        </p:spPr>
        <p:txBody>
          <a:bodyPr>
            <a:normAutofit fontScale="90000"/>
          </a:bodyPr>
          <a:lstStyle/>
          <a:p>
            <a:r>
              <a:rPr lang="en-US" dirty="0">
                <a:latin typeface="Times New Roman" panose="02020603050405020304" pitchFamily="18" charset="0"/>
                <a:cs typeface="Times New Roman" panose="02020603050405020304" pitchFamily="18" charset="0"/>
              </a:rPr>
              <a:t>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conference on Global economy</a:t>
            </a:r>
            <a:r>
              <a:rPr lang="ru-RU"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China’s </a:t>
            </a:r>
            <a:r>
              <a:rPr lang="ru-RU" dirty="0">
                <a:latin typeface="Times New Roman" panose="02020603050405020304" pitchFamily="18" charset="0"/>
                <a:cs typeface="Times New Roman" panose="02020603050405020304" pitchFamily="18" charset="0"/>
              </a:rPr>
              <a:t>С</a:t>
            </a:r>
            <a:r>
              <a:rPr lang="en-US" dirty="0">
                <a:latin typeface="Times New Roman" panose="02020603050405020304" pitchFamily="18" charset="0"/>
                <a:cs typeface="Times New Roman" panose="02020603050405020304" pitchFamily="18" charset="0"/>
              </a:rPr>
              <a:t>apital Formation </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Volatile Time</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Department of Global Economy</a:t>
            </a:r>
            <a:r>
              <a:rPr lang="en-US"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November 30, 2023 </a:t>
            </a:r>
            <a:endParaRPr lang="x-none"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9018743-E6D2-0BFD-A52A-324AAE46CD84}"/>
              </a:ext>
            </a:extLst>
          </p:cNvPr>
          <p:cNvSpPr>
            <a:spLocks noGrp="1"/>
          </p:cNvSpPr>
          <p:nvPr>
            <p:ph type="subTitle" idx="1"/>
          </p:nvPr>
        </p:nvSpPr>
        <p:spPr>
          <a:xfrm>
            <a:off x="762000" y="4990744"/>
            <a:ext cx="9144000" cy="1030045"/>
          </a:xfrm>
        </p:spPr>
        <p:txBody>
          <a:bodyPr>
            <a:normAutofit/>
          </a:bodyPr>
          <a:lstStyle/>
          <a:p>
            <a:pPr lvl="0" algn="just">
              <a:spcBef>
                <a:spcPts val="300"/>
              </a:spcBef>
              <a:spcAft>
                <a:spcPts val="75"/>
              </a:spcAft>
              <a:tabLst>
                <a:tab pos="457200" algn="l"/>
              </a:tabLst>
            </a:pPr>
            <a:r>
              <a:rPr kumimoji="0" lang="x-none" altLang="x-none" sz="2400" b="0" i="0" u="none" strike="noStrike" cap="none" normalizeH="0" baseline="0" dirty="0">
                <a:ln>
                  <a:noFill/>
                </a:ln>
                <a:solidFill>
                  <a:srgbClr val="1B8AAE"/>
                </a:solidFill>
                <a:effectLst/>
                <a:latin typeface="Times New Roman" panose="02020603050405020304" pitchFamily="18" charset="0"/>
                <a:ea typeface="RobotoWebFont"/>
                <a:cs typeface="Times New Roman" panose="02020603050405020304" pitchFamily="18" charset="0"/>
              </a:rPr>
              <a:t>Leonid M. Grigoryev</a:t>
            </a:r>
            <a:r>
              <a:rPr kumimoji="0" lang="x-none" altLang="x-none" sz="2400" b="0" i="0" u="none" strike="noStrike" cap="none" normalizeH="0" baseline="0" dirty="0">
                <a:ln>
                  <a:noFill/>
                </a:ln>
                <a:solidFill>
                  <a:srgbClr val="333333"/>
                </a:solidFill>
                <a:effectLst/>
                <a:latin typeface="Times New Roman" panose="02020603050405020304" pitchFamily="18" charset="0"/>
                <a:ea typeface="RobotoWebFont"/>
                <a:cs typeface="Times New Roman" panose="02020603050405020304" pitchFamily="18" charset="0"/>
              </a:rPr>
              <a:t>, </a:t>
            </a:r>
            <a:r>
              <a:rPr kumimoji="0" lang="x-none" altLang="x-none" sz="2400" b="0" i="0" u="none" strike="noStrike" cap="none" normalizeH="0" baseline="0" dirty="0">
                <a:ln>
                  <a:noFill/>
                </a:ln>
                <a:solidFill>
                  <a:srgbClr val="1B8AAE"/>
                </a:solidFill>
                <a:effectLst/>
                <a:latin typeface="Times New Roman" panose="02020603050405020304" pitchFamily="18" charset="0"/>
                <a:ea typeface="RobotoWebFont"/>
                <a:cs typeface="Times New Roman" panose="02020603050405020304" pitchFamily="18" charset="0"/>
              </a:rPr>
              <a:t>Darya</a:t>
            </a:r>
            <a:r>
              <a:rPr kumimoji="0" lang="x-none" altLang="x-none" sz="2400" b="0" i="0" u="none" strike="noStrike" cap="none" normalizeH="0" baseline="0">
                <a:ln>
                  <a:noFill/>
                </a:ln>
                <a:solidFill>
                  <a:srgbClr val="1B8AAE"/>
                </a:solidFill>
                <a:effectLst/>
                <a:latin typeface="Times New Roman" panose="02020603050405020304" pitchFamily="18" charset="0"/>
                <a:ea typeface="RobotoWebFont"/>
                <a:cs typeface="Times New Roman" panose="02020603050405020304" pitchFamily="18" charset="0"/>
              </a:rPr>
              <a:t> Zharonkina</a:t>
            </a:r>
            <a:endParaRPr lang="en-US" altLang="x-none" dirty="0">
              <a:latin typeface="Times New Roman"/>
              <a:ea typeface="RobotoWebFont"/>
            </a:endParaRPr>
          </a:p>
          <a:p>
            <a:pPr lvl="0" algn="just">
              <a:spcBef>
                <a:spcPts val="300"/>
              </a:spcBef>
              <a:spcAft>
                <a:spcPts val="75"/>
              </a:spcAft>
              <a:tabLst>
                <a:tab pos="457200" algn="l"/>
              </a:tabLst>
            </a:pPr>
            <a:r>
              <a:rPr lang="en-US" sz="1400" dirty="0">
                <a:latin typeface="Times New Roman"/>
                <a:ea typeface="Times New Roman"/>
              </a:rPr>
              <a:t> </a:t>
            </a:r>
            <a:r>
              <a:rPr lang="en-US" sz="1300" dirty="0">
                <a:latin typeface="Times New Roman"/>
                <a:ea typeface="Times New Roman"/>
              </a:rPr>
              <a:t>BRICS JOURNAL OF ECONOMICS, 2023 Volume 4 Number 2, pp. 4-24.</a:t>
            </a:r>
            <a:endParaRPr lang="ru-RU" sz="1300" dirty="0">
              <a:latin typeface="Times New Roman"/>
              <a:ea typeface="Times New Roman"/>
            </a:endParaRPr>
          </a:p>
          <a:p>
            <a:pPr algn="l"/>
            <a:endParaRPr kumimoji="0" lang="en-US" altLang="x-none" sz="2400" b="0" i="0" u="none" strike="noStrike" cap="none" normalizeH="0" baseline="0" dirty="0">
              <a:ln>
                <a:noFill/>
              </a:ln>
              <a:solidFill>
                <a:srgbClr val="1B8AAE"/>
              </a:solidFill>
              <a:effectLst/>
              <a:latin typeface="Times New Roman" panose="02020603050405020304" pitchFamily="18" charset="0"/>
              <a:ea typeface="RobotoWebFont"/>
              <a:cs typeface="Times New Roman" panose="02020603050405020304" pitchFamily="18" charset="0"/>
            </a:endParaRPr>
          </a:p>
          <a:p>
            <a:pPr algn="l"/>
            <a:endParaRPr lang="x-none" dirty="0">
              <a:latin typeface="Times New Roman" panose="02020603050405020304" pitchFamily="18" charset="0"/>
              <a:cs typeface="Times New Roman" panose="02020603050405020304" pitchFamily="18" charset="0"/>
            </a:endParaRPr>
          </a:p>
        </p:txBody>
      </p:sp>
      <p:pic>
        <p:nvPicPr>
          <p:cNvPr id="1026" name="Picture 2" descr="expand article info">
            <a:extLst>
              <a:ext uri="{FF2B5EF4-FFF2-40B4-BE49-F238E27FC236}">
                <a16:creationId xmlns:a16="http://schemas.microsoft.com/office/drawing/2014/main" id="{25CB60F8-BF9E-A46F-C2BC-A85233CF7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992188"/>
            <a:ext cx="127000" cy="12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8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2A48BFE-B133-8077-72AB-959A446EE2DF}"/>
              </a:ext>
            </a:extLst>
          </p:cNvPr>
          <p:cNvGraphicFramePr>
            <a:graphicFrameLocks noGrp="1"/>
          </p:cNvGraphicFramePr>
          <p:nvPr>
            <p:ph idx="1"/>
            <p:extLst>
              <p:ext uri="{D42A27DB-BD31-4B8C-83A1-F6EECF244321}">
                <p14:modId xmlns:p14="http://schemas.microsoft.com/office/powerpoint/2010/main" val="1510732459"/>
              </p:ext>
            </p:extLst>
          </p:nvPr>
        </p:nvGraphicFramePr>
        <p:xfrm>
          <a:off x="787160" y="1047575"/>
          <a:ext cx="10617680" cy="3108960"/>
        </p:xfrm>
        <a:graphic>
          <a:graphicData uri="http://schemas.openxmlformats.org/drawingml/2006/table">
            <a:tbl>
              <a:tblPr/>
              <a:tblGrid>
                <a:gridCol w="1327210">
                  <a:extLst>
                    <a:ext uri="{9D8B030D-6E8A-4147-A177-3AD203B41FA5}">
                      <a16:colId xmlns:a16="http://schemas.microsoft.com/office/drawing/2014/main" val="1075355388"/>
                    </a:ext>
                  </a:extLst>
                </a:gridCol>
                <a:gridCol w="1327210">
                  <a:extLst>
                    <a:ext uri="{9D8B030D-6E8A-4147-A177-3AD203B41FA5}">
                      <a16:colId xmlns:a16="http://schemas.microsoft.com/office/drawing/2014/main" val="4142809533"/>
                    </a:ext>
                  </a:extLst>
                </a:gridCol>
                <a:gridCol w="1327210">
                  <a:extLst>
                    <a:ext uri="{9D8B030D-6E8A-4147-A177-3AD203B41FA5}">
                      <a16:colId xmlns:a16="http://schemas.microsoft.com/office/drawing/2014/main" val="1140343078"/>
                    </a:ext>
                  </a:extLst>
                </a:gridCol>
                <a:gridCol w="1327210">
                  <a:extLst>
                    <a:ext uri="{9D8B030D-6E8A-4147-A177-3AD203B41FA5}">
                      <a16:colId xmlns:a16="http://schemas.microsoft.com/office/drawing/2014/main" val="1670696843"/>
                    </a:ext>
                  </a:extLst>
                </a:gridCol>
                <a:gridCol w="1327210">
                  <a:extLst>
                    <a:ext uri="{9D8B030D-6E8A-4147-A177-3AD203B41FA5}">
                      <a16:colId xmlns:a16="http://schemas.microsoft.com/office/drawing/2014/main" val="2534448972"/>
                    </a:ext>
                  </a:extLst>
                </a:gridCol>
                <a:gridCol w="1327210">
                  <a:extLst>
                    <a:ext uri="{9D8B030D-6E8A-4147-A177-3AD203B41FA5}">
                      <a16:colId xmlns:a16="http://schemas.microsoft.com/office/drawing/2014/main" val="2979835630"/>
                    </a:ext>
                  </a:extLst>
                </a:gridCol>
                <a:gridCol w="1327210">
                  <a:extLst>
                    <a:ext uri="{9D8B030D-6E8A-4147-A177-3AD203B41FA5}">
                      <a16:colId xmlns:a16="http://schemas.microsoft.com/office/drawing/2014/main" val="894099163"/>
                    </a:ext>
                  </a:extLst>
                </a:gridCol>
                <a:gridCol w="1327210">
                  <a:extLst>
                    <a:ext uri="{9D8B030D-6E8A-4147-A177-3AD203B41FA5}">
                      <a16:colId xmlns:a16="http://schemas.microsoft.com/office/drawing/2014/main" val="439446322"/>
                    </a:ext>
                  </a:extLst>
                </a:gridCol>
              </a:tblGrid>
              <a:tr h="373417">
                <a:tc>
                  <a:txBody>
                    <a:bodyPr/>
                    <a:lstStyle/>
                    <a:p>
                      <a:pPr algn="l" fontAlgn="t"/>
                      <a:r>
                        <a:rPr lang="x-none" sz="1800" b="1">
                          <a:effectLst/>
                          <a:latin typeface="Times New Roman" panose="02020603050405020304" pitchFamily="18" charset="0"/>
                          <a:cs typeface="Times New Roman" panose="02020603050405020304" pitchFamily="18" charset="0"/>
                        </a:rPr>
                        <a:t>2006</a:t>
                      </a:r>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dirty="0">
                          <a:effectLst/>
                          <a:latin typeface="Times New Roman" panose="02020603050405020304" pitchFamily="18" charset="0"/>
                          <a:cs typeface="Times New Roman" panose="02020603050405020304" pitchFamily="18" charset="0"/>
                        </a:rPr>
                        <a:t>Investment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b="1" dirty="0">
                          <a:effectLst/>
                          <a:latin typeface="Times New Roman" panose="02020603050405020304" pitchFamily="18" charset="0"/>
                          <a:cs typeface="Times New Roman" panose="02020603050405020304" pitchFamily="18" charset="0"/>
                        </a:rPr>
                        <a:t>2012</a:t>
                      </a:r>
                      <a:endParaRPr lang="x-none"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3282691868"/>
                  </a:ext>
                </a:extLst>
              </a:tr>
              <a:tr h="373417">
                <a:tc>
                  <a:txBody>
                    <a:bodyPr/>
                    <a:lstStyle/>
                    <a:p>
                      <a:pPr algn="l" fontAlgn="t"/>
                      <a:r>
                        <a:rPr lang="en-GB" sz="1800" b="1" dirty="0">
                          <a:effectLst/>
                          <a:latin typeface="Times New Roman" panose="02020603050405020304" pitchFamily="18" charset="0"/>
                          <a:cs typeface="Times New Roman" panose="02020603050405020304" pitchFamily="18" charset="0"/>
                        </a:rPr>
                        <a:t>Investment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602021746"/>
                  </a:ext>
                </a:extLst>
              </a:tr>
              <a:tr h="373417">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0,845</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0,771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494731328"/>
                  </a:ext>
                </a:extLst>
              </a:tr>
              <a:tr h="373417">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0,823</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0,806</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dirty="0">
                          <a:effectLst/>
                          <a:latin typeface="Times New Roman" panose="02020603050405020304" pitchFamily="18" charset="0"/>
                          <a:cs typeface="Times New Roman" panose="02020603050405020304" pitchFamily="18" charset="0"/>
                        </a:rPr>
                        <a:t>0,899</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0,803</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917131698"/>
                  </a:ext>
                </a:extLst>
              </a:tr>
              <a:tr h="373417">
                <a:tc>
                  <a:txBody>
                    <a:bodyPr/>
                    <a:lstStyle/>
                    <a:p>
                      <a:pPr algn="l" fontAlgn="t"/>
                      <a:r>
                        <a:rPr lang="x-none" sz="1800" b="1">
                          <a:effectLst/>
                          <a:latin typeface="Times New Roman" panose="02020603050405020304" pitchFamily="18" charset="0"/>
                          <a:cs typeface="Times New Roman" panose="02020603050405020304" pitchFamily="18" charset="0"/>
                        </a:rPr>
                        <a:t>2019</a:t>
                      </a:r>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b="1">
                          <a:effectLst/>
                          <a:latin typeface="Times New Roman" panose="02020603050405020304" pitchFamily="18" charset="0"/>
                          <a:cs typeface="Times New Roman" panose="02020603050405020304" pitchFamily="18" charset="0"/>
                        </a:rPr>
                        <a:t>2020</a:t>
                      </a:r>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548196502"/>
                  </a:ext>
                </a:extLst>
              </a:tr>
              <a:tr h="373417">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865509123"/>
                  </a:ext>
                </a:extLst>
              </a:tr>
              <a:tr h="373417">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dirty="0">
                          <a:effectLst/>
                          <a:latin typeface="Times New Roman" panose="02020603050405020304" pitchFamily="18" charset="0"/>
                          <a:cs typeface="Times New Roman" panose="02020603050405020304" pitchFamily="18" charset="0"/>
                        </a:rPr>
                        <a:t>0,730</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0,768</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4128095895"/>
                  </a:ext>
                </a:extLst>
              </a:tr>
              <a:tr h="373417">
                <a:tc>
                  <a:txBody>
                    <a:bodyPr/>
                    <a:lstStyle/>
                    <a:p>
                      <a:pPr algn="l" fontAlgn="t"/>
                      <a:r>
                        <a:rPr lang="en-GB" sz="1800" b="1">
                          <a:effectLst/>
                          <a:latin typeface="Times New Roman" panose="02020603050405020304" pitchFamily="18" charset="0"/>
                          <a:cs typeface="Times New Roman" panose="02020603050405020304" pitchFamily="18" charset="0"/>
                        </a:rPr>
                        <a:t>Profit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dirty="0">
                          <a:effectLst/>
                          <a:latin typeface="Times New Roman" panose="02020603050405020304" pitchFamily="18" charset="0"/>
                          <a:cs typeface="Times New Roman" panose="02020603050405020304" pitchFamily="18" charset="0"/>
                        </a:rPr>
                        <a:t>0,844</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0,870</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dirty="0">
                          <a:effectLst/>
                          <a:latin typeface="Times New Roman" panose="02020603050405020304" pitchFamily="18" charset="0"/>
                          <a:cs typeface="Times New Roman" panose="02020603050405020304" pitchFamily="18" charset="0"/>
                        </a:rPr>
                        <a:t>Profit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0,893</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0,870</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dirty="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4120952909"/>
                  </a:ext>
                </a:extLst>
              </a:tr>
            </a:tbl>
          </a:graphicData>
        </a:graphic>
      </p:graphicFrame>
      <p:graphicFrame>
        <p:nvGraphicFramePr>
          <p:cNvPr id="5" name="Table 4">
            <a:extLst>
              <a:ext uri="{FF2B5EF4-FFF2-40B4-BE49-F238E27FC236}">
                <a16:creationId xmlns:a16="http://schemas.microsoft.com/office/drawing/2014/main" id="{EE6BD0E1-1E52-2024-C890-3A89C6807FFD}"/>
              </a:ext>
            </a:extLst>
          </p:cNvPr>
          <p:cNvGraphicFramePr>
            <a:graphicFrameLocks noGrp="1"/>
          </p:cNvGraphicFramePr>
          <p:nvPr>
            <p:extLst>
              <p:ext uri="{D42A27DB-BD31-4B8C-83A1-F6EECF244321}">
                <p14:modId xmlns:p14="http://schemas.microsoft.com/office/powerpoint/2010/main" val="4054184695"/>
              </p:ext>
            </p:extLst>
          </p:nvPr>
        </p:nvGraphicFramePr>
        <p:xfrm>
          <a:off x="3392210" y="4275614"/>
          <a:ext cx="4806684" cy="1554480"/>
        </p:xfrm>
        <a:graphic>
          <a:graphicData uri="http://schemas.openxmlformats.org/drawingml/2006/table">
            <a:tbl>
              <a:tblPr/>
              <a:tblGrid>
                <a:gridCol w="1379120">
                  <a:extLst>
                    <a:ext uri="{9D8B030D-6E8A-4147-A177-3AD203B41FA5}">
                      <a16:colId xmlns:a16="http://schemas.microsoft.com/office/drawing/2014/main" val="4228923375"/>
                    </a:ext>
                  </a:extLst>
                </a:gridCol>
                <a:gridCol w="1332411">
                  <a:extLst>
                    <a:ext uri="{9D8B030D-6E8A-4147-A177-3AD203B41FA5}">
                      <a16:colId xmlns:a16="http://schemas.microsoft.com/office/drawing/2014/main" val="3823786712"/>
                    </a:ext>
                  </a:extLst>
                </a:gridCol>
                <a:gridCol w="1110343">
                  <a:extLst>
                    <a:ext uri="{9D8B030D-6E8A-4147-A177-3AD203B41FA5}">
                      <a16:colId xmlns:a16="http://schemas.microsoft.com/office/drawing/2014/main" val="996814101"/>
                    </a:ext>
                  </a:extLst>
                </a:gridCol>
                <a:gridCol w="984810">
                  <a:extLst>
                    <a:ext uri="{9D8B030D-6E8A-4147-A177-3AD203B41FA5}">
                      <a16:colId xmlns:a16="http://schemas.microsoft.com/office/drawing/2014/main" val="699305890"/>
                    </a:ext>
                  </a:extLst>
                </a:gridCol>
              </a:tblGrid>
              <a:tr h="0">
                <a:tc>
                  <a:txBody>
                    <a:bodyPr/>
                    <a:lstStyle/>
                    <a:p>
                      <a:pPr algn="l" fontAlgn="t"/>
                      <a:r>
                        <a:rPr lang="x-none" sz="1800" b="1" dirty="0">
                          <a:effectLst/>
                          <a:latin typeface="Times New Roman" panose="02020603050405020304" pitchFamily="18" charset="0"/>
                          <a:cs typeface="Times New Roman" panose="02020603050405020304" pitchFamily="18" charset="0"/>
                        </a:rPr>
                        <a:t>2021</a:t>
                      </a:r>
                      <a:endParaRPr lang="x-none"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a:effectLst/>
                          <a:latin typeface="Times New Roman" panose="02020603050405020304" pitchFamily="18" charset="0"/>
                          <a:cs typeface="Times New Roman" panose="02020603050405020304" pitchFamily="18" charset="0"/>
                        </a:rPr>
                        <a:t>Investment</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dirty="0">
                          <a:effectLst/>
                          <a:latin typeface="Times New Roman" panose="02020603050405020304" pitchFamily="18" charset="0"/>
                          <a:cs typeface="Times New Roman" panose="02020603050405020304" pitchFamily="18" charset="0"/>
                        </a:rPr>
                        <a:t>Revenue</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en-GB" sz="1800" b="1" dirty="0">
                          <a:effectLst/>
                          <a:latin typeface="Times New Roman" panose="02020603050405020304" pitchFamily="18" charset="0"/>
                          <a:cs typeface="Times New Roman" panose="02020603050405020304" pitchFamily="18" charset="0"/>
                        </a:rPr>
                        <a:t>Profit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1189631358"/>
                  </a:ext>
                </a:extLst>
              </a:tr>
              <a:tr h="0">
                <a:tc>
                  <a:txBody>
                    <a:bodyPr/>
                    <a:lstStyle/>
                    <a:p>
                      <a:pPr algn="l" fontAlgn="t"/>
                      <a:r>
                        <a:rPr lang="en-GB" sz="1800" b="1" dirty="0">
                          <a:effectLst/>
                          <a:latin typeface="Times New Roman" panose="02020603050405020304" pitchFamily="18" charset="0"/>
                          <a:cs typeface="Times New Roman" panose="02020603050405020304" pitchFamily="18" charset="0"/>
                        </a:rPr>
                        <a:t>Investment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899383739"/>
                  </a:ext>
                </a:extLst>
              </a:tr>
              <a:tr h="0">
                <a:tc>
                  <a:txBody>
                    <a:bodyPr/>
                    <a:lstStyle/>
                    <a:p>
                      <a:pPr algn="l" fontAlgn="t"/>
                      <a:r>
                        <a:rPr lang="en-GB" sz="1800" b="1">
                          <a:effectLst/>
                          <a:latin typeface="Times New Roman" panose="02020603050405020304" pitchFamily="18" charset="0"/>
                          <a:cs typeface="Times New Roman" panose="02020603050405020304" pitchFamily="18" charset="0"/>
                        </a:rPr>
                        <a:t>Revenue</a:t>
                      </a:r>
                      <a:endParaRPr lang="en-GB"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0,742</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endParaRPr lang="x-none" sz="180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1264936448"/>
                  </a:ext>
                </a:extLst>
              </a:tr>
              <a:tr h="0">
                <a:tc>
                  <a:txBody>
                    <a:bodyPr/>
                    <a:lstStyle/>
                    <a:p>
                      <a:pPr algn="l" fontAlgn="t"/>
                      <a:r>
                        <a:rPr lang="en-GB" sz="1800" b="1" dirty="0">
                          <a:effectLst/>
                          <a:latin typeface="Times New Roman" panose="02020603050405020304" pitchFamily="18" charset="0"/>
                          <a:cs typeface="Times New Roman" panose="02020603050405020304" pitchFamily="18" charset="0"/>
                        </a:rPr>
                        <a:t>Profit</a:t>
                      </a:r>
                      <a:endParaRPr lang="en-GB" sz="1800" dirty="0">
                        <a:effectLst/>
                        <a:latin typeface="Times New Roman" panose="02020603050405020304" pitchFamily="18" charset="0"/>
                        <a:cs typeface="Times New Roman" panose="02020603050405020304" pitchFamily="18" charset="0"/>
                      </a:endParaRP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0,806</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a:effectLst/>
                          <a:latin typeface="Times New Roman" panose="02020603050405020304" pitchFamily="18" charset="0"/>
                          <a:cs typeface="Times New Roman" panose="02020603050405020304" pitchFamily="18" charset="0"/>
                        </a:rPr>
                        <a:t>0,865</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l" fontAlgn="t"/>
                      <a:r>
                        <a:rPr lang="x-none" sz="1800" dirty="0">
                          <a:effectLst/>
                          <a:latin typeface="Times New Roman" panose="02020603050405020304" pitchFamily="18" charset="0"/>
                          <a:cs typeface="Times New Roman" panose="02020603050405020304" pitchFamily="18" charset="0"/>
                        </a:rPr>
                        <a:t>1</a:t>
                      </a:r>
                    </a:p>
                  </a:txBody>
                  <a:tcPr marL="57150" marR="57150" marT="57150" marB="57150">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23618695"/>
                  </a:ext>
                </a:extLst>
              </a:tr>
            </a:tbl>
          </a:graphicData>
        </a:graphic>
      </p:graphicFrame>
      <p:sp>
        <p:nvSpPr>
          <p:cNvPr id="8" name="TextBox 7">
            <a:extLst>
              <a:ext uri="{FF2B5EF4-FFF2-40B4-BE49-F238E27FC236}">
                <a16:creationId xmlns:a16="http://schemas.microsoft.com/office/drawing/2014/main" id="{6C3CCBD2-2BA8-3383-E3FF-4977D2454B3A}"/>
              </a:ext>
            </a:extLst>
          </p:cNvPr>
          <p:cNvSpPr txBox="1"/>
          <p:nvPr/>
        </p:nvSpPr>
        <p:spPr>
          <a:xfrm>
            <a:off x="1969226" y="6396335"/>
            <a:ext cx="8253548" cy="461665"/>
          </a:xfrm>
          <a:prstGeom prst="rect">
            <a:avLst/>
          </a:prstGeom>
          <a:noFill/>
        </p:spPr>
        <p:txBody>
          <a:bodyPr wrap="square">
            <a:spAutoFit/>
          </a:bodyPr>
          <a:lstStyle/>
          <a:p>
            <a:r>
              <a:rPr lang="en-GB" sz="2400" dirty="0">
                <a:solidFill>
                  <a:srgbClr val="FF0000"/>
                </a:solidFill>
                <a:latin typeface="Times New Roman" panose="02020603050405020304" pitchFamily="18" charset="0"/>
                <a:cs typeface="Times New Roman" panose="02020603050405020304" pitchFamily="18" charset="0"/>
              </a:rPr>
              <a:t>T</a:t>
            </a:r>
            <a:r>
              <a:rPr lang="en-GB" sz="2400" b="0" i="0" u="none" strike="noStrike" dirty="0">
                <a:solidFill>
                  <a:srgbClr val="FF0000"/>
                </a:solidFill>
                <a:effectLst/>
                <a:latin typeface="Times New Roman" panose="02020603050405020304" pitchFamily="18" charset="0"/>
                <a:cs typeface="Times New Roman" panose="02020603050405020304" pitchFamily="18" charset="0"/>
              </a:rPr>
              <a:t>he hypothesis of a hybrid investment mechanism is supported.</a:t>
            </a:r>
            <a:endParaRPr lang="x-none" sz="24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881EB59-D93C-98C6-DCC7-F4F8511E5589}"/>
              </a:ext>
            </a:extLst>
          </p:cNvPr>
          <p:cNvSpPr txBox="1"/>
          <p:nvPr/>
        </p:nvSpPr>
        <p:spPr>
          <a:xfrm>
            <a:off x="612865" y="5931023"/>
            <a:ext cx="10966270" cy="369332"/>
          </a:xfrm>
          <a:prstGeom prst="rect">
            <a:avLst/>
          </a:prstGeom>
          <a:noFill/>
        </p:spPr>
        <p:txBody>
          <a:bodyPr wrap="square">
            <a:spAutoFit/>
          </a:bodyPr>
          <a:lstStyle/>
          <a:p>
            <a:pPr algn="ctr"/>
            <a:r>
              <a:rPr lang="en-GB" b="0" i="1" u="none" strike="noStrike" dirty="0">
                <a:solidFill>
                  <a:srgbClr val="333333"/>
                </a:solidFill>
                <a:effectLst/>
                <a:latin typeface="Times New Roman" panose="02020603050405020304" pitchFamily="18" charset="0"/>
                <a:cs typeface="Times New Roman" panose="02020603050405020304" pitchFamily="18" charset="0"/>
              </a:rPr>
              <a:t>Source</a:t>
            </a:r>
            <a:r>
              <a:rPr lang="en-GB" b="0" i="0" u="none" strike="noStrike" dirty="0">
                <a:solidFill>
                  <a:srgbClr val="333333"/>
                </a:solidFill>
                <a:effectLst/>
                <a:latin typeface="Times New Roman" panose="02020603050405020304" pitchFamily="18" charset="0"/>
                <a:cs typeface="Times New Roman" panose="02020603050405020304" pitchFamily="18" charset="0"/>
              </a:rPr>
              <a:t>: compiled by the authors using data from the National Bureau of Statistics of China (2021)</a:t>
            </a:r>
            <a:endParaRPr lang="x-none"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2E2B75C-8EA3-5929-4767-9A2653669F6D}"/>
              </a:ext>
            </a:extLst>
          </p:cNvPr>
          <p:cNvSpPr txBox="1"/>
          <p:nvPr/>
        </p:nvSpPr>
        <p:spPr>
          <a:xfrm>
            <a:off x="1817913" y="209059"/>
            <a:ext cx="9146177" cy="830997"/>
          </a:xfrm>
          <a:prstGeom prst="rect">
            <a:avLst/>
          </a:prstGeom>
          <a:noFill/>
        </p:spPr>
        <p:txBody>
          <a:bodyPr wrap="square">
            <a:spAutoFit/>
          </a:bodyPr>
          <a:lstStyle/>
          <a:p>
            <a:pPr algn="ctr"/>
            <a:r>
              <a:rPr lang="en-GB" sz="2400" b="1" i="0" u="none" strike="noStrike" dirty="0">
                <a:solidFill>
                  <a:srgbClr val="333333"/>
                </a:solidFill>
                <a:effectLst/>
                <a:latin typeface="Times New Roman" panose="02020603050405020304" pitchFamily="18" charset="0"/>
                <a:cs typeface="Times New Roman" panose="02020603050405020304" pitchFamily="18" charset="0"/>
              </a:rPr>
              <a:t>Coefficients of correlation between investments, profits and revenues in the manufacturing industry, 2006–2021.</a:t>
            </a:r>
            <a:endParaRPr lang="x-non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73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0F47-AB07-C466-1BA9-0CC864824868}"/>
              </a:ext>
            </a:extLst>
          </p:cNvPr>
          <p:cNvSpPr>
            <a:spLocks noGrp="1"/>
          </p:cNvSpPr>
          <p:nvPr>
            <p:ph type="title"/>
          </p:nvPr>
        </p:nvSpPr>
        <p:spPr>
          <a:xfrm>
            <a:off x="968828" y="365126"/>
            <a:ext cx="10515600" cy="583457"/>
          </a:xfrm>
        </p:spPr>
        <p:txBody>
          <a:bodyPr>
            <a:noAutofit/>
          </a:bodyPr>
          <a:lstStyle/>
          <a:p>
            <a:pPr algn="ctr"/>
            <a:r>
              <a:rPr lang="en-GB" sz="2400" b="1" dirty="0">
                <a:effectLst/>
                <a:latin typeface="Times New Roman" panose="02020603050405020304" pitchFamily="18" charset="0"/>
                <a:cs typeface="Times New Roman" panose="02020603050405020304" pitchFamily="18" charset="0"/>
              </a:rPr>
              <a:t>Investment and its structure </a:t>
            </a:r>
            <a:r>
              <a:rPr lang="en-GB" sz="2400" b="1" dirty="0">
                <a:latin typeface="Times New Roman" panose="02020603050405020304" pitchFamily="18" charset="0"/>
                <a:cs typeface="Times New Roman" panose="02020603050405020304" pitchFamily="18" charset="0"/>
              </a:rPr>
              <a:t>by </a:t>
            </a:r>
            <a:r>
              <a:rPr lang="en-GB" sz="2400" b="1" dirty="0">
                <a:effectLst/>
                <a:latin typeface="Times New Roman" panose="02020603050405020304" pitchFamily="18" charset="0"/>
                <a:cs typeface="Times New Roman" panose="02020603050405020304" pitchFamily="18" charset="0"/>
              </a:rPr>
              <a:t>one-digit sectors of the economy </a:t>
            </a:r>
            <a:br>
              <a:rPr lang="en-GB" sz="2400" dirty="0">
                <a:latin typeface="+mn-lt"/>
              </a:rPr>
            </a:br>
            <a:endParaRPr lang="x-none" sz="2400" dirty="0">
              <a:latin typeface="+mn-lt"/>
            </a:endParaRPr>
          </a:p>
        </p:txBody>
      </p:sp>
      <p:sp>
        <p:nvSpPr>
          <p:cNvPr id="4" name="Content Placeholder 3">
            <a:extLst>
              <a:ext uri="{FF2B5EF4-FFF2-40B4-BE49-F238E27FC236}">
                <a16:creationId xmlns:a16="http://schemas.microsoft.com/office/drawing/2014/main" id="{9928BAD0-00E3-B4F3-1B26-28D1FB429B2D}"/>
              </a:ext>
            </a:extLst>
          </p:cNvPr>
          <p:cNvSpPr txBox="1">
            <a:spLocks noGrp="1"/>
          </p:cNvSpPr>
          <p:nvPr>
            <p:ph idx="1"/>
          </p:nvPr>
        </p:nvSpPr>
        <p:spPr>
          <a:xfrm>
            <a:off x="837488" y="948583"/>
            <a:ext cx="10385684" cy="5396670"/>
          </a:xfrm>
          <a:prstGeom prst="rect">
            <a:avLst/>
          </a:prstGeom>
          <a:noFill/>
        </p:spPr>
        <p:txBody>
          <a:bodyPr wrap="square">
            <a:spAutoFit/>
          </a:bodyPr>
          <a:lstStyle/>
          <a:p>
            <a:pPr>
              <a:lnSpc>
                <a:spcPct val="150000"/>
              </a:lnSpc>
            </a:pPr>
            <a:r>
              <a:rPr lang="en-GB" sz="2400" dirty="0">
                <a:effectLst/>
                <a:latin typeface="Times New Roman" panose="02020603050405020304" pitchFamily="18" charset="0"/>
                <a:cs typeface="Times New Roman" panose="02020603050405020304" pitchFamily="18" charset="0"/>
              </a:rPr>
              <a:t>From 2006 to 2021, there was a stable growth in investment both at current prices as well as in real terms. </a:t>
            </a:r>
          </a:p>
          <a:p>
            <a:pPr>
              <a:lnSpc>
                <a:spcPct val="150000"/>
              </a:lnSpc>
            </a:pPr>
            <a:r>
              <a:rPr lang="en-GB" sz="2400" dirty="0">
                <a:latin typeface="Times New Roman" panose="02020603050405020304" pitchFamily="18" charset="0"/>
                <a:cs typeface="Times New Roman" panose="02020603050405020304" pitchFamily="18" charset="0"/>
              </a:rPr>
              <a:t>T</a:t>
            </a:r>
            <a:r>
              <a:rPr lang="en-GB" sz="2400" dirty="0">
                <a:effectLst/>
                <a:latin typeface="Times New Roman" panose="02020603050405020304" pitchFamily="18" charset="0"/>
                <a:cs typeface="Times New Roman" panose="02020603050405020304" pitchFamily="18" charset="0"/>
              </a:rPr>
              <a:t>here was no decline in the rate of capital accumulation in GDP, which could be expected since it was </a:t>
            </a:r>
            <a:r>
              <a:rPr lang="en-GB" sz="2400" b="1" dirty="0">
                <a:effectLst/>
                <a:latin typeface="Times New Roman" panose="02020603050405020304" pitchFamily="18" charset="0"/>
                <a:cs typeface="Times New Roman" panose="02020603050405020304" pitchFamily="18" charset="0"/>
              </a:rPr>
              <a:t>the government’s explicit goal.</a:t>
            </a:r>
          </a:p>
          <a:p>
            <a:pPr>
              <a:lnSpc>
                <a:spcPct val="150000"/>
              </a:lnSpc>
            </a:pPr>
            <a:r>
              <a:rPr lang="en-GB" sz="2400" dirty="0">
                <a:latin typeface="Times New Roman" panose="02020603050405020304" pitchFamily="18" charset="0"/>
                <a:cs typeface="Times New Roman" panose="02020603050405020304" pitchFamily="18" charset="0"/>
              </a:rPr>
              <a:t>In the period of 2006 – 2011 - right before CP 18</a:t>
            </a:r>
            <a:r>
              <a:rPr lang="en-GB" sz="2400" baseline="30000" dirty="0">
                <a:latin typeface="Times New Roman" panose="02020603050405020304" pitchFamily="18" charset="0"/>
                <a:cs typeface="Times New Roman" panose="02020603050405020304" pitchFamily="18" charset="0"/>
              </a:rPr>
              <a:t>th</a:t>
            </a:r>
            <a:r>
              <a:rPr lang="en-GB" sz="2400" dirty="0">
                <a:latin typeface="Times New Roman" panose="02020603050405020304" pitchFamily="18" charset="0"/>
                <a:cs typeface="Times New Roman" panose="02020603050405020304" pitchFamily="18" charset="0"/>
              </a:rPr>
              <a:t> Congress of 2012 – Chinese GDP per capita escalated from $6 th. to nearly $10 th.(cluster 4) </a:t>
            </a:r>
            <a:endParaRPr lang="en-GB" sz="2400" dirty="0">
              <a:effectLst/>
              <a:latin typeface="Times New Roman" panose="02020603050405020304" pitchFamily="18" charset="0"/>
              <a:cs typeface="Times New Roman" panose="02020603050405020304" pitchFamily="18" charset="0"/>
            </a:endParaRPr>
          </a:p>
          <a:p>
            <a:pPr>
              <a:lnSpc>
                <a:spcPct val="150000"/>
              </a:lnSpc>
            </a:pPr>
            <a:r>
              <a:rPr lang="en-GB" sz="2400" dirty="0">
                <a:effectLst/>
                <a:latin typeface="Times New Roman" panose="02020603050405020304" pitchFamily="18" charset="0"/>
                <a:cs typeface="Times New Roman" panose="02020603050405020304" pitchFamily="18" charset="0"/>
              </a:rPr>
              <a:t>It remains to be seen whether, after recovering from the crisis, the government of China intends to reduce the share of capital formation in GDP from 42-43% to the average global levels of about 25%. So far, this has not been observed…</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15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42CA40-449D-5F3F-1D93-F81A7F94498B}"/>
              </a:ext>
            </a:extLst>
          </p:cNvPr>
          <p:cNvPicPr>
            <a:picLocks noGrp="1" noChangeAspect="1"/>
          </p:cNvPicPr>
          <p:nvPr>
            <p:ph idx="1"/>
          </p:nvPr>
        </p:nvPicPr>
        <p:blipFill>
          <a:blip r:embed="rId2"/>
          <a:stretch>
            <a:fillRect/>
          </a:stretch>
        </p:blipFill>
        <p:spPr>
          <a:xfrm>
            <a:off x="5511181" y="579809"/>
            <a:ext cx="6400082" cy="5490070"/>
          </a:xfrm>
        </p:spPr>
      </p:pic>
      <p:sp>
        <p:nvSpPr>
          <p:cNvPr id="7" name="TextBox 6">
            <a:extLst>
              <a:ext uri="{FF2B5EF4-FFF2-40B4-BE49-F238E27FC236}">
                <a16:creationId xmlns:a16="http://schemas.microsoft.com/office/drawing/2014/main" id="{7AD24037-D9DC-F6DD-F313-A80E20658874}"/>
              </a:ext>
            </a:extLst>
          </p:cNvPr>
          <p:cNvSpPr txBox="1"/>
          <p:nvPr/>
        </p:nvSpPr>
        <p:spPr>
          <a:xfrm>
            <a:off x="280737" y="264871"/>
            <a:ext cx="5230444" cy="611994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RU" sz="2400" dirty="0">
                <a:latin typeface="Times New Roman" panose="02020603050405020304" pitchFamily="18" charset="0"/>
                <a:cs typeface="Times New Roman" panose="02020603050405020304" pitchFamily="18" charset="0"/>
              </a:rPr>
              <a:t>China's very first high-speed railway (HSR) came into operation in 2008. </a:t>
            </a:r>
          </a:p>
          <a:p>
            <a:pPr marL="342900" indent="-342900">
              <a:lnSpc>
                <a:spcPct val="150000"/>
              </a:lnSpc>
              <a:buFont typeface="Arial" panose="020B0604020202020204" pitchFamily="34" charset="0"/>
              <a:buChar char="•"/>
            </a:pPr>
            <a:r>
              <a:rPr lang="en-RU" sz="2400" dirty="0">
                <a:latin typeface="Times New Roman" panose="02020603050405020304" pitchFamily="18" charset="0"/>
                <a:cs typeface="Times New Roman" panose="02020603050405020304" pitchFamily="18" charset="0"/>
              </a:rPr>
              <a:t> Since 2009 (968 km),  the scale of China's high-speed rail network has exploded to cover 42,000 kilometers by the end of 2022, accounting for more than 70 percent of all high-speed railway lines in the world. </a:t>
            </a:r>
          </a:p>
          <a:p>
            <a:pPr marL="342900" indent="-342900">
              <a:lnSpc>
                <a:spcPct val="150000"/>
              </a:lnSpc>
              <a:buFont typeface="Arial" panose="020B0604020202020204" pitchFamily="34" charset="0"/>
              <a:buChar char="•"/>
            </a:pPr>
            <a:r>
              <a:rPr lang="en-RU" sz="2400" dirty="0">
                <a:latin typeface="Times New Roman" panose="02020603050405020304" pitchFamily="18" charset="0"/>
                <a:cs typeface="Times New Roman" panose="02020603050405020304" pitchFamily="18" charset="0"/>
              </a:rPr>
              <a:t> The HSR building boom continues with the HSR network set to reach 70,000 km in 2035.</a:t>
            </a:r>
          </a:p>
        </p:txBody>
      </p:sp>
    </p:spTree>
    <p:extLst>
      <p:ext uri="{BB962C8B-B14F-4D97-AF65-F5344CB8AC3E}">
        <p14:creationId xmlns:p14="http://schemas.microsoft.com/office/powerpoint/2010/main" val="14625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40A59F-3A3C-7113-5094-988FA065B455}"/>
              </a:ext>
            </a:extLst>
          </p:cNvPr>
          <p:cNvPicPr>
            <a:picLocks noGrp="1" noChangeAspect="1"/>
          </p:cNvPicPr>
          <p:nvPr>
            <p:ph idx="1"/>
          </p:nvPr>
        </p:nvPicPr>
        <p:blipFill>
          <a:blip r:embed="rId2"/>
          <a:stretch>
            <a:fillRect/>
          </a:stretch>
        </p:blipFill>
        <p:spPr>
          <a:xfrm>
            <a:off x="1724673" y="731745"/>
            <a:ext cx="8742651" cy="5638118"/>
          </a:xfrm>
        </p:spPr>
      </p:pic>
      <p:sp>
        <p:nvSpPr>
          <p:cNvPr id="6" name="TextBox 5">
            <a:extLst>
              <a:ext uri="{FF2B5EF4-FFF2-40B4-BE49-F238E27FC236}">
                <a16:creationId xmlns:a16="http://schemas.microsoft.com/office/drawing/2014/main" id="{6CC98BEA-4CEE-B766-677A-37D1EE4E782E}"/>
              </a:ext>
            </a:extLst>
          </p:cNvPr>
          <p:cNvSpPr txBox="1"/>
          <p:nvPr/>
        </p:nvSpPr>
        <p:spPr>
          <a:xfrm>
            <a:off x="2420271" y="6483131"/>
            <a:ext cx="5979857" cy="369332"/>
          </a:xfrm>
          <a:prstGeom prst="rect">
            <a:avLst/>
          </a:prstGeom>
          <a:noFill/>
        </p:spPr>
        <p:txBody>
          <a:bodyPr wrap="square">
            <a:spAutoFit/>
          </a:bodyPr>
          <a:lstStyle/>
          <a:p>
            <a:r>
              <a:rPr lang="en-GB" b="0" i="0" u="none" strike="noStrike" dirty="0">
                <a:solidFill>
                  <a:srgbClr val="333333"/>
                </a:solidFill>
                <a:effectLst/>
                <a:latin typeface="Times New Roman" panose="02020603050405020304" pitchFamily="18" charset="0"/>
                <a:cs typeface="Times New Roman" panose="02020603050405020304" pitchFamily="18" charset="0"/>
              </a:rPr>
              <a:t> </a:t>
            </a:r>
            <a:r>
              <a:rPr lang="en-GB" b="0" i="1" u="none" strike="noStrike" dirty="0">
                <a:solidFill>
                  <a:srgbClr val="333333"/>
                </a:solidFill>
                <a:effectLst/>
                <a:latin typeface="Times New Roman" panose="02020603050405020304" pitchFamily="18" charset="0"/>
                <a:cs typeface="Times New Roman" panose="02020603050405020304" pitchFamily="18" charset="0"/>
              </a:rPr>
              <a:t>Source</a:t>
            </a:r>
            <a:r>
              <a:rPr lang="en-GB" b="0" i="0" u="none" strike="noStrike" dirty="0">
                <a:solidFill>
                  <a:srgbClr val="333333"/>
                </a:solidFill>
                <a:effectLst/>
                <a:latin typeface="Times New Roman" panose="02020603050405020304" pitchFamily="18" charset="0"/>
                <a:cs typeface="Times New Roman" panose="02020603050405020304" pitchFamily="18" charset="0"/>
              </a:rPr>
              <a:t>: The National Bureau of Statistics of China (2022)</a:t>
            </a:r>
            <a:endParaRPr lang="x-none"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034B49D-0B1D-7332-64E7-8511CB3DCF97}"/>
              </a:ext>
            </a:extLst>
          </p:cNvPr>
          <p:cNvSpPr txBox="1"/>
          <p:nvPr/>
        </p:nvSpPr>
        <p:spPr>
          <a:xfrm>
            <a:off x="2689410" y="303471"/>
            <a:ext cx="7777913" cy="461665"/>
          </a:xfrm>
          <a:prstGeom prst="rect">
            <a:avLst/>
          </a:prstGeom>
          <a:noFill/>
        </p:spPr>
        <p:txBody>
          <a:bodyPr wrap="square">
            <a:spAutoFit/>
          </a:bodyPr>
          <a:lstStyle/>
          <a:p>
            <a:r>
              <a:rPr lang="en-GB" sz="2400" b="1" i="0" u="none" strike="noStrike" dirty="0">
                <a:solidFill>
                  <a:srgbClr val="333333"/>
                </a:solidFill>
                <a:effectLst/>
                <a:latin typeface="Times New Roman" panose="02020603050405020304" pitchFamily="18" charset="0"/>
                <a:cs typeface="Times New Roman" panose="02020603050405020304" pitchFamily="18" charset="0"/>
              </a:rPr>
              <a:t>Annual growth rate of investment by sector, 2004-2022.</a:t>
            </a:r>
            <a:endParaRPr lang="ru-RU" sz="2400" b="1" i="0" u="none" strike="noStrike"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58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87915A-9422-A768-145B-6E479FBB6835}"/>
              </a:ext>
            </a:extLst>
          </p:cNvPr>
          <p:cNvGraphicFramePr>
            <a:graphicFrameLocks noGrp="1"/>
          </p:cNvGraphicFramePr>
          <p:nvPr>
            <p:ph idx="1"/>
            <p:extLst>
              <p:ext uri="{D42A27DB-BD31-4B8C-83A1-F6EECF244321}">
                <p14:modId xmlns:p14="http://schemas.microsoft.com/office/powerpoint/2010/main" val="3527806120"/>
              </p:ext>
            </p:extLst>
          </p:nvPr>
        </p:nvGraphicFramePr>
        <p:xfrm>
          <a:off x="303021" y="853727"/>
          <a:ext cx="11534502" cy="5661067"/>
        </p:xfrm>
        <a:graphic>
          <a:graphicData uri="http://schemas.openxmlformats.org/drawingml/2006/table">
            <a:tbl>
              <a:tblPr/>
              <a:tblGrid>
                <a:gridCol w="1502228">
                  <a:extLst>
                    <a:ext uri="{9D8B030D-6E8A-4147-A177-3AD203B41FA5}">
                      <a16:colId xmlns:a16="http://schemas.microsoft.com/office/drawing/2014/main" val="1648000548"/>
                    </a:ext>
                  </a:extLst>
                </a:gridCol>
                <a:gridCol w="594955">
                  <a:extLst>
                    <a:ext uri="{9D8B030D-6E8A-4147-A177-3AD203B41FA5}">
                      <a16:colId xmlns:a16="http://schemas.microsoft.com/office/drawing/2014/main" val="3830375119"/>
                    </a:ext>
                  </a:extLst>
                </a:gridCol>
                <a:gridCol w="1048591">
                  <a:extLst>
                    <a:ext uri="{9D8B030D-6E8A-4147-A177-3AD203B41FA5}">
                      <a16:colId xmlns:a16="http://schemas.microsoft.com/office/drawing/2014/main" val="3530049186"/>
                    </a:ext>
                  </a:extLst>
                </a:gridCol>
                <a:gridCol w="1048591">
                  <a:extLst>
                    <a:ext uri="{9D8B030D-6E8A-4147-A177-3AD203B41FA5}">
                      <a16:colId xmlns:a16="http://schemas.microsoft.com/office/drawing/2014/main" val="895089124"/>
                    </a:ext>
                  </a:extLst>
                </a:gridCol>
                <a:gridCol w="1048591">
                  <a:extLst>
                    <a:ext uri="{9D8B030D-6E8A-4147-A177-3AD203B41FA5}">
                      <a16:colId xmlns:a16="http://schemas.microsoft.com/office/drawing/2014/main" val="1566279777"/>
                    </a:ext>
                  </a:extLst>
                </a:gridCol>
                <a:gridCol w="1048591">
                  <a:extLst>
                    <a:ext uri="{9D8B030D-6E8A-4147-A177-3AD203B41FA5}">
                      <a16:colId xmlns:a16="http://schemas.microsoft.com/office/drawing/2014/main" val="1067561496"/>
                    </a:ext>
                  </a:extLst>
                </a:gridCol>
                <a:gridCol w="1048591">
                  <a:extLst>
                    <a:ext uri="{9D8B030D-6E8A-4147-A177-3AD203B41FA5}">
                      <a16:colId xmlns:a16="http://schemas.microsoft.com/office/drawing/2014/main" val="2813506923"/>
                    </a:ext>
                  </a:extLst>
                </a:gridCol>
                <a:gridCol w="1048591">
                  <a:extLst>
                    <a:ext uri="{9D8B030D-6E8A-4147-A177-3AD203B41FA5}">
                      <a16:colId xmlns:a16="http://schemas.microsoft.com/office/drawing/2014/main" val="1151119179"/>
                    </a:ext>
                  </a:extLst>
                </a:gridCol>
                <a:gridCol w="1048591">
                  <a:extLst>
                    <a:ext uri="{9D8B030D-6E8A-4147-A177-3AD203B41FA5}">
                      <a16:colId xmlns:a16="http://schemas.microsoft.com/office/drawing/2014/main" val="957801938"/>
                    </a:ext>
                  </a:extLst>
                </a:gridCol>
                <a:gridCol w="1048591">
                  <a:extLst>
                    <a:ext uri="{9D8B030D-6E8A-4147-A177-3AD203B41FA5}">
                      <a16:colId xmlns:a16="http://schemas.microsoft.com/office/drawing/2014/main" val="572600072"/>
                    </a:ext>
                  </a:extLst>
                </a:gridCol>
                <a:gridCol w="1048591">
                  <a:extLst>
                    <a:ext uri="{9D8B030D-6E8A-4147-A177-3AD203B41FA5}">
                      <a16:colId xmlns:a16="http://schemas.microsoft.com/office/drawing/2014/main" val="1667696631"/>
                    </a:ext>
                  </a:extLst>
                </a:gridCol>
              </a:tblGrid>
              <a:tr h="264571">
                <a:tc>
                  <a:txBody>
                    <a:bodyPr/>
                    <a:lstStyle/>
                    <a:p>
                      <a:pPr algn="ctr" fontAlgn="t"/>
                      <a:endParaRPr lang="x-none" sz="1200">
                        <a:effectLst/>
                        <a:latin typeface="Times New Roman" panose="02020603050405020304" pitchFamily="18" charset="0"/>
                        <a:cs typeface="Times New Roman" panose="02020603050405020304" pitchFamily="18" charset="0"/>
                      </a:endParaRP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t"/>
                      <a:r>
                        <a:rPr lang="en-GB" sz="1200" b="1" dirty="0">
                          <a:effectLst/>
                          <a:latin typeface="Times New Roman" panose="02020603050405020304" pitchFamily="18" charset="0"/>
                          <a:cs typeface="Times New Roman" panose="02020603050405020304" pitchFamily="18" charset="0"/>
                        </a:rPr>
                        <a:t>Share</a:t>
                      </a:r>
                      <a:endParaRPr lang="en-GB"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fontAlgn="t"/>
                      <a:r>
                        <a:rPr lang="en-GB" sz="1200" b="1" dirty="0">
                          <a:effectLst/>
                          <a:latin typeface="Times New Roman" panose="02020603050405020304" pitchFamily="18" charset="0"/>
                          <a:cs typeface="Times New Roman" panose="02020603050405020304" pitchFamily="18" charset="0"/>
                        </a:rPr>
                        <a:t>Annual growth</a:t>
                      </a:r>
                      <a:endParaRPr lang="en-GB"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697927613"/>
                  </a:ext>
                </a:extLst>
              </a:tr>
              <a:tr h="264571">
                <a:tc>
                  <a:txBody>
                    <a:bodyPr/>
                    <a:lstStyle/>
                    <a:p>
                      <a:pPr algn="ctr" fontAlgn="t"/>
                      <a:r>
                        <a:rPr lang="en-GB" sz="1400" b="0" dirty="0">
                          <a:effectLst/>
                          <a:latin typeface="Times New Roman" panose="02020603050405020304" pitchFamily="18" charset="0"/>
                          <a:cs typeface="Times New Roman" panose="02020603050405020304" pitchFamily="18" charset="0"/>
                        </a:rPr>
                        <a:t>Sector</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2006</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2008</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2009</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2010</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2019</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2022</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2019</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a:effectLst/>
                          <a:latin typeface="Times New Roman" panose="02020603050405020304" pitchFamily="18" charset="0"/>
                          <a:cs typeface="Times New Roman" panose="02020603050405020304" pitchFamily="18" charset="0"/>
                        </a:rPr>
                        <a:t>2020</a:t>
                      </a:r>
                      <a:endParaRPr lang="x-none" sz="120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2021</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200" b="1" dirty="0">
                          <a:effectLst/>
                          <a:latin typeface="Times New Roman" panose="02020603050405020304" pitchFamily="18" charset="0"/>
                          <a:cs typeface="Times New Roman" panose="02020603050405020304" pitchFamily="18" charset="0"/>
                        </a:rPr>
                        <a:t>2022</a:t>
                      </a:r>
                      <a:endParaRPr lang="x-none" sz="12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846162"/>
                  </a:ext>
                </a:extLst>
              </a:tr>
              <a:tr h="511033">
                <a:tc>
                  <a:txBody>
                    <a:bodyPr/>
                    <a:lstStyle/>
                    <a:p>
                      <a:pPr algn="l" fontAlgn="t"/>
                      <a:r>
                        <a:rPr lang="en-GB" sz="1400" b="0" dirty="0">
                          <a:effectLst/>
                          <a:latin typeface="Times New Roman" panose="02020603050405020304" pitchFamily="18" charset="0"/>
                          <a:cs typeface="Times New Roman" panose="02020603050405020304" pitchFamily="18" charset="0"/>
                        </a:rPr>
                        <a:t>Total absolute value (</a:t>
                      </a:r>
                      <a:r>
                        <a:rPr lang="en-GB" sz="1400" b="0" dirty="0" err="1">
                          <a:effectLst/>
                          <a:latin typeface="Times New Roman" panose="02020603050405020304" pitchFamily="18" charset="0"/>
                          <a:cs typeface="Times New Roman" panose="02020603050405020304" pitchFamily="18" charset="0"/>
                        </a:rPr>
                        <a:t>bln</a:t>
                      </a:r>
                      <a:r>
                        <a:rPr lang="en-GB" sz="1400" b="0" dirty="0">
                          <a:effectLst/>
                          <a:latin typeface="Times New Roman" panose="02020603050405020304" pitchFamily="18" charset="0"/>
                          <a:cs typeface="Times New Roman" panose="02020603050405020304" pitchFamily="18" charset="0"/>
                        </a:rPr>
                        <a:t>. </a:t>
                      </a:r>
                      <a:r>
                        <a:rPr lang="en-GB" sz="1400" b="0" dirty="0" err="1">
                          <a:effectLst/>
                          <a:latin typeface="Times New Roman" panose="02020603050405020304" pitchFamily="18" charset="0"/>
                          <a:cs typeface="Times New Roman" panose="02020603050405020304" pitchFamily="18" charset="0"/>
                        </a:rPr>
                        <a:t>yuan</a:t>
                      </a:r>
                      <a:r>
                        <a:rPr lang="en-GB" sz="1400" b="0" dirty="0">
                          <a:effectLst/>
                          <a:latin typeface="Times New Roman" panose="02020603050405020304" pitchFamily="18" charset="0"/>
                          <a:cs typeface="Times New Roman" panose="02020603050405020304" pitchFamily="18" charset="0"/>
                        </a:rPr>
                        <a:t>)</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9754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14459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18177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21183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51361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57955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dirty="0">
                          <a:effectLst/>
                          <a:latin typeface="Times New Roman" panose="02020603050405020304" pitchFamily="18" charset="0"/>
                          <a:cs typeface="Times New Roman" panose="02020603050405020304" pitchFamily="18" charset="0"/>
                        </a:rPr>
                        <a:t>5.4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4.9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5.1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93137349"/>
                  </a:ext>
                </a:extLst>
              </a:tr>
              <a:tr h="165634">
                <a:tc>
                  <a:txBody>
                    <a:bodyPr/>
                    <a:lstStyle/>
                    <a:p>
                      <a:pPr algn="l" fontAlgn="t"/>
                      <a:endParaRPr lang="en-GB" sz="1400" b="0" dirty="0">
                        <a:effectLst/>
                        <a:latin typeface="Times New Roman" panose="02020603050405020304" pitchFamily="18" charset="0"/>
                        <a:cs typeface="Times New Roman" panose="02020603050405020304" pitchFamily="18" charset="0"/>
                      </a:endParaRP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dirty="0">
                        <a:effectLst/>
                        <a:latin typeface="Times New Roman" panose="02020603050405020304" pitchFamily="18" charset="0"/>
                        <a:cs typeface="Times New Roman" panose="02020603050405020304" pitchFamily="18" charset="0"/>
                      </a:endParaRP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64571">
                <a:tc>
                  <a:txBody>
                    <a:bodyPr/>
                    <a:lstStyle/>
                    <a:p>
                      <a:pPr algn="l" fontAlgn="t"/>
                      <a:r>
                        <a:rPr lang="en-GB" sz="1400" b="0" dirty="0">
                          <a:effectLst/>
                          <a:latin typeface="Times New Roman" panose="02020603050405020304" pitchFamily="18" charset="0"/>
                          <a:cs typeface="Times New Roman" panose="02020603050405020304" pitchFamily="18" charset="0"/>
                        </a:rPr>
                        <a:t>Manufacturing</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28.2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31.3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30.3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30.9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31.0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32.7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3.1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13.5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9.1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26761480"/>
                  </a:ext>
                </a:extLst>
              </a:tr>
              <a:tr h="264571">
                <a:tc>
                  <a:txBody>
                    <a:bodyPr/>
                    <a:lstStyle/>
                    <a:p>
                      <a:pPr algn="l" fontAlgn="t"/>
                      <a:r>
                        <a:rPr lang="en-GB" sz="1400" b="0" dirty="0">
                          <a:effectLst/>
                          <a:latin typeface="Times New Roman" panose="02020603050405020304" pitchFamily="18" charset="0"/>
                          <a:cs typeface="Times New Roman" panose="02020603050405020304" pitchFamily="18" charset="0"/>
                        </a:rPr>
                        <a:t>Real Estate</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22.9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22.2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20.6</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9.1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-8.4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16108739"/>
                  </a:ext>
                </a:extLst>
              </a:tr>
              <a:tr h="943103">
                <a:tc>
                  <a:txBody>
                    <a:bodyPr/>
                    <a:lstStyle/>
                    <a:p>
                      <a:pPr algn="l" fontAlgn="t"/>
                      <a:r>
                        <a:rPr lang="en-GB" sz="1400" b="0" dirty="0">
                          <a:effectLst/>
                          <a:latin typeface="Times New Roman" panose="02020603050405020304" pitchFamily="18" charset="0"/>
                          <a:cs typeface="Times New Roman" panose="02020603050405020304" pitchFamily="18" charset="0"/>
                        </a:rPr>
                        <a:t>Water Conservancy, Environment, </a:t>
                      </a:r>
                      <a:br>
                        <a:rPr lang="en-GB" sz="1400" b="0" dirty="0">
                          <a:effectLst/>
                          <a:latin typeface="Times New Roman" panose="02020603050405020304" pitchFamily="18" charset="0"/>
                          <a:cs typeface="Times New Roman" panose="02020603050405020304" pitchFamily="18" charset="0"/>
                        </a:rPr>
                      </a:br>
                      <a:r>
                        <a:rPr lang="en-GB" sz="1400" b="0" dirty="0">
                          <a:effectLst/>
                          <a:latin typeface="Times New Roman" panose="02020603050405020304" pitchFamily="18" charset="0"/>
                          <a:cs typeface="Times New Roman" panose="02020603050405020304" pitchFamily="18" charset="0"/>
                        </a:rPr>
                        <a:t>and Public Facilities Management</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8.0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8.3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9.2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12.4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11.9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dirty="0">
                          <a:effectLst/>
                          <a:latin typeface="Times New Roman" panose="02020603050405020304" pitchFamily="18" charset="0"/>
                          <a:cs typeface="Times New Roman" panose="02020603050405020304" pitchFamily="18" charset="0"/>
                        </a:rPr>
                        <a:t>2.9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0.2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10.3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404593"/>
                  </a:ext>
                </a:extLst>
              </a:tr>
              <a:tr h="512087">
                <a:tc>
                  <a:txBody>
                    <a:bodyPr/>
                    <a:lstStyle/>
                    <a:p>
                      <a:pPr algn="l" fontAlgn="t"/>
                      <a:r>
                        <a:rPr lang="en-GB" sz="1400" b="0" dirty="0">
                          <a:effectLst/>
                          <a:latin typeface="Times New Roman" panose="02020603050405020304" pitchFamily="18" charset="0"/>
                          <a:cs typeface="Times New Roman" panose="02020603050405020304" pitchFamily="18" charset="0"/>
                        </a:rPr>
                        <a:t>Transport, Storage and Post</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11.9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10.5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11.5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9.0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dirty="0">
                          <a:effectLst/>
                          <a:latin typeface="Times New Roman" panose="02020603050405020304" pitchFamily="18" charset="0"/>
                          <a:cs typeface="Times New Roman" panose="02020603050405020304" pitchFamily="18" charset="0"/>
                        </a:rPr>
                        <a:t>3.4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1.6</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7.8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78847279"/>
                  </a:ext>
                </a:extLst>
              </a:tr>
              <a:tr h="525812">
                <a:tc>
                  <a:txBody>
                    <a:bodyPr/>
                    <a:lstStyle/>
                    <a:p>
                      <a:pPr algn="l" fontAlgn="t"/>
                      <a:r>
                        <a:rPr lang="en-GB" sz="1400" b="0" dirty="0">
                          <a:effectLst/>
                          <a:latin typeface="Times New Roman" panose="02020603050405020304" pitchFamily="18" charset="0"/>
                          <a:cs typeface="Times New Roman" panose="02020603050405020304" pitchFamily="18" charset="0"/>
                        </a:rPr>
                        <a:t>Hotels and Catering Services</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3.0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-5.5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6.6</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7.5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2767407"/>
                  </a:ext>
                </a:extLst>
              </a:tr>
              <a:tr h="458397">
                <a:tc>
                  <a:txBody>
                    <a:bodyPr/>
                    <a:lstStyle/>
                    <a:p>
                      <a:pPr algn="l" fontAlgn="t"/>
                      <a:r>
                        <a:rPr lang="en-GB" sz="1400" b="0" dirty="0">
                          <a:effectLst/>
                          <a:latin typeface="Times New Roman" panose="02020603050405020304" pitchFamily="18" charset="0"/>
                          <a:cs typeface="Times New Roman" panose="02020603050405020304" pitchFamily="18" charset="0"/>
                        </a:rPr>
                        <a:t>Leasing and Business Services</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0.9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3.0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15.8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13.6</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14.5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2707788"/>
                  </a:ext>
                </a:extLst>
              </a:tr>
              <a:tr h="525810">
                <a:tc>
                  <a:txBody>
                    <a:bodyPr/>
                    <a:lstStyle/>
                    <a:p>
                      <a:pPr algn="l" fontAlgn="t"/>
                      <a:r>
                        <a:rPr lang="en-GB" sz="1400" b="0" dirty="0">
                          <a:effectLst/>
                          <a:latin typeface="Times New Roman" panose="02020603050405020304" pitchFamily="18" charset="0"/>
                          <a:cs typeface="Times New Roman" panose="02020603050405020304" pitchFamily="18" charset="0"/>
                        </a:rPr>
                        <a:t>Scientific Research and Technical Services</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17.9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3.4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14.5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21.0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49226401"/>
                  </a:ext>
                </a:extLst>
              </a:tr>
              <a:tr h="264571">
                <a:tc>
                  <a:txBody>
                    <a:bodyPr/>
                    <a:lstStyle/>
                    <a:p>
                      <a:pPr algn="l" fontAlgn="t"/>
                      <a:r>
                        <a:rPr lang="en-GB" sz="1400" b="0" dirty="0">
                          <a:effectLst/>
                          <a:latin typeface="Times New Roman" panose="02020603050405020304" pitchFamily="18" charset="0"/>
                          <a:cs typeface="Times New Roman" panose="02020603050405020304" pitchFamily="18" charset="0"/>
                        </a:rPr>
                        <a:t>Education</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1.6</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17.7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11.7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5.4</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30381371"/>
                  </a:ext>
                </a:extLst>
              </a:tr>
              <a:tr h="517488">
                <a:tc>
                  <a:txBody>
                    <a:bodyPr/>
                    <a:lstStyle/>
                    <a:p>
                      <a:pPr algn="l" fontAlgn="t"/>
                      <a:r>
                        <a:rPr lang="en-GB" sz="1400" b="0" dirty="0">
                          <a:effectLst/>
                          <a:latin typeface="Times New Roman" panose="02020603050405020304" pitchFamily="18" charset="0"/>
                          <a:cs typeface="Times New Roman" panose="02020603050405020304" pitchFamily="18" charset="0"/>
                        </a:rPr>
                        <a:t>Health and Social Service</a:t>
                      </a:r>
                    </a:p>
                  </a:txBody>
                  <a:tcPr marL="4213" marR="4213" marT="4213" marB="42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0.7</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0.9</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0.8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2.0</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1400">
                          <a:effectLst/>
                          <a:latin typeface="Times New Roman" panose="02020603050405020304" pitchFamily="18" charset="0"/>
                          <a:cs typeface="Times New Roman" panose="02020603050405020304" pitchFamily="18" charset="0"/>
                        </a:rPr>
                        <a:t>5.3</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26.8</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19.5</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26.1</a:t>
                      </a:r>
                    </a:p>
                  </a:txBody>
                  <a:tcPr marL="4213" marR="4213" marT="4213" marB="4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21225492"/>
                  </a:ext>
                </a:extLst>
              </a:tr>
            </a:tbl>
          </a:graphicData>
        </a:graphic>
      </p:graphicFrame>
      <p:sp>
        <p:nvSpPr>
          <p:cNvPr id="5" name="Rectangle 1">
            <a:extLst>
              <a:ext uri="{FF2B5EF4-FFF2-40B4-BE49-F238E27FC236}">
                <a16:creationId xmlns:a16="http://schemas.microsoft.com/office/drawing/2014/main" id="{A2340D3E-811A-87A6-FA1F-8113852B7048}"/>
              </a:ext>
            </a:extLst>
          </p:cNvPr>
          <p:cNvSpPr>
            <a:spLocks noChangeArrowheads="1"/>
          </p:cNvSpPr>
          <p:nvPr/>
        </p:nvSpPr>
        <p:spPr bwMode="auto">
          <a:xfrm>
            <a:off x="303021" y="374988"/>
            <a:ext cx="117330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b="1"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Composition and annual growth of investment in fixed assets (excluding rural areas) at current prices, 2006-2021 (%)</a:t>
            </a:r>
            <a:endParaRPr kumimoji="0" lang="x-none" altLang="x-none"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82D44A-C93C-BB60-CBD9-CD3132E5F656}"/>
              </a:ext>
            </a:extLst>
          </p:cNvPr>
          <p:cNvSpPr txBox="1"/>
          <p:nvPr/>
        </p:nvSpPr>
        <p:spPr>
          <a:xfrm>
            <a:off x="200139" y="6519446"/>
            <a:ext cx="9450977"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Source : </a:t>
            </a:r>
            <a:r>
              <a:rPr kumimoji="0" lang="x-none" altLang="x-none" sz="1600" b="0" i="0"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compiled by the authors using data from National Bureau of Statistics of China (2022)</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34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0C059-E512-87CF-0252-D01D8463C4A4}"/>
              </a:ext>
            </a:extLst>
          </p:cNvPr>
          <p:cNvSpPr>
            <a:spLocks noGrp="1"/>
          </p:cNvSpPr>
          <p:nvPr>
            <p:ph idx="1"/>
          </p:nvPr>
        </p:nvSpPr>
        <p:spPr>
          <a:xfrm>
            <a:off x="130629" y="1067980"/>
            <a:ext cx="11913325" cy="5102084"/>
          </a:xfrm>
        </p:spPr>
        <p:txBody>
          <a:bodyPr>
            <a:noAutofit/>
          </a:bodyPr>
          <a:lstStyle/>
          <a:p>
            <a:pPr>
              <a:lnSpc>
                <a:spcPct val="100000"/>
              </a:lnSpc>
            </a:pPr>
            <a:r>
              <a:rPr lang="en-GB" sz="1800" dirty="0">
                <a:effectLst/>
                <a:latin typeface="Times New Roman" panose="02020603050405020304" pitchFamily="18" charset="0"/>
                <a:cs typeface="Times New Roman" panose="02020603050405020304" pitchFamily="18" charset="0"/>
              </a:rPr>
              <a:t>A shift from investment to consumption led to a decline in investment in the largest sectors of the Chinese economy: real estate and manufacturing </a:t>
            </a:r>
            <a:endParaRPr lang="en-GB" sz="1800" dirty="0">
              <a:latin typeface="Times New Roman" panose="02020603050405020304" pitchFamily="18" charset="0"/>
              <a:cs typeface="Times New Roman" panose="02020603050405020304" pitchFamily="18" charset="0"/>
            </a:endParaRPr>
          </a:p>
          <a:p>
            <a:pPr>
              <a:lnSpc>
                <a:spcPct val="100000"/>
              </a:lnSpc>
            </a:pPr>
            <a:r>
              <a:rPr lang="en-GB" sz="1800" dirty="0">
                <a:effectLst/>
                <a:latin typeface="Times New Roman" panose="02020603050405020304" pitchFamily="18" charset="0"/>
                <a:cs typeface="Times New Roman" panose="02020603050405020304" pitchFamily="18" charset="0"/>
              </a:rPr>
              <a:t>The picture we observe casts certain </a:t>
            </a:r>
            <a:r>
              <a:rPr lang="en-GB" sz="1800" b="1" dirty="0">
                <a:effectLst/>
                <a:latin typeface="Times New Roman" panose="02020603050405020304" pitchFamily="18" charset="0"/>
                <a:cs typeface="Times New Roman" panose="02020603050405020304" pitchFamily="18" charset="0"/>
              </a:rPr>
              <a:t>doubts on the prospects of reducing the capital formation rate in GDP (slide 13). </a:t>
            </a:r>
          </a:p>
          <a:p>
            <a:pPr>
              <a:lnSpc>
                <a:spcPct val="100000"/>
              </a:lnSpc>
            </a:pPr>
            <a:r>
              <a:rPr lang="en-GB" sz="1800" b="1" dirty="0">
                <a:latin typeface="Times New Roman" panose="02020603050405020304" pitchFamily="18" charset="0"/>
                <a:cs typeface="Times New Roman" panose="02020603050405020304" pitchFamily="18" charset="0"/>
              </a:rPr>
              <a:t>Manufacturing and Real estates shares were stable…  </a:t>
            </a:r>
          </a:p>
          <a:p>
            <a:pPr>
              <a:lnSpc>
                <a:spcPct val="100000"/>
              </a:lnSpc>
            </a:pPr>
            <a:r>
              <a:rPr lang="en-GB" sz="1800" b="1" dirty="0">
                <a:solidFill>
                  <a:prstClr val="black"/>
                </a:solidFill>
                <a:latin typeface="Times New Roman" panose="02020603050405020304" pitchFamily="18" charset="0"/>
                <a:cs typeface="Times New Roman" panose="02020603050405020304" pitchFamily="18" charset="0"/>
              </a:rPr>
              <a:t>Share of Water Conservancy, Environment,  and Public Facilities Management was increased obviously by Central decision</a:t>
            </a:r>
          </a:p>
          <a:p>
            <a:pPr>
              <a:lnSpc>
                <a:spcPct val="100000"/>
              </a:lnSpc>
            </a:pPr>
            <a:r>
              <a:rPr lang="en-GB" sz="1800" dirty="0">
                <a:effectLst/>
                <a:latin typeface="Times New Roman" panose="02020603050405020304" pitchFamily="18" charset="0"/>
                <a:cs typeface="Times New Roman" panose="02020603050405020304" pitchFamily="18" charset="0"/>
              </a:rPr>
              <a:t>Obviously, it cannot be one-time dramatic reduction in investments. Yet, as </a:t>
            </a:r>
            <a:r>
              <a:rPr lang="en-GB" sz="1800" b="1" dirty="0">
                <a:effectLst/>
                <a:latin typeface="Times New Roman" panose="02020603050405020304" pitchFamily="18" charset="0"/>
                <a:cs typeface="Times New Roman" panose="02020603050405020304" pitchFamily="18" charset="0"/>
              </a:rPr>
              <a:t>the manufacturing sector is crucial for export and the housing sector </a:t>
            </a:r>
            <a:r>
              <a:rPr lang="en-GB" sz="1800" dirty="0">
                <a:effectLst/>
                <a:latin typeface="Times New Roman" panose="02020603050405020304" pitchFamily="18" charset="0"/>
                <a:cs typeface="Times New Roman" panose="02020603050405020304" pitchFamily="18" charset="0"/>
              </a:rPr>
              <a:t>for the social and financial stability we may see today and expect in the future certain </a:t>
            </a:r>
            <a:r>
              <a:rPr lang="en-GB" sz="1800" b="1" dirty="0">
                <a:effectLst/>
                <a:latin typeface="Times New Roman" panose="02020603050405020304" pitchFamily="18" charset="0"/>
                <a:cs typeface="Times New Roman" panose="02020603050405020304" pitchFamily="18" charset="0"/>
              </a:rPr>
              <a:t>changes in the structure, but not in the overall rate. </a:t>
            </a:r>
            <a:endParaRPr lang="en-GB" sz="1800" b="1" dirty="0">
              <a:latin typeface="Times New Roman" panose="02020603050405020304" pitchFamily="18" charset="0"/>
              <a:cs typeface="Times New Roman" panose="02020603050405020304" pitchFamily="18" charset="0"/>
            </a:endParaRPr>
          </a:p>
          <a:p>
            <a:pPr>
              <a:lnSpc>
                <a:spcPct val="250000"/>
              </a:lnSpc>
            </a:pPr>
            <a:endParaRPr lang="x-non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29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33C64F-E10E-11F9-26D9-6C3AE8B822BD}"/>
              </a:ext>
            </a:extLst>
          </p:cNvPr>
          <p:cNvGraphicFramePr>
            <a:graphicFrameLocks noGrp="1"/>
          </p:cNvGraphicFramePr>
          <p:nvPr>
            <p:ph idx="1"/>
            <p:extLst>
              <p:ext uri="{D42A27DB-BD31-4B8C-83A1-F6EECF244321}">
                <p14:modId xmlns:p14="http://schemas.microsoft.com/office/powerpoint/2010/main" val="2978794336"/>
              </p:ext>
            </p:extLst>
          </p:nvPr>
        </p:nvGraphicFramePr>
        <p:xfrm>
          <a:off x="134983" y="821038"/>
          <a:ext cx="11922034" cy="5436090"/>
        </p:xfrm>
        <a:graphic>
          <a:graphicData uri="http://schemas.openxmlformats.org/drawingml/2006/table">
            <a:tbl>
              <a:tblPr/>
              <a:tblGrid>
                <a:gridCol w="2420263">
                  <a:extLst>
                    <a:ext uri="{9D8B030D-6E8A-4147-A177-3AD203B41FA5}">
                      <a16:colId xmlns:a16="http://schemas.microsoft.com/office/drawing/2014/main" val="2195407245"/>
                    </a:ext>
                  </a:extLst>
                </a:gridCol>
                <a:gridCol w="1259108">
                  <a:extLst>
                    <a:ext uri="{9D8B030D-6E8A-4147-A177-3AD203B41FA5}">
                      <a16:colId xmlns:a16="http://schemas.microsoft.com/office/drawing/2014/main" val="3124502920"/>
                    </a:ext>
                  </a:extLst>
                </a:gridCol>
                <a:gridCol w="1371600">
                  <a:extLst>
                    <a:ext uri="{9D8B030D-6E8A-4147-A177-3AD203B41FA5}">
                      <a16:colId xmlns:a16="http://schemas.microsoft.com/office/drawing/2014/main" val="4197547432"/>
                    </a:ext>
                  </a:extLst>
                </a:gridCol>
                <a:gridCol w="1283544">
                  <a:extLst>
                    <a:ext uri="{9D8B030D-6E8A-4147-A177-3AD203B41FA5}">
                      <a16:colId xmlns:a16="http://schemas.microsoft.com/office/drawing/2014/main" val="3473642239"/>
                    </a:ext>
                  </a:extLst>
                </a:gridCol>
                <a:gridCol w="1224525">
                  <a:extLst>
                    <a:ext uri="{9D8B030D-6E8A-4147-A177-3AD203B41FA5}">
                      <a16:colId xmlns:a16="http://schemas.microsoft.com/office/drawing/2014/main" val="4127631944"/>
                    </a:ext>
                  </a:extLst>
                </a:gridCol>
                <a:gridCol w="1382486">
                  <a:extLst>
                    <a:ext uri="{9D8B030D-6E8A-4147-A177-3AD203B41FA5}">
                      <a16:colId xmlns:a16="http://schemas.microsoft.com/office/drawing/2014/main" val="3785895523"/>
                    </a:ext>
                  </a:extLst>
                </a:gridCol>
                <a:gridCol w="1490254">
                  <a:extLst>
                    <a:ext uri="{9D8B030D-6E8A-4147-A177-3AD203B41FA5}">
                      <a16:colId xmlns:a16="http://schemas.microsoft.com/office/drawing/2014/main" val="2916808100"/>
                    </a:ext>
                  </a:extLst>
                </a:gridCol>
                <a:gridCol w="1490254">
                  <a:extLst>
                    <a:ext uri="{9D8B030D-6E8A-4147-A177-3AD203B41FA5}">
                      <a16:colId xmlns:a16="http://schemas.microsoft.com/office/drawing/2014/main" val="3394622168"/>
                    </a:ext>
                  </a:extLst>
                </a:gridCol>
              </a:tblGrid>
              <a:tr h="39471">
                <a:tc rowSpan="2">
                  <a:txBody>
                    <a:bodyPr/>
                    <a:lstStyle/>
                    <a:p>
                      <a:pPr algn="l" fontAlgn="t"/>
                      <a:endParaRPr lang="x-none"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t"/>
                      <a:r>
                        <a:rPr lang="en-GB" sz="1400" b="1" dirty="0">
                          <a:effectLst/>
                        </a:rPr>
                        <a:t>Shares of export (%)</a:t>
                      </a:r>
                      <a:endParaRPr lang="en-GB"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tc gridSpan="4">
                  <a:txBody>
                    <a:bodyPr/>
                    <a:lstStyle/>
                    <a:p>
                      <a:pPr algn="ctr" fontAlgn="t"/>
                      <a:r>
                        <a:rPr lang="en-GB" sz="1400" b="1" dirty="0">
                          <a:effectLst/>
                        </a:rPr>
                        <a:t>Annual growth (%)</a:t>
                      </a:r>
                      <a:endParaRPr lang="en-GB"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425085927"/>
                  </a:ext>
                </a:extLst>
              </a:tr>
              <a:tr h="39471">
                <a:tc vMerge="1">
                  <a:txBody>
                    <a:bodyPr/>
                    <a:lstStyle/>
                    <a:p>
                      <a:endParaRPr lang="x-none"/>
                    </a:p>
                  </a:txBody>
                  <a:tcPr/>
                </a:tc>
                <a:tc>
                  <a:txBody>
                    <a:bodyPr/>
                    <a:lstStyle/>
                    <a:p>
                      <a:pPr algn="ctr" fontAlgn="t"/>
                      <a:r>
                        <a:rPr lang="x-none" sz="1400" b="1" dirty="0">
                          <a:effectLst/>
                        </a:rPr>
                        <a:t>2006</a:t>
                      </a:r>
                      <a:endParaRPr lang="x-none"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a:effectLst/>
                        </a:rPr>
                        <a:t>2019</a:t>
                      </a:r>
                      <a:endParaRPr lang="x-none"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2022</a:t>
                      </a:r>
                      <a:endParaRPr lang="x-none"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2019</a:t>
                      </a:r>
                      <a:endParaRPr lang="x-none"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a:effectLst/>
                        </a:rPr>
                        <a:t>2020</a:t>
                      </a:r>
                      <a:endParaRPr lang="x-none"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a:effectLst/>
                        </a:rPr>
                        <a:t>2021</a:t>
                      </a:r>
                      <a:endParaRPr lang="x-none"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2022</a:t>
                      </a:r>
                      <a:endParaRPr lang="x-none"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992844"/>
                  </a:ext>
                </a:extLst>
              </a:tr>
              <a:tr h="72137">
                <a:tc>
                  <a:txBody>
                    <a:bodyPr/>
                    <a:lstStyle/>
                    <a:p>
                      <a:pPr algn="l" fontAlgn="t"/>
                      <a:r>
                        <a:rPr lang="en-GB" sz="1400" b="1" dirty="0">
                          <a:effectLst/>
                        </a:rPr>
                        <a:t>Total value (</a:t>
                      </a:r>
                      <a:r>
                        <a:rPr lang="en-GB" sz="1400" b="1" dirty="0" err="1">
                          <a:effectLst/>
                        </a:rPr>
                        <a:t>bln</a:t>
                      </a:r>
                      <a:r>
                        <a:rPr lang="en-GB" sz="1400" b="1" dirty="0">
                          <a:effectLst/>
                        </a:rPr>
                        <a:t> dollar)</a:t>
                      </a:r>
                      <a:endParaRPr lang="en-GB"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969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a:effectLst/>
                        </a:rPr>
                        <a:t>-</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a:effectLst/>
                        </a:rPr>
                        <a:t>2498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2588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3362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b="1" dirty="0">
                          <a:effectLst/>
                        </a:rPr>
                        <a:t>3594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754331"/>
                  </a:ext>
                </a:extLst>
              </a:tr>
              <a:tr h="72137">
                <a:tc>
                  <a:txBody>
                    <a:bodyPr/>
                    <a:lstStyle/>
                    <a:p>
                      <a:pPr algn="l" fontAlgn="t"/>
                      <a:endParaRPr lang="en-GB"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x-none" sz="1400" b="1"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2799">
                <a:tc>
                  <a:txBody>
                    <a:bodyPr/>
                    <a:lstStyle/>
                    <a:p>
                      <a:pPr algn="l" fontAlgn="t"/>
                      <a:r>
                        <a:rPr lang="en-GB" sz="1400" b="1">
                          <a:effectLst/>
                        </a:rPr>
                        <a:t>Electrical machinery and equipment and parts</a:t>
                      </a:r>
                      <a:r>
                        <a:rPr lang="en-GB" sz="1400">
                          <a:effectLst/>
                        </a:rPr>
                        <a:t> </a:t>
                      </a:r>
                      <a:br>
                        <a:rPr lang="en-GB" sz="1400">
                          <a:effectLst/>
                        </a:rPr>
                      </a:br>
                      <a:r>
                        <a:rPr lang="en-GB" sz="1400" b="1">
                          <a:effectLst/>
                        </a:rPr>
                        <a:t>thereof</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23.48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26.84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26.57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0.91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3.61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29.88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6.89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08070"/>
                  </a:ext>
                </a:extLst>
              </a:tr>
              <a:tr h="235465">
                <a:tc>
                  <a:txBody>
                    <a:bodyPr/>
                    <a:lstStyle/>
                    <a:p>
                      <a:pPr algn="l" fontAlgn="t"/>
                      <a:r>
                        <a:rPr lang="en-GB" sz="1400" b="1">
                          <a:effectLst/>
                        </a:rPr>
                        <a:t>Machinery, mechanical appliances, nuclear reactors</a:t>
                      </a:r>
                      <a:r>
                        <a:rPr lang="en-GB" sz="1400">
                          <a:effectLst/>
                        </a:rPr>
                        <a:t>, </a:t>
                      </a:r>
                      <a:br>
                        <a:rPr lang="en-GB" sz="1400">
                          <a:effectLst/>
                        </a:rPr>
                      </a:br>
                      <a:r>
                        <a:rPr lang="en-GB" sz="1400" b="1">
                          <a:effectLst/>
                        </a:rPr>
                        <a:t>boilers; parts thereof</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19.26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16.68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15.36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5.61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24.45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0.80</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238627"/>
                  </a:ext>
                </a:extLst>
              </a:tr>
              <a:tr h="137468">
                <a:tc>
                  <a:txBody>
                    <a:bodyPr/>
                    <a:lstStyle/>
                    <a:p>
                      <a:pPr algn="l" fontAlgn="t"/>
                      <a:r>
                        <a:rPr lang="en-GB" sz="1400" b="1">
                          <a:effectLst/>
                        </a:rPr>
                        <a:t>Other machinery, mechanical appliances</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5.19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8.14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7.86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2.41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0.47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28.00</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7.90</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984163"/>
                  </a:ext>
                </a:extLst>
              </a:tr>
              <a:tr h="104802">
                <a:tc>
                  <a:txBody>
                    <a:bodyPr/>
                    <a:lstStyle/>
                    <a:p>
                      <a:pPr algn="l" fontAlgn="t"/>
                      <a:r>
                        <a:rPr lang="en-GB" sz="1400" b="1">
                          <a:effectLst/>
                        </a:rPr>
                        <a:t>Plastics and articles thereof</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2.29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3.37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3.99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5.02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14.52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36.0</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9.5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393645"/>
                  </a:ext>
                </a:extLst>
              </a:tr>
              <a:tr h="366128">
                <a:tc>
                  <a:txBody>
                    <a:bodyPr/>
                    <a:lstStyle/>
                    <a:p>
                      <a:pPr algn="l" fontAlgn="t"/>
                      <a:r>
                        <a:rPr lang="en-GB" sz="1400" b="1" dirty="0">
                          <a:effectLst/>
                        </a:rPr>
                        <a:t>Optical, photographic, cinematographic, measuring, checking, precision, medical or surgical equipment</a:t>
                      </a:r>
                      <a:endParaRPr lang="en-GB" sz="1400" dirty="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3.37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2.92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1.96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2.09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9.99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21.51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-27.93</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94692"/>
                  </a:ext>
                </a:extLst>
              </a:tr>
              <a:tr h="39471">
                <a:tc>
                  <a:txBody>
                    <a:bodyPr/>
                    <a:lstStyle/>
                    <a:p>
                      <a:pPr algn="l" fontAlgn="t"/>
                      <a:r>
                        <a:rPr lang="en-GB" sz="1400" b="1">
                          <a:effectLst/>
                        </a:rPr>
                        <a:t>Transport</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3.97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4.48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5.58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-12.42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-9.63</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66.17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20.25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332103"/>
                  </a:ext>
                </a:extLst>
              </a:tr>
              <a:tr h="104802">
                <a:tc>
                  <a:txBody>
                    <a:bodyPr/>
                    <a:lstStyle/>
                    <a:p>
                      <a:pPr algn="l" fontAlgn="t"/>
                      <a:r>
                        <a:rPr lang="en-GB" sz="1400" b="1">
                          <a:effectLst/>
                        </a:rPr>
                        <a:t>Other made-up textile articles</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1.25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1.12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1.05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0.15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171.01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-44.62</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-10.01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068379"/>
                  </a:ext>
                </a:extLst>
              </a:tr>
              <a:tr h="202799">
                <a:tc>
                  <a:txBody>
                    <a:bodyPr/>
                    <a:lstStyle/>
                    <a:p>
                      <a:pPr algn="l" fontAlgn="t"/>
                      <a:r>
                        <a:rPr lang="en-GB" sz="1400" b="1">
                          <a:effectLst/>
                        </a:rPr>
                        <a:t>Toys, games and sports requisites</a:t>
                      </a:r>
                      <a:r>
                        <a:rPr lang="en-GB" sz="1400">
                          <a:effectLst/>
                        </a:rPr>
                        <a:t>; </a:t>
                      </a:r>
                      <a:br>
                        <a:rPr lang="en-GB" sz="1400">
                          <a:effectLst/>
                        </a:rPr>
                      </a:br>
                      <a:r>
                        <a:rPr lang="en-GB" sz="1400" b="1">
                          <a:effectLst/>
                        </a:rPr>
                        <a:t>parts and accessories thereof</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2.34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2.88</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10.07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14.54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42.4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1.45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941694"/>
                  </a:ext>
                </a:extLst>
              </a:tr>
              <a:tr h="72137">
                <a:tc>
                  <a:txBody>
                    <a:bodyPr/>
                    <a:lstStyle/>
                    <a:p>
                      <a:pPr algn="l" fontAlgn="t"/>
                      <a:r>
                        <a:rPr lang="en-GB" sz="1400" b="1">
                          <a:effectLst/>
                        </a:rPr>
                        <a:t>Articles of iron or steel</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2.59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2.77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3.07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5.65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2.53</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34.49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15.5</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804980"/>
                  </a:ext>
                </a:extLst>
              </a:tr>
              <a:tr h="72137">
                <a:tc>
                  <a:txBody>
                    <a:bodyPr/>
                    <a:lstStyle/>
                    <a:p>
                      <a:pPr algn="l" fontAlgn="t"/>
                      <a:r>
                        <a:rPr lang="en-GB" sz="1400" b="1">
                          <a:effectLst/>
                        </a:rPr>
                        <a:t>Organic chemicals</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2.27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2.84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-5.04</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0.31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45.00</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23.37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00495"/>
                  </a:ext>
                </a:extLst>
              </a:tr>
              <a:tr h="72137">
                <a:tc>
                  <a:txBody>
                    <a:bodyPr/>
                    <a:lstStyle/>
                    <a:p>
                      <a:pPr algn="l" fontAlgn="t"/>
                      <a:r>
                        <a:rPr lang="en-GB" sz="1400" b="1">
                          <a:effectLst/>
                        </a:rPr>
                        <a:t>Pharmaceutical products</a:t>
                      </a:r>
                      <a:endParaRPr lang="en-GB" sz="1400">
                        <a:effectLst/>
                      </a:endParaRP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0.16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0.37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0.39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3.41</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44.06</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a:effectLst/>
                        </a:rPr>
                        <a:t>191.89</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1400" dirty="0">
                          <a:effectLst/>
                        </a:rPr>
                        <a:t>-63.67</a:t>
                      </a:r>
                    </a:p>
                  </a:txBody>
                  <a:tcPr marL="3403" marR="3403" marT="3403" marB="3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124810"/>
                  </a:ext>
                </a:extLst>
              </a:tr>
            </a:tbl>
          </a:graphicData>
        </a:graphic>
      </p:graphicFrame>
      <p:sp>
        <p:nvSpPr>
          <p:cNvPr id="5" name="Rectangle 1">
            <a:extLst>
              <a:ext uri="{FF2B5EF4-FFF2-40B4-BE49-F238E27FC236}">
                <a16:creationId xmlns:a16="http://schemas.microsoft.com/office/drawing/2014/main" id="{70EBF95B-39AC-601D-8AC9-4FC54979E896}"/>
              </a:ext>
            </a:extLst>
          </p:cNvPr>
          <p:cNvSpPr>
            <a:spLocks noChangeArrowheads="1"/>
          </p:cNvSpPr>
          <p:nvPr/>
        </p:nvSpPr>
        <p:spPr bwMode="auto">
          <a:xfrm>
            <a:off x="104503" y="6257128"/>
            <a:ext cx="119525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1"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Source</a:t>
            </a:r>
            <a:r>
              <a:rPr kumimoji="0" lang="x-none" altLang="x-none" sz="1600" b="0" i="0"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compiled by the authors using data from The International Trade Centre (International trade in goods statistics by product exports, 2006-2022).</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C6C391A-CBCA-7095-C89C-E6C5AB2B24FD}"/>
              </a:ext>
            </a:extLst>
          </p:cNvPr>
          <p:cNvSpPr txBox="1"/>
          <p:nvPr/>
        </p:nvSpPr>
        <p:spPr>
          <a:xfrm>
            <a:off x="2635976" y="239970"/>
            <a:ext cx="6920048" cy="400110"/>
          </a:xfrm>
          <a:prstGeom prst="rect">
            <a:avLst/>
          </a:prstGeom>
          <a:noFill/>
        </p:spPr>
        <p:txBody>
          <a:bodyPr wrap="square">
            <a:spAutoFit/>
          </a:bodyPr>
          <a:lstStyle/>
          <a:p>
            <a:pPr algn="ctr"/>
            <a:r>
              <a:rPr lang="en-GB" sz="2000" b="1" dirty="0">
                <a:effectLst/>
                <a:latin typeface="Times New Roman" panose="02020603050405020304" pitchFamily="18" charset="0"/>
                <a:cs typeface="Times New Roman" panose="02020603050405020304" pitchFamily="18" charset="0"/>
              </a:rPr>
              <a:t>Shares and growth rates of export by type (%), 2006-2022 </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61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D55C6-182E-99F6-9FEC-E39BF8679E66}"/>
              </a:ext>
            </a:extLst>
          </p:cNvPr>
          <p:cNvSpPr>
            <a:spLocks noGrp="1"/>
          </p:cNvSpPr>
          <p:nvPr>
            <p:ph idx="1"/>
          </p:nvPr>
        </p:nvSpPr>
        <p:spPr/>
        <p:txBody>
          <a:bodyPr/>
          <a:lstStyle/>
          <a:p>
            <a:pPr algn="just">
              <a:lnSpc>
                <a:spcPct val="200000"/>
              </a:lnSpc>
            </a:pPr>
            <a:r>
              <a:rPr lang="en-GB" sz="1800" dirty="0">
                <a:effectLst/>
                <a:latin typeface="Times New Roman" panose="02020603050405020304" pitchFamily="18" charset="0"/>
                <a:cs typeface="Times New Roman" panose="02020603050405020304" pitchFamily="18" charset="0"/>
              </a:rPr>
              <a:t>During the given period, both stable investment growth rates and volatility are clearly seen, indicating the logic of state planning. We believe a significant decline in the share of investments in ferrous metal production may be interpreted as a planned decision and the growth of the share of investments in the medical products field in 2019-2021 as a mixture of state planning and market demand. </a:t>
            </a:r>
          </a:p>
          <a:p>
            <a:pPr algn="just">
              <a:lnSpc>
                <a:spcPct val="200000"/>
              </a:lnSpc>
            </a:pPr>
            <a:r>
              <a:rPr lang="en-GB" sz="1800" dirty="0">
                <a:latin typeface="Times New Roman" panose="02020603050405020304" pitchFamily="18" charset="0"/>
                <a:cs typeface="Times New Roman" panose="02020603050405020304" pitchFamily="18" charset="0"/>
              </a:rPr>
              <a:t>Export shares were rather stable (slide 15)</a:t>
            </a:r>
            <a:endParaRPr lang="en-GB" dirty="0">
              <a:latin typeface="Times New Roman" panose="02020603050405020304" pitchFamily="18"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308927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CAC15B-00C7-4E18-BD2F-DE8FB32A21DF}"/>
              </a:ext>
            </a:extLst>
          </p:cNvPr>
          <p:cNvGraphicFramePr>
            <a:graphicFrameLocks noGrp="1"/>
          </p:cNvGraphicFramePr>
          <p:nvPr>
            <p:extLst>
              <p:ext uri="{D42A27DB-BD31-4B8C-83A1-F6EECF244321}">
                <p14:modId xmlns:p14="http://schemas.microsoft.com/office/powerpoint/2010/main" val="1561222284"/>
              </p:ext>
            </p:extLst>
          </p:nvPr>
        </p:nvGraphicFramePr>
        <p:xfrm>
          <a:off x="259081" y="917708"/>
          <a:ext cx="11673837" cy="4021974"/>
        </p:xfrm>
        <a:graphic>
          <a:graphicData uri="http://schemas.openxmlformats.org/drawingml/2006/table">
            <a:tbl>
              <a:tblPr/>
              <a:tblGrid>
                <a:gridCol w="2082467">
                  <a:extLst>
                    <a:ext uri="{9D8B030D-6E8A-4147-A177-3AD203B41FA5}">
                      <a16:colId xmlns:a16="http://schemas.microsoft.com/office/drawing/2014/main" val="1579801589"/>
                    </a:ext>
                  </a:extLst>
                </a:gridCol>
                <a:gridCol w="940037">
                  <a:extLst>
                    <a:ext uri="{9D8B030D-6E8A-4147-A177-3AD203B41FA5}">
                      <a16:colId xmlns:a16="http://schemas.microsoft.com/office/drawing/2014/main" val="762139928"/>
                    </a:ext>
                  </a:extLst>
                </a:gridCol>
                <a:gridCol w="1085316">
                  <a:extLst>
                    <a:ext uri="{9D8B030D-6E8A-4147-A177-3AD203B41FA5}">
                      <a16:colId xmlns:a16="http://schemas.microsoft.com/office/drawing/2014/main" val="54183797"/>
                    </a:ext>
                  </a:extLst>
                </a:gridCol>
                <a:gridCol w="1239140">
                  <a:extLst>
                    <a:ext uri="{9D8B030D-6E8A-4147-A177-3AD203B41FA5}">
                      <a16:colId xmlns:a16="http://schemas.microsoft.com/office/drawing/2014/main" val="1230453659"/>
                    </a:ext>
                  </a:extLst>
                </a:gridCol>
                <a:gridCol w="1138505">
                  <a:extLst>
                    <a:ext uri="{9D8B030D-6E8A-4147-A177-3AD203B41FA5}">
                      <a16:colId xmlns:a16="http://schemas.microsoft.com/office/drawing/2014/main" val="565345438"/>
                    </a:ext>
                  </a:extLst>
                </a:gridCol>
                <a:gridCol w="1297093">
                  <a:extLst>
                    <a:ext uri="{9D8B030D-6E8A-4147-A177-3AD203B41FA5}">
                      <a16:colId xmlns:a16="http://schemas.microsoft.com/office/drawing/2014/main" val="468212562"/>
                    </a:ext>
                  </a:extLst>
                </a:gridCol>
                <a:gridCol w="1297093">
                  <a:extLst>
                    <a:ext uri="{9D8B030D-6E8A-4147-A177-3AD203B41FA5}">
                      <a16:colId xmlns:a16="http://schemas.microsoft.com/office/drawing/2014/main" val="4103563552"/>
                    </a:ext>
                  </a:extLst>
                </a:gridCol>
                <a:gridCol w="1297093">
                  <a:extLst>
                    <a:ext uri="{9D8B030D-6E8A-4147-A177-3AD203B41FA5}">
                      <a16:colId xmlns:a16="http://schemas.microsoft.com/office/drawing/2014/main" val="801415984"/>
                    </a:ext>
                  </a:extLst>
                </a:gridCol>
                <a:gridCol w="1297093">
                  <a:extLst>
                    <a:ext uri="{9D8B030D-6E8A-4147-A177-3AD203B41FA5}">
                      <a16:colId xmlns:a16="http://schemas.microsoft.com/office/drawing/2014/main" val="1129022976"/>
                    </a:ext>
                  </a:extLst>
                </a:gridCol>
              </a:tblGrid>
              <a:tr h="75835">
                <a:tc rowSpan="2">
                  <a:txBody>
                    <a:bodyPr/>
                    <a:lstStyle/>
                    <a:p>
                      <a:pPr algn="l" fontAlgn="t"/>
                      <a:endParaRPr lang="x-none" sz="1400" dirty="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gridSpan="5">
                  <a:txBody>
                    <a:bodyPr/>
                    <a:lstStyle/>
                    <a:p>
                      <a:pPr algn="ctr" fontAlgn="t"/>
                      <a:r>
                        <a:rPr lang="en-GB" sz="1400" b="1">
                          <a:effectLst/>
                          <a:latin typeface="Times New Roman" panose="02020603050405020304" pitchFamily="18" charset="0"/>
                          <a:cs typeface="Times New Roman" panose="02020603050405020304" pitchFamily="18" charset="0"/>
                        </a:rPr>
                        <a:t>Shares (%)</a:t>
                      </a:r>
                      <a:endParaRPr lang="en-GB"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3">
                  <a:txBody>
                    <a:bodyPr/>
                    <a:lstStyle/>
                    <a:p>
                      <a:pPr algn="ctr" fontAlgn="t"/>
                      <a:r>
                        <a:rPr lang="en-GB" sz="1400" b="1">
                          <a:effectLst/>
                          <a:latin typeface="Times New Roman" panose="02020603050405020304" pitchFamily="18" charset="0"/>
                          <a:cs typeface="Times New Roman" panose="02020603050405020304" pitchFamily="18" charset="0"/>
                        </a:rPr>
                        <a:t>Annual growth (%)</a:t>
                      </a:r>
                      <a:endParaRPr lang="en-GB"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698161631"/>
                  </a:ext>
                </a:extLst>
              </a:tr>
              <a:tr h="75835">
                <a:tc vMerge="1">
                  <a:txBody>
                    <a:bodyPr/>
                    <a:lstStyle/>
                    <a:p>
                      <a:endParaRPr lang="x-none"/>
                    </a:p>
                  </a:txBody>
                  <a:tcPr/>
                </a:tc>
                <a:tc>
                  <a:txBody>
                    <a:bodyPr/>
                    <a:lstStyle/>
                    <a:p>
                      <a:pPr algn="ctr" fontAlgn="t"/>
                      <a:r>
                        <a:rPr lang="x-none" sz="1400" b="1">
                          <a:effectLst/>
                          <a:latin typeface="Times New Roman" panose="02020603050405020304" pitchFamily="18" charset="0"/>
                          <a:cs typeface="Times New Roman" panose="02020603050405020304" pitchFamily="18" charset="0"/>
                        </a:rPr>
                        <a:t>2006</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2012</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2019</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2020</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2021</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2019</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2020</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2021</a:t>
                      </a:r>
                      <a:endParaRPr lang="x-none" sz="140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3834172660"/>
                  </a:ext>
                </a:extLst>
              </a:tr>
              <a:tr h="138594">
                <a:tc>
                  <a:txBody>
                    <a:bodyPr/>
                    <a:lstStyle/>
                    <a:p>
                      <a:pPr algn="l" fontAlgn="t"/>
                      <a:r>
                        <a:rPr lang="en-GB" sz="1400" b="1" dirty="0">
                          <a:effectLst/>
                          <a:latin typeface="Times New Roman" panose="02020603050405020304" pitchFamily="18" charset="0"/>
                          <a:cs typeface="Times New Roman" panose="02020603050405020304" pitchFamily="18" charset="0"/>
                        </a:rPr>
                        <a:t>Total value, </a:t>
                      </a:r>
                      <a:r>
                        <a:rPr lang="en-GB" sz="1400" b="1" dirty="0" err="1">
                          <a:effectLst/>
                          <a:latin typeface="Times New Roman" panose="02020603050405020304" pitchFamily="18" charset="0"/>
                          <a:cs typeface="Times New Roman" panose="02020603050405020304" pitchFamily="18" charset="0"/>
                        </a:rPr>
                        <a:t>bln.yuan</a:t>
                      </a:r>
                      <a:endParaRPr lang="en-GB" sz="1400" b="1" dirty="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2628,4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12336,7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21384,9</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21377,3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22623,4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3,1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-2,2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b="1">
                          <a:effectLst/>
                          <a:latin typeface="Times New Roman" panose="02020603050405020304" pitchFamily="18" charset="0"/>
                          <a:cs typeface="Times New Roman" panose="02020603050405020304" pitchFamily="18" charset="0"/>
                        </a:rPr>
                        <a:t>13,5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1863738241"/>
                  </a:ext>
                </a:extLst>
              </a:tr>
              <a:tr h="138594">
                <a:tc>
                  <a:txBody>
                    <a:bodyPr/>
                    <a:lstStyle/>
                    <a:p>
                      <a:pPr algn="l" fontAlgn="t"/>
                      <a:endParaRPr lang="en-GB" sz="1400" b="1" dirty="0">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endParaRPr lang="x-none" sz="1400" b="1">
                        <a:effectLst/>
                        <a:latin typeface="Times New Roman" panose="02020603050405020304" pitchFamily="18" charset="0"/>
                        <a:cs typeface="Times New Roman" panose="02020603050405020304" pitchFamily="18" charset="0"/>
                      </a:endParaRP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10003"/>
                  </a:ext>
                </a:extLst>
              </a:tr>
              <a:tr h="515152">
                <a:tc>
                  <a:txBody>
                    <a:bodyPr/>
                    <a:lstStyle/>
                    <a:p>
                      <a:pPr algn="l" fontAlgn="t"/>
                      <a:r>
                        <a:rPr lang="en-GB" sz="1400" dirty="0">
                          <a:effectLst/>
                          <a:latin typeface="Times New Roman" panose="02020603050405020304" pitchFamily="18" charset="0"/>
                          <a:cs typeface="Times New Roman" panose="02020603050405020304" pitchFamily="18" charset="0"/>
                        </a:rPr>
                        <a:t>Production of Computers, Communication and and Other Electronic Equipment</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8,2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10,7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16,8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22,3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048727472"/>
                  </a:ext>
                </a:extLst>
              </a:tr>
              <a:tr h="326873">
                <a:tc>
                  <a:txBody>
                    <a:bodyPr/>
                    <a:lstStyle/>
                    <a:p>
                      <a:pPr algn="l" fontAlgn="t"/>
                      <a:r>
                        <a:rPr lang="en-GB" sz="1400" dirty="0">
                          <a:effectLst/>
                          <a:latin typeface="Times New Roman" panose="02020603050405020304" pitchFamily="18" charset="0"/>
                          <a:cs typeface="Times New Roman" panose="02020603050405020304" pitchFamily="18" charset="0"/>
                        </a:rPr>
                        <a:t>Production of Non-metallic Mineral Products</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10,1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10,6</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14,1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333424159"/>
                  </a:ext>
                </a:extLst>
              </a:tr>
              <a:tr h="264114">
                <a:tc>
                  <a:txBody>
                    <a:bodyPr/>
                    <a:lstStyle/>
                    <a:p>
                      <a:pPr algn="l" fontAlgn="t"/>
                      <a:r>
                        <a:rPr lang="en-GB" sz="1400" dirty="0">
                          <a:effectLst/>
                          <a:latin typeface="Times New Roman" panose="02020603050405020304" pitchFamily="18" charset="0"/>
                          <a:cs typeface="Times New Roman" panose="02020603050405020304" pitchFamily="18" charset="0"/>
                        </a:rPr>
                        <a:t>Production of Special Purpose Machinery</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8,4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24,3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3592403499"/>
                  </a:ext>
                </a:extLst>
              </a:tr>
              <a:tr h="326873">
                <a:tc>
                  <a:txBody>
                    <a:bodyPr/>
                    <a:lstStyle/>
                    <a:p>
                      <a:pPr algn="l" fontAlgn="t"/>
                      <a:r>
                        <a:rPr lang="en-GB" sz="1400" dirty="0">
                          <a:effectLst/>
                          <a:latin typeface="Times New Roman" panose="02020603050405020304" pitchFamily="18" charset="0"/>
                          <a:cs typeface="Times New Roman" panose="02020603050405020304" pitchFamily="18" charset="0"/>
                        </a:rPr>
                        <a:t>Production of Electrical Machinery and Apparatus</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6,7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-7,6</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23,3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918146079"/>
                  </a:ext>
                </a:extLst>
              </a:tr>
              <a:tr h="201354">
                <a:tc>
                  <a:txBody>
                    <a:bodyPr/>
                    <a:lstStyle/>
                    <a:p>
                      <a:pPr algn="l" fontAlgn="t"/>
                      <a:r>
                        <a:rPr lang="en-GB" sz="1400" dirty="0">
                          <a:effectLst/>
                          <a:latin typeface="Times New Roman" panose="02020603050405020304" pitchFamily="18" charset="0"/>
                          <a:cs typeface="Times New Roman" panose="02020603050405020304" pitchFamily="18" charset="0"/>
                        </a:rPr>
                        <a:t>Production of Medicines</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2,9</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2,9</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8,4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28,4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10,6</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1487063852"/>
                  </a:ext>
                </a:extLst>
              </a:tr>
              <a:tr h="264114">
                <a:tc>
                  <a:txBody>
                    <a:bodyPr/>
                    <a:lstStyle/>
                    <a:p>
                      <a:pPr algn="l" fontAlgn="t"/>
                      <a:r>
                        <a:rPr lang="en-GB" sz="1400" dirty="0">
                          <a:effectLst/>
                          <a:latin typeface="Times New Roman" panose="02020603050405020304" pitchFamily="18" charset="0"/>
                          <a:cs typeface="Times New Roman" panose="02020603050405020304" pitchFamily="18" charset="0"/>
                        </a:rPr>
                        <a:t>Production of Automobiles</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en-GB" sz="1400" dirty="0">
                          <a:effectLst/>
                          <a:latin typeface="Times New Roman" panose="02020603050405020304" pitchFamily="18" charset="0"/>
                          <a:cs typeface="Times New Roman" panose="02020603050405020304" pitchFamily="18" charset="0"/>
                        </a:rPr>
                        <a:t>-</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6,3</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5,5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5,0</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-1,5</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-12,4</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-3,7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2842779686"/>
                  </a:ext>
                </a:extLst>
              </a:tr>
              <a:tr h="452393">
                <a:tc>
                  <a:txBody>
                    <a:bodyPr/>
                    <a:lstStyle/>
                    <a:p>
                      <a:pPr algn="l" fontAlgn="t"/>
                      <a:r>
                        <a:rPr lang="en-GB" sz="1400" dirty="0">
                          <a:effectLst/>
                          <a:latin typeface="Times New Roman" panose="02020603050405020304" pitchFamily="18" charset="0"/>
                          <a:cs typeface="Times New Roman" panose="02020603050405020304" pitchFamily="18" charset="0"/>
                        </a:rPr>
                        <a:t>Production of Raw Chemical Materials and Chemical Products</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9,6</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9,1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7,1</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7,8</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4,2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a:effectLst/>
                          <a:latin typeface="Times New Roman" panose="02020603050405020304" pitchFamily="18" charset="0"/>
                          <a:cs typeface="Times New Roman" panose="02020603050405020304" pitchFamily="18" charset="0"/>
                        </a:rPr>
                        <a:t>-1,2</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tc>
                  <a:txBody>
                    <a:bodyPr/>
                    <a:lstStyle/>
                    <a:p>
                      <a:pPr algn="ctr" fontAlgn="t"/>
                      <a:r>
                        <a:rPr lang="x-none" sz="1400" dirty="0">
                          <a:effectLst/>
                          <a:latin typeface="Times New Roman" panose="02020603050405020304" pitchFamily="18" charset="0"/>
                          <a:cs typeface="Times New Roman" panose="02020603050405020304" pitchFamily="18" charset="0"/>
                        </a:rPr>
                        <a:t>15,7</a:t>
                      </a:r>
                    </a:p>
                  </a:txBody>
                  <a:tcPr marL="6537" marR="6537" marT="6537" marB="6537">
                    <a:lnL w="9525" cap="flat" cmpd="sng" algn="ctr">
                      <a:solidFill>
                        <a:srgbClr val="E2E2DC"/>
                      </a:solidFill>
                      <a:prstDash val="solid"/>
                      <a:round/>
                      <a:headEnd type="none" w="med" len="med"/>
                      <a:tailEnd type="none" w="med" len="med"/>
                    </a:lnL>
                    <a:lnR w="9525" cap="flat" cmpd="sng" algn="ctr">
                      <a:solidFill>
                        <a:srgbClr val="E2E2DC"/>
                      </a:solidFill>
                      <a:prstDash val="solid"/>
                      <a:round/>
                      <a:headEnd type="none" w="med" len="med"/>
                      <a:tailEnd type="none" w="med" len="med"/>
                    </a:lnR>
                    <a:lnT w="9525" cap="flat" cmpd="sng" algn="ctr">
                      <a:solidFill>
                        <a:srgbClr val="E2E2DC"/>
                      </a:solidFill>
                      <a:prstDash val="solid"/>
                      <a:round/>
                      <a:headEnd type="none" w="med" len="med"/>
                      <a:tailEnd type="none" w="med" len="med"/>
                    </a:lnT>
                    <a:lnB w="9525" cap="flat" cmpd="sng" algn="ctr">
                      <a:solidFill>
                        <a:srgbClr val="E2E2DC"/>
                      </a:solidFill>
                      <a:prstDash val="solid"/>
                      <a:round/>
                      <a:headEnd type="none" w="med" len="med"/>
                      <a:tailEnd type="none" w="med" len="med"/>
                    </a:lnB>
                  </a:tcPr>
                </a:tc>
                <a:extLst>
                  <a:ext uri="{0D108BD9-81ED-4DB2-BD59-A6C34878D82A}">
                    <a16:rowId xmlns:a16="http://schemas.microsoft.com/office/drawing/2014/main" val="331702288"/>
                  </a:ext>
                </a:extLst>
              </a:tr>
            </a:tbl>
          </a:graphicData>
        </a:graphic>
      </p:graphicFrame>
      <p:sp>
        <p:nvSpPr>
          <p:cNvPr id="7" name="Rectangle 2">
            <a:extLst>
              <a:ext uri="{FF2B5EF4-FFF2-40B4-BE49-F238E27FC236}">
                <a16:creationId xmlns:a16="http://schemas.microsoft.com/office/drawing/2014/main" id="{A131BACB-152B-31D2-1245-4EAF2714036B}"/>
              </a:ext>
            </a:extLst>
          </p:cNvPr>
          <p:cNvSpPr>
            <a:spLocks noChangeArrowheads="1"/>
          </p:cNvSpPr>
          <p:nvPr/>
        </p:nvSpPr>
        <p:spPr bwMode="auto">
          <a:xfrm>
            <a:off x="2384607" y="271377"/>
            <a:ext cx="8180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b="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Shares and growth rates of investment in manufacturing </a:t>
            </a:r>
            <a:r>
              <a:rPr kumimoji="0" lang="x-none" altLang="x-none" b="0" i="0" u="none" strike="noStrike" cap="none" normalizeH="0" baseline="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by </a:t>
            </a:r>
            <a:r>
              <a:rPr kumimoji="0" lang="en-US" altLang="x-none" b="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industries</a:t>
            </a:r>
            <a:r>
              <a:rPr kumimoji="0" lang="x-none" altLang="x-none" b="0" i="0" u="none" strike="noStrike" cap="none" normalizeH="0" baseline="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x-none" altLang="x-none" b="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2006-2021.</a:t>
            </a:r>
            <a:endParaRPr kumimoji="0" lang="x-none" altLang="x-none"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841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7D494-6811-F681-1414-3F26AE3A27C0}"/>
              </a:ext>
            </a:extLst>
          </p:cNvPr>
          <p:cNvSpPr>
            <a:spLocks noGrp="1"/>
          </p:cNvSpPr>
          <p:nvPr>
            <p:ph idx="1"/>
          </p:nvPr>
        </p:nvSpPr>
        <p:spPr>
          <a:xfrm>
            <a:off x="460465" y="636903"/>
            <a:ext cx="11271069" cy="5855335"/>
          </a:xfrm>
        </p:spPr>
        <p:txBody>
          <a:bodyPr>
            <a:normAutofit/>
          </a:bodyPr>
          <a:lstStyle/>
          <a:p>
            <a:pPr>
              <a:lnSpc>
                <a:spcPct val="120000"/>
              </a:lnSpc>
            </a:pPr>
            <a:r>
              <a:rPr lang="en-GB" sz="2200" dirty="0">
                <a:latin typeface="Times New Roman" panose="02020603050405020304" pitchFamily="18" charset="0"/>
                <a:cs typeface="Times New Roman" panose="02020603050405020304" pitchFamily="18" charset="0"/>
              </a:rPr>
              <a:t>Export growth fluctuations added uncertainty to Chinese domestic economic development during the Covid lockdowns. In contrast to investment, export showed two dramatic slowdowns in 2020 and 2022. </a:t>
            </a:r>
            <a:endParaRPr lang="ru-RU" sz="2200" dirty="0">
              <a:latin typeface="Times New Roman" panose="02020603050405020304" pitchFamily="18" charset="0"/>
              <a:cs typeface="Times New Roman" panose="02020603050405020304" pitchFamily="18" charset="0"/>
            </a:endParaRPr>
          </a:p>
          <a:p>
            <a:pPr>
              <a:lnSpc>
                <a:spcPct val="120000"/>
              </a:lnSpc>
            </a:pPr>
            <a:r>
              <a:rPr lang="en-GB" sz="2200" dirty="0">
                <a:latin typeface="Times New Roman" panose="02020603050405020304" pitchFamily="18" charset="0"/>
                <a:cs typeface="Times New Roman" panose="02020603050405020304" pitchFamily="18" charset="0"/>
              </a:rPr>
              <a:t>The average growth rate for sixteen years (2006-2022) is 8.5 % but in the last four years the rates noticeably differed from this figure: 0.2% in 2019, 3.6% in 2020, 29.9% in 2021 and 6.9% in 2022. </a:t>
            </a:r>
            <a:endParaRPr lang="ru-RU" sz="2200" dirty="0">
              <a:latin typeface="Times New Roman" panose="02020603050405020304" pitchFamily="18" charset="0"/>
              <a:cs typeface="Times New Roman" panose="02020603050405020304" pitchFamily="18" charset="0"/>
            </a:endParaRPr>
          </a:p>
          <a:p>
            <a:pPr>
              <a:lnSpc>
                <a:spcPct val="120000"/>
              </a:lnSpc>
            </a:pPr>
            <a:r>
              <a:rPr lang="en-US" sz="2200" dirty="0">
                <a:latin typeface="Times New Roman" panose="02020603050405020304" pitchFamily="18" charset="0"/>
                <a:cs typeface="Times New Roman" panose="02020603050405020304" pitchFamily="18" charset="0"/>
              </a:rPr>
              <a:t>D</a:t>
            </a:r>
            <a:r>
              <a:rPr lang="en-GB" sz="2200" dirty="0">
                <a:latin typeface="Times New Roman" panose="02020603050405020304" pitchFamily="18" charset="0"/>
                <a:cs typeface="Times New Roman" panose="02020603050405020304" pitchFamily="18" charset="0"/>
              </a:rPr>
              <a:t>elayed deliveries in 2021 yielded almost 30% growth and a total of 43% over these four years (11,6% average). Difficulties in export expansion had been visible since 2019, but we can assume they were due to contractual, financial and logistical complications for export operations. </a:t>
            </a:r>
          </a:p>
          <a:p>
            <a:pPr>
              <a:lnSpc>
                <a:spcPct val="120000"/>
              </a:lnSpc>
            </a:pPr>
            <a:r>
              <a:rPr lang="en-GB" sz="2200" dirty="0">
                <a:latin typeface="Times New Roman" panose="02020603050405020304" pitchFamily="18" charset="0"/>
                <a:cs typeface="Times New Roman" panose="02020603050405020304" pitchFamily="18" charset="0"/>
              </a:rPr>
              <a:t>Some of changes in export dynamics can be easily attributed to the global Covid-19 specific demand: finished textile product exports almost tripled in 2020, and medical exports doubled in 2021. </a:t>
            </a:r>
          </a:p>
          <a:p>
            <a:endParaRPr lang="x-none" sz="3200" dirty="0"/>
          </a:p>
        </p:txBody>
      </p:sp>
    </p:spTree>
    <p:extLst>
      <p:ext uri="{BB962C8B-B14F-4D97-AF65-F5344CB8AC3E}">
        <p14:creationId xmlns:p14="http://schemas.microsoft.com/office/powerpoint/2010/main" val="66598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8378"/>
          </a:xfrm>
        </p:spPr>
        <p:txBody>
          <a:bodyPr>
            <a:normAutofit/>
          </a:bodyPr>
          <a:lstStyle/>
          <a:p>
            <a:pPr algn="ctr"/>
            <a:r>
              <a:rPr lang="en-US" sz="4000" dirty="0">
                <a:latin typeface="Times New Roman" panose="02020603050405020304" pitchFamily="18" charset="0"/>
                <a:cs typeface="Times New Roman" panose="02020603050405020304" pitchFamily="18" charset="0"/>
              </a:rPr>
              <a:t>Key issues of Chinese economy</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04957"/>
            <a:ext cx="10515600" cy="4972006"/>
          </a:xfrm>
        </p:spPr>
        <p:txBody>
          <a:bodyPr>
            <a:normAutofit/>
          </a:bodyPr>
          <a:lstStyle/>
          <a:p>
            <a:r>
              <a:rPr lang="en-US" sz="2000" dirty="0">
                <a:latin typeface="Times New Roman" panose="02020603050405020304" pitchFamily="18" charset="0"/>
                <a:cs typeface="Times New Roman" panose="02020603050405020304" pitchFamily="18" charset="0"/>
              </a:rPr>
              <a:t>Fast growth</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so long has brought GDP PPP (2017) per capita from $1,5 to $20 </a:t>
            </a:r>
            <a:r>
              <a:rPr lang="en-US" sz="2000" dirty="0" err="1">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Next step?</a:t>
            </a:r>
          </a:p>
          <a:p>
            <a:r>
              <a:rPr lang="en-US" sz="2000" dirty="0">
                <a:latin typeface="Times New Roman" panose="02020603050405020304" pitchFamily="18" charset="0"/>
                <a:cs typeface="Times New Roman" panose="02020603050405020304" pitchFamily="18" charset="0"/>
              </a:rPr>
              <a:t>Demographic experiment has its difficult sides…</a:t>
            </a:r>
          </a:p>
          <a:p>
            <a:r>
              <a:rPr lang="en-US" sz="2000" dirty="0">
                <a:latin typeface="Times New Roman" panose="02020603050405020304" pitchFamily="18" charset="0"/>
                <a:cs typeface="Times New Roman" panose="02020603050405020304" pitchFamily="18" charset="0"/>
              </a:rPr>
              <a:t>Global trade is growing no so fast for potential capacity of economy… may be in 2023…</a:t>
            </a:r>
          </a:p>
          <a:p>
            <a:r>
              <a:rPr lang="en-US" sz="2000" dirty="0">
                <a:latin typeface="Times New Roman" panose="02020603050405020304" pitchFamily="18" charset="0"/>
                <a:cs typeface="Times New Roman" panose="02020603050405020304" pitchFamily="18" charset="0"/>
              </a:rPr>
              <a:t>All the institutes have been formatted for fast growth – rearrangement requires time.</a:t>
            </a:r>
          </a:p>
          <a:p>
            <a:r>
              <a:rPr lang="en-US" sz="2000" dirty="0">
                <a:latin typeface="Times New Roman" panose="02020603050405020304" pitchFamily="18" charset="0"/>
                <a:cs typeface="Times New Roman" panose="02020603050405020304" pitchFamily="18" charset="0"/>
              </a:rPr>
              <a:t>Decisions of Congress in 2012 were difficult to achieve: domestic consumption V export.</a:t>
            </a:r>
          </a:p>
          <a:p>
            <a:r>
              <a:rPr lang="en-US" sz="2000" dirty="0">
                <a:latin typeface="Times New Roman" panose="02020603050405020304" pitchFamily="18" charset="0"/>
                <a:cs typeface="Times New Roman" panose="02020603050405020304" pitchFamily="18" charset="0"/>
              </a:rPr>
              <a:t>Energy and Climate program is for $15 trillion… till 2060…</a:t>
            </a:r>
          </a:p>
          <a:p>
            <a:r>
              <a:rPr lang="en-US" sz="2000" dirty="0">
                <a:latin typeface="Times New Roman" panose="02020603050405020304" pitchFamily="18" charset="0"/>
                <a:cs typeface="Times New Roman" panose="02020603050405020304" pitchFamily="18" charset="0"/>
              </a:rPr>
              <a:t>Social inequality is substantial and affecting housing…</a:t>
            </a:r>
          </a:p>
          <a:p>
            <a:r>
              <a:rPr lang="en-US" sz="2000" dirty="0">
                <a:latin typeface="Times New Roman" panose="02020603050405020304" pitchFamily="18" charset="0"/>
                <a:cs typeface="Times New Roman" panose="02020603050405020304" pitchFamily="18" charset="0"/>
              </a:rPr>
              <a:t>Construction and Housing Development Cs. is under stress of underfinancing from customers.</a:t>
            </a:r>
          </a:p>
          <a:p>
            <a:r>
              <a:rPr lang="en-US" sz="2000" dirty="0">
                <a:latin typeface="Times New Roman" panose="02020603050405020304" pitchFamily="18" charset="0"/>
                <a:cs typeface="Times New Roman" panose="02020603050405020304" pitchFamily="18" charset="0"/>
              </a:rPr>
              <a:t>We observe “Japanese” effect: High investment with “Low” growth (5-6%).</a:t>
            </a:r>
          </a:p>
          <a:p>
            <a:r>
              <a:rPr lang="en-US" sz="2000" dirty="0">
                <a:latin typeface="Times New Roman" panose="02020603050405020304" pitchFamily="18" charset="0"/>
                <a:cs typeface="Times New Roman" panose="02020603050405020304" pitchFamily="18" charset="0"/>
              </a:rPr>
              <a:t>It may be called “middle income trap” (normally from 5% to 2%) – Chinese style.</a:t>
            </a:r>
          </a:p>
          <a:p>
            <a:r>
              <a:rPr lang="en-US" sz="2000" dirty="0">
                <a:latin typeface="Times New Roman" panose="02020603050405020304" pitchFamily="18" charset="0"/>
                <a:cs typeface="Times New Roman" panose="02020603050405020304" pitchFamily="18" charset="0"/>
              </a:rPr>
              <a:t>Potential growth and other trends indicate probably – seeking the New Normal path.</a:t>
            </a:r>
          </a:p>
          <a:p>
            <a:r>
              <a:rPr lang="en-US" sz="2000" dirty="0">
                <a:latin typeface="Times New Roman" panose="02020603050405020304" pitchFamily="18" charset="0"/>
                <a:cs typeface="Times New Roman" panose="02020603050405020304" pitchFamily="18" charset="0"/>
              </a:rPr>
              <a:t>Below – our analysis of Capital Formation and Growth in 2000s, esp. recently… </a:t>
            </a:r>
          </a:p>
          <a:p>
            <a:endParaRPr lang="en-US"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46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1BD3-EC64-9348-DF19-9DFBCCEEC219}"/>
              </a:ext>
            </a:extLst>
          </p:cNvPr>
          <p:cNvSpPr>
            <a:spLocks noGrp="1"/>
          </p:cNvSpPr>
          <p:nvPr>
            <p:ph type="title"/>
          </p:nvPr>
        </p:nvSpPr>
        <p:spPr>
          <a:xfrm>
            <a:off x="838200" y="136525"/>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Conclusion</a:t>
            </a:r>
            <a:endParaRPr lang="x-none"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1CB194-DD98-A060-D670-009EE31FB97B}"/>
              </a:ext>
            </a:extLst>
          </p:cNvPr>
          <p:cNvSpPr>
            <a:spLocks noGrp="1"/>
          </p:cNvSpPr>
          <p:nvPr>
            <p:ph idx="1"/>
          </p:nvPr>
        </p:nvSpPr>
        <p:spPr>
          <a:xfrm>
            <a:off x="203200" y="1177925"/>
            <a:ext cx="11785600" cy="5680075"/>
          </a:xfrm>
        </p:spPr>
        <p:txBody>
          <a:bodyPr>
            <a:noAutofit/>
          </a:bodyPr>
          <a:lstStyle/>
          <a:p>
            <a:pPr algn="just">
              <a:lnSpc>
                <a:spcPct val="100000"/>
              </a:lnSpc>
            </a:pPr>
            <a:r>
              <a:rPr lang="en-GB" sz="2000" dirty="0">
                <a:effectLst/>
                <a:latin typeface="Times New Roman" panose="02020603050405020304" pitchFamily="18" charset="0"/>
                <a:cs typeface="Times New Roman" panose="02020603050405020304" pitchFamily="18" charset="0"/>
              </a:rPr>
              <a:t>Chinese economy continues its fast economic growth in spite of external shocks and internal demographic problems, inequality, and post-pandemic health issues. It is true that 5-6% growth rates are less impressive than the previous 10%, but they are well above the global averages. The engines of this growth are still capital formation and export</a:t>
            </a:r>
            <a:r>
              <a:rPr lang="ru-RU" sz="2000" dirty="0">
                <a:effectLst/>
                <a:latin typeface="Times New Roman" panose="02020603050405020304" pitchFamily="18" charset="0"/>
                <a:cs typeface="Times New Roman" panose="02020603050405020304" pitchFamily="18" charset="0"/>
              </a:rPr>
              <a:t>.</a:t>
            </a:r>
          </a:p>
          <a:p>
            <a:pPr algn="just">
              <a:lnSpc>
                <a:spcPct val="100000"/>
              </a:lnSpc>
            </a:pPr>
            <a:r>
              <a:rPr lang="en-GB" sz="2000" dirty="0">
                <a:latin typeface="Times New Roman" panose="02020603050405020304" pitchFamily="18" charset="0"/>
                <a:cs typeface="Times New Roman" panose="02020603050405020304" pitchFamily="18" charset="0"/>
              </a:rPr>
              <a:t>T</a:t>
            </a:r>
            <a:r>
              <a:rPr lang="en-GB" sz="2000" dirty="0">
                <a:effectLst/>
                <a:latin typeface="Times New Roman" panose="02020603050405020304" pitchFamily="18" charset="0"/>
                <a:cs typeface="Times New Roman" panose="02020603050405020304" pitchFamily="18" charset="0"/>
              </a:rPr>
              <a:t>he country has not attained the objective to increase the share of personal consumption in GDP and decrease the capital formation rate. </a:t>
            </a:r>
          </a:p>
          <a:p>
            <a:pPr algn="just">
              <a:lnSpc>
                <a:spcPct val="100000"/>
              </a:lnSpc>
            </a:pPr>
            <a:r>
              <a:rPr lang="en-GB" sz="2000" dirty="0">
                <a:effectLst/>
                <a:latin typeface="Times New Roman" panose="02020603050405020304" pitchFamily="18" charset="0"/>
                <a:cs typeface="Times New Roman" panose="02020603050405020304" pitchFamily="18" charset="0"/>
              </a:rPr>
              <a:t>Macroeconomic proportions and inequality in the economy and society remain essentially the same. Interrelations between revenues, profits and investment in industries of manufacturing show similar characteristics from 2006 to 2021. </a:t>
            </a:r>
            <a:endParaRPr lang="en-GB" sz="2000" dirty="0">
              <a:latin typeface="Times New Roman" panose="02020603050405020304" pitchFamily="18" charset="0"/>
              <a:cs typeface="Times New Roman" panose="02020603050405020304" pitchFamily="18" charset="0"/>
            </a:endParaRPr>
          </a:p>
          <a:p>
            <a:pPr algn="just">
              <a:lnSpc>
                <a:spcPct val="100000"/>
              </a:lnSpc>
            </a:pPr>
            <a:r>
              <a:rPr lang="en-GB" sz="2000" dirty="0">
                <a:effectLst/>
                <a:latin typeface="Times New Roman" panose="02020603050405020304" pitchFamily="18" charset="0"/>
                <a:cs typeface="Times New Roman" panose="02020603050405020304" pitchFamily="18" charset="0"/>
              </a:rPr>
              <a:t>The picture of changing sectorial and industry shares of real investment reflects tremendous efforts of planning authorities and companies to catch up with changes in domestic and global market demand. In a span of a few years - especially in 2020–2022 - investments in some industries demonstrated substantial fluctuations, reflecting export instability and changing plans. Chinese authorities are clearly focusing on high-tech production in the electronics and machinery sectors and, after the start of the pandemic, medicine, by building new physical capital in the relevant industries. </a:t>
            </a:r>
            <a:endParaRPr lang="en-GB" sz="2000" dirty="0">
              <a:latin typeface="Times New Roman" panose="02020603050405020304" pitchFamily="18" charset="0"/>
              <a:cs typeface="Times New Roman" panose="02020603050405020304" pitchFamily="18" charset="0"/>
            </a:endParaRPr>
          </a:p>
          <a:p>
            <a:pPr algn="just">
              <a:lnSpc>
                <a:spcPct val="100000"/>
              </a:lnSpc>
            </a:pPr>
            <a:endParaRPr lang="en-GB" sz="2000" dirty="0">
              <a:latin typeface="Times New Roman" panose="02020603050405020304" pitchFamily="18" charset="0"/>
              <a:cs typeface="Times New Roman" panose="02020603050405020304" pitchFamily="18" charset="0"/>
            </a:endParaRPr>
          </a:p>
          <a:p>
            <a:pPr algn="just">
              <a:lnSpc>
                <a:spcPct val="100000"/>
              </a:lnSpc>
            </a:pP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0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3ACADE-FF12-7667-DC60-322599D5C94F}"/>
              </a:ext>
            </a:extLst>
          </p:cNvPr>
          <p:cNvPicPr>
            <a:picLocks noChangeAspect="1"/>
          </p:cNvPicPr>
          <p:nvPr/>
        </p:nvPicPr>
        <p:blipFill>
          <a:blip r:embed="rId2"/>
          <a:stretch>
            <a:fillRect/>
          </a:stretch>
        </p:blipFill>
        <p:spPr>
          <a:xfrm>
            <a:off x="1317702" y="963491"/>
            <a:ext cx="9008327" cy="4931017"/>
          </a:xfrm>
          <a:prstGeom prst="rect">
            <a:avLst/>
          </a:prstGeom>
        </p:spPr>
      </p:pic>
      <p:sp>
        <p:nvSpPr>
          <p:cNvPr id="7" name="TextBox 6">
            <a:extLst>
              <a:ext uri="{FF2B5EF4-FFF2-40B4-BE49-F238E27FC236}">
                <a16:creationId xmlns:a16="http://schemas.microsoft.com/office/drawing/2014/main" id="{F41BFDDD-4D03-C9B2-743A-615182EE2555}"/>
              </a:ext>
            </a:extLst>
          </p:cNvPr>
          <p:cNvSpPr txBox="1"/>
          <p:nvPr/>
        </p:nvSpPr>
        <p:spPr>
          <a:xfrm>
            <a:off x="1317702" y="6121349"/>
            <a:ext cx="6099716" cy="338554"/>
          </a:xfrm>
          <a:prstGeom prst="rect">
            <a:avLst/>
          </a:prstGeom>
          <a:noFill/>
        </p:spPr>
        <p:txBody>
          <a:bodyPr wrap="square">
            <a:spAutoFit/>
          </a:bodyPr>
          <a:lstStyle/>
          <a:p>
            <a:r>
              <a:rPr lang="en-GB" sz="1600" i="1" dirty="0">
                <a:solidFill>
                  <a:srgbClr val="333333"/>
                </a:solidFill>
                <a:latin typeface="Times New Roman" panose="02020603050405020304" pitchFamily="18" charset="0"/>
                <a:cs typeface="Times New Roman" panose="02020603050405020304" pitchFamily="18" charset="0"/>
              </a:rPr>
              <a:t>Source: IMF </a:t>
            </a:r>
            <a:endParaRPr lang="en-RU" sz="1600" dirty="0"/>
          </a:p>
        </p:txBody>
      </p:sp>
    </p:spTree>
    <p:extLst>
      <p:ext uri="{BB962C8B-B14F-4D97-AF65-F5344CB8AC3E}">
        <p14:creationId xmlns:p14="http://schemas.microsoft.com/office/powerpoint/2010/main" val="166065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BFECB-C7E4-D88F-FBEC-0470D8E31BC3}"/>
              </a:ext>
            </a:extLst>
          </p:cNvPr>
          <p:cNvSpPr>
            <a:spLocks noGrp="1"/>
          </p:cNvSpPr>
          <p:nvPr>
            <p:ph idx="1"/>
          </p:nvPr>
        </p:nvSpPr>
        <p:spPr>
          <a:xfrm>
            <a:off x="240030" y="352742"/>
            <a:ext cx="11300460" cy="6505258"/>
          </a:xfrm>
        </p:spPr>
        <p:txBody>
          <a:bodyPr>
            <a:normAutofit/>
          </a:bodyPr>
          <a:lstStyle/>
          <a:p>
            <a:pPr algn="just">
              <a:lnSpc>
                <a:spcPct val="100000"/>
              </a:lnSpc>
            </a:pPr>
            <a:r>
              <a:rPr lang="en-GB" sz="2200" dirty="0">
                <a:effectLst/>
                <a:latin typeface="Times New Roman" panose="02020603050405020304" pitchFamily="18" charset="0"/>
                <a:cs typeface="Times New Roman" panose="02020603050405020304" pitchFamily="18" charset="0"/>
              </a:rPr>
              <a:t>China’s tremendous success in development may be measured in the very straightforward way: in 1992 GDP per capita (PPP 2017) was only $1,25 th</a:t>
            </a:r>
            <a:r>
              <a:rPr lang="en-GB" sz="2200" dirty="0">
                <a:latin typeface="Times New Roman" panose="02020603050405020304" pitchFamily="18" charset="0"/>
                <a:cs typeface="Times New Roman" panose="02020603050405020304" pitchFamily="18" charset="0"/>
              </a:rPr>
              <a:t>.</a:t>
            </a:r>
            <a:r>
              <a:rPr lang="en-GB" sz="2200" dirty="0">
                <a:effectLst/>
                <a:latin typeface="Times New Roman" panose="02020603050405020304" pitchFamily="18" charset="0"/>
                <a:cs typeface="Times New Roman" panose="02020603050405020304" pitchFamily="18" charset="0"/>
              </a:rPr>
              <a:t> – by 2022 it had reached $20 </a:t>
            </a:r>
            <a:r>
              <a:rPr lang="en-GB" sz="2200" dirty="0" err="1">
                <a:effectLst/>
                <a:latin typeface="Times New Roman" panose="02020603050405020304" pitchFamily="18" charset="0"/>
                <a:cs typeface="Times New Roman" panose="02020603050405020304" pitchFamily="18" charset="0"/>
              </a:rPr>
              <a:t>th.</a:t>
            </a:r>
            <a:r>
              <a:rPr lang="en-GB" sz="2200" dirty="0">
                <a:effectLst/>
                <a:latin typeface="Times New Roman" panose="02020603050405020304" pitchFamily="18" charset="0"/>
                <a:cs typeface="Times New Roman" panose="02020603050405020304" pitchFamily="18" charset="0"/>
              </a:rPr>
              <a:t> </a:t>
            </a:r>
          </a:p>
          <a:p>
            <a:pPr algn="just">
              <a:lnSpc>
                <a:spcPct val="100000"/>
              </a:lnSpc>
            </a:pPr>
            <a:r>
              <a:rPr lang="en-GB" sz="2200" dirty="0">
                <a:latin typeface="Times New Roman" panose="02020603050405020304" pitchFamily="18" charset="0"/>
                <a:cs typeface="Times New Roman" panose="02020603050405020304" pitchFamily="18" charset="0"/>
              </a:rPr>
              <a:t>In this period China has crossed few lines between clusters and moved (slide 3) from 6</a:t>
            </a:r>
            <a:r>
              <a:rPr lang="en-GB" sz="2200" baseline="30000" dirty="0">
                <a:latin typeface="Times New Roman" panose="02020603050405020304" pitchFamily="18" charset="0"/>
                <a:cs typeface="Times New Roman" panose="02020603050405020304" pitchFamily="18" charset="0"/>
              </a:rPr>
              <a:t>th</a:t>
            </a:r>
            <a:r>
              <a:rPr lang="en-GB" sz="2200" dirty="0">
                <a:latin typeface="Times New Roman" panose="02020603050405020304" pitchFamily="18" charset="0"/>
                <a:cs typeface="Times New Roman" panose="02020603050405020304" pitchFamily="18" charset="0"/>
              </a:rPr>
              <a:t> to 3d one. Now it is within the range of countries with middle income. </a:t>
            </a:r>
          </a:p>
          <a:p>
            <a:pPr algn="just">
              <a:lnSpc>
                <a:spcPct val="100000"/>
              </a:lnSpc>
            </a:pPr>
            <a:r>
              <a:rPr lang="en-GB" sz="2200" dirty="0">
                <a:latin typeface="Times New Roman" panose="02020603050405020304" pitchFamily="18" charset="0"/>
                <a:cs typeface="Times New Roman" panose="02020603050405020304" pitchFamily="18" charset="0"/>
              </a:rPr>
              <a:t>Reduction of the annual GDP growth rate from 10-11% to 5-6% (since 2011??) is naturally called for “trap” theory. </a:t>
            </a:r>
          </a:p>
          <a:p>
            <a:pPr algn="just">
              <a:lnSpc>
                <a:spcPct val="100000"/>
              </a:lnSpc>
            </a:pPr>
            <a:r>
              <a:rPr lang="en-GB" sz="2200" dirty="0">
                <a:latin typeface="Times New Roman" panose="02020603050405020304" pitchFamily="18" charset="0"/>
                <a:cs typeface="Times New Roman" panose="02020603050405020304" pitchFamily="18" charset="0"/>
              </a:rPr>
              <a:t> </a:t>
            </a:r>
            <a:r>
              <a:rPr lang="en-GB" sz="2200" dirty="0">
                <a:effectLst/>
                <a:latin typeface="Times New Roman" panose="02020603050405020304" pitchFamily="18" charset="0"/>
                <a:cs typeface="Times New Roman" panose="02020603050405020304" pitchFamily="18" charset="0"/>
              </a:rPr>
              <a:t>In the last two decades, the economy of China has undergone substantial changes related to capital formation that resulted in a specific </a:t>
            </a:r>
            <a:r>
              <a:rPr lang="en-GB" sz="2200" b="1" dirty="0">
                <a:effectLst/>
                <a:latin typeface="Times New Roman" panose="02020603050405020304" pitchFamily="18" charset="0"/>
                <a:cs typeface="Times New Roman" panose="02020603050405020304" pitchFamily="18" charset="0"/>
              </a:rPr>
              <a:t>Chinese hybrid of market-driven demand for fixed assets and a planned instrument of structural changes. </a:t>
            </a:r>
            <a:endParaRPr lang="en-US" sz="2200" b="1" dirty="0">
              <a:latin typeface="Times New Roman" panose="02020603050405020304" pitchFamily="18" charset="0"/>
              <a:cs typeface="Times New Roman" panose="02020603050405020304" pitchFamily="18" charset="0"/>
            </a:endParaRPr>
          </a:p>
          <a:p>
            <a:pPr algn="just">
              <a:lnSpc>
                <a:spcPct val="100000"/>
              </a:lnSpc>
            </a:pPr>
            <a:r>
              <a:rPr lang="en-US" sz="2200" dirty="0">
                <a:latin typeface="Times New Roman" panose="02020603050405020304" pitchFamily="18" charset="0"/>
                <a:cs typeface="Times New Roman" panose="02020603050405020304" pitchFamily="18" charset="0"/>
              </a:rPr>
              <a:t>The </a:t>
            </a:r>
            <a:r>
              <a:rPr lang="en-GB" sz="2200" dirty="0">
                <a:effectLst/>
                <a:latin typeface="Times New Roman" panose="02020603050405020304" pitchFamily="18" charset="0"/>
                <a:cs typeface="Times New Roman" panose="02020603050405020304" pitchFamily="18" charset="0"/>
              </a:rPr>
              <a:t>purpose of our study: explore the major characteristics of the </a:t>
            </a:r>
            <a:r>
              <a:rPr lang="en-GB" sz="2200" b="1" dirty="0">
                <a:effectLst/>
                <a:latin typeface="Times New Roman" panose="02020603050405020304" pitchFamily="18" charset="0"/>
                <a:cs typeface="Times New Roman" panose="02020603050405020304" pitchFamily="18" charset="0"/>
              </a:rPr>
              <a:t>uniquely high rate of capital formation, close to 45% of GDP (slide 5), </a:t>
            </a:r>
            <a:r>
              <a:rPr lang="en-GB" sz="2200" dirty="0">
                <a:effectLst/>
                <a:latin typeface="Times New Roman" panose="02020603050405020304" pitchFamily="18" charset="0"/>
                <a:cs typeface="Times New Roman" panose="02020603050405020304" pitchFamily="18" charset="0"/>
              </a:rPr>
              <a:t>that for many years has supported growth and structural changes in China. </a:t>
            </a:r>
          </a:p>
          <a:p>
            <a:pPr algn="just">
              <a:lnSpc>
                <a:spcPct val="100000"/>
              </a:lnSpc>
            </a:pPr>
            <a:r>
              <a:rPr lang="en-GB" sz="2200" dirty="0">
                <a:latin typeface="Times New Roman" panose="02020603050405020304" pitchFamily="18" charset="0"/>
                <a:cs typeface="Times New Roman" panose="02020603050405020304" pitchFamily="18" charset="0"/>
              </a:rPr>
              <a:t>S</a:t>
            </a:r>
            <a:r>
              <a:rPr lang="en-GB" sz="2200" dirty="0">
                <a:effectLst/>
                <a:latin typeface="Times New Roman" panose="02020603050405020304" pitchFamily="18" charset="0"/>
                <a:cs typeface="Times New Roman" panose="02020603050405020304" pitchFamily="18" charset="0"/>
              </a:rPr>
              <a:t>tarting hypothesis: during the period of 2012-2019, growth rates of investments by sector and industry are either planned or decision driven; in the pandemic crisis year the changes are “event driven”; the changes that occur after the crisis are “adaptation driven”. </a:t>
            </a:r>
          </a:p>
          <a:p>
            <a:pPr marL="0" indent="0" algn="just">
              <a:lnSpc>
                <a:spcPct val="220000"/>
              </a:lnSpc>
              <a:buNone/>
            </a:pPr>
            <a:endParaRPr lang="en-GB" sz="2400" dirty="0">
              <a:effectLst/>
              <a:latin typeface="Times New Roman" panose="02020603050405020304" pitchFamily="18" charset="0"/>
              <a:cs typeface="Times New Roman" panose="02020603050405020304" pitchFamily="18" charset="0"/>
            </a:endParaRPr>
          </a:p>
          <a:p>
            <a:pPr algn="just">
              <a:lnSpc>
                <a:spcPct val="220000"/>
              </a:lnSpc>
            </a:pP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5A0DCC-8CE4-AE97-0563-D1C452B2864F}"/>
              </a:ext>
            </a:extLst>
          </p:cNvPr>
          <p:cNvPicPr>
            <a:picLocks noGrp="1" noChangeAspect="1"/>
          </p:cNvPicPr>
          <p:nvPr>
            <p:ph idx="1"/>
          </p:nvPr>
        </p:nvPicPr>
        <p:blipFill>
          <a:blip r:embed="rId2"/>
          <a:stretch>
            <a:fillRect/>
          </a:stretch>
        </p:blipFill>
        <p:spPr>
          <a:xfrm>
            <a:off x="2031433" y="491406"/>
            <a:ext cx="8129127" cy="6038780"/>
          </a:xfrm>
        </p:spPr>
      </p:pic>
      <p:sp>
        <p:nvSpPr>
          <p:cNvPr id="6" name="TextBox 5">
            <a:extLst>
              <a:ext uri="{FF2B5EF4-FFF2-40B4-BE49-F238E27FC236}">
                <a16:creationId xmlns:a16="http://schemas.microsoft.com/office/drawing/2014/main" id="{01F6A414-D412-61FD-D45A-6BE8E3779DF8}"/>
              </a:ext>
            </a:extLst>
          </p:cNvPr>
          <p:cNvSpPr txBox="1"/>
          <p:nvPr/>
        </p:nvSpPr>
        <p:spPr>
          <a:xfrm>
            <a:off x="1050499" y="6530186"/>
            <a:ext cx="11580160" cy="338554"/>
          </a:xfrm>
          <a:prstGeom prst="rect">
            <a:avLst/>
          </a:prstGeom>
          <a:noFill/>
        </p:spPr>
        <p:txBody>
          <a:bodyPr wrap="square">
            <a:spAutoFit/>
          </a:bodyPr>
          <a:lstStyle/>
          <a:p>
            <a:r>
              <a:rPr lang="en-GB" sz="1600" i="1" dirty="0">
                <a:solidFill>
                  <a:srgbClr val="333333"/>
                </a:solidFill>
                <a:latin typeface="Times New Roman" panose="02020603050405020304" pitchFamily="18" charset="0"/>
                <a:cs typeface="Times New Roman" panose="02020603050405020304" pitchFamily="18" charset="0"/>
              </a:rPr>
              <a:t>Source</a:t>
            </a:r>
            <a:r>
              <a:rPr lang="en-GB" sz="1600" dirty="0">
                <a:solidFill>
                  <a:srgbClr val="333333"/>
                </a:solidFill>
                <a:latin typeface="Times New Roman" panose="02020603050405020304" pitchFamily="18" charset="0"/>
                <a:cs typeface="Times New Roman" panose="02020603050405020304" pitchFamily="18" charset="0"/>
              </a:rPr>
              <a:t>: compiled by the authors using data from the World Bank (2023), the National Bureau of Statistics of China. (2022).</a:t>
            </a:r>
            <a:endParaRPr lang="x-none" sz="16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8465150-D129-B164-EBE2-ECDA3E24BBD9}"/>
              </a:ext>
            </a:extLst>
          </p:cNvPr>
          <p:cNvSpPr txBox="1"/>
          <p:nvPr/>
        </p:nvSpPr>
        <p:spPr>
          <a:xfrm>
            <a:off x="3047997" y="122074"/>
            <a:ext cx="6096000" cy="461665"/>
          </a:xfrm>
          <a:prstGeom prst="rect">
            <a:avLst/>
          </a:prstGeom>
          <a:noFill/>
        </p:spPr>
        <p:txBody>
          <a:bodyPr wrap="square">
            <a:spAutoFit/>
          </a:bodyPr>
          <a:lstStyle/>
          <a:p>
            <a:pPr algn="ctr"/>
            <a:r>
              <a:rPr lang="en-GB" sz="2400" b="1" dirty="0">
                <a:solidFill>
                  <a:prstClr val="black"/>
                </a:solidFill>
                <a:latin typeface="Times New Roman" panose="02020603050405020304" pitchFamily="18" charset="0"/>
                <a:cs typeface="Times New Roman" panose="02020603050405020304" pitchFamily="18" charset="0"/>
              </a:rPr>
              <a:t>Investment in fixed assets, 2006-2022</a:t>
            </a:r>
          </a:p>
        </p:txBody>
      </p:sp>
    </p:spTree>
    <p:extLst>
      <p:ext uri="{BB962C8B-B14F-4D97-AF65-F5344CB8AC3E}">
        <p14:creationId xmlns:p14="http://schemas.microsoft.com/office/powerpoint/2010/main" val="32618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8EDA9-B9D1-3938-1E30-1D90A6708D7E}"/>
              </a:ext>
            </a:extLst>
          </p:cNvPr>
          <p:cNvSpPr>
            <a:spLocks noGrp="1"/>
          </p:cNvSpPr>
          <p:nvPr>
            <p:ph idx="1"/>
          </p:nvPr>
        </p:nvSpPr>
        <p:spPr>
          <a:xfrm>
            <a:off x="323850" y="513080"/>
            <a:ext cx="11544300" cy="6675120"/>
          </a:xfrm>
        </p:spPr>
        <p:txBody>
          <a:bodyPr>
            <a:normAutofit/>
          </a:bodyPr>
          <a:lstStyle/>
          <a:p>
            <a:pPr algn="just">
              <a:lnSpc>
                <a:spcPct val="150000"/>
              </a:lnSpc>
            </a:pPr>
            <a:r>
              <a:rPr lang="en-GB" sz="2200" dirty="0">
                <a:effectLst/>
                <a:latin typeface="Times New Roman" panose="02020603050405020304" pitchFamily="18" charset="0"/>
                <a:cs typeface="Times New Roman" panose="02020603050405020304" pitchFamily="18" charset="0"/>
              </a:rPr>
              <a:t>China does not have immunity from external shocks (</a:t>
            </a:r>
            <a:r>
              <a:rPr lang="en-GB" sz="2200" dirty="0">
                <a:effectLst/>
                <a:latin typeface="PalatinoLinotype"/>
              </a:rPr>
              <a:t>Covid-19, sanctions) </a:t>
            </a:r>
            <a:r>
              <a:rPr lang="en-GB" sz="2200" dirty="0">
                <a:effectLst/>
                <a:latin typeface="Times New Roman" panose="02020603050405020304" pitchFamily="18" charset="0"/>
                <a:cs typeface="Times New Roman" panose="02020603050405020304" pitchFamily="18" charset="0"/>
              </a:rPr>
              <a:t>and domestic problems (population aging, slower growth of working-age population, rise in wages, dependence of growth on investment in the private economy).</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GB" sz="2200" dirty="0">
                <a:effectLst/>
                <a:latin typeface="Times New Roman" panose="02020603050405020304" pitchFamily="18" charset="0"/>
                <a:cs typeface="Times New Roman" panose="02020603050405020304" pitchFamily="18" charset="0"/>
              </a:rPr>
              <a:t>Economic growth slowdown caused a dramatic shift from 10.5% average growth rate of GDP in 2000-2008 to </a:t>
            </a:r>
            <a:r>
              <a:rPr lang="en-GB" sz="2200" dirty="0">
                <a:latin typeface="Times New Roman" panose="02020603050405020304" pitchFamily="18" charset="0"/>
                <a:cs typeface="Times New Roman" panose="02020603050405020304" pitchFamily="18" charset="0"/>
              </a:rPr>
              <a:t>7.1</a:t>
            </a:r>
            <a:r>
              <a:rPr lang="en-GB" sz="2200" dirty="0">
                <a:effectLst/>
                <a:latin typeface="Times New Roman" panose="02020603050405020304" pitchFamily="18" charset="0"/>
                <a:cs typeface="Times New Roman" panose="02020603050405020304" pitchFamily="18" charset="0"/>
              </a:rPr>
              <a:t>% in 2012-2019. Personal consumption fared slightly better, export demonstrated wide fluctuations, but the general proportions were rigid. </a:t>
            </a:r>
          </a:p>
          <a:p>
            <a:pPr algn="just">
              <a:lnSpc>
                <a:spcPct val="150000"/>
              </a:lnSpc>
            </a:pPr>
            <a:r>
              <a:rPr lang="en-GB" sz="2200" dirty="0">
                <a:latin typeface="Times New Roman" panose="02020603050405020304" pitchFamily="18" charset="0"/>
                <a:cs typeface="Times New Roman" panose="02020603050405020304" pitchFamily="18" charset="0"/>
              </a:rPr>
              <a:t>2006-2012 as a period of adaptation to the Global Financial crisis or Great Recession; 2012-2019 as a period of slowdown – it appears intentional…  2020-2022 as a period of crises and a reduction in the intensity of capital formation. </a:t>
            </a:r>
          </a:p>
          <a:p>
            <a:pPr algn="just">
              <a:lnSpc>
                <a:spcPct val="150000"/>
              </a:lnSpc>
            </a:pPr>
            <a:r>
              <a:rPr lang="en-GB" sz="2200" dirty="0">
                <a:latin typeface="Times New Roman" panose="02020603050405020304" pitchFamily="18" charset="0"/>
                <a:cs typeface="Times New Roman" panose="02020603050405020304" pitchFamily="18" charset="0"/>
              </a:rPr>
              <a:t>The coronavirus pandemic hit hard the Chinese economy in 2020 (</a:t>
            </a:r>
            <a:r>
              <a:rPr lang="en-GB" sz="2200" dirty="0">
                <a:effectLst/>
                <a:latin typeface="Times New Roman" panose="02020603050405020304" pitchFamily="18" charset="0"/>
                <a:cs typeface="Times New Roman" panose="02020603050405020304" pitchFamily="18" charset="0"/>
              </a:rPr>
              <a:t>GDP growth 2.2%)</a:t>
            </a:r>
            <a:r>
              <a:rPr lang="en-GB" sz="2200" dirty="0">
                <a:latin typeface="Times New Roman" panose="02020603050405020304" pitchFamily="18" charset="0"/>
                <a:cs typeface="Times New Roman" panose="02020603050405020304" pitchFamily="18" charset="0"/>
              </a:rPr>
              <a:t>, leading to structural changes in household consumption (-2.7%), exports (3.8%), and investment (2.7%). </a:t>
            </a:r>
          </a:p>
          <a:p>
            <a:pPr algn="just">
              <a:lnSpc>
                <a:spcPct val="150000"/>
              </a:lnSpc>
            </a:pPr>
            <a:endParaRPr lang="en-GB" sz="2200" dirty="0"/>
          </a:p>
          <a:p>
            <a:pPr algn="just">
              <a:lnSpc>
                <a:spcPct val="150000"/>
              </a:lnSpc>
            </a:pPr>
            <a:endParaRPr lang="en-GB" sz="2200" dirty="0"/>
          </a:p>
          <a:p>
            <a:pPr algn="just">
              <a:lnSpc>
                <a:spcPct val="150000"/>
              </a:lnSpc>
            </a:pPr>
            <a:endParaRPr lang="en-GB" sz="2200" dirty="0">
              <a:latin typeface="Times New Roman" panose="02020603050405020304" pitchFamily="18" charset="0"/>
              <a:cs typeface="Times New Roman" panose="02020603050405020304" pitchFamily="18" charset="0"/>
            </a:endParaRPr>
          </a:p>
          <a:p>
            <a:pPr algn="just">
              <a:lnSpc>
                <a:spcPct val="150000"/>
              </a:lnSpc>
            </a:pPr>
            <a:endParaRPr lang="x-non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8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066524-1C72-6D0B-364A-A68B6095EB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4022" y="863490"/>
            <a:ext cx="7336865" cy="5330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AA96B5-D020-F644-2B5A-8CBFFF4FBF7E}"/>
              </a:ext>
            </a:extLst>
          </p:cNvPr>
          <p:cNvSpPr txBox="1"/>
          <p:nvPr/>
        </p:nvSpPr>
        <p:spPr>
          <a:xfrm>
            <a:off x="1337674" y="6182863"/>
            <a:ext cx="11554969" cy="646331"/>
          </a:xfrm>
          <a:prstGeom prst="rect">
            <a:avLst/>
          </a:prstGeom>
          <a:noFill/>
        </p:spPr>
        <p:txBody>
          <a:bodyPr wrap="square">
            <a:spAutoFit/>
          </a:bodyPr>
          <a:lstStyle/>
          <a:p>
            <a:r>
              <a:rPr lang="en-GB" i="1" dirty="0">
                <a:solidFill>
                  <a:srgbClr val="333333"/>
                </a:solidFill>
                <a:latin typeface="Times New Roman" panose="02020603050405020304" pitchFamily="18" charset="0"/>
                <a:cs typeface="Times New Roman" panose="02020603050405020304" pitchFamily="18" charset="0"/>
              </a:rPr>
              <a:t>Source</a:t>
            </a:r>
            <a:r>
              <a:rPr lang="en-GB" dirty="0">
                <a:solidFill>
                  <a:srgbClr val="333333"/>
                </a:solidFill>
                <a:latin typeface="Times New Roman" panose="02020603050405020304" pitchFamily="18" charset="0"/>
                <a:cs typeface="Times New Roman" panose="02020603050405020304" pitchFamily="18" charset="0"/>
              </a:rPr>
              <a:t>: compiled by the author using data from World Bank (2023), BP Statistical Review of World Energy (2022), National Bureau of Statistics of China (2022).</a:t>
            </a:r>
            <a:endParaRPr lang="x-none"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537441-F131-5097-A8C4-72F3C3B1EF51}"/>
              </a:ext>
            </a:extLst>
          </p:cNvPr>
          <p:cNvSpPr txBox="1"/>
          <p:nvPr/>
        </p:nvSpPr>
        <p:spPr>
          <a:xfrm>
            <a:off x="3615923" y="302148"/>
            <a:ext cx="6104964" cy="461665"/>
          </a:xfrm>
          <a:prstGeom prst="rect">
            <a:avLst/>
          </a:prstGeom>
          <a:noFill/>
        </p:spPr>
        <p:txBody>
          <a:bodyPr wrap="square">
            <a:spAutoFit/>
          </a:bodyPr>
          <a:lstStyle/>
          <a:p>
            <a:r>
              <a:rPr lang="en-GB" sz="2400" b="1" dirty="0">
                <a:solidFill>
                  <a:srgbClr val="333333"/>
                </a:solidFill>
                <a:latin typeface="Times New Roman" panose="02020603050405020304" pitchFamily="18" charset="0"/>
                <a:cs typeface="Times New Roman" panose="02020603050405020304" pitchFamily="18" charset="0"/>
              </a:rPr>
              <a:t>Key macroeconomic aggregates, 2000-2022. </a:t>
            </a:r>
            <a:endParaRPr lang="x-none"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75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798B-4B23-CEC9-67E9-EF884D1C9D8D}"/>
              </a:ext>
            </a:extLst>
          </p:cNvPr>
          <p:cNvSpPr>
            <a:spLocks noGrp="1"/>
          </p:cNvSpPr>
          <p:nvPr>
            <p:ph type="title"/>
          </p:nvPr>
        </p:nvSpPr>
        <p:spPr>
          <a:xfrm>
            <a:off x="7077" y="630554"/>
            <a:ext cx="12184923" cy="1325563"/>
          </a:xfrm>
        </p:spPr>
        <p:txBody>
          <a:bodyPr>
            <a:noAutofit/>
          </a:bodyPr>
          <a:lstStyle/>
          <a:p>
            <a:pPr algn="ctr"/>
            <a:r>
              <a:rPr lang="en-GB" sz="3200" b="1" i="0" u="none" strike="noStrike" dirty="0">
                <a:solidFill>
                  <a:srgbClr val="333333"/>
                </a:solidFill>
                <a:effectLst/>
                <a:latin typeface="Times New Roman" panose="02020603050405020304" pitchFamily="18" charset="0"/>
                <a:cs typeface="Times New Roman" panose="02020603050405020304" pitchFamily="18" charset="0"/>
              </a:rPr>
              <a:t>Characteristics of the capital formation mechanism in China</a:t>
            </a:r>
            <a:br>
              <a:rPr lang="en-GB" sz="3200" b="1" i="0" u="none" strike="noStrike" dirty="0">
                <a:solidFill>
                  <a:srgbClr val="333333"/>
                </a:solidFill>
                <a:effectLst/>
                <a:latin typeface="Times New Roman" panose="02020603050405020304" pitchFamily="18" charset="0"/>
                <a:cs typeface="Times New Roman" panose="02020603050405020304" pitchFamily="18" charset="0"/>
              </a:rPr>
            </a:br>
            <a:endParaRPr lang="x-non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C788CA-553C-475D-A6B3-08BD1345ABAE}"/>
              </a:ext>
            </a:extLst>
          </p:cNvPr>
          <p:cNvSpPr>
            <a:spLocks noGrp="1"/>
          </p:cNvSpPr>
          <p:nvPr>
            <p:ph idx="1"/>
          </p:nvPr>
        </p:nvSpPr>
        <p:spPr>
          <a:xfrm>
            <a:off x="838200" y="1590493"/>
            <a:ext cx="10515600" cy="4351338"/>
          </a:xfrm>
        </p:spPr>
        <p:txBody>
          <a:bodyPr>
            <a:normAutofit/>
          </a:bodyPr>
          <a:lstStyle/>
          <a:p>
            <a:pPr algn="just"/>
            <a:r>
              <a:rPr lang="en-GB" sz="2400" dirty="0">
                <a:solidFill>
                  <a:srgbClr val="333333"/>
                </a:solidFill>
                <a:latin typeface="Times New Roman" panose="02020603050405020304" pitchFamily="18" charset="0"/>
                <a:cs typeface="Times New Roman" panose="02020603050405020304" pitchFamily="18" charset="0"/>
              </a:rPr>
              <a:t>Main drivers of capacity building were high capital formation rate, education and aggressive export policy.</a:t>
            </a:r>
          </a:p>
          <a:p>
            <a:pPr algn="just"/>
            <a:r>
              <a:rPr lang="en-GB" sz="2400" dirty="0">
                <a:solidFill>
                  <a:srgbClr val="333333"/>
                </a:solidFill>
                <a:latin typeface="Times New Roman" panose="02020603050405020304" pitchFamily="18" charset="0"/>
                <a:cs typeface="Times New Roman" panose="02020603050405020304" pitchFamily="18" charset="0"/>
              </a:rPr>
              <a:t>We observe some stable parameters (slide 9) of investment process (available data) across 2006-2022, indicating the “</a:t>
            </a:r>
            <a:r>
              <a:rPr lang="en-GB" sz="2400" b="1" dirty="0">
                <a:solidFill>
                  <a:srgbClr val="333333"/>
                </a:solidFill>
                <a:latin typeface="Times New Roman" panose="02020603050405020304" pitchFamily="18" charset="0"/>
                <a:cs typeface="Times New Roman" panose="02020603050405020304" pitchFamily="18" charset="0"/>
              </a:rPr>
              <a:t>invisible hand of </a:t>
            </a:r>
            <a:r>
              <a:rPr lang="en-GB" sz="2400" b="1" dirty="0" err="1">
                <a:solidFill>
                  <a:srgbClr val="333333"/>
                </a:solidFill>
                <a:latin typeface="Times New Roman" panose="02020603050405020304" pitchFamily="18" charset="0"/>
                <a:cs typeface="Times New Roman" panose="02020603050405020304" pitchFamily="18" charset="0"/>
              </a:rPr>
              <a:t>Gosplan</a:t>
            </a:r>
            <a:r>
              <a:rPr lang="en-GB" sz="2400" b="1" dirty="0">
                <a:solidFill>
                  <a:srgbClr val="333333"/>
                </a:solidFill>
                <a:latin typeface="Times New Roman" panose="02020603050405020304" pitchFamily="18" charset="0"/>
                <a:cs typeface="Times New Roman" panose="02020603050405020304" pitchFamily="18" charset="0"/>
              </a:rPr>
              <a:t>”.</a:t>
            </a:r>
          </a:p>
          <a:p>
            <a:pPr algn="just"/>
            <a:r>
              <a:rPr lang="en-GB" sz="2400" b="0" i="0" u="none" strike="noStrike" dirty="0">
                <a:solidFill>
                  <a:srgbClr val="333333"/>
                </a:solidFill>
                <a:effectLst/>
                <a:latin typeface="Times New Roman" panose="02020603050405020304" pitchFamily="18" charset="0"/>
                <a:cs typeface="Times New Roman" panose="02020603050405020304" pitchFamily="18" charset="0"/>
              </a:rPr>
              <a:t>The analysis presented next supports the hypothesis of </a:t>
            </a:r>
            <a:r>
              <a:rPr lang="en-GB" sz="2400" b="1" i="0" u="none" strike="noStrike" dirty="0">
                <a:solidFill>
                  <a:srgbClr val="333333"/>
                </a:solidFill>
                <a:effectLst/>
                <a:latin typeface="Times New Roman" panose="02020603050405020304" pitchFamily="18" charset="0"/>
                <a:cs typeface="Times New Roman" panose="02020603050405020304" pitchFamily="18" charset="0"/>
              </a:rPr>
              <a:t>a hybrid investment mechanism. </a:t>
            </a:r>
          </a:p>
          <a:p>
            <a:pPr algn="just"/>
            <a:r>
              <a:rPr lang="en-GB" sz="2400" b="0" i="0" u="none" strike="noStrike" dirty="0">
                <a:solidFill>
                  <a:srgbClr val="333333"/>
                </a:solidFill>
                <a:effectLst/>
                <a:latin typeface="Times New Roman" panose="02020603050405020304" pitchFamily="18" charset="0"/>
                <a:cs typeface="Times New Roman" panose="02020603050405020304" pitchFamily="18" charset="0"/>
              </a:rPr>
              <a:t>There is also a high correlation (slide 10) between investments, profits and revenues in manufacturing, as well as impressive performance. </a:t>
            </a:r>
          </a:p>
          <a:p>
            <a:pPr algn="just"/>
            <a:r>
              <a:rPr lang="en-GB" sz="2400" b="0" i="0" u="none" strike="noStrike" dirty="0">
                <a:solidFill>
                  <a:srgbClr val="333333"/>
                </a:solidFill>
                <a:effectLst/>
                <a:latin typeface="Times New Roman" panose="02020603050405020304" pitchFamily="18" charset="0"/>
                <a:cs typeface="Times New Roman" panose="02020603050405020304" pitchFamily="18" charset="0"/>
              </a:rPr>
              <a:t>There are also changes due to global circumstances, such as the increase in the share of investment in medicine during the pandemic because of higher domestic and external demand for related products.</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72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5E1E69E-85D7-3AC1-610A-50A2B1CFAF47}"/>
              </a:ext>
            </a:extLst>
          </p:cNvPr>
          <p:cNvGraphicFramePr>
            <a:graphicFrameLocks noGrp="1"/>
          </p:cNvGraphicFramePr>
          <p:nvPr>
            <p:ph idx="1"/>
            <p:extLst>
              <p:ext uri="{D42A27DB-BD31-4B8C-83A1-F6EECF244321}">
                <p14:modId xmlns:p14="http://schemas.microsoft.com/office/powerpoint/2010/main" val="163762470"/>
              </p:ext>
            </p:extLst>
          </p:nvPr>
        </p:nvGraphicFramePr>
        <p:xfrm>
          <a:off x="386445" y="1140561"/>
          <a:ext cx="5531029" cy="4914900"/>
        </p:xfrm>
        <a:graphic>
          <a:graphicData uri="http://schemas.openxmlformats.org/drawingml/2006/table">
            <a:tbl>
              <a:tblPr/>
              <a:tblGrid>
                <a:gridCol w="2030185">
                  <a:extLst>
                    <a:ext uri="{9D8B030D-6E8A-4147-A177-3AD203B41FA5}">
                      <a16:colId xmlns:a16="http://schemas.microsoft.com/office/drawing/2014/main" val="833135038"/>
                    </a:ext>
                  </a:extLst>
                </a:gridCol>
                <a:gridCol w="914400">
                  <a:extLst>
                    <a:ext uri="{9D8B030D-6E8A-4147-A177-3AD203B41FA5}">
                      <a16:colId xmlns:a16="http://schemas.microsoft.com/office/drawing/2014/main" val="3889081863"/>
                    </a:ext>
                  </a:extLst>
                </a:gridCol>
                <a:gridCol w="901337">
                  <a:extLst>
                    <a:ext uri="{9D8B030D-6E8A-4147-A177-3AD203B41FA5}">
                      <a16:colId xmlns:a16="http://schemas.microsoft.com/office/drawing/2014/main" val="3493537248"/>
                    </a:ext>
                  </a:extLst>
                </a:gridCol>
                <a:gridCol w="862148">
                  <a:extLst>
                    <a:ext uri="{9D8B030D-6E8A-4147-A177-3AD203B41FA5}">
                      <a16:colId xmlns:a16="http://schemas.microsoft.com/office/drawing/2014/main" val="2385270788"/>
                    </a:ext>
                  </a:extLst>
                </a:gridCol>
                <a:gridCol w="822959">
                  <a:extLst>
                    <a:ext uri="{9D8B030D-6E8A-4147-A177-3AD203B41FA5}">
                      <a16:colId xmlns:a16="http://schemas.microsoft.com/office/drawing/2014/main" val="478280890"/>
                    </a:ext>
                  </a:extLst>
                </a:gridCol>
              </a:tblGrid>
              <a:tr h="274879">
                <a:tc>
                  <a:txBody>
                    <a:bodyPr/>
                    <a:lstStyle/>
                    <a:p>
                      <a:pPr algn="ctr" fontAlgn="t"/>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2012</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2019</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2020</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2021</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502168"/>
                  </a:ext>
                </a:extLst>
              </a:tr>
              <a:tr h="708492">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consumer goods (excluding cars, medicine, computers)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0,08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x-none" sz="2000" dirty="0">
                          <a:effectLst/>
                          <a:latin typeface="Times New Roman" panose="02020603050405020304" pitchFamily="18" charset="0"/>
                          <a:cs typeface="Times New Roman" panose="02020603050405020304" pitchFamily="18" charset="0"/>
                        </a:rPr>
                        <a:t>0,07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0,08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0,07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537871"/>
                  </a:ext>
                </a:extLst>
              </a:tr>
              <a:tr h="491685">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intermediate goods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0,06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4530733"/>
                  </a:ext>
                </a:extLst>
              </a:tr>
              <a:tr h="470401">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automobiles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0,06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0,06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7732198"/>
                  </a:ext>
                </a:extLst>
              </a:tr>
              <a:tr h="274879">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medicine</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0,11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0,13</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0,15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0,22</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04631"/>
                  </a:ext>
                </a:extLst>
              </a:tr>
              <a:tr h="274879">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computers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0,05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0,06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0531942"/>
                  </a:ext>
                </a:extLst>
              </a:tr>
            </a:tbl>
          </a:graphicData>
        </a:graphic>
      </p:graphicFrame>
      <p:sp>
        <p:nvSpPr>
          <p:cNvPr id="3" name="TextBox 2">
            <a:extLst>
              <a:ext uri="{FF2B5EF4-FFF2-40B4-BE49-F238E27FC236}">
                <a16:creationId xmlns:a16="http://schemas.microsoft.com/office/drawing/2014/main" id="{4AE4218D-F765-DBAE-4968-8F02B2ED14D5}"/>
              </a:ext>
            </a:extLst>
          </p:cNvPr>
          <p:cNvSpPr txBox="1"/>
          <p:nvPr/>
        </p:nvSpPr>
        <p:spPr>
          <a:xfrm>
            <a:off x="750554" y="311266"/>
            <a:ext cx="4802811" cy="1200329"/>
          </a:xfrm>
          <a:prstGeom prst="rect">
            <a:avLst/>
          </a:prstGeom>
          <a:noFill/>
        </p:spPr>
        <p:txBody>
          <a:bodyPr wrap="square">
            <a:spAutoFit/>
          </a:bodyPr>
          <a:lstStyle/>
          <a:p>
            <a:pPr algn="ctr"/>
            <a:r>
              <a:rPr lang="en-GB" sz="2400" b="1" dirty="0">
                <a:effectLst/>
                <a:latin typeface="Times New Roman" panose="02020603050405020304" pitchFamily="18" charset="0"/>
                <a:cs typeface="Times New Roman" panose="02020603050405020304" pitchFamily="18" charset="0"/>
              </a:rPr>
              <a:t>Gross profit to revenue ratio </a:t>
            </a:r>
          </a:p>
          <a:p>
            <a:pPr algn="ctr"/>
            <a:r>
              <a:rPr lang="en-GB" sz="2400" b="1" dirty="0">
                <a:effectLst/>
                <a:latin typeface="Times New Roman" panose="02020603050405020304" pitchFamily="18" charset="0"/>
                <a:cs typeface="Times New Roman" panose="02020603050405020304" pitchFamily="18" charset="0"/>
              </a:rPr>
              <a:t>in manufacturing, 2012-2021 </a:t>
            </a:r>
            <a:endParaRPr lang="en-GB" sz="2400" b="1" dirty="0">
              <a:latin typeface="Times New Roman" panose="02020603050405020304" pitchFamily="18" charset="0"/>
              <a:cs typeface="Times New Roman" panose="02020603050405020304" pitchFamily="18" charset="0"/>
            </a:endParaRPr>
          </a:p>
          <a:p>
            <a:pPr algn="ctr"/>
            <a:endParaRPr lang="en-GB"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AC6B58-53E6-89C5-943E-DD74A2CDF97F}"/>
              </a:ext>
            </a:extLst>
          </p:cNvPr>
          <p:cNvSpPr txBox="1"/>
          <p:nvPr/>
        </p:nvSpPr>
        <p:spPr>
          <a:xfrm>
            <a:off x="255816" y="6115847"/>
            <a:ext cx="5661659" cy="584775"/>
          </a:xfrm>
          <a:prstGeom prst="rect">
            <a:avLst/>
          </a:prstGeom>
          <a:noFill/>
        </p:spPr>
        <p:txBody>
          <a:bodyPr wrap="square">
            <a:spAutoFit/>
          </a:bodyPr>
          <a:lstStyle/>
          <a:p>
            <a:r>
              <a:rPr lang="en-GB" sz="1600" i="1" dirty="0">
                <a:effectLst/>
                <a:latin typeface="Times New Roman" panose="02020603050405020304" pitchFamily="18" charset="0"/>
                <a:cs typeface="Times New Roman" panose="02020603050405020304" pitchFamily="18" charset="0"/>
              </a:rPr>
              <a:t>Source</a:t>
            </a:r>
            <a:r>
              <a:rPr lang="en-GB" sz="1600" dirty="0">
                <a:effectLst/>
                <a:latin typeface="Times New Roman" panose="02020603050405020304" pitchFamily="18" charset="0"/>
                <a:cs typeface="Times New Roman" panose="02020603050405020304" pitchFamily="18" charset="0"/>
              </a:rPr>
              <a:t>: compiled by the authors using data from the National Bureau of Statistics of China (2021) </a:t>
            </a:r>
            <a:endParaRPr lang="en-GB"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9B67BC-E5A4-8211-78CD-04B270D81BCA}"/>
              </a:ext>
            </a:extLst>
          </p:cNvPr>
          <p:cNvSpPr txBox="1"/>
          <p:nvPr/>
        </p:nvSpPr>
        <p:spPr>
          <a:xfrm>
            <a:off x="6096000" y="449765"/>
            <a:ext cx="6096000" cy="461665"/>
          </a:xfrm>
          <a:prstGeom prst="rect">
            <a:avLst/>
          </a:prstGeom>
          <a:noFill/>
        </p:spPr>
        <p:txBody>
          <a:bodyPr wrap="square">
            <a:spAutoFit/>
          </a:bodyPr>
          <a:lstStyle/>
          <a:p>
            <a:r>
              <a:rPr lang="en-GB" sz="2400" b="1" dirty="0">
                <a:effectLst/>
                <a:latin typeface="Times New Roman" panose="02020603050405020304" pitchFamily="18" charset="0"/>
                <a:cs typeface="Times New Roman" panose="02020603050405020304" pitchFamily="18" charset="0"/>
              </a:rPr>
              <a:t>Gross profit to investment ratio, 2012-2021</a:t>
            </a:r>
            <a:endParaRPr lang="en-GB" sz="24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470FDFF-2D8C-58C8-07B7-24FE58834155}"/>
              </a:ext>
            </a:extLst>
          </p:cNvPr>
          <p:cNvGraphicFramePr>
            <a:graphicFrameLocks noGrp="1"/>
          </p:cNvGraphicFramePr>
          <p:nvPr>
            <p:extLst>
              <p:ext uri="{D42A27DB-BD31-4B8C-83A1-F6EECF244321}">
                <p14:modId xmlns:p14="http://schemas.microsoft.com/office/powerpoint/2010/main" val="3468604428"/>
              </p:ext>
            </p:extLst>
          </p:nvPr>
        </p:nvGraphicFramePr>
        <p:xfrm>
          <a:off x="6096000" y="1140562"/>
          <a:ext cx="5576391" cy="4914900"/>
        </p:xfrm>
        <a:graphic>
          <a:graphicData uri="http://schemas.openxmlformats.org/drawingml/2006/table">
            <a:tbl>
              <a:tblPr/>
              <a:tblGrid>
                <a:gridCol w="2016034">
                  <a:extLst>
                    <a:ext uri="{9D8B030D-6E8A-4147-A177-3AD203B41FA5}">
                      <a16:colId xmlns:a16="http://schemas.microsoft.com/office/drawing/2014/main" val="233289736"/>
                    </a:ext>
                  </a:extLst>
                </a:gridCol>
                <a:gridCol w="844731">
                  <a:extLst>
                    <a:ext uri="{9D8B030D-6E8A-4147-A177-3AD203B41FA5}">
                      <a16:colId xmlns:a16="http://schemas.microsoft.com/office/drawing/2014/main" val="3164684059"/>
                    </a:ext>
                  </a:extLst>
                </a:gridCol>
                <a:gridCol w="1017455">
                  <a:extLst>
                    <a:ext uri="{9D8B030D-6E8A-4147-A177-3AD203B41FA5}">
                      <a16:colId xmlns:a16="http://schemas.microsoft.com/office/drawing/2014/main" val="3159875605"/>
                    </a:ext>
                  </a:extLst>
                </a:gridCol>
                <a:gridCol w="888274">
                  <a:extLst>
                    <a:ext uri="{9D8B030D-6E8A-4147-A177-3AD203B41FA5}">
                      <a16:colId xmlns:a16="http://schemas.microsoft.com/office/drawing/2014/main" val="1394412663"/>
                    </a:ext>
                  </a:extLst>
                </a:gridCol>
                <a:gridCol w="809897">
                  <a:extLst>
                    <a:ext uri="{9D8B030D-6E8A-4147-A177-3AD203B41FA5}">
                      <a16:colId xmlns:a16="http://schemas.microsoft.com/office/drawing/2014/main" val="4236914958"/>
                    </a:ext>
                  </a:extLst>
                </a:gridCol>
              </a:tblGrid>
              <a:tr h="257681">
                <a:tc>
                  <a:txBody>
                    <a:bodyPr/>
                    <a:lstStyle/>
                    <a:p>
                      <a:pPr algn="ctr" fontAlgn="t"/>
                      <a:endParaRPr lang="x-none" sz="2000" dirty="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2012</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2019</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a:effectLst/>
                          <a:latin typeface="Times New Roman" panose="02020603050405020304" pitchFamily="18" charset="0"/>
                          <a:cs typeface="Times New Roman" panose="02020603050405020304" pitchFamily="18" charset="0"/>
                        </a:rPr>
                        <a:t>2020</a:t>
                      </a:r>
                      <a:endParaRPr lang="x-none" sz="200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b="1" dirty="0">
                          <a:effectLst/>
                          <a:latin typeface="Times New Roman" panose="02020603050405020304" pitchFamily="18" charset="0"/>
                          <a:cs typeface="Times New Roman" panose="02020603050405020304" pitchFamily="18" charset="0"/>
                        </a:rPr>
                        <a:t>2021</a:t>
                      </a:r>
                      <a:endParaRPr lang="x-none" sz="2000" dirty="0">
                        <a:effectLst/>
                        <a:latin typeface="Times New Roman" panose="02020603050405020304" pitchFamily="18" charset="0"/>
                        <a:cs typeface="Times New Roman" panose="02020603050405020304" pitchFamily="18"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79069"/>
                  </a:ext>
                </a:extLst>
              </a:tr>
              <a:tr h="664164">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consumer goods (excluding cars, medicine, computers)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0,68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0,58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0,87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0,66</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77664689"/>
                  </a:ext>
                </a:extLst>
              </a:tr>
              <a:tr h="460923">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intermediate goods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0,33</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0,25</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0,32</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0,47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0888799"/>
                  </a:ext>
                </a:extLst>
              </a:tr>
              <a:tr h="493841">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automobiles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0,54</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0,38</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0,43</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0,50</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73348853"/>
                  </a:ext>
                </a:extLst>
              </a:tr>
              <a:tr h="257681">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medicine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0,52</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0,47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0,43</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0,67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79371199"/>
                  </a:ext>
                </a:extLst>
              </a:tr>
              <a:tr h="288014">
                <a:tc>
                  <a:txBody>
                    <a:bodyPr/>
                    <a:lstStyle/>
                    <a:p>
                      <a:pPr algn="l" fontAlgn="t"/>
                      <a:r>
                        <a:rPr lang="en-GB" sz="2000" b="1" dirty="0">
                          <a:effectLst/>
                          <a:latin typeface="Times New Roman" panose="02020603050405020304" pitchFamily="18" charset="0"/>
                          <a:cs typeface="Times New Roman" panose="02020603050405020304" pitchFamily="18" charset="0"/>
                        </a:rPr>
                        <a:t>Production of computers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a:effectLst/>
                          <a:latin typeface="Times New Roman" panose="02020603050405020304" pitchFamily="18" charset="0"/>
                          <a:cs typeface="Times New Roman" panose="02020603050405020304" pitchFamily="18" charset="0"/>
                        </a:rPr>
                        <a:t>0,54</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0,31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x-none" sz="2000" dirty="0">
                          <a:effectLst/>
                          <a:latin typeface="Times New Roman" panose="02020603050405020304" pitchFamily="18" charset="0"/>
                          <a:cs typeface="Times New Roman" panose="02020603050405020304" pitchFamily="18" charset="0"/>
                        </a:rPr>
                        <a:t>0,32</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x-none" sz="2000" dirty="0">
                          <a:effectLst/>
                          <a:latin typeface="Times New Roman" panose="02020603050405020304" pitchFamily="18" charset="0"/>
                          <a:cs typeface="Times New Roman" panose="02020603050405020304" pitchFamily="18" charset="0"/>
                        </a:rPr>
                        <a:t>0,37</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0992859"/>
                  </a:ext>
                </a:extLst>
              </a:tr>
            </a:tbl>
          </a:graphicData>
        </a:graphic>
      </p:graphicFrame>
      <p:sp>
        <p:nvSpPr>
          <p:cNvPr id="6" name="Rectangle 1">
            <a:extLst>
              <a:ext uri="{FF2B5EF4-FFF2-40B4-BE49-F238E27FC236}">
                <a16:creationId xmlns:a16="http://schemas.microsoft.com/office/drawing/2014/main" id="{B0142B19-3DD9-1A81-FD9C-DA404994AAB1}"/>
              </a:ext>
            </a:extLst>
          </p:cNvPr>
          <p:cNvSpPr>
            <a:spLocks noChangeArrowheads="1"/>
          </p:cNvSpPr>
          <p:nvPr/>
        </p:nvSpPr>
        <p:spPr bwMode="auto">
          <a:xfrm>
            <a:off x="6096001" y="6115846"/>
            <a:ext cx="5661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1"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Source</a:t>
            </a:r>
            <a:r>
              <a:rPr kumimoji="0" lang="x-none" altLang="x-none" sz="1600" b="0" i="0" u="none" strike="noStrike" cap="none" normalizeH="0" baseline="0" dirty="0">
                <a:ln>
                  <a:noFill/>
                </a:ln>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compiled by the authors using data from the National Bureau of Statistics of China (2021)</a:t>
            </a:r>
            <a:endParaRPr kumimoji="0" lang="x-none" altLang="x-none"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99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7334</TotalTime>
  <Words>2479</Words>
  <Application>Microsoft Macintosh PowerPoint</Application>
  <PresentationFormat>Widescreen</PresentationFormat>
  <Paragraphs>513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PalatinoLinotype</vt:lpstr>
      <vt:lpstr>Arial</vt:lpstr>
      <vt:lpstr>Calibri</vt:lpstr>
      <vt:lpstr>Calibri Light</vt:lpstr>
      <vt:lpstr>Times New Roman</vt:lpstr>
      <vt:lpstr>Office Theme</vt:lpstr>
      <vt:lpstr>11th conference on Global economy             China’s Сapital Formation  in the Volatile Time Department of Global Economy  November 30, 2023 </vt:lpstr>
      <vt:lpstr>Key issues of Chinese economy</vt:lpstr>
      <vt:lpstr>PowerPoint Presentation</vt:lpstr>
      <vt:lpstr>PowerPoint Presentation</vt:lpstr>
      <vt:lpstr>PowerPoint Presentation</vt:lpstr>
      <vt:lpstr>PowerPoint Presentation</vt:lpstr>
      <vt:lpstr>PowerPoint Presentation</vt:lpstr>
      <vt:lpstr>Characteristics of the capital formation mechanism in China </vt:lpstr>
      <vt:lpstr>PowerPoint Presentation</vt:lpstr>
      <vt:lpstr>PowerPoint Presentation</vt:lpstr>
      <vt:lpstr>Investment and its structure by one-digit sectors of the economy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capital formation in the Volatile time</dc:title>
  <dc:creator>Microsoft Office User</dc:creator>
  <cp:lastModifiedBy>Microsoft Office User</cp:lastModifiedBy>
  <cp:revision>25</cp:revision>
  <dcterms:created xsi:type="dcterms:W3CDTF">2023-11-20T11:11:45Z</dcterms:created>
  <dcterms:modified xsi:type="dcterms:W3CDTF">2023-11-28T20:55:33Z</dcterms:modified>
</cp:coreProperties>
</file>