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handoutMasterIdLst>
    <p:handoutMasterId r:id="rId19"/>
  </p:handoutMasterIdLst>
  <p:sldIdLst>
    <p:sldId id="256" r:id="rId2"/>
    <p:sldId id="258" r:id="rId3"/>
    <p:sldId id="259" r:id="rId4"/>
    <p:sldId id="260" r:id="rId5"/>
    <p:sldId id="261" r:id="rId6"/>
    <p:sldId id="263" r:id="rId7"/>
    <p:sldId id="264" r:id="rId8"/>
    <p:sldId id="265" r:id="rId9"/>
    <p:sldId id="271" r:id="rId10"/>
    <p:sldId id="273" r:id="rId11"/>
    <p:sldId id="266" r:id="rId12"/>
    <p:sldId id="274" r:id="rId13"/>
    <p:sldId id="272" r:id="rId14"/>
    <p:sldId id="276" r:id="rId15"/>
    <p:sldId id="275" r:id="rId16"/>
    <p:sldId id="270"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4075"/>
    <a:srgbClr val="08D2C5"/>
    <a:srgbClr val="AA628F"/>
    <a:srgbClr val="F513A4"/>
    <a:srgbClr val="DAFDFE"/>
    <a:srgbClr val="72B74E"/>
    <a:srgbClr val="D2FFD1"/>
    <a:srgbClr val="FFBE00"/>
    <a:srgbClr val="CAF4C4"/>
    <a:srgbClr val="D0FC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20" autoAdjust="0"/>
    <p:restoredTop sz="94660"/>
  </p:normalViewPr>
  <p:slideViewPr>
    <p:cSldViewPr snapToGrid="0">
      <p:cViewPr varScale="1">
        <p:scale>
          <a:sx n="115" d="100"/>
          <a:sy n="115" d="100"/>
        </p:scale>
        <p:origin x="280" y="2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52C2CA81-F0C3-9A4D-9024-C8179D8DB0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038153DE-ACC9-4C4E-A409-A2303AB780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3B23FA-7D3D-2642-9975-9BD394F82E3C}" type="datetimeFigureOut">
              <a:rPr lang="ru-RU" smtClean="0"/>
              <a:t>06.12.2023</a:t>
            </a:fld>
            <a:endParaRPr lang="ru-RU"/>
          </a:p>
        </p:txBody>
      </p:sp>
      <p:sp>
        <p:nvSpPr>
          <p:cNvPr id="4" name="Нижний колонтитул 3">
            <a:extLst>
              <a:ext uri="{FF2B5EF4-FFF2-40B4-BE49-F238E27FC236}">
                <a16:creationId xmlns:a16="http://schemas.microsoft.com/office/drawing/2014/main" id="{497A59E8-944E-554D-936D-4199A651AD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BAB66747-B0A1-A645-BAD0-00ED30D5F9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15786E-FDF1-7A42-91E5-E67B82EE76F7}" type="slidenum">
              <a:rPr lang="ru-RU" smtClean="0"/>
              <a:t>‹#›</a:t>
            </a:fld>
            <a:endParaRPr lang="ru-RU"/>
          </a:p>
        </p:txBody>
      </p:sp>
    </p:spTree>
    <p:extLst>
      <p:ext uri="{BB962C8B-B14F-4D97-AF65-F5344CB8AC3E}">
        <p14:creationId xmlns:p14="http://schemas.microsoft.com/office/powerpoint/2010/main" val="18661495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60C7C1-4981-4CA4-8535-83FA875C3FB4}" type="datetimeFigureOut">
              <a:rPr lang="ru-RU" smtClean="0"/>
              <a:t>06.12.2023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691EFB-0D24-4704-B13A-A4CCFC43BED9}" type="slidenum">
              <a:rPr lang="ru-RU" smtClean="0"/>
              <a:t>‹#›</a:t>
            </a:fld>
            <a:endParaRPr lang="ru-RU"/>
          </a:p>
        </p:txBody>
      </p:sp>
    </p:spTree>
    <p:extLst>
      <p:ext uri="{BB962C8B-B14F-4D97-AF65-F5344CB8AC3E}">
        <p14:creationId xmlns:p14="http://schemas.microsoft.com/office/powerpoint/2010/main" val="920696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10363200" cy="4571999"/>
          </a:xfrm>
        </p:spPr>
        <p:txBody>
          <a:bodyPr anchor="ctr">
            <a:noAutofit/>
          </a:bodyPr>
          <a:lstStyle>
            <a:lvl1pPr>
              <a:lnSpc>
                <a:spcPct val="100000"/>
              </a:lnSpc>
              <a:defRPr sz="8800" spc="-80" baseline="0">
                <a:solidFill>
                  <a:schemeClr val="tx1"/>
                </a:solidFill>
              </a:defRPr>
            </a:lvl1pPr>
          </a:lstStyle>
          <a:p>
            <a:r>
              <a:rPr lang="ru-RU"/>
              <a:t>Образец заголовка</a:t>
            </a:r>
            <a:endParaRPr lang="en-US" dirty="0"/>
          </a:p>
        </p:txBody>
      </p:sp>
      <p:sp>
        <p:nvSpPr>
          <p:cNvPr id="3" name="Subtitle 2"/>
          <p:cNvSpPr>
            <a:spLocks noGrp="1"/>
          </p:cNvSpPr>
          <p:nvPr>
            <p:ph type="subTitle" idx="1"/>
          </p:nvPr>
        </p:nvSpPr>
        <p:spPr>
          <a:xfrm>
            <a:off x="609600" y="4800600"/>
            <a:ext cx="9144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A38D1207-62E7-4BBC-88BC-FB2A0FB8D63B}" type="datetime1">
              <a:rPr lang="ru-RU" smtClean="0"/>
              <a:t>06.12.2023</a:t>
            </a:fld>
            <a:endParaRPr lang="ru-RU"/>
          </a:p>
        </p:txBody>
      </p:sp>
      <p:sp>
        <p:nvSpPr>
          <p:cNvPr id="5" name="Footer Placeholder 4"/>
          <p:cNvSpPr>
            <a:spLocks noGrp="1"/>
          </p:cNvSpPr>
          <p:nvPr>
            <p:ph type="ftr" sz="quarter" idx="11"/>
          </p:nvPr>
        </p:nvSpPr>
        <p:spPr/>
        <p:txBody>
          <a:bodyPr/>
          <a:lstStyle/>
          <a:p>
            <a:endParaRPr lang="ru-RU"/>
          </a:p>
        </p:txBody>
      </p:sp>
      <p:sp>
        <p:nvSpPr>
          <p:cNvPr id="9" name="Rectangle 8"/>
          <p:cNvSpPr/>
          <p:nvPr/>
        </p:nvSpPr>
        <p:spPr>
          <a:xfrm>
            <a:off x="12001499"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2001499"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CB0A76F-7171-4C30-9798-11EA65CD96F2}"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6173C662-8443-4BC5-99C9-E5B3F6E02852}" type="datetime1">
              <a:rPr lang="ru-RU" smtClean="0"/>
              <a:t>06.12.2023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CB0A76F-7171-4C30-9798-11EA65CD96F2}"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C4C6C50B-BAFC-442B-B5F6-E3DC3644F8B8}" type="datetime1">
              <a:rPr lang="ru-RU" smtClean="0"/>
              <a:t>06.12.2023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CB0A76F-7171-4C30-9798-11EA65CD96F2}"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596E99E-D63A-4278-AAFA-6E70B305F431}" type="datetime1">
              <a:rPr lang="ru-RU" smtClean="0"/>
              <a:t>06.12.2023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CB0A76F-7171-4C30-9798-11EA65CD96F2}"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600" y="1447801"/>
            <a:ext cx="10363200" cy="4321175"/>
          </a:xfrm>
        </p:spPr>
        <p:txBody>
          <a:bodyPr anchor="ctr">
            <a:noAutofit/>
          </a:bodyPr>
          <a:lstStyle>
            <a:lvl1pPr algn="l">
              <a:lnSpc>
                <a:spcPct val="100000"/>
              </a:lnSpc>
              <a:defRPr sz="8800" b="0" cap="all" spc="-80" baseline="0">
                <a:solidFill>
                  <a:schemeClr val="tx1"/>
                </a:solidFill>
              </a:defRPr>
            </a:lvl1pPr>
          </a:lstStyle>
          <a:p>
            <a:r>
              <a:rPr lang="ru-RU"/>
              <a:t>Образец заголовка</a:t>
            </a:r>
            <a:endParaRPr lang="en-US" dirty="0"/>
          </a:p>
        </p:txBody>
      </p:sp>
      <p:sp>
        <p:nvSpPr>
          <p:cNvPr id="3" name="Text Placeholder 2"/>
          <p:cNvSpPr>
            <a:spLocks noGrp="1"/>
          </p:cNvSpPr>
          <p:nvPr>
            <p:ph type="body" idx="1"/>
          </p:nvPr>
        </p:nvSpPr>
        <p:spPr>
          <a:xfrm>
            <a:off x="609600" y="228601"/>
            <a:ext cx="103632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7" name="Date Placeholder 6"/>
          <p:cNvSpPr>
            <a:spLocks noGrp="1"/>
          </p:cNvSpPr>
          <p:nvPr>
            <p:ph type="dt" sz="half" idx="10"/>
          </p:nvPr>
        </p:nvSpPr>
        <p:spPr/>
        <p:txBody>
          <a:bodyPr/>
          <a:lstStyle/>
          <a:p>
            <a:fld id="{77C9FDB0-9454-4011-9F21-6D62C619D93A}" type="datetime1">
              <a:rPr lang="ru-RU" smtClean="0"/>
              <a:t>06.12.2023</a:t>
            </a:fld>
            <a:endParaRPr lang="ru-RU"/>
          </a:p>
        </p:txBody>
      </p:sp>
      <p:sp>
        <p:nvSpPr>
          <p:cNvPr id="8" name="Slide Number Placeholder 7"/>
          <p:cNvSpPr>
            <a:spLocks noGrp="1"/>
          </p:cNvSpPr>
          <p:nvPr>
            <p:ph type="sldNum" sz="quarter" idx="11"/>
          </p:nvPr>
        </p:nvSpPr>
        <p:spPr/>
        <p:txBody>
          <a:bodyPr/>
          <a:lstStyle/>
          <a:p>
            <a:fld id="{DCB0A76F-7171-4C30-9798-11EA65CD96F2}"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sz="half" idx="1"/>
          </p:nvPr>
        </p:nvSpPr>
        <p:spPr>
          <a:xfrm>
            <a:off x="217424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78688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DE6F9DC8-D50E-4D68-9E8F-4D380917A405}" type="datetime1">
              <a:rPr lang="ru-RU" smtClean="0"/>
              <a:t>06.12.2023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CB0A76F-7171-4C30-9798-11EA65CD96F2}"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a:p>
        </p:txBody>
      </p:sp>
      <p:sp>
        <p:nvSpPr>
          <p:cNvPr id="3" name="Text Placeholder 2"/>
          <p:cNvSpPr>
            <a:spLocks noGrp="1"/>
          </p:cNvSpPr>
          <p:nvPr>
            <p:ph type="body" idx="1"/>
          </p:nvPr>
        </p:nvSpPr>
        <p:spPr>
          <a:xfrm>
            <a:off x="2170176" y="1572768"/>
            <a:ext cx="438912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170176"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790944" y="1572768"/>
            <a:ext cx="438912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ru-RU"/>
              <a:t>Образец текста</a:t>
            </a:r>
          </a:p>
        </p:txBody>
      </p:sp>
      <p:sp>
        <p:nvSpPr>
          <p:cNvPr id="6" name="Content Placeholder 5"/>
          <p:cNvSpPr>
            <a:spLocks noGrp="1"/>
          </p:cNvSpPr>
          <p:nvPr>
            <p:ph sz="quarter" idx="4"/>
          </p:nvPr>
        </p:nvSpPr>
        <p:spPr>
          <a:xfrm>
            <a:off x="6790944"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8B1FBEA9-4412-4D1D-9397-7C345B49BAB2}" type="datetime1">
              <a:rPr lang="ru-RU" smtClean="0"/>
              <a:t>06.12.2023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CB0A76F-7171-4C30-9798-11EA65CD96F2}"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F9315FDE-FD57-4604-8CCE-23069974A832}" type="datetime1">
              <a:rPr lang="ru-RU" smtClean="0"/>
              <a:t>06.12.2023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DCB0A76F-7171-4C30-9798-11EA65CD96F2}"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015228-17D4-4DD7-A431-A447DFEA4C04}" type="datetime1">
              <a:rPr lang="ru-RU" smtClean="0"/>
              <a:t>06.12.2023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DCB0A76F-7171-4C30-9798-11EA65CD96F2}"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600200"/>
            <a:ext cx="6815667"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09601" y="1600200"/>
            <a:ext cx="4011084"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6E46D62D-C811-4D7B-A890-064D280B6BCF}" type="datetime1">
              <a:rPr lang="ru-RU" smtClean="0"/>
              <a:t>06.12.2023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CB0A76F-7171-4C30-9798-11EA65CD96F2}" type="slidenum">
              <a:rPr lang="ru-RU" smtClean="0"/>
              <a:t>‹#›</a:t>
            </a:fld>
            <a:endParaRPr lang="ru-RU"/>
          </a:p>
        </p:txBody>
      </p:sp>
      <p:sp>
        <p:nvSpPr>
          <p:cNvPr id="8" name="Title 7"/>
          <p:cNvSpPr>
            <a:spLocks noGrp="1"/>
          </p:cNvSpPr>
          <p:nvPr>
            <p:ph type="title"/>
          </p:nvPr>
        </p:nvSpPr>
        <p:spPr/>
        <p:txBody>
          <a:bodyPr/>
          <a:lstStyle/>
          <a:p>
            <a:r>
              <a:rPr lang="ru-RU"/>
              <a:t>Образец заголовка</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Rectangle 8"/>
          <p:cNvSpPr/>
          <p:nvPr/>
        </p:nvSpPr>
        <p:spPr>
          <a:xfrm>
            <a:off x="12001499"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12001169"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a:p>
        </p:txBody>
      </p:sp>
      <p:sp>
        <p:nvSpPr>
          <p:cNvPr id="4" name="Text Placeholder 3"/>
          <p:cNvSpPr>
            <a:spLocks noGrp="1"/>
          </p:cNvSpPr>
          <p:nvPr>
            <p:ph type="body" sz="half" idx="2"/>
          </p:nvPr>
        </p:nvSpPr>
        <p:spPr>
          <a:xfrm>
            <a:off x="609600" y="5715000"/>
            <a:ext cx="108712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D0296087-4AF3-457A-9BFD-D450DAA75A44}" type="datetime1">
              <a:rPr lang="ru-RU" smtClean="0"/>
              <a:t>06.12.2023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DCB0A76F-7171-4C30-9798-11EA65CD96F2}" type="slidenum">
              <a:rPr lang="ru-RU" smtClean="0"/>
              <a:t>‹#›</a:t>
            </a:fld>
            <a:endParaRPr lang="ru-RU"/>
          </a:p>
        </p:txBody>
      </p:sp>
      <p:sp>
        <p:nvSpPr>
          <p:cNvPr id="8" name="Title 7"/>
          <p:cNvSpPr>
            <a:spLocks noGrp="1"/>
          </p:cNvSpPr>
          <p:nvPr>
            <p:ph type="title"/>
          </p:nvPr>
        </p:nvSpPr>
        <p:spPr>
          <a:xfrm>
            <a:off x="609600" y="4953000"/>
            <a:ext cx="10871200" cy="762000"/>
          </a:xfrm>
        </p:spPr>
        <p:txBody>
          <a:bodyPr anchor="t">
            <a:normAutofit/>
          </a:bodyPr>
          <a:lstStyle>
            <a:lvl1pPr>
              <a:defRPr sz="3200"/>
            </a:lvl1pPr>
          </a:lstStyle>
          <a:p>
            <a:r>
              <a:rPr lang="ru-RU"/>
              <a:t>Образец заголовка</a:t>
            </a:r>
            <a:endParaRPr lang="en-US" dirty="0"/>
          </a:p>
        </p:txBody>
      </p:sp>
      <p:sp>
        <p:nvSpPr>
          <p:cNvPr id="10" name="Rectangle 9"/>
          <p:cNvSpPr/>
          <p:nvPr/>
        </p:nvSpPr>
        <p:spPr>
          <a:xfrm>
            <a:off x="12001499"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718"/>
            <a:ext cx="7721600" cy="1371600"/>
          </a:xfrm>
          <a:prstGeom prst="rect">
            <a:avLst/>
          </a:prstGeom>
        </p:spPr>
        <p:txBody>
          <a:bodyPr vert="horz" lIns="91440" tIns="45720" rIns="91440" bIns="45720" rtlCol="0" anchor="b">
            <a:normAutofit/>
          </a:bodyPr>
          <a:lstStyle/>
          <a:p>
            <a:r>
              <a:rPr lang="ru-RU"/>
              <a:t>Образец заголовка</a:t>
            </a:r>
            <a:endParaRPr lang="en-US" dirty="0"/>
          </a:p>
        </p:txBody>
      </p:sp>
      <p:sp>
        <p:nvSpPr>
          <p:cNvPr id="3" name="Text Placeholder 2"/>
          <p:cNvSpPr>
            <a:spLocks noGrp="1"/>
          </p:cNvSpPr>
          <p:nvPr>
            <p:ph type="body" idx="1"/>
          </p:nvPr>
        </p:nvSpPr>
        <p:spPr>
          <a:xfrm>
            <a:off x="609600" y="1752601"/>
            <a:ext cx="10160000" cy="43735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09600" y="6172201"/>
            <a:ext cx="4572000" cy="304800"/>
          </a:xfrm>
          <a:prstGeom prst="rect">
            <a:avLst/>
          </a:prstGeom>
        </p:spPr>
        <p:txBody>
          <a:bodyPr vert="horz" lIns="91440" tIns="45720" rIns="91440" bIns="0" rtlCol="0" anchor="b"/>
          <a:lstStyle>
            <a:lvl1pPr algn="l">
              <a:defRPr sz="1000">
                <a:solidFill>
                  <a:schemeClr val="tx1"/>
                </a:solidFill>
              </a:defRPr>
            </a:lvl1pPr>
          </a:lstStyle>
          <a:p>
            <a:fld id="{867C04D3-4AB3-4420-9734-B28B4F105F85}" type="datetime1">
              <a:rPr lang="ru-RU" smtClean="0"/>
              <a:t>06.12.2023</a:t>
            </a:fld>
            <a:endParaRPr lang="ru-RU"/>
          </a:p>
        </p:txBody>
      </p:sp>
      <p:sp>
        <p:nvSpPr>
          <p:cNvPr id="5" name="Footer Placeholder 4"/>
          <p:cNvSpPr>
            <a:spLocks noGrp="1"/>
          </p:cNvSpPr>
          <p:nvPr>
            <p:ph type="ftr" sz="quarter" idx="3"/>
          </p:nvPr>
        </p:nvSpPr>
        <p:spPr>
          <a:xfrm>
            <a:off x="609600" y="6492876"/>
            <a:ext cx="4572000" cy="283845"/>
          </a:xfrm>
          <a:prstGeom prst="rect">
            <a:avLst/>
          </a:prstGeom>
        </p:spPr>
        <p:txBody>
          <a:bodyPr vert="horz" lIns="91440" tIns="45720" rIns="91440" bIns="45720" rtlCol="0" anchor="t"/>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rot="16200000">
            <a:off x="11189124" y="5824644"/>
            <a:ext cx="1315721" cy="486833"/>
          </a:xfrm>
          <a:prstGeom prst="rect">
            <a:avLst/>
          </a:prstGeom>
        </p:spPr>
        <p:txBody>
          <a:bodyPr vert="horz" lIns="91440" tIns="45720" rIns="91440" bIns="45720" rtlCol="0" anchor="ctr"/>
          <a:lstStyle>
            <a:lvl1pPr algn="l">
              <a:defRPr sz="2400" b="1">
                <a:solidFill>
                  <a:schemeClr val="tx2"/>
                </a:solidFill>
              </a:defRPr>
            </a:lvl1pPr>
          </a:lstStyle>
          <a:p>
            <a:fld id="{DCB0A76F-7171-4C30-9798-11EA65CD96F2}" type="slidenum">
              <a:rPr lang="ru-RU" smtClean="0"/>
              <a:t>‹#›</a:t>
            </a:fld>
            <a:endParaRPr lang="ru-RU"/>
          </a:p>
        </p:txBody>
      </p:sp>
      <p:sp>
        <p:nvSpPr>
          <p:cNvPr id="7" name="Rectangle 6"/>
          <p:cNvSpPr/>
          <p:nvPr/>
        </p:nvSpPr>
        <p:spPr>
          <a:xfrm>
            <a:off x="12001499" y="0"/>
            <a:ext cx="190501"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001499" y="1371600"/>
            <a:ext cx="190501"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hyperlink" Target="https://english.www.gov.cn/archive/whitepaper/202201/28/content_WS61f35b3dc6d09c94e48a467a.html" TargetMode="External"/><Relationship Id="rId4" Type="http://schemas.openxmlformats.org/officeDocument/2006/relationships/image" Target="../media/image31.tiff"/></Relationships>
</file>

<file path=ppt/slides/_rels/slide11.xml.rels><?xml version="1.0" encoding="UTF-8" standalone="yes"?>
<Relationships xmlns="http://schemas.openxmlformats.org/package/2006/relationships"><Relationship Id="rId8" Type="http://schemas.openxmlformats.org/officeDocument/2006/relationships/hyperlink" Target="http://www.inasan.ru/wp-content/uploads/2022/05/Cont_1801_2022.pdf" TargetMode="External"/><Relationship Id="rId3" Type="http://schemas.openxmlformats.org/officeDocument/2006/relationships/hyperlink" Target="https://www.roscosmos.ru/39518/" TargetMode="External"/><Relationship Id="rId7" Type="http://schemas.openxmlformats.org/officeDocument/2006/relationships/image" Target="../media/image34.tiff"/><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hyperlink" Target="https://tsniimash.ru/science/scientific-and-technical-centers/flight-control-center-fcc/security-in-space/" TargetMode="External"/><Relationship Id="rId5" Type="http://schemas.openxmlformats.org/officeDocument/2006/relationships/image" Target="../media/image33.tiff"/><Relationship Id="rId4" Type="http://schemas.openxmlformats.org/officeDocument/2006/relationships/image" Target="../media/image7.JPG"/><Relationship Id="rId9" Type="http://schemas.openxmlformats.org/officeDocument/2006/relationships/image" Target="../media/image35.tiff"/></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tiff"/><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tiff"/><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tiff"/></Relationships>
</file>

<file path=ppt/slides/_rels/slide1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emf"/><Relationship Id="rId7" Type="http://schemas.openxmlformats.org/officeDocument/2006/relationships/image" Target="../media/image7.JPG"/><Relationship Id="rId2" Type="http://schemas.openxmlformats.org/officeDocument/2006/relationships/image" Target="../media/image43.emf"/><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 Id="rId9" Type="http://schemas.openxmlformats.org/officeDocument/2006/relationships/image" Target="https://vsegda-pomnim.com/uploads/posts/2023-07/1689732291_vsegda-pomnim-com-p-krasivoe-nochnoe-zvezdnoe-nebo-foto-60.jpg"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52.jpg"/><Relationship Id="rId3" Type="http://schemas.microsoft.com/office/2007/relationships/hdphoto" Target="../media/hdphoto1.wdp"/><Relationship Id="rId7" Type="http://schemas.openxmlformats.org/officeDocument/2006/relationships/image" Target="../media/image51.jpe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7.JPG"/><Relationship Id="rId5" Type="http://schemas.microsoft.com/office/2007/relationships/hdphoto" Target="../media/hdphoto2.wdp"/><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2.xml"/><Relationship Id="rId4" Type="http://schemas.openxmlformats.org/officeDocument/2006/relationships/image" Target="../media/image55.tif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hyperlink" Target="https://www.oecd-ilibrary.org/sites/6e19e9b3-ru/index.html?itemId=/content/component/6e19e9b3-ru"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newspaceeconomy.ca/2023/09/27/insights-into-the-ucs-satellite-database-january-2023/" TargetMode="External"/><Relationship Id="rId4" Type="http://schemas.openxmlformats.org/officeDocument/2006/relationships/hyperlink" Target="https://www.statista.com/statistics/662231/space-economy-breakdown-globally-by-secto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hyperlink" Target="https://www.esa.int/Space_Safety/Clean_Space/ESA_s_Zero_Debris_approach" TargetMode="External"/><Relationship Id="rId5" Type="http://schemas.openxmlformats.org/officeDocument/2006/relationships/image" Target="../media/image15.png"/><Relationship Id="rId10" Type="http://schemas.openxmlformats.org/officeDocument/2006/relationships/hyperlink" Target="https://www.esa.int/Space_Safety/Space_Debris/About_space_debris" TargetMode="External"/><Relationship Id="rId4" Type="http://schemas.openxmlformats.org/officeDocument/2006/relationships/hyperlink" Target="https://iadc-home.org/documents_public/view/id/248" TargetMode="External"/><Relationship Id="rId9" Type="http://schemas.openxmlformats.org/officeDocument/2006/relationships/image" Target="../media/image7.JPG"/></Relationships>
</file>

<file path=ppt/slides/_rels/slide6.xml.rels><?xml version="1.0" encoding="UTF-8" standalone="yes"?>
<Relationships xmlns="http://schemas.openxmlformats.org/package/2006/relationships"><Relationship Id="rId8" Type="http://schemas.openxmlformats.org/officeDocument/2006/relationships/hyperlink" Target="https://www.unoosa.org/documents/pdf/spacelaw/sd/IADC-2002-01-IADC-Space_Debris-Guidelines-Revision1.pdf" TargetMode="External"/><Relationship Id="rId3" Type="http://schemas.openxmlformats.org/officeDocument/2006/relationships/hyperlink" Target="https://www.esa.int/Space_Safety/ESA_s_Space_Environment_Report_2023" TargetMode="External"/><Relationship Id="rId7" Type="http://schemas.openxmlformats.org/officeDocument/2006/relationships/image" Target="../media/image19.png"/><Relationship Id="rId12" Type="http://schemas.openxmlformats.org/officeDocument/2006/relationships/image" Target="../media/image21.tiff"/><Relationship Id="rId2" Type="http://schemas.openxmlformats.org/officeDocument/2006/relationships/hyperlink" Target="https://www.esa.int/Space_Safety/Space_Debris" TargetMode="Externa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7.JPG"/><Relationship Id="rId5" Type="http://schemas.openxmlformats.org/officeDocument/2006/relationships/hyperlink" Target="https://www.unoosa.org/res/oosadoc/data/documents/2017/stspace/stspace61rev_2_0_html/V1703166-RUSSIAN.pdf" TargetMode="External"/><Relationship Id="rId10" Type="http://schemas.openxmlformats.org/officeDocument/2006/relationships/hyperlink" Target="https://www.unoosa.org/res/oosadoc/data/documents/2021/stspace/stspace79_0_html/st_space79E.pdf" TargetMode="External"/><Relationship Id="rId4" Type="http://schemas.openxmlformats.org/officeDocument/2006/relationships/hyperlink" Target="https://www.un.org/ru/documents/decl_conv/conventions/space_debris.shtml" TargetMode="External"/><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hyperlink" Target="https://globalaffairs.ru/articles/kosmicheskoe-nasledie-trampa/" TargetMode="External"/><Relationship Id="rId7" Type="http://schemas.openxmlformats.org/officeDocument/2006/relationships/image" Target="../media/image7.JP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hyperlink" Target="https://globalaffairs.ru/articles/kosmicheskie-shtrafy/"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8" Type="http://schemas.openxmlformats.org/officeDocument/2006/relationships/hyperlink" Target="https://www.esa.int/Space_Safety/SSA_Programme_overview" TargetMode="External"/><Relationship Id="rId3" Type="http://schemas.openxmlformats.org/officeDocument/2006/relationships/image" Target="../media/image27.tiff"/><Relationship Id="rId7" Type="http://schemas.openxmlformats.org/officeDocument/2006/relationships/image" Target="../media/image29.tiff"/><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hyperlink" Target="https://technology.esa.int/upload/media/DGHKMZ_6542582e18e33.pdf" TargetMode="External"/><Relationship Id="rId5" Type="http://schemas.openxmlformats.org/officeDocument/2006/relationships/image" Target="../media/image28.tiff"/><Relationship Id="rId4" Type="http://schemas.openxmlformats.org/officeDocument/2006/relationships/hyperlink" Target="https://esoc.esa.int/sites/default/files/Zero_Debris_Charter_EN.pdf" TargetMode="External"/><Relationship Id="rId9"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031125B-E1CE-666A-CD09-AF7C8E21E347}"/>
              </a:ext>
            </a:extLst>
          </p:cNvPr>
          <p:cNvSpPr/>
          <p:nvPr/>
        </p:nvSpPr>
        <p:spPr>
          <a:xfrm>
            <a:off x="3833067" y="423302"/>
            <a:ext cx="8049987" cy="441739"/>
          </a:xfrm>
          <a:prstGeom prst="rect">
            <a:avLst/>
          </a:prstGeom>
        </p:spPr>
        <p:txBody>
          <a:bodyPr lIns="0" tIns="0" rIns="0" bIns="0"/>
          <a:lstStyle/>
          <a:p>
            <a:r>
              <a:rPr lang="ru-RU" sz="1400" dirty="0">
                <a:solidFill>
                  <a:schemeClr val="bg1"/>
                </a:solidFill>
              </a:rPr>
              <a:t>Федеральное государственное автономное </a:t>
            </a:r>
            <a:br>
              <a:rPr lang="en-US" sz="1400" dirty="0">
                <a:solidFill>
                  <a:schemeClr val="bg1"/>
                </a:solidFill>
              </a:rPr>
            </a:br>
            <a:r>
              <a:rPr lang="ru-RU" sz="1400" dirty="0">
                <a:solidFill>
                  <a:schemeClr val="bg1"/>
                </a:solidFill>
              </a:rPr>
              <a:t>образовательное учреждение</a:t>
            </a:r>
            <a:r>
              <a:rPr lang="en-US" sz="1400" dirty="0">
                <a:solidFill>
                  <a:schemeClr val="bg1"/>
                </a:solidFill>
              </a:rPr>
              <a:t> </a:t>
            </a:r>
            <a:r>
              <a:rPr lang="ru-RU" sz="1400" dirty="0">
                <a:solidFill>
                  <a:schemeClr val="bg1"/>
                </a:solidFill>
              </a:rPr>
              <a:t>высшего образования </a:t>
            </a:r>
          </a:p>
        </p:txBody>
      </p:sp>
      <p:sp>
        <p:nvSpPr>
          <p:cNvPr id="13" name="Rectangle 5">
            <a:extLst>
              <a:ext uri="{FF2B5EF4-FFF2-40B4-BE49-F238E27FC236}">
                <a16:creationId xmlns:a16="http://schemas.microsoft.com/office/drawing/2014/main" id="{195DD69B-8689-2440-60EC-D50DB3942370}"/>
              </a:ext>
            </a:extLst>
          </p:cNvPr>
          <p:cNvSpPr>
            <a:spLocks noChangeArrowheads="1"/>
          </p:cNvSpPr>
          <p:nvPr/>
        </p:nvSpPr>
        <p:spPr bwMode="auto">
          <a:xfrm>
            <a:off x="2110154" y="2230243"/>
            <a:ext cx="7581379" cy="1484419"/>
          </a:xfrm>
          <a:prstGeom prst="rect">
            <a:avLst/>
          </a:prstGeom>
          <a:noFill/>
          <a:ln>
            <a:noFill/>
          </a:ln>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ru-RU" sz="2200" b="1" i="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ru-RU" sz="2400" b="1" dirty="0">
                <a:solidFill>
                  <a:schemeClr val="bg1"/>
                </a:solidFill>
              </a:rPr>
              <a:t>«Актуальные вопросы космической экономики и политики </a:t>
            </a:r>
            <a:br>
              <a:rPr lang="en-US" sz="2400" b="1" dirty="0">
                <a:solidFill>
                  <a:schemeClr val="bg1"/>
                </a:solidFill>
              </a:rPr>
            </a:br>
            <a:r>
              <a:rPr lang="ru-RU" sz="2400" b="1" dirty="0">
                <a:solidFill>
                  <a:schemeClr val="bg1"/>
                </a:solidFill>
              </a:rPr>
              <a:t>сквозь призму космического мусора. </a:t>
            </a:r>
          </a:p>
          <a:p>
            <a:pPr algn="ctr"/>
            <a:r>
              <a:rPr lang="ru-RU" sz="2000" i="1" dirty="0">
                <a:solidFill>
                  <a:schemeClr val="bg1"/>
                </a:solidFill>
              </a:rPr>
              <a:t>Два в одном: принцип домино и синдром </a:t>
            </a:r>
            <a:r>
              <a:rPr lang="ru-RU" sz="2000" i="1" dirty="0" err="1">
                <a:solidFill>
                  <a:schemeClr val="bg1"/>
                </a:solidFill>
              </a:rPr>
              <a:t>Кесслера</a:t>
            </a:r>
            <a:r>
              <a:rPr lang="ru-RU" sz="2000" i="1" dirty="0">
                <a:solidFill>
                  <a:schemeClr val="bg1"/>
                </a:solidFill>
              </a:rPr>
              <a:t>»</a:t>
            </a:r>
          </a:p>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 sz="1800" b="1" i="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ru-RU" dirty="0">
                <a:solidFill>
                  <a:schemeClr val="bg1"/>
                </a:solidFill>
              </a:rPr>
              <a:t>05 декабря 2023 г.</a:t>
            </a:r>
          </a:p>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ru-RU" sz="1800" dirty="0">
              <a:solidFill>
                <a:schemeClr val="bg1"/>
              </a:solidFill>
              <a:effectLst/>
              <a:latin typeface="Times New Roman" panose="02020603050405020304" pitchFamily="18" charset="0"/>
              <a:ea typeface="Calibri" panose="020F0502020204030204" pitchFamily="34" charset="0"/>
            </a:endParaRPr>
          </a:p>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ru-RU" sz="2800" b="1" cap="all"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eaLnBrk="1" hangingPunct="1">
              <a:spcBef>
                <a:spcPts val="3775"/>
              </a:spcBef>
              <a:spcAft>
                <a:spcPts val="2100"/>
              </a:spcAft>
            </a:pPr>
            <a:endParaRPr lang="en-US" sz="1500" b="1" dirty="0">
              <a:solidFill>
                <a:schemeClr val="bg1"/>
              </a:solidFill>
              <a:latin typeface="Times New Roman" pitchFamily="18" charset="0"/>
            </a:endParaRPr>
          </a:p>
        </p:txBody>
      </p:sp>
      <p:sp>
        <p:nvSpPr>
          <p:cNvPr id="3" name="Прямоугольник 2"/>
          <p:cNvSpPr/>
          <p:nvPr/>
        </p:nvSpPr>
        <p:spPr>
          <a:xfrm>
            <a:off x="444500" y="4832655"/>
            <a:ext cx="5900544" cy="923330"/>
          </a:xfrm>
          <a:prstGeom prst="rect">
            <a:avLst/>
          </a:prstGeom>
        </p:spPr>
        <p:txBody>
          <a:bodyPr wrap="square">
            <a:spAutoFit/>
          </a:bodyPr>
          <a:lstStyle/>
          <a:p>
            <a:r>
              <a:rPr lang="ru-RU" dirty="0">
                <a:solidFill>
                  <a:schemeClr val="bg1"/>
                </a:solidFill>
              </a:rPr>
              <a:t>Уваров Валентин Борисович</a:t>
            </a:r>
            <a:br>
              <a:rPr lang="en-US" dirty="0">
                <a:solidFill>
                  <a:schemeClr val="bg1"/>
                </a:solidFill>
              </a:rPr>
            </a:br>
            <a:endParaRPr lang="ru-RU" sz="1200" dirty="0">
              <a:solidFill>
                <a:schemeClr val="bg1"/>
              </a:solidFill>
            </a:endParaRPr>
          </a:p>
          <a:p>
            <a:r>
              <a:rPr lang="ru-RU" sz="1200" dirty="0">
                <a:solidFill>
                  <a:schemeClr val="bg1"/>
                </a:solidFill>
              </a:rPr>
              <a:t>Руководитель проекта «Космическая экономика и политика», </a:t>
            </a:r>
          </a:p>
          <a:p>
            <a:r>
              <a:rPr lang="ru-RU" sz="1200" dirty="0">
                <a:solidFill>
                  <a:schemeClr val="bg1"/>
                </a:solidFill>
              </a:rPr>
              <a:t>член Международного института космического права </a:t>
            </a:r>
          </a:p>
        </p:txBody>
      </p:sp>
      <p:pic>
        <p:nvPicPr>
          <p:cNvPr id="10" name="Рисунок 9">
            <a:extLst>
              <a:ext uri="{FF2B5EF4-FFF2-40B4-BE49-F238E27FC236}">
                <a16:creationId xmlns:a16="http://schemas.microsoft.com/office/drawing/2014/main" id="{122DB4B0-F49A-7A45-8EB8-29B0893F99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40076" y="571851"/>
            <a:ext cx="919924" cy="914349"/>
          </a:xfrm>
          <a:prstGeom prst="rect">
            <a:avLst/>
          </a:prstGeom>
        </p:spPr>
      </p:pic>
      <p:sp>
        <p:nvSpPr>
          <p:cNvPr id="14" name="Rectangle 5">
            <a:extLst>
              <a:ext uri="{FF2B5EF4-FFF2-40B4-BE49-F238E27FC236}">
                <a16:creationId xmlns:a16="http://schemas.microsoft.com/office/drawing/2014/main" id="{832D7407-97FA-6645-A8CF-6606B8F9BA98}"/>
              </a:ext>
            </a:extLst>
          </p:cNvPr>
          <p:cNvSpPr>
            <a:spLocks noChangeArrowheads="1"/>
          </p:cNvSpPr>
          <p:nvPr/>
        </p:nvSpPr>
        <p:spPr bwMode="auto">
          <a:xfrm>
            <a:off x="2110154" y="2064679"/>
            <a:ext cx="7581379" cy="382329"/>
          </a:xfrm>
          <a:prstGeom prst="rect">
            <a:avLst/>
          </a:prstGeom>
          <a:noFill/>
          <a:ln>
            <a:noFill/>
          </a:ln>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p>
            <a:pPr algn="ctr"/>
            <a:r>
              <a:rPr lang="ru-RU" i="1" dirty="0">
                <a:solidFill>
                  <a:schemeClr val="bg1"/>
                </a:solidFill>
              </a:rPr>
              <a:t>Открытая лекция</a:t>
            </a:r>
          </a:p>
        </p:txBody>
      </p:sp>
      <p:sp>
        <p:nvSpPr>
          <p:cNvPr id="16" name="Rectangle 4">
            <a:extLst>
              <a:ext uri="{FF2B5EF4-FFF2-40B4-BE49-F238E27FC236}">
                <a16:creationId xmlns:a16="http://schemas.microsoft.com/office/drawing/2014/main" id="{046C5C80-187B-EF4A-BF18-95932B8AD4DF}"/>
              </a:ext>
            </a:extLst>
          </p:cNvPr>
          <p:cNvSpPr/>
          <p:nvPr/>
        </p:nvSpPr>
        <p:spPr>
          <a:xfrm>
            <a:off x="3833067" y="896831"/>
            <a:ext cx="8049987" cy="441739"/>
          </a:xfrm>
          <a:prstGeom prst="rect">
            <a:avLst/>
          </a:prstGeom>
        </p:spPr>
        <p:txBody>
          <a:bodyPr lIns="0" tIns="0" rIns="0" bIns="0"/>
          <a:lstStyle/>
          <a:p>
            <a:r>
              <a:rPr lang="ru-RU" sz="1400" dirty="0">
                <a:solidFill>
                  <a:schemeClr val="bg1"/>
                </a:solidFill>
              </a:rPr>
              <a:t>"</a:t>
            </a:r>
            <a:r>
              <a:rPr lang="ru-RU" sz="1400" b="1" dirty="0">
                <a:solidFill>
                  <a:schemeClr val="bg1"/>
                </a:solidFill>
              </a:rPr>
              <a:t>НАЦИОНАЛЬНЫЙ ИССЛЕДОВАТЕЛЬСКИЙ УНИВЕРСИТЕТ </a:t>
            </a:r>
            <a:br>
              <a:rPr lang="en-US" sz="1400" b="1" dirty="0">
                <a:solidFill>
                  <a:schemeClr val="bg1"/>
                </a:solidFill>
              </a:rPr>
            </a:br>
            <a:r>
              <a:rPr lang="ru-RU" sz="1400" b="1" dirty="0">
                <a:solidFill>
                  <a:schemeClr val="bg1"/>
                </a:solidFill>
              </a:rPr>
              <a:t>"ВЫСШАЯ ШКОЛА ЭКОНОМИКИ</a:t>
            </a:r>
            <a:r>
              <a:rPr lang="ru-RU" sz="1400" dirty="0">
                <a:solidFill>
                  <a:schemeClr val="bg1"/>
                </a:solidFill>
              </a:rPr>
              <a:t>»</a:t>
            </a:r>
          </a:p>
        </p:txBody>
      </p:sp>
      <p:sp>
        <p:nvSpPr>
          <p:cNvPr id="17" name="Rectangle 4">
            <a:extLst>
              <a:ext uri="{FF2B5EF4-FFF2-40B4-BE49-F238E27FC236}">
                <a16:creationId xmlns:a16="http://schemas.microsoft.com/office/drawing/2014/main" id="{0AA96DAE-660D-6646-A081-A4430A67263B}"/>
              </a:ext>
            </a:extLst>
          </p:cNvPr>
          <p:cNvSpPr/>
          <p:nvPr/>
        </p:nvSpPr>
        <p:spPr>
          <a:xfrm>
            <a:off x="3833067" y="1468333"/>
            <a:ext cx="8049987" cy="441739"/>
          </a:xfrm>
          <a:prstGeom prst="rect">
            <a:avLst/>
          </a:prstGeom>
        </p:spPr>
        <p:txBody>
          <a:bodyPr lIns="0" tIns="0" rIns="0" bIns="0"/>
          <a:lstStyle/>
          <a:p>
            <a:r>
              <a:rPr lang="ru-RU" sz="1600" dirty="0">
                <a:solidFill>
                  <a:schemeClr val="bg1"/>
                </a:solidFill>
              </a:rPr>
              <a:t>Факультет мировой экономики и мировой политики </a:t>
            </a:r>
          </a:p>
          <a:p>
            <a:r>
              <a:rPr lang="ru-RU" sz="1400" dirty="0">
                <a:solidFill>
                  <a:schemeClr val="bg1"/>
                </a:solidFill>
              </a:rPr>
              <a:t> </a:t>
            </a:r>
          </a:p>
        </p:txBody>
      </p:sp>
    </p:spTree>
    <p:extLst>
      <p:ext uri="{BB962C8B-B14F-4D97-AF65-F5344CB8AC3E}">
        <p14:creationId xmlns:p14="http://schemas.microsoft.com/office/powerpoint/2010/main" val="2202142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6C97A413-E2A6-F742-A3EA-E8401AB2A232}"/>
              </a:ext>
            </a:extLst>
          </p:cNvPr>
          <p:cNvSpPr>
            <a:spLocks noChangeArrowheads="1"/>
          </p:cNvSpPr>
          <p:nvPr/>
        </p:nvSpPr>
        <p:spPr bwMode="auto">
          <a:xfrm>
            <a:off x="11658852" y="6293813"/>
            <a:ext cx="198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dirty="0">
                <a:solidFill>
                  <a:schemeClr val="bg1">
                    <a:lumMod val="75000"/>
                  </a:schemeClr>
                </a:solidFill>
              </a:rPr>
              <a:t>10</a:t>
            </a:r>
            <a:endParaRPr lang="ru-RU" sz="1400" dirty="0">
              <a:solidFill>
                <a:schemeClr val="bg1">
                  <a:lumMod val="75000"/>
                </a:schemeClr>
              </a:solidFill>
            </a:endParaRPr>
          </a:p>
        </p:txBody>
      </p:sp>
      <p:sp>
        <p:nvSpPr>
          <p:cNvPr id="10" name="Прямоугольник 9">
            <a:extLst>
              <a:ext uri="{FF2B5EF4-FFF2-40B4-BE49-F238E27FC236}">
                <a16:creationId xmlns:a16="http://schemas.microsoft.com/office/drawing/2014/main" id="{30F5477B-3DAF-8243-86D1-F61EB1D07F06}"/>
              </a:ext>
            </a:extLst>
          </p:cNvPr>
          <p:cNvSpPr/>
          <p:nvPr/>
        </p:nvSpPr>
        <p:spPr>
          <a:xfrm>
            <a:off x="548327" y="412388"/>
            <a:ext cx="11103066" cy="830997"/>
          </a:xfrm>
          <a:prstGeom prst="rect">
            <a:avLst/>
          </a:prstGeom>
        </p:spPr>
        <p:txBody>
          <a:bodyPr wrap="square">
            <a:spAutoFit/>
          </a:bodyPr>
          <a:lstStyle/>
          <a:p>
            <a:pPr algn="ctr"/>
            <a:r>
              <a:rPr lang="ru-RU" sz="2400" b="1" dirty="0">
                <a:solidFill>
                  <a:srgbClr val="00B0F0"/>
                </a:solidFill>
              </a:rPr>
              <a:t>КИТАЙ. </a:t>
            </a:r>
            <a:br>
              <a:rPr lang="en-US" sz="2400" b="1" dirty="0">
                <a:solidFill>
                  <a:srgbClr val="00B0F0"/>
                </a:solidFill>
              </a:rPr>
            </a:br>
            <a:r>
              <a:rPr lang="ru-RU" sz="2400" b="1" dirty="0">
                <a:solidFill>
                  <a:srgbClr val="00B0F0"/>
                </a:solidFill>
              </a:rPr>
              <a:t>К «ВЕЛИКОМУ ЕДИНЕНИЮ» ЧЕРЕЗ КОСМИЧЕСКИЙ МУСОР</a:t>
            </a:r>
            <a:endParaRPr lang="ru-RU" sz="2400" dirty="0">
              <a:solidFill>
                <a:srgbClr val="00B0F0"/>
              </a:solidFill>
            </a:endParaRPr>
          </a:p>
        </p:txBody>
      </p:sp>
      <p:sp>
        <p:nvSpPr>
          <p:cNvPr id="12" name="Прямоугольник 11">
            <a:extLst>
              <a:ext uri="{FF2B5EF4-FFF2-40B4-BE49-F238E27FC236}">
                <a16:creationId xmlns:a16="http://schemas.microsoft.com/office/drawing/2014/main" id="{EB2B1439-4E7B-594F-8653-0BFB92C7F3A7}"/>
              </a:ext>
            </a:extLst>
          </p:cNvPr>
          <p:cNvSpPr/>
          <p:nvPr/>
        </p:nvSpPr>
        <p:spPr>
          <a:xfrm>
            <a:off x="9659677" y="4147408"/>
            <a:ext cx="2160689" cy="1107996"/>
          </a:xfrm>
          <a:prstGeom prst="rect">
            <a:avLst/>
          </a:prstGeom>
        </p:spPr>
        <p:txBody>
          <a:bodyPr wrap="square">
            <a:spAutoFit/>
          </a:bodyPr>
          <a:lstStyle/>
          <a:p>
            <a:endParaRPr lang="ru-RU" sz="1100" i="1" dirty="0">
              <a:solidFill>
                <a:srgbClr val="000000"/>
              </a:solidFill>
              <a:effectLst/>
              <a:latin typeface="Georgia" panose="02040502050405020303" pitchFamily="18" charset="0"/>
              <a:ea typeface="Calibri" panose="020F0502020204030204" pitchFamily="34" charset="0"/>
              <a:cs typeface="Arial" panose="020B0604020202020204" pitchFamily="34" charset="0"/>
            </a:endParaRPr>
          </a:p>
          <a:p>
            <a:r>
              <a:rPr lang="ru-RU" sz="1100" i="1" dirty="0">
                <a:solidFill>
                  <a:srgbClr val="000000"/>
                </a:solidFill>
                <a:effectLst/>
                <a:latin typeface="Georgia" panose="02040502050405020303" pitchFamily="18" charset="0"/>
                <a:ea typeface="Calibri" panose="020F0502020204030204" pitchFamily="34" charset="0"/>
                <a:cs typeface="Arial" panose="020B0604020202020204" pitchFamily="34" charset="0"/>
              </a:rPr>
              <a:t>Эпоха Великого единства еще впереди, она </a:t>
            </a:r>
            <a:br>
              <a:rPr lang="en-US" sz="1100" i="1" dirty="0">
                <a:solidFill>
                  <a:srgbClr val="000000"/>
                </a:solidFill>
                <a:effectLst/>
                <a:latin typeface="Georgia" panose="02040502050405020303" pitchFamily="18" charset="0"/>
                <a:ea typeface="Calibri" panose="020F0502020204030204" pitchFamily="34" charset="0"/>
                <a:cs typeface="Arial" panose="020B0604020202020204" pitchFamily="34" charset="0"/>
              </a:rPr>
            </a:br>
            <a:r>
              <a:rPr lang="ru-RU" sz="1100" i="1" dirty="0">
                <a:solidFill>
                  <a:srgbClr val="000000"/>
                </a:solidFill>
                <a:effectLst/>
                <a:latin typeface="Georgia" panose="02040502050405020303" pitchFamily="18" charset="0"/>
                <a:ea typeface="Calibri" panose="020F0502020204030204" pitchFamily="34" charset="0"/>
                <a:cs typeface="Arial" panose="020B0604020202020204" pitchFamily="34" charset="0"/>
              </a:rPr>
              <a:t>непременно наступит. </a:t>
            </a:r>
            <a:endParaRPr lang="en-US" sz="1100" i="1" dirty="0">
              <a:solidFill>
                <a:srgbClr val="000000"/>
              </a:solidFill>
              <a:effectLst/>
              <a:latin typeface="Georgia" panose="02040502050405020303" pitchFamily="18" charset="0"/>
              <a:ea typeface="Calibri" panose="020F0502020204030204" pitchFamily="34" charset="0"/>
              <a:cs typeface="Arial" panose="020B0604020202020204" pitchFamily="34" charset="0"/>
            </a:endParaRPr>
          </a:p>
          <a:p>
            <a:endParaRPr lang="en-US" sz="1100" i="1" dirty="0">
              <a:solidFill>
                <a:srgbClr val="000000"/>
              </a:solidFill>
              <a:effectLst/>
              <a:latin typeface="Georgia" panose="02040502050405020303" pitchFamily="18" charset="0"/>
              <a:ea typeface="Calibri" panose="020F0502020204030204" pitchFamily="34" charset="0"/>
              <a:cs typeface="Arial" panose="020B0604020202020204" pitchFamily="34" charset="0"/>
            </a:endParaRPr>
          </a:p>
          <a:p>
            <a:r>
              <a:rPr lang="ru-RU" sz="1100" i="1" dirty="0">
                <a:solidFill>
                  <a:srgbClr val="000000"/>
                </a:solidFill>
                <a:effectLst/>
                <a:latin typeface="Georgia" panose="02040502050405020303" pitchFamily="18" charset="0"/>
                <a:ea typeface="Calibri" panose="020F0502020204030204" pitchFamily="34" charset="0"/>
                <a:cs typeface="Arial" panose="020B0604020202020204" pitchFamily="34" charset="0"/>
              </a:rPr>
              <a:t>Кан </a:t>
            </a:r>
            <a:r>
              <a:rPr lang="ru-RU" sz="1100" i="1" dirty="0" err="1">
                <a:solidFill>
                  <a:srgbClr val="000000"/>
                </a:solidFill>
                <a:effectLst/>
                <a:latin typeface="Georgia" panose="02040502050405020303" pitchFamily="18" charset="0"/>
                <a:ea typeface="Calibri" panose="020F0502020204030204" pitchFamily="34" charset="0"/>
                <a:cs typeface="Arial" panose="020B0604020202020204" pitchFamily="34" charset="0"/>
              </a:rPr>
              <a:t>Ювэй</a:t>
            </a:r>
            <a:endParaRPr lang="ru-RU" sz="1100" i="1" dirty="0">
              <a:effectLst/>
              <a:latin typeface="Georgia" panose="02040502050405020303" pitchFamily="18"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58237E59-DF15-7CDC-9B3C-6454A3D29B78}"/>
              </a:ext>
            </a:extLst>
          </p:cNvPr>
          <p:cNvSpPr txBox="1"/>
          <p:nvPr/>
        </p:nvSpPr>
        <p:spPr>
          <a:xfrm>
            <a:off x="560960" y="4916815"/>
            <a:ext cx="8909907" cy="1384995"/>
          </a:xfrm>
          <a:prstGeom prst="rect">
            <a:avLst/>
          </a:prstGeom>
          <a:noFill/>
        </p:spPr>
        <p:txBody>
          <a:bodyPr wrap="square">
            <a:spAutoFit/>
          </a:bodyPr>
          <a:lstStyle/>
          <a:p>
            <a:pPr algn="ctr"/>
            <a:r>
              <a:rPr lang="ru-RU" sz="1200" b="0" i="0" dirty="0">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p>
          <a:p>
            <a:pPr marL="342900" indent="-342900" algn="just">
              <a:buFont typeface="Symbol" pitchFamily="2" charset="2"/>
              <a:buChar char=""/>
            </a:pPr>
            <a:r>
              <a:rPr lang="en-US" sz="1200" dirty="0">
                <a:latin typeface="Arial" panose="020B0604020202020204" pitchFamily="34" charset="0"/>
                <a:ea typeface="Calibri" panose="020F0502020204030204" pitchFamily="34" charset="0"/>
                <a:cs typeface="Arial" panose="020B0604020202020204" pitchFamily="34" charset="0"/>
              </a:rPr>
              <a:t>74th IAC, October 2023, Baku</a:t>
            </a:r>
            <a:r>
              <a:rPr lang="ru-RU" sz="1200" dirty="0">
                <a:latin typeface="Arial" panose="020B0604020202020204" pitchFamily="34" charset="0"/>
                <a:ea typeface="Calibri" panose="020F0502020204030204" pitchFamily="34" charset="0"/>
                <a:cs typeface="Arial" panose="020B0604020202020204" pitchFamily="34" charset="0"/>
              </a:rPr>
              <a:t>:</a:t>
            </a:r>
            <a:r>
              <a:rPr lang="ru-RU" sz="1200" dirty="0">
                <a:latin typeface="Arial" panose="020B0604020202020204" pitchFamily="34" charset="0"/>
                <a:cs typeface="Arial" panose="020B0604020202020204" pitchFamily="34" charset="0"/>
              </a:rPr>
              <a:t> </a:t>
            </a:r>
            <a:r>
              <a:rPr lang="ru-RU" sz="1200" dirty="0">
                <a:latin typeface="Arial" panose="020B0604020202020204" pitchFamily="34" charset="0"/>
                <a:ea typeface="Times New Roman" panose="02020603050405020304" pitchFamily="18" charset="0"/>
                <a:cs typeface="Arial" panose="020B0604020202020204" pitchFamily="34" charset="0"/>
              </a:rPr>
              <a:t>Создать </a:t>
            </a:r>
            <a:r>
              <a:rPr lang="en-US" sz="1200" dirty="0">
                <a:latin typeface="Arial" panose="020B0604020202020204" pitchFamily="34" charset="0"/>
                <a:ea typeface="Times New Roman" panose="02020603050405020304" pitchFamily="18" charset="0"/>
                <a:cs typeface="Arial" panose="020B0604020202020204" pitchFamily="34" charset="0"/>
              </a:rPr>
              <a:t>International Space Environment Governance Organization (ISEGO) </a:t>
            </a:r>
            <a:r>
              <a:rPr lang="ru-RU" sz="1200" dirty="0">
                <a:latin typeface="Arial" panose="020B0604020202020204" pitchFamily="34" charset="0"/>
                <a:ea typeface="Times New Roman" panose="02020603050405020304" pitchFamily="18" charset="0"/>
                <a:cs typeface="Arial" panose="020B0604020202020204" pitchFamily="34" charset="0"/>
              </a:rPr>
              <a:t>предложил </a:t>
            </a:r>
            <a:r>
              <a:rPr lang="en-US" sz="1200" dirty="0">
                <a:latin typeface="Arial" panose="020B0604020202020204" pitchFamily="34" charset="0"/>
                <a:ea typeface="Calibri" panose="020F0502020204030204" pitchFamily="34" charset="0"/>
                <a:cs typeface="Arial" panose="020B0604020202020204" pitchFamily="34" charset="0"/>
              </a:rPr>
              <a:t>Institute of Spacecraft System Engineering</a:t>
            </a:r>
            <a:r>
              <a:rPr lang="ru-RU" sz="1200" dirty="0">
                <a:latin typeface="Arial" panose="020B0604020202020204" pitchFamily="34" charset="0"/>
                <a:ea typeface="Calibri" panose="020F0502020204030204" pitchFamily="34" charset="0"/>
                <a:cs typeface="Arial" panose="020B0604020202020204" pitchFamily="34" charset="0"/>
              </a:rPr>
              <a:t> </a:t>
            </a:r>
            <a:r>
              <a:rPr lang="en-US" sz="1200" dirty="0">
                <a:latin typeface="Arial" panose="020B0604020202020204" pitchFamily="34" charset="0"/>
                <a:ea typeface="Calibri" panose="020F0502020204030204" pitchFamily="34" charset="0"/>
                <a:cs typeface="Arial" panose="020B0604020202020204" pitchFamily="34" charset="0"/>
              </a:rPr>
              <a:t>China Academy of Space</a:t>
            </a:r>
            <a:endParaRPr lang="ru-RU" sz="12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buFont typeface="Symbol" pitchFamily="2" charset="2"/>
              <a:buChar char=""/>
            </a:pPr>
            <a:endParaRPr lang="ru-RU" sz="1200" dirty="0">
              <a:latin typeface="Arial" panose="020B0604020202020204" pitchFamily="34" charset="0"/>
              <a:ea typeface="Times New Roman" panose="02020603050405020304" pitchFamily="18" charset="0"/>
              <a:cs typeface="Arial" panose="020B0604020202020204" pitchFamily="34" charset="0"/>
            </a:endParaRPr>
          </a:p>
          <a:p>
            <a:pPr marL="342900" indent="-342900" algn="just">
              <a:buFont typeface="Symbol" pitchFamily="2" charset="2"/>
              <a:buChar char=""/>
            </a:pPr>
            <a:r>
              <a:rPr lang="ru-RU" sz="1200" dirty="0">
                <a:latin typeface="Arial" panose="020B0604020202020204" pitchFamily="34" charset="0"/>
                <a:ea typeface="Calibri" panose="020F0502020204030204" pitchFamily="34" charset="0"/>
                <a:cs typeface="Arial" panose="020B0604020202020204" pitchFamily="34" charset="0"/>
              </a:rPr>
              <a:t>Предлагается по аналогии с международным экологическом праве принцип общей, но дифференцированной ответственности и соответствующих возможностей (</a:t>
            </a:r>
            <a:r>
              <a:rPr lang="en-US" sz="1200" dirty="0">
                <a:latin typeface="Arial" panose="020B0604020202020204" pitchFamily="34" charset="0"/>
                <a:ea typeface="Calibri" panose="020F0502020204030204" pitchFamily="34" charset="0"/>
                <a:cs typeface="Arial" panose="020B0604020202020204" pitchFamily="34" charset="0"/>
              </a:rPr>
              <a:t>Principle of common but differentiated responsibility and respective capabilities – </a:t>
            </a:r>
            <a:r>
              <a:rPr lang="en" sz="1200" dirty="0">
                <a:latin typeface="Arial" panose="020B0604020202020204" pitchFamily="34" charset="0"/>
                <a:ea typeface="Calibri" panose="020F0502020204030204" pitchFamily="34" charset="0"/>
                <a:cs typeface="Arial" panose="020B0604020202020204" pitchFamily="34" charset="0"/>
              </a:rPr>
              <a:t>CBDR-RC) </a:t>
            </a:r>
            <a:r>
              <a:rPr lang="ru-RU" sz="1200" dirty="0">
                <a:latin typeface="Arial" panose="020B0604020202020204" pitchFamily="34" charset="0"/>
                <a:ea typeface="Calibri" panose="020F0502020204030204" pitchFamily="34" charset="0"/>
                <a:cs typeface="Arial" panose="020B0604020202020204" pitchFamily="34" charset="0"/>
              </a:rPr>
              <a:t>применить для решения проблемы космического мусора</a:t>
            </a:r>
            <a:endParaRPr lang="ru-RU"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161A6612-2240-845B-5C11-9464E0676393}"/>
              </a:ext>
            </a:extLst>
          </p:cNvPr>
          <p:cNvSpPr txBox="1"/>
          <p:nvPr/>
        </p:nvSpPr>
        <p:spPr>
          <a:xfrm>
            <a:off x="744786" y="1329070"/>
            <a:ext cx="8726081" cy="433553"/>
          </a:xfrm>
          <a:prstGeom prst="rect">
            <a:avLst/>
          </a:prstGeom>
          <a:solidFill>
            <a:srgbClr val="00B0F0"/>
          </a:solidFill>
        </p:spPr>
        <p:txBody>
          <a:bodyPr wrap="square" lIns="108000" tIns="108000" rIns="108000" bIns="108000">
            <a:spAutoFit/>
          </a:bodyPr>
          <a:lstStyle/>
          <a:p>
            <a:pPr algn="ctr"/>
            <a:r>
              <a:rPr lang="ru-RU" sz="1400" b="1" i="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В Китае нет системного законодательства по космосу</a:t>
            </a:r>
            <a:endParaRPr lang="ru-RU"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Рисунок 5">
            <a:extLst>
              <a:ext uri="{FF2B5EF4-FFF2-40B4-BE49-F238E27FC236}">
                <a16:creationId xmlns:a16="http://schemas.microsoft.com/office/drawing/2014/main" id="{E61B759A-6755-21AD-15E5-37A612EAAD76}"/>
              </a:ext>
            </a:extLst>
          </p:cNvPr>
          <p:cNvPicPr>
            <a:picLocks noChangeAspect="1"/>
          </p:cNvPicPr>
          <p:nvPr/>
        </p:nvPicPr>
        <p:blipFill>
          <a:blip r:embed="rId2"/>
          <a:stretch>
            <a:fillRect/>
          </a:stretch>
        </p:blipFill>
        <p:spPr>
          <a:xfrm>
            <a:off x="9697200" y="1342579"/>
            <a:ext cx="1784950" cy="2855921"/>
          </a:xfrm>
          <a:prstGeom prst="rect">
            <a:avLst/>
          </a:prstGeom>
        </p:spPr>
      </p:pic>
      <p:pic>
        <p:nvPicPr>
          <p:cNvPr id="8" name="Рисунок 7">
            <a:extLst>
              <a:ext uri="{FF2B5EF4-FFF2-40B4-BE49-F238E27FC236}">
                <a16:creationId xmlns:a16="http://schemas.microsoft.com/office/drawing/2014/main" id="{5AC4095B-68A5-7140-A895-F6CF91643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9605" y="403894"/>
            <a:ext cx="604178" cy="604178"/>
          </a:xfrm>
          <a:prstGeom prst="rect">
            <a:avLst/>
          </a:prstGeom>
        </p:spPr>
      </p:pic>
      <p:pic>
        <p:nvPicPr>
          <p:cNvPr id="2" name="Рисунок 1">
            <a:extLst>
              <a:ext uri="{FF2B5EF4-FFF2-40B4-BE49-F238E27FC236}">
                <a16:creationId xmlns:a16="http://schemas.microsoft.com/office/drawing/2014/main" id="{71020D22-F5E2-9546-9F17-FD52225748EB}"/>
              </a:ext>
            </a:extLst>
          </p:cNvPr>
          <p:cNvPicPr>
            <a:picLocks noChangeAspect="1"/>
          </p:cNvPicPr>
          <p:nvPr/>
        </p:nvPicPr>
        <p:blipFill>
          <a:blip r:embed="rId4"/>
          <a:stretch>
            <a:fillRect/>
          </a:stretch>
        </p:blipFill>
        <p:spPr>
          <a:xfrm>
            <a:off x="8219078" y="1903915"/>
            <a:ext cx="810808" cy="810808"/>
          </a:xfrm>
          <a:prstGeom prst="rect">
            <a:avLst/>
          </a:prstGeom>
        </p:spPr>
      </p:pic>
      <p:sp>
        <p:nvSpPr>
          <p:cNvPr id="4" name="Прямоугольник 3">
            <a:extLst>
              <a:ext uri="{FF2B5EF4-FFF2-40B4-BE49-F238E27FC236}">
                <a16:creationId xmlns:a16="http://schemas.microsoft.com/office/drawing/2014/main" id="{AEE15B4A-7403-8A43-8E8F-6B961F79FB56}"/>
              </a:ext>
            </a:extLst>
          </p:cNvPr>
          <p:cNvSpPr/>
          <p:nvPr/>
        </p:nvSpPr>
        <p:spPr>
          <a:xfrm>
            <a:off x="8188186" y="2785476"/>
            <a:ext cx="1313573" cy="784830"/>
          </a:xfrm>
          <a:prstGeom prst="rect">
            <a:avLst/>
          </a:prstGeom>
        </p:spPr>
        <p:txBody>
          <a:bodyPr wrap="square">
            <a:spAutoFit/>
          </a:bodyPr>
          <a:lstStyle/>
          <a:p>
            <a:pPr>
              <a:tabLst>
                <a:tab pos="8096250" algn="l"/>
              </a:tabLst>
            </a:pPr>
            <a:r>
              <a:rPr lang="en-US" sz="900"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5" tooltip="https://english.www.gov.cn/archive/whitepaper/202201/28/content_WS61f35b3dc6d09c94e48a467a.html">
                  <a:extLst>
                    <a:ext uri="{A12FA001-AC4F-418D-AE19-62706E023703}">
                      <ahyp:hlinkClr xmlns:ahyp="http://schemas.microsoft.com/office/drawing/2018/hyperlinkcolor" val="tx"/>
                    </a:ext>
                  </a:extLst>
                </a:hlinkClick>
              </a:rPr>
              <a:t>https://english.www.gov.cn/archive/whitepaper/202201/28/content_WS61f35b3dc6d09c94e48a467a.html</a:t>
            </a:r>
            <a:endParaRPr lang="ru-RU" sz="900" dirty="0">
              <a:solidFill>
                <a:srgbClr val="00B0F0"/>
              </a:solidFill>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10D46589-EB3C-D144-8D51-13756F891BA0}"/>
              </a:ext>
            </a:extLst>
          </p:cNvPr>
          <p:cNvSpPr txBox="1"/>
          <p:nvPr/>
        </p:nvSpPr>
        <p:spPr>
          <a:xfrm>
            <a:off x="744785" y="1908313"/>
            <a:ext cx="7247960" cy="2123658"/>
          </a:xfrm>
          <a:prstGeom prst="rect">
            <a:avLst/>
          </a:prstGeom>
          <a:noFill/>
        </p:spPr>
        <p:txBody>
          <a:bodyPr wrap="square">
            <a:spAutoFit/>
          </a:bodyPr>
          <a:lstStyle/>
          <a:p>
            <a:pPr algn="just">
              <a:tabLst>
                <a:tab pos="8096250" algn="l"/>
              </a:tabLst>
            </a:pPr>
            <a:r>
              <a:rPr lang="ru-RU" sz="1200" b="1" i="1" dirty="0">
                <a:solidFill>
                  <a:srgbClr val="08D2C5"/>
                </a:solidFill>
                <a:latin typeface="Arial" panose="020B0604020202020204" pitchFamily="34" charset="0"/>
                <a:ea typeface="Times New Roman" panose="02020603050405020304" pitchFamily="18" charset="0"/>
                <a:cs typeface="Arial" panose="020B0604020202020204" pitchFamily="34" charset="0"/>
              </a:rPr>
              <a:t>БЕЛАЯ КНИГА ПО КОСМОСУ</a:t>
            </a:r>
            <a:r>
              <a:rPr lang="en-US" sz="1200" b="1" i="1" dirty="0">
                <a:latin typeface="Arial" panose="020B0604020202020204" pitchFamily="34" charset="0"/>
                <a:ea typeface="Times New Roman" panose="02020603050405020304" pitchFamily="18" charset="0"/>
                <a:cs typeface="Arial" panose="020B0604020202020204" pitchFamily="34" charset="0"/>
              </a:rPr>
              <a:t> </a:t>
            </a:r>
          </a:p>
          <a:p>
            <a:pPr algn="just">
              <a:tabLst>
                <a:tab pos="8096250" algn="l"/>
              </a:tabLst>
            </a:pPr>
            <a:r>
              <a:rPr lang="en-US" sz="1200" b="1" dirty="0">
                <a:latin typeface="Arial" panose="020B0604020202020204" pitchFamily="34" charset="0"/>
                <a:ea typeface="Times New Roman" panose="02020603050405020304" pitchFamily="18" charset="0"/>
                <a:cs typeface="Arial" panose="020B0604020202020204" pitchFamily="34" charset="0"/>
              </a:rPr>
              <a:t>(</a:t>
            </a:r>
            <a:r>
              <a:rPr lang="en-US" sz="1200" dirty="0">
                <a:latin typeface="Arial" panose="020B0604020202020204" pitchFamily="34" charset="0"/>
                <a:ea typeface="Times New Roman" panose="02020603050405020304" pitchFamily="18" charset="0"/>
                <a:cs typeface="Arial" panose="020B0604020202020204" pitchFamily="34" charset="0"/>
              </a:rPr>
              <a:t>China's Space Program: A 2021 Perspective)</a:t>
            </a:r>
            <a:r>
              <a:rPr lang="ru-RU" sz="1200" dirty="0">
                <a:latin typeface="Arial" panose="020B0604020202020204" pitchFamily="34" charset="0"/>
                <a:ea typeface="Times New Roman" panose="02020603050405020304" pitchFamily="18" charset="0"/>
                <a:cs typeface="Arial" panose="020B0604020202020204" pitchFamily="34" charset="0"/>
              </a:rPr>
              <a:t> </a:t>
            </a:r>
            <a:endParaRPr lang="en-US" sz="1200" dirty="0">
              <a:latin typeface="Arial" panose="020B0604020202020204" pitchFamily="34" charset="0"/>
              <a:ea typeface="Times New Roman" panose="02020603050405020304" pitchFamily="18" charset="0"/>
              <a:cs typeface="Arial" panose="020B0604020202020204" pitchFamily="34" charset="0"/>
            </a:endParaRPr>
          </a:p>
          <a:p>
            <a:pPr algn="just">
              <a:tabLst>
                <a:tab pos="8096250" algn="l"/>
              </a:tabLst>
            </a:pPr>
            <a:endParaRPr lang="en-US" sz="1200" dirty="0">
              <a:latin typeface="Arial" panose="020B0604020202020204" pitchFamily="34" charset="0"/>
              <a:ea typeface="Times New Roman" panose="02020603050405020304" pitchFamily="18" charset="0"/>
              <a:cs typeface="Arial" panose="020B0604020202020204" pitchFamily="34" charset="0"/>
            </a:endParaRPr>
          </a:p>
          <a:p>
            <a:pPr algn="just">
              <a:tabLst>
                <a:tab pos="8096250" algn="l"/>
              </a:tabLst>
            </a:pPr>
            <a:r>
              <a:rPr lang="en-US" sz="1200" dirty="0">
                <a:latin typeface="Arial" panose="020B0604020202020204" pitchFamily="34" charset="0"/>
                <a:ea typeface="Calibri" panose="020F0502020204030204" pitchFamily="34" charset="0"/>
                <a:cs typeface="Arial" panose="020B0604020202020204" pitchFamily="34" charset="0"/>
              </a:rPr>
              <a:t> </a:t>
            </a:r>
            <a:r>
              <a:rPr lang="ru-RU" sz="1200" dirty="0">
                <a:latin typeface="Arial" panose="020B0604020202020204" pitchFamily="34" charset="0"/>
                <a:ea typeface="Calibri" panose="020F0502020204030204" pitchFamily="34" charset="0"/>
                <a:cs typeface="Arial" panose="020B0604020202020204" pitchFamily="34" charset="0"/>
              </a:rPr>
              <a:t>В ближайшие пять лет Китай продолжит расширять свою систему управления космической средой:</a:t>
            </a:r>
            <a:endParaRPr lang="ru-RU" sz="12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Symbol" pitchFamily="2" charset="2"/>
              <a:buChar char=""/>
            </a:pPr>
            <a:r>
              <a:rPr lang="ru-RU" sz="1200" dirty="0">
                <a:latin typeface="Arial" panose="020B0604020202020204" pitchFamily="34" charset="0"/>
                <a:ea typeface="Calibri" panose="020F0502020204030204" pitchFamily="34" charset="0"/>
                <a:cs typeface="Arial" panose="020B0604020202020204" pitchFamily="34" charset="0"/>
              </a:rPr>
              <a:t>Усиление контроля за космическим движением</a:t>
            </a:r>
            <a:endParaRPr lang="ru-RU" sz="1200" dirty="0">
              <a:latin typeface="Arial" panose="020B0604020202020204" pitchFamily="34" charset="0"/>
              <a:ea typeface="Times New Roman" panose="02020603050405020304" pitchFamily="18" charset="0"/>
              <a:cs typeface="Arial" panose="020B0604020202020204" pitchFamily="34" charset="0"/>
            </a:endParaRPr>
          </a:p>
          <a:p>
            <a:pPr marL="342900" indent="-342900" algn="just">
              <a:buFont typeface="Symbol" pitchFamily="2" charset="2"/>
              <a:buChar char=""/>
            </a:pPr>
            <a:r>
              <a:rPr lang="ru-RU" sz="1200" dirty="0">
                <a:latin typeface="Arial" panose="020B0604020202020204" pitchFamily="34" charset="0"/>
                <a:ea typeface="Calibri" panose="020F0502020204030204" pitchFamily="34" charset="0"/>
                <a:cs typeface="Arial" panose="020B0604020202020204" pitchFamily="34" charset="0"/>
              </a:rPr>
              <a:t>Усилить защиту своей космической деятельности, повысив потенциал аварийного резервирования, неуязвимость и живучесть</a:t>
            </a:r>
            <a:endParaRPr lang="ru-RU" sz="1200" dirty="0">
              <a:latin typeface="Arial" panose="020B0604020202020204" pitchFamily="34" charset="0"/>
              <a:ea typeface="Times New Roman" panose="02020603050405020304" pitchFamily="18" charset="0"/>
              <a:cs typeface="Arial" panose="020B0604020202020204" pitchFamily="34" charset="0"/>
            </a:endParaRPr>
          </a:p>
          <a:p>
            <a:pPr marL="342900" indent="-342900" algn="just">
              <a:buFont typeface="Symbol" pitchFamily="2" charset="2"/>
              <a:buChar char=""/>
            </a:pPr>
            <a:r>
              <a:rPr lang="ru-RU" sz="1200" dirty="0">
                <a:latin typeface="Arial" panose="020B0604020202020204" pitchFamily="34" charset="0"/>
                <a:ea typeface="Calibri" panose="020F0502020204030204" pitchFamily="34" charset="0"/>
                <a:cs typeface="Arial" panose="020B0604020202020204" pitchFamily="34" charset="0"/>
              </a:rPr>
              <a:t>Планы создания системы защиты околоземных объектов (мониторинг, каталогизации, раннего предупреждения и реагирования)</a:t>
            </a:r>
            <a:endParaRPr lang="ru-RU" sz="1200" dirty="0">
              <a:latin typeface="Arial" panose="020B0604020202020204" pitchFamily="34" charset="0"/>
              <a:ea typeface="Times New Roman" panose="02020603050405020304" pitchFamily="18" charset="0"/>
              <a:cs typeface="Arial" panose="020B0604020202020204" pitchFamily="34" charset="0"/>
            </a:endParaRPr>
          </a:p>
          <a:p>
            <a:pPr marL="342900" indent="-342900" algn="just">
              <a:buFont typeface="Symbol" pitchFamily="2" charset="2"/>
              <a:buChar char=""/>
            </a:pPr>
            <a:r>
              <a:rPr lang="ru-RU" sz="1200" dirty="0">
                <a:latin typeface="Arial" panose="020B0604020202020204" pitchFamily="34" charset="0"/>
                <a:ea typeface="Calibri" panose="020F0502020204030204" pitchFamily="34" charset="0"/>
                <a:cs typeface="Arial" panose="020B0604020202020204" pitchFamily="34" charset="0"/>
              </a:rPr>
              <a:t>Создать интегрированную систему мониторинга космического климата</a:t>
            </a:r>
            <a:endParaRPr lang="ru-RU" sz="1200" dirty="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2">
            <a:extLst>
              <a:ext uri="{FF2B5EF4-FFF2-40B4-BE49-F238E27FC236}">
                <a16:creationId xmlns:a16="http://schemas.microsoft.com/office/drawing/2014/main" id="{31BCCF13-BC89-594E-BD58-0C323ECB1FC5}"/>
              </a:ext>
            </a:extLst>
          </p:cNvPr>
          <p:cNvSpPr txBox="1"/>
          <p:nvPr/>
        </p:nvSpPr>
        <p:spPr>
          <a:xfrm>
            <a:off x="744785" y="4304338"/>
            <a:ext cx="8726081" cy="648997"/>
          </a:xfrm>
          <a:prstGeom prst="rect">
            <a:avLst/>
          </a:prstGeom>
          <a:solidFill>
            <a:srgbClr val="DE4075"/>
          </a:solidFill>
        </p:spPr>
        <p:txBody>
          <a:bodyPr wrap="square" tIns="108000" bIns="108000">
            <a:spAutoFit/>
          </a:bodyPr>
          <a:lstStyle/>
          <a:p>
            <a:pPr algn="ctr"/>
            <a:r>
              <a:rPr lang="ru-RU"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Китайские ученые и исследователи являются авторами большого количества публикаций </a:t>
            </a:r>
            <a:br>
              <a:rPr 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ru-RU"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и активно выступают на международных площадках.</a:t>
            </a:r>
          </a:p>
        </p:txBody>
      </p:sp>
    </p:spTree>
    <p:extLst>
      <p:ext uri="{BB962C8B-B14F-4D97-AF65-F5344CB8AC3E}">
        <p14:creationId xmlns:p14="http://schemas.microsoft.com/office/powerpoint/2010/main" val="2538191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07A98EB6-0321-B34A-8CE6-CC801CD1EDFD}"/>
              </a:ext>
            </a:extLst>
          </p:cNvPr>
          <p:cNvSpPr>
            <a:spLocks noChangeArrowheads="1"/>
          </p:cNvSpPr>
          <p:nvPr/>
        </p:nvSpPr>
        <p:spPr bwMode="auto">
          <a:xfrm>
            <a:off x="11665520" y="6293813"/>
            <a:ext cx="18543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ru-RU" sz="1400" dirty="0">
                <a:solidFill>
                  <a:schemeClr val="bg1">
                    <a:lumMod val="75000"/>
                  </a:schemeClr>
                </a:solidFill>
              </a:rPr>
              <a:t>1</a:t>
            </a:r>
            <a:r>
              <a:rPr lang="en-US" sz="1400" dirty="0">
                <a:solidFill>
                  <a:schemeClr val="bg1">
                    <a:lumMod val="75000"/>
                  </a:schemeClr>
                </a:solidFill>
              </a:rPr>
              <a:t>1</a:t>
            </a:r>
            <a:endParaRPr lang="ru-RU" sz="1400" dirty="0">
              <a:solidFill>
                <a:schemeClr val="bg1">
                  <a:lumMod val="75000"/>
                </a:schemeClr>
              </a:solidFill>
            </a:endParaRPr>
          </a:p>
        </p:txBody>
      </p:sp>
      <p:sp>
        <p:nvSpPr>
          <p:cNvPr id="9" name="Прямоугольник 8">
            <a:extLst>
              <a:ext uri="{FF2B5EF4-FFF2-40B4-BE49-F238E27FC236}">
                <a16:creationId xmlns:a16="http://schemas.microsoft.com/office/drawing/2014/main" id="{10D6CCCD-B9DF-D543-B0C2-A64EF6BBA0F8}"/>
              </a:ext>
            </a:extLst>
          </p:cNvPr>
          <p:cNvSpPr/>
          <p:nvPr/>
        </p:nvSpPr>
        <p:spPr>
          <a:xfrm>
            <a:off x="548327" y="412388"/>
            <a:ext cx="11103066" cy="461665"/>
          </a:xfrm>
          <a:prstGeom prst="rect">
            <a:avLst/>
          </a:prstGeom>
        </p:spPr>
        <p:txBody>
          <a:bodyPr wrap="square">
            <a:spAutoFit/>
          </a:bodyPr>
          <a:lstStyle/>
          <a:p>
            <a:pPr algn="ctr"/>
            <a:r>
              <a:rPr lang="ru-RU" sz="2400" b="1" dirty="0">
                <a:solidFill>
                  <a:srgbClr val="00B0F0"/>
                </a:solidFill>
              </a:rPr>
              <a:t>РОССИЯ. ЧТО ДЕЛАТЬ?</a:t>
            </a:r>
            <a:endParaRPr lang="ru-RU" sz="2400" dirty="0">
              <a:solidFill>
                <a:srgbClr val="00B0F0"/>
              </a:solidFill>
            </a:endParaRPr>
          </a:p>
        </p:txBody>
      </p:sp>
      <p:sp>
        <p:nvSpPr>
          <p:cNvPr id="10" name="Прямоугольник 9">
            <a:extLst>
              <a:ext uri="{FF2B5EF4-FFF2-40B4-BE49-F238E27FC236}">
                <a16:creationId xmlns:a16="http://schemas.microsoft.com/office/drawing/2014/main" id="{0EE9231C-FD7B-1542-8AA5-356B77E72A81}"/>
              </a:ext>
            </a:extLst>
          </p:cNvPr>
          <p:cNvSpPr/>
          <p:nvPr/>
        </p:nvSpPr>
        <p:spPr>
          <a:xfrm>
            <a:off x="540607" y="961448"/>
            <a:ext cx="11110786" cy="338554"/>
          </a:xfrm>
          <a:prstGeom prst="rect">
            <a:avLst/>
          </a:prstGeom>
        </p:spPr>
        <p:txBody>
          <a:bodyPr wrap="square">
            <a:spAutoFit/>
          </a:bodyPr>
          <a:lstStyle/>
          <a:p>
            <a:pPr algn="ctr"/>
            <a:r>
              <a:rPr lang="ru-RU" sz="1600" b="1" dirty="0">
                <a:solidFill>
                  <a:srgbClr val="08D2C5"/>
                </a:solidFill>
              </a:rPr>
              <a:t>АСПОС ОКП ПОШЕЛ ПО «МЛЕЧНОМУ ПУТИ» </a:t>
            </a:r>
            <a:endParaRPr lang="ru-RU" sz="1600" dirty="0">
              <a:solidFill>
                <a:srgbClr val="08D2C5"/>
              </a:solidFill>
            </a:endParaRPr>
          </a:p>
        </p:txBody>
      </p:sp>
      <p:sp>
        <p:nvSpPr>
          <p:cNvPr id="11" name="Прямоугольник 10">
            <a:extLst>
              <a:ext uri="{FF2B5EF4-FFF2-40B4-BE49-F238E27FC236}">
                <a16:creationId xmlns:a16="http://schemas.microsoft.com/office/drawing/2014/main" id="{0682EF4E-1185-5348-AC9B-31755CF8A7CE}"/>
              </a:ext>
            </a:extLst>
          </p:cNvPr>
          <p:cNvSpPr/>
          <p:nvPr/>
        </p:nvSpPr>
        <p:spPr>
          <a:xfrm>
            <a:off x="778293" y="1352461"/>
            <a:ext cx="10635415" cy="699404"/>
          </a:xfrm>
          <a:prstGeom prst="rect">
            <a:avLst/>
          </a:prstGeom>
          <a:solidFill>
            <a:srgbClr val="08D2C5"/>
          </a:solidFill>
        </p:spPr>
        <p:txBody>
          <a:bodyPr wrap="square" tIns="72000" bIns="72000">
            <a:spAutoFit/>
          </a:bodyPr>
          <a:lstStyle/>
          <a:p>
            <a:pPr algn="ctr"/>
            <a:r>
              <a:rPr lang="ru-RU" sz="1200" i="1" dirty="0">
                <a:solidFill>
                  <a:schemeClr val="bg1"/>
                </a:solidFill>
              </a:rPr>
              <a:t>Директор Института астрономии РАН Борис Шустов: </a:t>
            </a:r>
            <a:r>
              <a:rPr lang="ru-RU" sz="1200" i="1" u="sng" dirty="0">
                <a:solidFill>
                  <a:schemeClr val="bg1"/>
                </a:solidFill>
              </a:rPr>
              <a:t>«Под космического мусора: подразумевают все неиспользуемые искусственные объекты, в основном в околоземном космическом пространстве (ОКП). К ним относятся вышедшие из строя спутники, отработавшие ступени ракет, а также фрагменты, образующиеся при их распаде и столкновениях»</a:t>
            </a:r>
          </a:p>
        </p:txBody>
      </p:sp>
      <p:pic>
        <p:nvPicPr>
          <p:cNvPr id="14" name="Рисунок 13">
            <a:extLst>
              <a:ext uri="{FF2B5EF4-FFF2-40B4-BE49-F238E27FC236}">
                <a16:creationId xmlns:a16="http://schemas.microsoft.com/office/drawing/2014/main" id="{A6823370-92E8-1E70-F209-42674408F512}"/>
              </a:ext>
            </a:extLst>
          </p:cNvPr>
          <p:cNvPicPr>
            <a:picLocks noChangeAspect="1"/>
          </p:cNvPicPr>
          <p:nvPr/>
        </p:nvPicPr>
        <p:blipFill rotWithShape="1">
          <a:blip r:embed="rId2"/>
          <a:srcRect t="2959" b="2942"/>
          <a:stretch/>
        </p:blipFill>
        <p:spPr>
          <a:xfrm>
            <a:off x="4324560" y="3513443"/>
            <a:ext cx="3354081" cy="2108471"/>
          </a:xfrm>
          <a:prstGeom prst="rect">
            <a:avLst/>
          </a:prstGeom>
        </p:spPr>
      </p:pic>
      <p:sp>
        <p:nvSpPr>
          <p:cNvPr id="16" name="TextBox 15">
            <a:extLst>
              <a:ext uri="{FF2B5EF4-FFF2-40B4-BE49-F238E27FC236}">
                <a16:creationId xmlns:a16="http://schemas.microsoft.com/office/drawing/2014/main" id="{3423CE81-AD02-D410-809B-8F4E86A5B41C}"/>
              </a:ext>
            </a:extLst>
          </p:cNvPr>
          <p:cNvSpPr txBox="1"/>
          <p:nvPr/>
        </p:nvSpPr>
        <p:spPr>
          <a:xfrm>
            <a:off x="5117472" y="5698275"/>
            <a:ext cx="1497356" cy="369332"/>
          </a:xfrm>
          <a:prstGeom prst="rect">
            <a:avLst/>
          </a:prstGeom>
          <a:noFill/>
        </p:spPr>
        <p:txBody>
          <a:bodyPr wrap="square">
            <a:spAutoFit/>
          </a:bodyPr>
          <a:lstStyle/>
          <a:p>
            <a:r>
              <a:rPr lang="ru-RU" sz="900" dirty="0">
                <a:solidFill>
                  <a:srgbClr val="00B0F0"/>
                </a:solidFill>
                <a:hlinkClick r:id="rId3" tooltip="https://www.roscosmos.ru/39518/  ">
                  <a:extLst>
                    <a:ext uri="{A12FA001-AC4F-418D-AE19-62706E023703}">
                      <ahyp:hlinkClr xmlns:ahyp="http://schemas.microsoft.com/office/drawing/2018/hyperlinkcolor" val="tx"/>
                    </a:ext>
                  </a:extLst>
                </a:hlinkClick>
              </a:rPr>
              <a:t>https://</a:t>
            </a:r>
            <a:r>
              <a:rPr lang="ru-RU" sz="900" dirty="0" err="1">
                <a:solidFill>
                  <a:srgbClr val="00B0F0"/>
                </a:solidFill>
                <a:hlinkClick r:id="rId3" tooltip="https://www.roscosmos.ru/39518/  ">
                  <a:extLst>
                    <a:ext uri="{A12FA001-AC4F-418D-AE19-62706E023703}">
                      <ahyp:hlinkClr xmlns:ahyp="http://schemas.microsoft.com/office/drawing/2018/hyperlinkcolor" val="tx"/>
                    </a:ext>
                  </a:extLst>
                </a:hlinkClick>
              </a:rPr>
              <a:t>www.roscosmos.ru</a:t>
            </a:r>
            <a:r>
              <a:rPr lang="ru-RU" sz="900" dirty="0">
                <a:solidFill>
                  <a:srgbClr val="00B0F0"/>
                </a:solidFill>
                <a:hlinkClick r:id="rId3" tooltip="https://www.roscosmos.ru/39518/  ">
                  <a:extLst>
                    <a:ext uri="{A12FA001-AC4F-418D-AE19-62706E023703}">
                      <ahyp:hlinkClr xmlns:ahyp="http://schemas.microsoft.com/office/drawing/2018/hyperlinkcolor" val="tx"/>
                    </a:ext>
                  </a:extLst>
                </a:hlinkClick>
              </a:rPr>
              <a:t>/39518/</a:t>
            </a:r>
            <a:endParaRPr lang="ru-RU" sz="900" dirty="0">
              <a:solidFill>
                <a:srgbClr val="00B0F0"/>
              </a:solidFill>
            </a:endParaRPr>
          </a:p>
        </p:txBody>
      </p:sp>
      <p:sp>
        <p:nvSpPr>
          <p:cNvPr id="18" name="TextBox 17">
            <a:extLst>
              <a:ext uri="{FF2B5EF4-FFF2-40B4-BE49-F238E27FC236}">
                <a16:creationId xmlns:a16="http://schemas.microsoft.com/office/drawing/2014/main" id="{D08EA381-79B9-BA4B-3C3D-D895EA80FDAD}"/>
              </a:ext>
            </a:extLst>
          </p:cNvPr>
          <p:cNvSpPr txBox="1"/>
          <p:nvPr/>
        </p:nvSpPr>
        <p:spPr>
          <a:xfrm>
            <a:off x="720900" y="2240677"/>
            <a:ext cx="3361366" cy="3200876"/>
          </a:xfrm>
          <a:prstGeom prst="rect">
            <a:avLst/>
          </a:prstGeom>
          <a:noFill/>
        </p:spPr>
        <p:txBody>
          <a:bodyPr wrap="square">
            <a:spAutoFit/>
          </a:bodyPr>
          <a:lstStyle/>
          <a:p>
            <a:pPr algn="just">
              <a:spcAft>
                <a:spcPts val="600"/>
              </a:spcAft>
            </a:pPr>
            <a:r>
              <a:rPr lang="ru-RU" sz="1400" b="0" i="0" dirty="0">
                <a:effectLst/>
                <a:latin typeface="Arial" panose="020B0604020202020204" pitchFamily="34" charset="0"/>
                <a:cs typeface="Arial" panose="020B0604020202020204" pitchFamily="34" charset="0"/>
              </a:rPr>
              <a:t>АСПОС ОКП:</a:t>
            </a:r>
            <a:endParaRPr lang="ru-RU" sz="1200" b="0" i="0" dirty="0">
              <a:effectLst/>
              <a:latin typeface="Arial" panose="020B0604020202020204" pitchFamily="34" charset="0"/>
              <a:cs typeface="Arial" panose="020B0604020202020204" pitchFamily="34" charset="0"/>
            </a:endParaRPr>
          </a:p>
          <a:p>
            <a:pPr marL="171450" indent="-171450" algn="just">
              <a:spcAft>
                <a:spcPts val="600"/>
              </a:spcAft>
              <a:buFont typeface="Arial" panose="020B0604020202020204" pitchFamily="34" charset="0"/>
              <a:buChar char="•"/>
            </a:pPr>
            <a:r>
              <a:rPr lang="ru-RU" sz="1200" b="0" i="0" dirty="0">
                <a:effectLst/>
                <a:latin typeface="Arial" panose="020B0604020202020204" pitchFamily="34" charset="0"/>
                <a:cs typeface="Arial" panose="020B0604020202020204" pitchFamily="34" charset="0"/>
              </a:rPr>
              <a:t>предупреждение об опасных столкновениях в ОКП и неуправляемых сходах КА с орбиты;</a:t>
            </a:r>
          </a:p>
          <a:p>
            <a:pPr marL="171450" indent="-171450" algn="just">
              <a:spcAft>
                <a:spcPts val="600"/>
              </a:spcAft>
              <a:buFont typeface="Arial" panose="020B0604020202020204" pitchFamily="34" charset="0"/>
              <a:buChar char="•"/>
            </a:pPr>
            <a:r>
              <a:rPr lang="ru-RU" sz="1200" b="0" i="0" dirty="0">
                <a:effectLst/>
                <a:latin typeface="Arial" panose="020B0604020202020204" pitchFamily="34" charset="0"/>
                <a:cs typeface="Arial" panose="020B0604020202020204" pitchFamily="34" charset="0"/>
              </a:rPr>
              <a:t>сопровождение схода с орбиты прекращающих баллистическое существование космических объектов;</a:t>
            </a:r>
          </a:p>
          <a:p>
            <a:pPr marL="171450" indent="-171450" algn="just">
              <a:spcAft>
                <a:spcPts val="600"/>
              </a:spcAft>
              <a:buFont typeface="Arial" panose="020B0604020202020204" pitchFamily="34" charset="0"/>
              <a:buChar char="•"/>
            </a:pPr>
            <a:r>
              <a:rPr lang="ru-RU" sz="1200" b="0" i="0" dirty="0">
                <a:effectLst/>
                <a:latin typeface="Arial" panose="020B0604020202020204" pitchFamily="34" charset="0"/>
                <a:cs typeface="Arial" panose="020B0604020202020204" pitchFamily="34" charset="0"/>
              </a:rPr>
              <a:t>обеспечение безопасности выведения на околоземные орбиты всех космических аппаратов российской орбитальной группировки;</a:t>
            </a:r>
          </a:p>
          <a:p>
            <a:pPr marL="171450" indent="-171450" algn="just">
              <a:spcAft>
                <a:spcPts val="600"/>
              </a:spcAft>
              <a:buFont typeface="Arial" panose="020B0604020202020204" pitchFamily="34" charset="0"/>
              <a:buChar char="•"/>
            </a:pPr>
            <a:r>
              <a:rPr lang="ru-RU" sz="1200" b="0" i="0" dirty="0">
                <a:effectLst/>
                <a:latin typeface="Arial" panose="020B0604020202020204" pitchFamily="34" charset="0"/>
                <a:cs typeface="Arial" panose="020B0604020202020204" pitchFamily="34" charset="0"/>
              </a:rPr>
              <a:t>выявление всех опасных сближений для действующих российских КА и предоставление таких возможностей для иностранных коммерческих спутников.</a:t>
            </a:r>
          </a:p>
        </p:txBody>
      </p:sp>
      <p:sp>
        <p:nvSpPr>
          <p:cNvPr id="21" name="TextBox 20">
            <a:extLst>
              <a:ext uri="{FF2B5EF4-FFF2-40B4-BE49-F238E27FC236}">
                <a16:creationId xmlns:a16="http://schemas.microsoft.com/office/drawing/2014/main" id="{BC73CB77-2EF7-BF17-79A3-8867EE69ABA0}"/>
              </a:ext>
            </a:extLst>
          </p:cNvPr>
          <p:cNvSpPr txBox="1"/>
          <p:nvPr/>
        </p:nvSpPr>
        <p:spPr>
          <a:xfrm>
            <a:off x="4219192" y="2240677"/>
            <a:ext cx="3563195" cy="1200329"/>
          </a:xfrm>
          <a:prstGeom prst="rect">
            <a:avLst/>
          </a:prstGeom>
          <a:noFill/>
        </p:spPr>
        <p:txBody>
          <a:bodyPr wrap="square">
            <a:spAutoFit/>
          </a:bodyPr>
          <a:lstStyle/>
          <a:p>
            <a:pPr algn="just"/>
            <a:r>
              <a:rPr lang="ru-RU" sz="1200" i="0" dirty="0">
                <a:solidFill>
                  <a:srgbClr val="000000"/>
                </a:solidFill>
                <a:effectLst/>
                <a:latin typeface="Arial" panose="020B0604020202020204" pitchFamily="34" charset="0"/>
                <a:cs typeface="Arial" panose="020B0604020202020204" pitchFamily="34" charset="0"/>
              </a:rPr>
              <a:t>Российский оптико-электронный комплекс обнаружения и измерения параметров движения космического мусора в </a:t>
            </a:r>
            <a:r>
              <a:rPr lang="ru-RU" sz="1200" i="0" dirty="0" err="1">
                <a:solidFill>
                  <a:srgbClr val="000000"/>
                </a:solidFill>
                <a:effectLst/>
                <a:latin typeface="Arial" panose="020B0604020202020204" pitchFamily="34" charset="0"/>
                <a:cs typeface="Arial" panose="020B0604020202020204" pitchFamily="34" charset="0"/>
              </a:rPr>
              <a:t>Хартебистхуке</a:t>
            </a:r>
            <a:r>
              <a:rPr lang="ru-RU" sz="1200" i="0" dirty="0">
                <a:solidFill>
                  <a:srgbClr val="000000"/>
                </a:solidFill>
                <a:effectLst/>
                <a:latin typeface="Arial" panose="020B0604020202020204" pitchFamily="34" charset="0"/>
                <a:cs typeface="Arial" panose="020B0604020202020204" pitchFamily="34" charset="0"/>
              </a:rPr>
              <a:t> на территории Центра управления полетами Южно-Африканского национального космического агентства </a:t>
            </a:r>
            <a:r>
              <a:rPr lang="en" sz="1200" i="0" dirty="0">
                <a:solidFill>
                  <a:srgbClr val="000000"/>
                </a:solidFill>
                <a:effectLst/>
                <a:latin typeface="Arial" panose="020B0604020202020204" pitchFamily="34" charset="0"/>
                <a:cs typeface="Arial" panose="020B0604020202020204" pitchFamily="34" charset="0"/>
              </a:rPr>
              <a:t>SANSA</a:t>
            </a:r>
            <a:endParaRPr lang="ru-RU" sz="12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1877753-53D1-B436-15DF-C2F029311EEA}"/>
              </a:ext>
            </a:extLst>
          </p:cNvPr>
          <p:cNvSpPr txBox="1"/>
          <p:nvPr/>
        </p:nvSpPr>
        <p:spPr>
          <a:xfrm>
            <a:off x="7915316" y="2257303"/>
            <a:ext cx="3563195" cy="2123658"/>
          </a:xfrm>
          <a:prstGeom prst="rect">
            <a:avLst/>
          </a:prstGeom>
          <a:noFill/>
        </p:spPr>
        <p:txBody>
          <a:bodyPr wrap="square">
            <a:spAutoFit/>
          </a:bodyPr>
          <a:lstStyle/>
          <a:p>
            <a:pPr algn="just"/>
            <a:r>
              <a:rPr lang="ru-RU" sz="1200" b="0" i="0" dirty="0">
                <a:effectLst/>
                <a:latin typeface="Arial" panose="020B0604020202020204" pitchFamily="34" charset="0"/>
                <a:cs typeface="Arial" panose="020B0604020202020204" pitchFamily="34" charset="0"/>
              </a:rPr>
              <a:t>«Млечный путь» с уч</a:t>
            </a:r>
            <a:r>
              <a:rPr lang="ru-RU" sz="1200" dirty="0">
                <a:latin typeface="Arial" panose="020B0604020202020204" pitchFamily="34" charset="0"/>
                <a:cs typeface="Arial" panose="020B0604020202020204" pitchFamily="34" charset="0"/>
              </a:rPr>
              <a:t>ё</a:t>
            </a:r>
            <a:r>
              <a:rPr lang="ru-RU" sz="1200" b="0" i="0" dirty="0">
                <a:effectLst/>
                <a:latin typeface="Arial" panose="020B0604020202020204" pitchFamily="34" charset="0"/>
                <a:cs typeface="Arial" panose="020B0604020202020204" pitchFamily="34" charset="0"/>
              </a:rPr>
              <a:t>том развития и создания перспективных оптико-электронных, радиолокационных средств и совершенствования научно-методического аппарата позволит обнаруживать космические объекты техногенного происхождения в околоземном космическом пространстве размером 5–7 см и более на высотах до 2 500 км, размером 10–15 см и более — на высотах 2 500–45 000 км, размером от 0,5–1 м — на высотах более 45 000 км</a:t>
            </a:r>
            <a:endParaRPr lang="ru-RU" sz="12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454664B-0DBE-8174-42EA-0CC01F62208D}"/>
              </a:ext>
            </a:extLst>
          </p:cNvPr>
          <p:cNvSpPr txBox="1"/>
          <p:nvPr/>
        </p:nvSpPr>
        <p:spPr>
          <a:xfrm>
            <a:off x="7915317" y="4397586"/>
            <a:ext cx="3498391" cy="1200329"/>
          </a:xfrm>
          <a:prstGeom prst="rect">
            <a:avLst/>
          </a:prstGeom>
          <a:noFill/>
        </p:spPr>
        <p:txBody>
          <a:bodyPr wrap="square" rtlCol="0">
            <a:spAutoFit/>
          </a:bodyPr>
          <a:lstStyle/>
          <a:p>
            <a:pPr algn="just"/>
            <a:r>
              <a:rPr lang="ru-RU" sz="1200" i="1" dirty="0"/>
              <a:t>Концепция создания системы </a:t>
            </a:r>
            <a:r>
              <a:rPr lang="ru-RU" sz="1200" i="1" dirty="0" err="1"/>
              <a:t>информацион</a:t>
            </a:r>
            <a:r>
              <a:rPr lang="ru-RU" sz="1200" i="1" dirty="0"/>
              <a:t>-но-аналитического обеспечения </a:t>
            </a:r>
            <a:r>
              <a:rPr lang="ru-RU" sz="1200" i="1" dirty="0" err="1"/>
              <a:t>безопас-ности</a:t>
            </a:r>
            <a:r>
              <a:rPr lang="ru-RU" sz="1200" i="1" dirty="0"/>
              <a:t> космической деятельности в околоземном космическом пространстве «Млечный путь» на период 2022–2025 годов и на перспективу до 2035 года</a:t>
            </a:r>
          </a:p>
        </p:txBody>
      </p:sp>
      <p:pic>
        <p:nvPicPr>
          <p:cNvPr id="12" name="Рисунок 11">
            <a:extLst>
              <a:ext uri="{FF2B5EF4-FFF2-40B4-BE49-F238E27FC236}">
                <a16:creationId xmlns:a16="http://schemas.microsoft.com/office/drawing/2014/main" id="{E64BE196-60B5-3A42-A06E-E17D697E19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9605" y="403894"/>
            <a:ext cx="604178" cy="604178"/>
          </a:xfrm>
          <a:prstGeom prst="rect">
            <a:avLst/>
          </a:prstGeom>
        </p:spPr>
      </p:pic>
      <p:pic>
        <p:nvPicPr>
          <p:cNvPr id="2" name="Рисунок 1">
            <a:extLst>
              <a:ext uri="{FF2B5EF4-FFF2-40B4-BE49-F238E27FC236}">
                <a16:creationId xmlns:a16="http://schemas.microsoft.com/office/drawing/2014/main" id="{80ABBD02-A31F-EB4F-A43F-862A94489FE2}"/>
              </a:ext>
            </a:extLst>
          </p:cNvPr>
          <p:cNvPicPr>
            <a:picLocks noChangeAspect="1"/>
          </p:cNvPicPr>
          <p:nvPr/>
        </p:nvPicPr>
        <p:blipFill>
          <a:blip r:embed="rId5"/>
          <a:stretch>
            <a:fillRect/>
          </a:stretch>
        </p:blipFill>
        <p:spPr>
          <a:xfrm>
            <a:off x="800253" y="5653291"/>
            <a:ext cx="907953" cy="907953"/>
          </a:xfrm>
          <a:prstGeom prst="rect">
            <a:avLst/>
          </a:prstGeom>
        </p:spPr>
      </p:pic>
      <p:sp>
        <p:nvSpPr>
          <p:cNvPr id="3" name="Прямоугольник 2">
            <a:extLst>
              <a:ext uri="{FF2B5EF4-FFF2-40B4-BE49-F238E27FC236}">
                <a16:creationId xmlns:a16="http://schemas.microsoft.com/office/drawing/2014/main" id="{0C25F937-587F-7A41-8BF2-C877898CF267}"/>
              </a:ext>
            </a:extLst>
          </p:cNvPr>
          <p:cNvSpPr/>
          <p:nvPr/>
        </p:nvSpPr>
        <p:spPr>
          <a:xfrm>
            <a:off x="1723306" y="5648882"/>
            <a:ext cx="1691923" cy="646331"/>
          </a:xfrm>
          <a:prstGeom prst="rect">
            <a:avLst/>
          </a:prstGeom>
        </p:spPr>
        <p:txBody>
          <a:bodyPr wrap="square">
            <a:spAutoFit/>
          </a:bodyPr>
          <a:lstStyle/>
          <a:p>
            <a:pPr algn="just"/>
            <a:r>
              <a:rPr lang="en" sz="900" dirty="0">
                <a:solidFill>
                  <a:srgbClr val="00B0F0"/>
                </a:solidFill>
                <a:latin typeface="Arial" panose="020B0604020202020204" pitchFamily="34" charset="0"/>
                <a:cs typeface="Arial" panose="020B0604020202020204" pitchFamily="34" charset="0"/>
                <a:hlinkClick r:id="rId6" tooltip="https://tsniimash.ru/science/scientific-and-technical-centers/flight-control-center-fcc/security-in-space/  ">
                  <a:extLst>
                    <a:ext uri="{A12FA001-AC4F-418D-AE19-62706E023703}">
                      <ahyp:hlinkClr xmlns:ahyp="http://schemas.microsoft.com/office/drawing/2018/hyperlinkcolor" val="tx"/>
                    </a:ext>
                  </a:extLst>
                </a:hlinkClick>
              </a:rPr>
              <a:t>https://</a:t>
            </a:r>
            <a:r>
              <a:rPr lang="en" sz="900" dirty="0" err="1">
                <a:solidFill>
                  <a:srgbClr val="00B0F0"/>
                </a:solidFill>
                <a:latin typeface="Arial" panose="020B0604020202020204" pitchFamily="34" charset="0"/>
                <a:cs typeface="Arial" panose="020B0604020202020204" pitchFamily="34" charset="0"/>
                <a:hlinkClick r:id="rId6" tooltip="https://tsniimash.ru/science/scientific-and-technical-centers/flight-control-center-fcc/security-in-space/  ">
                  <a:extLst>
                    <a:ext uri="{A12FA001-AC4F-418D-AE19-62706E023703}">
                      <ahyp:hlinkClr xmlns:ahyp="http://schemas.microsoft.com/office/drawing/2018/hyperlinkcolor" val="tx"/>
                    </a:ext>
                  </a:extLst>
                </a:hlinkClick>
              </a:rPr>
              <a:t>tsniimash.ru</a:t>
            </a:r>
            <a:r>
              <a:rPr lang="en" sz="900" dirty="0">
                <a:solidFill>
                  <a:srgbClr val="00B0F0"/>
                </a:solidFill>
                <a:latin typeface="Arial" panose="020B0604020202020204" pitchFamily="34" charset="0"/>
                <a:cs typeface="Arial" panose="020B0604020202020204" pitchFamily="34" charset="0"/>
                <a:hlinkClick r:id="rId6" tooltip="https://tsniimash.ru/science/scientific-and-technical-centers/flight-control-center-fcc/security-in-space/  ">
                  <a:extLst>
                    <a:ext uri="{A12FA001-AC4F-418D-AE19-62706E023703}">
                      <ahyp:hlinkClr xmlns:ahyp="http://schemas.microsoft.com/office/drawing/2018/hyperlinkcolor" val="tx"/>
                    </a:ext>
                  </a:extLst>
                </a:hlinkClick>
              </a:rPr>
              <a:t>/science/scientific-and-technical-centers/flight-control-center-</a:t>
            </a:r>
            <a:r>
              <a:rPr lang="en" sz="900" dirty="0" err="1">
                <a:solidFill>
                  <a:srgbClr val="00B0F0"/>
                </a:solidFill>
                <a:latin typeface="Arial" panose="020B0604020202020204" pitchFamily="34" charset="0"/>
                <a:cs typeface="Arial" panose="020B0604020202020204" pitchFamily="34" charset="0"/>
                <a:hlinkClick r:id="rId6" tooltip="https://tsniimash.ru/science/scientific-and-technical-centers/flight-control-center-fcc/security-in-space/  ">
                  <a:extLst>
                    <a:ext uri="{A12FA001-AC4F-418D-AE19-62706E023703}">
                      <ahyp:hlinkClr xmlns:ahyp="http://schemas.microsoft.com/office/drawing/2018/hyperlinkcolor" val="tx"/>
                    </a:ext>
                  </a:extLst>
                </a:hlinkClick>
              </a:rPr>
              <a:t>fcc</a:t>
            </a:r>
            <a:r>
              <a:rPr lang="en" sz="900" dirty="0">
                <a:solidFill>
                  <a:srgbClr val="00B0F0"/>
                </a:solidFill>
                <a:latin typeface="Arial" panose="020B0604020202020204" pitchFamily="34" charset="0"/>
                <a:cs typeface="Arial" panose="020B0604020202020204" pitchFamily="34" charset="0"/>
                <a:hlinkClick r:id="rId6" tooltip="https://tsniimash.ru/science/scientific-and-technical-centers/flight-control-center-fcc/security-in-space/  ">
                  <a:extLst>
                    <a:ext uri="{A12FA001-AC4F-418D-AE19-62706E023703}">
                      <ahyp:hlinkClr xmlns:ahyp="http://schemas.microsoft.com/office/drawing/2018/hyperlinkcolor" val="tx"/>
                    </a:ext>
                  </a:extLst>
                </a:hlinkClick>
              </a:rPr>
              <a:t>/security-in-space/</a:t>
            </a:r>
            <a:endParaRPr lang="ru-RU" sz="900" dirty="0">
              <a:solidFill>
                <a:srgbClr val="00B0F0"/>
              </a:solidFill>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EE34C768-5EA2-BA43-9154-6CC0183D88B7}"/>
              </a:ext>
            </a:extLst>
          </p:cNvPr>
          <p:cNvPicPr>
            <a:picLocks noChangeAspect="1"/>
          </p:cNvPicPr>
          <p:nvPr/>
        </p:nvPicPr>
        <p:blipFill>
          <a:blip r:embed="rId7"/>
          <a:stretch>
            <a:fillRect/>
          </a:stretch>
        </p:blipFill>
        <p:spPr>
          <a:xfrm>
            <a:off x="7915317" y="5653291"/>
            <a:ext cx="907953" cy="907953"/>
          </a:xfrm>
          <a:prstGeom prst="rect">
            <a:avLst/>
          </a:prstGeom>
        </p:spPr>
      </p:pic>
      <p:sp>
        <p:nvSpPr>
          <p:cNvPr id="17" name="Прямоугольник 16">
            <a:extLst>
              <a:ext uri="{FF2B5EF4-FFF2-40B4-BE49-F238E27FC236}">
                <a16:creationId xmlns:a16="http://schemas.microsoft.com/office/drawing/2014/main" id="{1F0C8489-E9D7-6642-95CE-86AF83B64E67}"/>
              </a:ext>
            </a:extLst>
          </p:cNvPr>
          <p:cNvSpPr/>
          <p:nvPr/>
        </p:nvSpPr>
        <p:spPr>
          <a:xfrm>
            <a:off x="8823270" y="5653925"/>
            <a:ext cx="1691923" cy="507831"/>
          </a:xfrm>
          <a:prstGeom prst="rect">
            <a:avLst/>
          </a:prstGeom>
        </p:spPr>
        <p:txBody>
          <a:bodyPr wrap="square">
            <a:spAutoFit/>
          </a:bodyPr>
          <a:lstStyle/>
          <a:p>
            <a:r>
              <a:rPr lang="en" sz="900" dirty="0">
                <a:solidFill>
                  <a:srgbClr val="00B0F0"/>
                </a:solidFill>
                <a:hlinkClick r:id="rId8" tooltip="http://www.inasan.ru/wp-content/uploads/2022/05/Cont_1801_2022.pdf  ">
                  <a:extLst>
                    <a:ext uri="{A12FA001-AC4F-418D-AE19-62706E023703}">
                      <ahyp:hlinkClr xmlns:ahyp="http://schemas.microsoft.com/office/drawing/2018/hyperlinkcolor" val="tx"/>
                    </a:ext>
                  </a:extLst>
                </a:hlinkClick>
              </a:rPr>
              <a:t>http://</a:t>
            </a:r>
            <a:r>
              <a:rPr lang="en" sz="900" dirty="0" err="1">
                <a:solidFill>
                  <a:srgbClr val="00B0F0"/>
                </a:solidFill>
                <a:hlinkClick r:id="rId8" tooltip="http://www.inasan.ru/wp-content/uploads/2022/05/Cont_1801_2022.pdf  ">
                  <a:extLst>
                    <a:ext uri="{A12FA001-AC4F-418D-AE19-62706E023703}">
                      <ahyp:hlinkClr xmlns:ahyp="http://schemas.microsoft.com/office/drawing/2018/hyperlinkcolor" val="tx"/>
                    </a:ext>
                  </a:extLst>
                </a:hlinkClick>
              </a:rPr>
              <a:t>www.inasan.ru</a:t>
            </a:r>
            <a:r>
              <a:rPr lang="en" sz="900" dirty="0">
                <a:solidFill>
                  <a:srgbClr val="00B0F0"/>
                </a:solidFill>
                <a:hlinkClick r:id="rId8" tooltip="http://www.inasan.ru/wp-content/uploads/2022/05/Cont_1801_2022.pdf  ">
                  <a:extLst>
                    <a:ext uri="{A12FA001-AC4F-418D-AE19-62706E023703}">
                      <ahyp:hlinkClr xmlns:ahyp="http://schemas.microsoft.com/office/drawing/2018/hyperlinkcolor" val="tx"/>
                    </a:ext>
                  </a:extLst>
                </a:hlinkClick>
              </a:rPr>
              <a:t>/wp-content/uploads/2022/05/Cont_1801_2022.pdf</a:t>
            </a:r>
            <a:endParaRPr lang="ru-RU" sz="900" dirty="0">
              <a:solidFill>
                <a:srgbClr val="00B0F0"/>
              </a:solidFill>
            </a:endParaRPr>
          </a:p>
        </p:txBody>
      </p:sp>
      <p:pic>
        <p:nvPicPr>
          <p:cNvPr id="7" name="Рисунок 6">
            <a:extLst>
              <a:ext uri="{FF2B5EF4-FFF2-40B4-BE49-F238E27FC236}">
                <a16:creationId xmlns:a16="http://schemas.microsoft.com/office/drawing/2014/main" id="{C12319F6-A322-B541-B656-62408C988E70}"/>
              </a:ext>
            </a:extLst>
          </p:cNvPr>
          <p:cNvPicPr>
            <a:picLocks noChangeAspect="1"/>
          </p:cNvPicPr>
          <p:nvPr/>
        </p:nvPicPr>
        <p:blipFill>
          <a:blip r:embed="rId9"/>
          <a:stretch>
            <a:fillRect/>
          </a:stretch>
        </p:blipFill>
        <p:spPr>
          <a:xfrm>
            <a:off x="4233671" y="5643798"/>
            <a:ext cx="907953" cy="907953"/>
          </a:xfrm>
          <a:prstGeom prst="rect">
            <a:avLst/>
          </a:prstGeom>
        </p:spPr>
      </p:pic>
    </p:spTree>
    <p:extLst>
      <p:ext uri="{BB962C8B-B14F-4D97-AF65-F5344CB8AC3E}">
        <p14:creationId xmlns:p14="http://schemas.microsoft.com/office/powerpoint/2010/main" val="3089854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07A98EB6-0321-B34A-8CE6-CC801CD1EDFD}"/>
              </a:ext>
            </a:extLst>
          </p:cNvPr>
          <p:cNvSpPr>
            <a:spLocks noChangeArrowheads="1"/>
          </p:cNvSpPr>
          <p:nvPr/>
        </p:nvSpPr>
        <p:spPr bwMode="auto">
          <a:xfrm>
            <a:off x="11651393" y="6434236"/>
            <a:ext cx="1987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ru-RU" sz="1400" dirty="0">
                <a:solidFill>
                  <a:schemeClr val="bg1">
                    <a:lumMod val="75000"/>
                  </a:schemeClr>
                </a:solidFill>
              </a:rPr>
              <a:t>1</a:t>
            </a:r>
            <a:r>
              <a:rPr lang="en-US" sz="1400" dirty="0">
                <a:solidFill>
                  <a:schemeClr val="bg1">
                    <a:lumMod val="75000"/>
                  </a:schemeClr>
                </a:solidFill>
              </a:rPr>
              <a:t>2</a:t>
            </a:r>
            <a:endParaRPr lang="ru-RU" sz="1400" dirty="0">
              <a:solidFill>
                <a:schemeClr val="bg1">
                  <a:lumMod val="75000"/>
                </a:schemeClr>
              </a:solidFill>
            </a:endParaRPr>
          </a:p>
        </p:txBody>
      </p:sp>
      <p:sp>
        <p:nvSpPr>
          <p:cNvPr id="9" name="Прямоугольник 8">
            <a:extLst>
              <a:ext uri="{FF2B5EF4-FFF2-40B4-BE49-F238E27FC236}">
                <a16:creationId xmlns:a16="http://schemas.microsoft.com/office/drawing/2014/main" id="{10D6CCCD-B9DF-D543-B0C2-A64EF6BBA0F8}"/>
              </a:ext>
            </a:extLst>
          </p:cNvPr>
          <p:cNvSpPr/>
          <p:nvPr/>
        </p:nvSpPr>
        <p:spPr>
          <a:xfrm>
            <a:off x="548327" y="412388"/>
            <a:ext cx="11103066" cy="461665"/>
          </a:xfrm>
          <a:prstGeom prst="rect">
            <a:avLst/>
          </a:prstGeom>
        </p:spPr>
        <p:txBody>
          <a:bodyPr wrap="square">
            <a:spAutoFit/>
          </a:bodyPr>
          <a:lstStyle/>
          <a:p>
            <a:pPr algn="ctr"/>
            <a:r>
              <a:rPr lang="ru-RU" sz="2400" b="1" dirty="0">
                <a:solidFill>
                  <a:srgbClr val="00B0F0"/>
                </a:solidFill>
              </a:rPr>
              <a:t>ТЕСТИНГ-ПОЙНТ ДЛЯ КОНКУРЕНТНОГО ПАРТНЁРСТВА</a:t>
            </a:r>
            <a:endParaRPr lang="ru-RU" sz="2400" dirty="0">
              <a:solidFill>
                <a:srgbClr val="00B0F0"/>
              </a:solidFill>
            </a:endParaRPr>
          </a:p>
        </p:txBody>
      </p:sp>
      <p:sp>
        <p:nvSpPr>
          <p:cNvPr id="4" name="Прямоугольник 3">
            <a:extLst>
              <a:ext uri="{FF2B5EF4-FFF2-40B4-BE49-F238E27FC236}">
                <a16:creationId xmlns:a16="http://schemas.microsoft.com/office/drawing/2014/main" id="{4CE3F452-A1B9-8749-B2A0-CC873D906DE0}"/>
              </a:ext>
            </a:extLst>
          </p:cNvPr>
          <p:cNvSpPr/>
          <p:nvPr/>
        </p:nvSpPr>
        <p:spPr>
          <a:xfrm>
            <a:off x="584000" y="1021026"/>
            <a:ext cx="10922729" cy="954107"/>
          </a:xfrm>
          <a:prstGeom prst="rect">
            <a:avLst/>
          </a:prstGeom>
          <a:solidFill>
            <a:srgbClr val="DAFDFE"/>
          </a:solidFill>
        </p:spPr>
        <p:txBody>
          <a:bodyPr wrap="square">
            <a:spAutoFit/>
          </a:bodyPr>
          <a:lstStyle/>
          <a:p>
            <a:pPr algn="ctr"/>
            <a:r>
              <a:rPr lang="ru-RU" sz="1400" dirty="0">
                <a:latin typeface="Arial" panose="020B0604020202020204" pitchFamily="34" charset="0"/>
                <a:cs typeface="Arial" panose="020B0604020202020204" pitchFamily="34" charset="0"/>
              </a:rPr>
              <a:t>Нынешнее развитие событий может привести к такой ситуации, когда космический мусор может стать либо яблоком раздора </a:t>
            </a:r>
            <a:br>
              <a:rPr lang="en-US"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a:t>
            </a:r>
            <a:r>
              <a:rPr lang="en" sz="1400" dirty="0">
                <a:latin typeface="Arial" panose="020B0604020202020204" pitchFamily="34" charset="0"/>
                <a:cs typeface="Arial" panose="020B0604020202020204" pitchFamily="34" charset="0"/>
              </a:rPr>
              <a:t>an apple of discord), </a:t>
            </a:r>
            <a:r>
              <a:rPr lang="ru-RU" sz="1400" dirty="0">
                <a:latin typeface="Arial" panose="020B0604020202020204" pitchFamily="34" charset="0"/>
                <a:cs typeface="Arial" panose="020B0604020202020204" pitchFamily="34" charset="0"/>
              </a:rPr>
              <a:t>либо</a:t>
            </a:r>
            <a:r>
              <a:rPr lang="en-US" sz="1400" dirty="0">
                <a:latin typeface="Arial" panose="020B0604020202020204" pitchFamily="34" charset="0"/>
                <a:cs typeface="Arial" panose="020B0604020202020204" pitchFamily="34" charset="0"/>
              </a:rPr>
              <a:t> </a:t>
            </a:r>
            <a:r>
              <a:rPr lang="ru-RU" sz="1400" dirty="0">
                <a:latin typeface="Arial" panose="020B0604020202020204" pitchFamily="34" charset="0"/>
                <a:cs typeface="Arial" panose="020B0604020202020204" pitchFamily="34" charset="0"/>
              </a:rPr>
              <a:t>костью, за которую дерутся (</a:t>
            </a:r>
            <a:r>
              <a:rPr lang="en" sz="1400" dirty="0">
                <a:latin typeface="Arial" panose="020B0604020202020204" pitchFamily="34" charset="0"/>
                <a:cs typeface="Arial" panose="020B0604020202020204" pitchFamily="34" charset="0"/>
              </a:rPr>
              <a:t>a bone of contention</a:t>
            </a:r>
            <a:r>
              <a:rPr lang="ru-RU" sz="1400" dirty="0">
                <a:latin typeface="Arial" panose="020B0604020202020204" pitchFamily="34" charset="0"/>
                <a:cs typeface="Arial" panose="020B0604020202020204" pitchFamily="34" charset="0"/>
              </a:rPr>
              <a:t>)</a:t>
            </a:r>
            <a:r>
              <a:rPr lang="en" sz="1400" dirty="0">
                <a:latin typeface="Arial" panose="020B0604020202020204" pitchFamily="34" charset="0"/>
                <a:cs typeface="Arial" panose="020B0604020202020204" pitchFamily="34" charset="0"/>
              </a:rPr>
              <a:t>. </a:t>
            </a:r>
            <a:r>
              <a:rPr lang="ru-RU" sz="1400" dirty="0">
                <a:latin typeface="Arial" panose="020B0604020202020204" pitchFamily="34" charset="0"/>
                <a:cs typeface="Arial" panose="020B0604020202020204" pitchFamily="34" charset="0"/>
              </a:rPr>
              <a:t>Нюансы библейских сюжетов здесь не столь важны, поскольку важно то, что прежде чем мы станем</a:t>
            </a:r>
            <a:r>
              <a:rPr lang="en-US" sz="1400" dirty="0">
                <a:latin typeface="Arial" panose="020B0604020202020204" pitchFamily="34" charset="0"/>
                <a:cs typeface="Arial" panose="020B0604020202020204" pitchFamily="34" charset="0"/>
              </a:rPr>
              <a:t> </a:t>
            </a:r>
            <a:r>
              <a:rPr lang="ru-RU" sz="1400" dirty="0">
                <a:latin typeface="Arial" panose="020B0604020202020204" pitchFamily="34" charset="0"/>
                <a:cs typeface="Arial" panose="020B0604020202020204" pitchFamily="34" charset="0"/>
              </a:rPr>
              <a:t>свидетелями синдрома </a:t>
            </a:r>
            <a:r>
              <a:rPr lang="ru-RU" sz="1400" dirty="0" err="1">
                <a:latin typeface="Arial" panose="020B0604020202020204" pitchFamily="34" charset="0"/>
                <a:cs typeface="Arial" panose="020B0604020202020204" pitchFamily="34" charset="0"/>
              </a:rPr>
              <a:t>Кесслера</a:t>
            </a:r>
            <a:r>
              <a:rPr lang="ru-RU" sz="1400" dirty="0">
                <a:latin typeface="Arial" panose="020B0604020202020204" pitchFamily="34" charset="0"/>
                <a:cs typeface="Arial" panose="020B0604020202020204" pitchFamily="34" charset="0"/>
              </a:rPr>
              <a:t>, может начаться «эффект домино» </a:t>
            </a:r>
            <a:br>
              <a:rPr lang="en-US"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в  сложившейся системы международного космического права.</a:t>
            </a:r>
            <a:endParaRPr lang="ru-RU" sz="1400" dirty="0">
              <a:effectLst/>
              <a:latin typeface="Arial" panose="020B0604020202020204" pitchFamily="34" charset="0"/>
              <a:cs typeface="Arial" panose="020B0604020202020204" pitchFamily="34" charset="0"/>
            </a:endParaRPr>
          </a:p>
        </p:txBody>
      </p:sp>
      <p:sp>
        <p:nvSpPr>
          <p:cNvPr id="5" name="Прямоугольник 4">
            <a:extLst>
              <a:ext uri="{FF2B5EF4-FFF2-40B4-BE49-F238E27FC236}">
                <a16:creationId xmlns:a16="http://schemas.microsoft.com/office/drawing/2014/main" id="{97B75DB8-0958-564C-94EF-E3BAB7263518}"/>
              </a:ext>
            </a:extLst>
          </p:cNvPr>
          <p:cNvSpPr/>
          <p:nvPr/>
        </p:nvSpPr>
        <p:spPr>
          <a:xfrm>
            <a:off x="5115969" y="2078109"/>
            <a:ext cx="5409200" cy="2062103"/>
          </a:xfrm>
          <a:prstGeom prst="rect">
            <a:avLst/>
          </a:prstGeom>
        </p:spPr>
        <p:txBody>
          <a:bodyPr wrap="square">
            <a:spAutoFit/>
          </a:bodyPr>
          <a:lstStyle/>
          <a:p>
            <a:r>
              <a:rPr lang="ru-RU" sz="1400" dirty="0">
                <a:latin typeface="Arial" panose="020B0604020202020204" pitchFamily="34" charset="0"/>
                <a:cs typeface="Arial" panose="020B0604020202020204" pitchFamily="34" charset="0"/>
              </a:rPr>
              <a:t>«Идея тирании мелких решений может быть применена к теме космического мусора. Хотя ни одна из заинтересованных сторон, получающих выгоды от орбитальной деятельности, не стремится намеренно накапливать мусор, отсутствие соответствующих стимулов брать на себя ответственность за него порождает небольшие варианты выбора, которые рациональны в индивидуальном масштабе, но приводят к нежелательным результатам» (Из доклада на Международном </a:t>
            </a:r>
            <a:r>
              <a:rPr lang="ru-RU" sz="1400" dirty="0" err="1">
                <a:latin typeface="Arial" panose="020B0604020202020204" pitchFamily="34" charset="0"/>
                <a:cs typeface="Arial" panose="020B0604020202020204" pitchFamily="34" charset="0"/>
              </a:rPr>
              <a:t>астронавтическом</a:t>
            </a:r>
            <a:r>
              <a:rPr lang="ru-RU" sz="1400" dirty="0">
                <a:latin typeface="Arial" panose="020B0604020202020204" pitchFamily="34" charset="0"/>
                <a:cs typeface="Arial" panose="020B0604020202020204" pitchFamily="34" charset="0"/>
              </a:rPr>
              <a:t> конгрессе 2023 года)</a:t>
            </a:r>
            <a:endParaRPr lang="ru-RU" sz="1400" dirty="0">
              <a:effectLst/>
              <a:latin typeface="Arial" panose="020B0604020202020204" pitchFamily="34" charset="0"/>
              <a:cs typeface="Arial" panose="020B0604020202020204" pitchFamily="34" charset="0"/>
            </a:endParaRPr>
          </a:p>
        </p:txBody>
      </p:sp>
      <p:sp>
        <p:nvSpPr>
          <p:cNvPr id="16" name="Прямоугольник 15">
            <a:extLst>
              <a:ext uri="{FF2B5EF4-FFF2-40B4-BE49-F238E27FC236}">
                <a16:creationId xmlns:a16="http://schemas.microsoft.com/office/drawing/2014/main" id="{2C46B220-2975-8649-83E5-E4E41584D600}"/>
              </a:ext>
            </a:extLst>
          </p:cNvPr>
          <p:cNvSpPr/>
          <p:nvPr/>
        </p:nvSpPr>
        <p:spPr>
          <a:xfrm>
            <a:off x="5100639" y="4203972"/>
            <a:ext cx="6007847" cy="2031325"/>
          </a:xfrm>
          <a:prstGeom prst="rect">
            <a:avLst/>
          </a:prstGeom>
        </p:spPr>
        <p:txBody>
          <a:bodyPr wrap="square">
            <a:spAutoFit/>
          </a:bodyPr>
          <a:lstStyle/>
          <a:p>
            <a:endParaRPr lang="ru-RU" sz="1400" dirty="0"/>
          </a:p>
          <a:p>
            <a:endParaRPr lang="ru-RU" sz="1400" dirty="0"/>
          </a:p>
          <a:p>
            <a:r>
              <a:rPr lang="ru-RU" sz="1400" dirty="0"/>
              <a:t>Нужен пилотный проект по кооперативному удалению наиболее опасных</a:t>
            </a:r>
            <a:r>
              <a:rPr lang="en-US" sz="1400" dirty="0"/>
              <a:t> </a:t>
            </a:r>
            <a:r>
              <a:rPr lang="ru-RU" sz="1400" dirty="0"/>
              <a:t>объектов на низкой околоземной орбите:</a:t>
            </a:r>
            <a:endParaRPr lang="en-US" sz="1400" dirty="0"/>
          </a:p>
          <a:p>
            <a:pPr marL="285750" indent="-285750">
              <a:buFont typeface="Arial" panose="020B0604020202020204" pitchFamily="34" charset="0"/>
              <a:buChar char="•"/>
            </a:pPr>
            <a:r>
              <a:rPr lang="ru-RU" sz="1400" dirty="0"/>
              <a:t>Рамочное соглашение о сотрудничестве</a:t>
            </a:r>
          </a:p>
          <a:p>
            <a:pPr marL="285750" indent="-285750">
              <a:buFont typeface="Arial" panose="020B0604020202020204" pitchFamily="34" charset="0"/>
              <a:buChar char="•"/>
            </a:pPr>
            <a:r>
              <a:rPr lang="ru-RU" sz="1400" dirty="0"/>
              <a:t>Принципы сотрудничества </a:t>
            </a:r>
          </a:p>
          <a:p>
            <a:pPr marL="285750" indent="-285750">
              <a:buFont typeface="Arial" panose="020B0604020202020204" pitchFamily="34" charset="0"/>
              <a:buChar char="•"/>
            </a:pPr>
            <a:r>
              <a:rPr lang="ru-RU" sz="1400" dirty="0"/>
              <a:t>Процесс планирования и сроки выполнения работ</a:t>
            </a:r>
          </a:p>
          <a:p>
            <a:pPr marL="285750" indent="-285750">
              <a:buFont typeface="Arial" panose="020B0604020202020204" pitchFamily="34" charset="0"/>
              <a:buChar char="•"/>
            </a:pPr>
            <a:r>
              <a:rPr lang="ru-RU" sz="1400" dirty="0"/>
              <a:t>Бизнес–модель миссии по восстановлению</a:t>
            </a:r>
          </a:p>
          <a:p>
            <a:endParaRPr lang="ru-RU" sz="1400" dirty="0"/>
          </a:p>
        </p:txBody>
      </p:sp>
      <p:pic>
        <p:nvPicPr>
          <p:cNvPr id="7" name="Рисунок 6">
            <a:extLst>
              <a:ext uri="{FF2B5EF4-FFF2-40B4-BE49-F238E27FC236}">
                <a16:creationId xmlns:a16="http://schemas.microsoft.com/office/drawing/2014/main" id="{068CC67B-B6FC-3940-9190-D57F9D7E773E}"/>
              </a:ext>
            </a:extLst>
          </p:cNvPr>
          <p:cNvPicPr>
            <a:picLocks noChangeAspect="1"/>
          </p:cNvPicPr>
          <p:nvPr/>
        </p:nvPicPr>
        <p:blipFill>
          <a:blip r:embed="rId2"/>
          <a:stretch>
            <a:fillRect/>
          </a:stretch>
        </p:blipFill>
        <p:spPr>
          <a:xfrm>
            <a:off x="1641770" y="2106021"/>
            <a:ext cx="3231311" cy="2003413"/>
          </a:xfrm>
          <a:prstGeom prst="rect">
            <a:avLst/>
          </a:prstGeom>
        </p:spPr>
      </p:pic>
      <p:pic>
        <p:nvPicPr>
          <p:cNvPr id="17" name="Рисунок 16">
            <a:extLst>
              <a:ext uri="{FF2B5EF4-FFF2-40B4-BE49-F238E27FC236}">
                <a16:creationId xmlns:a16="http://schemas.microsoft.com/office/drawing/2014/main" id="{E0A97155-8F40-8146-9792-37739D2DBEA5}"/>
              </a:ext>
            </a:extLst>
          </p:cNvPr>
          <p:cNvPicPr>
            <a:picLocks noChangeAspect="1"/>
          </p:cNvPicPr>
          <p:nvPr/>
        </p:nvPicPr>
        <p:blipFill>
          <a:blip r:embed="rId3"/>
          <a:stretch>
            <a:fillRect/>
          </a:stretch>
        </p:blipFill>
        <p:spPr>
          <a:xfrm>
            <a:off x="1641771" y="4256212"/>
            <a:ext cx="3261352" cy="2368181"/>
          </a:xfrm>
          <a:prstGeom prst="rect">
            <a:avLst/>
          </a:prstGeom>
        </p:spPr>
      </p:pic>
      <p:pic>
        <p:nvPicPr>
          <p:cNvPr id="10" name="Рисунок 9">
            <a:extLst>
              <a:ext uri="{FF2B5EF4-FFF2-40B4-BE49-F238E27FC236}">
                <a16:creationId xmlns:a16="http://schemas.microsoft.com/office/drawing/2014/main" id="{AF87672A-94FE-804F-84DB-25B1B2C7E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9605" y="403894"/>
            <a:ext cx="604178" cy="604178"/>
          </a:xfrm>
          <a:prstGeom prst="rect">
            <a:avLst/>
          </a:prstGeom>
        </p:spPr>
      </p:pic>
    </p:spTree>
    <p:extLst>
      <p:ext uri="{BB962C8B-B14F-4D97-AF65-F5344CB8AC3E}">
        <p14:creationId xmlns:p14="http://schemas.microsoft.com/office/powerpoint/2010/main" val="215929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0032B81D-DDAB-6D40-A64E-CDE33ED0758F}"/>
              </a:ext>
            </a:extLst>
          </p:cNvPr>
          <p:cNvPicPr>
            <a:picLocks noChangeAspect="1"/>
          </p:cNvPicPr>
          <p:nvPr/>
        </p:nvPicPr>
        <p:blipFill rotWithShape="1">
          <a:blip r:embed="rId2"/>
          <a:srcRect l="-2787" t="-1269" r="-4158" b="11237"/>
          <a:stretch/>
        </p:blipFill>
        <p:spPr>
          <a:xfrm>
            <a:off x="-447676" y="-160654"/>
            <a:ext cx="13435013" cy="7069515"/>
          </a:xfrm>
          <a:prstGeom prst="rect">
            <a:avLst/>
          </a:prstGeom>
        </p:spPr>
      </p:pic>
      <p:pic>
        <p:nvPicPr>
          <p:cNvPr id="8" name="Рисунок 7">
            <a:extLst>
              <a:ext uri="{FF2B5EF4-FFF2-40B4-BE49-F238E27FC236}">
                <a16:creationId xmlns:a16="http://schemas.microsoft.com/office/drawing/2014/main" id="{5A62B26C-144D-2FA6-9000-223B70EF3714}"/>
              </a:ext>
            </a:extLst>
          </p:cNvPr>
          <p:cNvPicPr>
            <a:picLocks noChangeAspect="1"/>
          </p:cNvPicPr>
          <p:nvPr/>
        </p:nvPicPr>
        <p:blipFill>
          <a:blip r:embed="rId3"/>
          <a:stretch>
            <a:fillRect/>
          </a:stretch>
        </p:blipFill>
        <p:spPr>
          <a:xfrm>
            <a:off x="1747325" y="1140486"/>
            <a:ext cx="9067800" cy="5074920"/>
          </a:xfrm>
          <a:prstGeom prst="rect">
            <a:avLst/>
          </a:prstGeom>
        </p:spPr>
      </p:pic>
      <p:sp>
        <p:nvSpPr>
          <p:cNvPr id="5" name="Rectangle 1">
            <a:extLst>
              <a:ext uri="{FF2B5EF4-FFF2-40B4-BE49-F238E27FC236}">
                <a16:creationId xmlns:a16="http://schemas.microsoft.com/office/drawing/2014/main" id="{33A9CCAB-A009-0645-BDCC-E5F2DB8584B5}"/>
              </a:ext>
            </a:extLst>
          </p:cNvPr>
          <p:cNvSpPr>
            <a:spLocks noChangeArrowheads="1"/>
          </p:cNvSpPr>
          <p:nvPr/>
        </p:nvSpPr>
        <p:spPr bwMode="auto">
          <a:xfrm>
            <a:off x="11658853" y="6293813"/>
            <a:ext cx="1987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ru-RU" sz="1400" dirty="0">
                <a:solidFill>
                  <a:schemeClr val="bg1">
                    <a:lumMod val="75000"/>
                  </a:schemeClr>
                </a:solidFill>
              </a:rPr>
              <a:t>1</a:t>
            </a:r>
            <a:r>
              <a:rPr lang="en-US" sz="1400" dirty="0">
                <a:solidFill>
                  <a:schemeClr val="bg1">
                    <a:lumMod val="75000"/>
                  </a:schemeClr>
                </a:solidFill>
              </a:rPr>
              <a:t>3</a:t>
            </a:r>
            <a:endParaRPr lang="ru-RU" sz="1400" dirty="0">
              <a:solidFill>
                <a:schemeClr val="bg1">
                  <a:lumMod val="75000"/>
                </a:schemeClr>
              </a:solidFill>
            </a:endParaRPr>
          </a:p>
        </p:txBody>
      </p:sp>
      <p:sp>
        <p:nvSpPr>
          <p:cNvPr id="9" name="Прямоугольник 8">
            <a:extLst>
              <a:ext uri="{FF2B5EF4-FFF2-40B4-BE49-F238E27FC236}">
                <a16:creationId xmlns:a16="http://schemas.microsoft.com/office/drawing/2014/main" id="{105E77AC-CDFE-C74F-A6C1-7C5CC8EC46AB}"/>
              </a:ext>
            </a:extLst>
          </p:cNvPr>
          <p:cNvSpPr/>
          <p:nvPr/>
        </p:nvSpPr>
        <p:spPr>
          <a:xfrm>
            <a:off x="548327" y="412388"/>
            <a:ext cx="11103066" cy="553998"/>
          </a:xfrm>
          <a:prstGeom prst="rect">
            <a:avLst/>
          </a:prstGeom>
        </p:spPr>
        <p:txBody>
          <a:bodyPr wrap="square">
            <a:spAutoFit/>
          </a:bodyPr>
          <a:lstStyle/>
          <a:p>
            <a:pPr algn="ctr"/>
            <a:r>
              <a:rPr lang="ru-RU" sz="3000" b="1" dirty="0">
                <a:solidFill>
                  <a:schemeClr val="bg1"/>
                </a:solidFill>
              </a:rPr>
              <a:t>НАРОДНАЯ ДИПЛОМАТИЯ</a:t>
            </a:r>
            <a:endParaRPr lang="ru-RU" sz="3000" dirty="0">
              <a:solidFill>
                <a:schemeClr val="bg1"/>
              </a:solidFill>
            </a:endParaRPr>
          </a:p>
        </p:txBody>
      </p:sp>
      <p:pic>
        <p:nvPicPr>
          <p:cNvPr id="2" name="Рисунок 1">
            <a:extLst>
              <a:ext uri="{FF2B5EF4-FFF2-40B4-BE49-F238E27FC236}">
                <a16:creationId xmlns:a16="http://schemas.microsoft.com/office/drawing/2014/main" id="{93E60958-0620-D67B-294C-101E306D7742}"/>
              </a:ext>
            </a:extLst>
          </p:cNvPr>
          <p:cNvPicPr>
            <a:picLocks noChangeAspect="1"/>
          </p:cNvPicPr>
          <p:nvPr/>
        </p:nvPicPr>
        <p:blipFill>
          <a:blip r:embed="rId4"/>
          <a:stretch>
            <a:fillRect/>
          </a:stretch>
        </p:blipFill>
        <p:spPr>
          <a:xfrm>
            <a:off x="11091695" y="1151419"/>
            <a:ext cx="875160" cy="875160"/>
          </a:xfrm>
          <a:prstGeom prst="rect">
            <a:avLst/>
          </a:prstGeom>
        </p:spPr>
      </p:pic>
      <p:pic>
        <p:nvPicPr>
          <p:cNvPr id="4" name="Рисунок 3">
            <a:extLst>
              <a:ext uri="{FF2B5EF4-FFF2-40B4-BE49-F238E27FC236}">
                <a16:creationId xmlns:a16="http://schemas.microsoft.com/office/drawing/2014/main" id="{AEF7D305-B3B8-F546-BC0D-6810B40587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5755" y="696382"/>
            <a:ext cx="2146300" cy="2070100"/>
          </a:xfrm>
          <a:prstGeom prst="rect">
            <a:avLst/>
          </a:prstGeom>
        </p:spPr>
      </p:pic>
      <p:pic>
        <p:nvPicPr>
          <p:cNvPr id="10" name="Picture 2" descr="About Photos">
            <a:extLst>
              <a:ext uri="{FF2B5EF4-FFF2-40B4-BE49-F238E27FC236}">
                <a16:creationId xmlns:a16="http://schemas.microsoft.com/office/drawing/2014/main" id="{51E9E4B5-2835-6549-9344-901E7BA820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70080"/>
          <a:stretch/>
        </p:blipFill>
        <p:spPr bwMode="auto">
          <a:xfrm>
            <a:off x="451707" y="1140486"/>
            <a:ext cx="1051187" cy="15519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bout Photos">
            <a:extLst>
              <a:ext uri="{FF2B5EF4-FFF2-40B4-BE49-F238E27FC236}">
                <a16:creationId xmlns:a16="http://schemas.microsoft.com/office/drawing/2014/main" id="{4568EE62-7F52-1B42-BDB6-82AF99BC404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040" r="35040"/>
          <a:stretch/>
        </p:blipFill>
        <p:spPr bwMode="auto">
          <a:xfrm>
            <a:off x="451707" y="2893086"/>
            <a:ext cx="1051187" cy="15519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bout Photos">
            <a:extLst>
              <a:ext uri="{FF2B5EF4-FFF2-40B4-BE49-F238E27FC236}">
                <a16:creationId xmlns:a16="http://schemas.microsoft.com/office/drawing/2014/main" id="{EC375B40-8DC6-B646-BC02-BC4B51A8CCF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9308" r="772"/>
          <a:stretch/>
        </p:blipFill>
        <p:spPr bwMode="auto">
          <a:xfrm>
            <a:off x="451707" y="4663492"/>
            <a:ext cx="1051187" cy="155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90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74BE70D-395B-053D-206E-B072F0DBD574}"/>
              </a:ext>
            </a:extLst>
          </p:cNvPr>
          <p:cNvSpPr>
            <a:spLocks noGrp="1"/>
          </p:cNvSpPr>
          <p:nvPr>
            <p:ph idx="1"/>
          </p:nvPr>
        </p:nvSpPr>
        <p:spPr>
          <a:xfrm>
            <a:off x="609599" y="1220129"/>
            <a:ext cx="10742341" cy="4653995"/>
          </a:xfrm>
        </p:spPr>
        <p:txBody>
          <a:bodyPr/>
          <a:lstStyle/>
          <a:p>
            <a:pPr algn="ct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a:endParaRPr lang="ru-RU" sz="1800" dirty="0">
              <a:effectLst/>
              <a:latin typeface=".AppleSystemUIFont"/>
              <a:ea typeface="Times New Roman" panose="02020603050405020304" pitchFamily="18" charset="0"/>
              <a:cs typeface="Times New Roman" panose="02020603050405020304" pitchFamily="18" charset="0"/>
            </a:endParaRPr>
          </a:p>
        </p:txBody>
      </p:sp>
      <p:pic>
        <p:nvPicPr>
          <p:cNvPr id="1036" name="Picture 12">
            <a:extLst>
              <a:ext uri="{FF2B5EF4-FFF2-40B4-BE49-F238E27FC236}">
                <a16:creationId xmlns:a16="http://schemas.microsoft.com/office/drawing/2014/main" id="{7D8EAB4A-67FC-916E-9E4B-C985881620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248510"/>
            <a:ext cx="3941085" cy="221686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836D59D7-4155-BCEE-C58F-F557A54EE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142" y="1248511"/>
            <a:ext cx="3941085" cy="22168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CD79FF7-8039-38A8-063A-FF8473AFEF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9862" y="1248510"/>
            <a:ext cx="3922138" cy="221686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848ED76A-6386-9BDD-F728-7A19A2A15C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2142" y="3676314"/>
            <a:ext cx="3941085" cy="221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F612921-BDCE-EE0F-D91A-F9D926FD94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 y="3676314"/>
            <a:ext cx="3941085" cy="221686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
            <a:extLst>
              <a:ext uri="{FF2B5EF4-FFF2-40B4-BE49-F238E27FC236}">
                <a16:creationId xmlns:a16="http://schemas.microsoft.com/office/drawing/2014/main" id="{A0B30231-6891-1B45-90E8-33D5C6B51A9A}"/>
              </a:ext>
            </a:extLst>
          </p:cNvPr>
          <p:cNvSpPr>
            <a:spLocks noChangeArrowheads="1"/>
          </p:cNvSpPr>
          <p:nvPr/>
        </p:nvSpPr>
        <p:spPr bwMode="auto">
          <a:xfrm>
            <a:off x="11658853" y="6293813"/>
            <a:ext cx="1987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ru-RU" sz="1400" dirty="0">
                <a:solidFill>
                  <a:schemeClr val="bg1">
                    <a:lumMod val="75000"/>
                  </a:schemeClr>
                </a:solidFill>
              </a:rPr>
              <a:t>1</a:t>
            </a:r>
            <a:r>
              <a:rPr lang="en-US" sz="1400" dirty="0">
                <a:solidFill>
                  <a:schemeClr val="bg1">
                    <a:lumMod val="75000"/>
                  </a:schemeClr>
                </a:solidFill>
              </a:rPr>
              <a:t>4</a:t>
            </a:r>
            <a:endParaRPr lang="ru-RU" sz="1400" dirty="0">
              <a:solidFill>
                <a:schemeClr val="bg1">
                  <a:lumMod val="75000"/>
                </a:schemeClr>
              </a:solidFill>
            </a:endParaRPr>
          </a:p>
        </p:txBody>
      </p:sp>
      <p:sp>
        <p:nvSpPr>
          <p:cNvPr id="19" name="Прямоугольник 18">
            <a:extLst>
              <a:ext uri="{FF2B5EF4-FFF2-40B4-BE49-F238E27FC236}">
                <a16:creationId xmlns:a16="http://schemas.microsoft.com/office/drawing/2014/main" id="{116588DC-C6A6-8447-BAC7-249E747D6FDE}"/>
              </a:ext>
            </a:extLst>
          </p:cNvPr>
          <p:cNvSpPr/>
          <p:nvPr/>
        </p:nvSpPr>
        <p:spPr>
          <a:xfrm>
            <a:off x="548327" y="412388"/>
            <a:ext cx="11103066" cy="461665"/>
          </a:xfrm>
          <a:prstGeom prst="rect">
            <a:avLst/>
          </a:prstGeom>
        </p:spPr>
        <p:txBody>
          <a:bodyPr wrap="square">
            <a:spAutoFit/>
          </a:bodyPr>
          <a:lstStyle/>
          <a:p>
            <a:pPr algn="ctr"/>
            <a:r>
              <a:rPr lang="ru-RU" sz="2400" b="1" dirty="0">
                <a:solidFill>
                  <a:srgbClr val="00B0F0"/>
                </a:solidFill>
                <a:latin typeface="Arial" panose="020B0604020202020204" pitchFamily="34" charset="0"/>
                <a:ea typeface="Times New Roman" panose="02020603050405020304" pitchFamily="18" charset="0"/>
                <a:cs typeface="Arial" panose="020B0604020202020204" pitchFamily="34" charset="0"/>
              </a:rPr>
              <a:t>КОСМИЧЕСКИЕ ПЕСПЕКТИВЫ МИРОВОГО ФАКУЛЬТЕТА</a:t>
            </a:r>
            <a:endParaRPr lang="ru-RU" sz="2400" dirty="0">
              <a:solidFill>
                <a:srgbClr val="00B0F0"/>
              </a:solidFill>
              <a:latin typeface="Arial" panose="020B0604020202020204" pitchFamily="34" charset="0"/>
              <a:cs typeface="Arial" panose="020B0604020202020204" pitchFamily="34" charset="0"/>
            </a:endParaRPr>
          </a:p>
        </p:txBody>
      </p:sp>
      <p:pic>
        <p:nvPicPr>
          <p:cNvPr id="22" name="Рисунок 21">
            <a:extLst>
              <a:ext uri="{FF2B5EF4-FFF2-40B4-BE49-F238E27FC236}">
                <a16:creationId xmlns:a16="http://schemas.microsoft.com/office/drawing/2014/main" id="{5BEF875B-D46C-4C4D-B240-950954D4A8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49605" y="403894"/>
            <a:ext cx="604178" cy="604178"/>
          </a:xfrm>
          <a:prstGeom prst="rect">
            <a:avLst/>
          </a:prstGeom>
        </p:spPr>
      </p:pic>
      <p:pic>
        <p:nvPicPr>
          <p:cNvPr id="2" name="Рисунок 1">
            <a:extLst>
              <a:ext uri="{FF2B5EF4-FFF2-40B4-BE49-F238E27FC236}">
                <a16:creationId xmlns:a16="http://schemas.microsoft.com/office/drawing/2014/main" id="{A214B2A6-B4E7-AB23-F663-17675F272C1D}"/>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8236231" y="3676314"/>
            <a:ext cx="3955769" cy="2226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089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07A98EB6-0321-B34A-8CE6-CC801CD1EDFD}"/>
              </a:ext>
            </a:extLst>
          </p:cNvPr>
          <p:cNvSpPr>
            <a:spLocks noChangeArrowheads="1"/>
          </p:cNvSpPr>
          <p:nvPr/>
        </p:nvSpPr>
        <p:spPr bwMode="auto">
          <a:xfrm>
            <a:off x="11658852" y="6293813"/>
            <a:ext cx="1987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ru-RU" sz="1400" dirty="0">
                <a:solidFill>
                  <a:schemeClr val="bg1">
                    <a:lumMod val="75000"/>
                  </a:schemeClr>
                </a:solidFill>
              </a:rPr>
              <a:t>1</a:t>
            </a:r>
            <a:r>
              <a:rPr lang="en-US" sz="1400" dirty="0">
                <a:solidFill>
                  <a:schemeClr val="bg1">
                    <a:lumMod val="75000"/>
                  </a:schemeClr>
                </a:solidFill>
              </a:rPr>
              <a:t>5</a:t>
            </a:r>
            <a:endParaRPr lang="ru-RU" sz="1400" dirty="0">
              <a:solidFill>
                <a:schemeClr val="bg1">
                  <a:lumMod val="75000"/>
                </a:schemeClr>
              </a:solidFill>
            </a:endParaRPr>
          </a:p>
        </p:txBody>
      </p:sp>
      <p:sp>
        <p:nvSpPr>
          <p:cNvPr id="9" name="Прямоугольник 8">
            <a:extLst>
              <a:ext uri="{FF2B5EF4-FFF2-40B4-BE49-F238E27FC236}">
                <a16:creationId xmlns:a16="http://schemas.microsoft.com/office/drawing/2014/main" id="{10D6CCCD-B9DF-D543-B0C2-A64EF6BBA0F8}"/>
              </a:ext>
            </a:extLst>
          </p:cNvPr>
          <p:cNvSpPr/>
          <p:nvPr/>
        </p:nvSpPr>
        <p:spPr>
          <a:xfrm>
            <a:off x="544467" y="412388"/>
            <a:ext cx="11103066" cy="430887"/>
          </a:xfrm>
          <a:prstGeom prst="rect">
            <a:avLst/>
          </a:prstGeom>
        </p:spPr>
        <p:txBody>
          <a:bodyPr wrap="square">
            <a:spAutoFit/>
          </a:bodyPr>
          <a:lstStyle/>
          <a:p>
            <a:pPr algn="ctr"/>
            <a:r>
              <a:rPr lang="ru-RU" sz="2200" b="1" dirty="0">
                <a:solidFill>
                  <a:srgbClr val="00B0F0"/>
                </a:solidFill>
              </a:rPr>
              <a:t>МИРОВОМУ ФАКУЛЬТЕТУ  И КОСМОС ПОД СИЛУ!</a:t>
            </a:r>
            <a:r>
              <a:rPr lang="ru-RU" sz="2200" dirty="0">
                <a:latin typeface="Arial" panose="020B0604020202020204" pitchFamily="34" charset="0"/>
                <a:ea typeface="Times New Roman" panose="02020603050405020304" pitchFamily="18" charset="0"/>
                <a:cs typeface="Arial" panose="020B0604020202020204" pitchFamily="34" charset="0"/>
              </a:rPr>
              <a:t> </a:t>
            </a:r>
            <a:endParaRPr lang="ru-RU" sz="2200" dirty="0">
              <a:solidFill>
                <a:srgbClr val="00B0F0"/>
              </a:solidFill>
            </a:endParaRPr>
          </a:p>
        </p:txBody>
      </p:sp>
      <p:sp>
        <p:nvSpPr>
          <p:cNvPr id="8" name="Прямоугольник 7">
            <a:extLst>
              <a:ext uri="{FF2B5EF4-FFF2-40B4-BE49-F238E27FC236}">
                <a16:creationId xmlns:a16="http://schemas.microsoft.com/office/drawing/2014/main" id="{9381F26F-A167-3940-AB95-A0E107BAA320}"/>
              </a:ext>
            </a:extLst>
          </p:cNvPr>
          <p:cNvSpPr/>
          <p:nvPr/>
        </p:nvSpPr>
        <p:spPr>
          <a:xfrm>
            <a:off x="874689" y="5882029"/>
            <a:ext cx="10442622" cy="823568"/>
          </a:xfrm>
          <a:prstGeom prst="rect">
            <a:avLst/>
          </a:prstGeom>
          <a:noFill/>
        </p:spPr>
        <p:txBody>
          <a:bodyPr wrap="square" lIns="288000" rIns="288000" anchor="ctr" anchorCtr="0">
            <a:noAutofit/>
          </a:bodyPr>
          <a:lstStyle/>
          <a:p>
            <a:pPr algn="ctr">
              <a:spcAft>
                <a:spcPts val="0"/>
              </a:spcAft>
            </a:pPr>
            <a:r>
              <a:rPr lang="ru-RU" sz="1400" i="1" dirty="0">
                <a:latin typeface="Arial" panose="020B0604020202020204" pitchFamily="34" charset="0"/>
                <a:ea typeface="Times New Roman" panose="02020603050405020304" pitchFamily="18" charset="0"/>
                <a:cs typeface="Arial" panose="020B0604020202020204" pitchFamily="34" charset="0"/>
              </a:rPr>
              <a:t>Темы выше – это информация</a:t>
            </a:r>
            <a:r>
              <a:rPr lang="en-US" sz="1400" i="1" dirty="0">
                <a:latin typeface="Arial" panose="020B0604020202020204" pitchFamily="34" charset="0"/>
                <a:ea typeface="Times New Roman" panose="02020603050405020304" pitchFamily="18" charset="0"/>
                <a:cs typeface="Arial" panose="020B0604020202020204" pitchFamily="34" charset="0"/>
              </a:rPr>
              <a:t> </a:t>
            </a:r>
            <a:r>
              <a:rPr lang="ru-RU" sz="1400" i="1" dirty="0">
                <a:latin typeface="Arial" panose="020B0604020202020204" pitchFamily="34" charset="0"/>
                <a:ea typeface="Times New Roman" panose="02020603050405020304" pitchFamily="18" charset="0"/>
                <a:cs typeface="Arial" panose="020B0604020202020204" pitchFamily="34" charset="0"/>
              </a:rPr>
              <a:t>к размышлению для написания от курсовой до диссертации</a:t>
            </a:r>
            <a:endParaRPr lang="ru-RU" sz="1400" i="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1" name="Прямоугольник 20">
            <a:extLst>
              <a:ext uri="{FF2B5EF4-FFF2-40B4-BE49-F238E27FC236}">
                <a16:creationId xmlns:a16="http://schemas.microsoft.com/office/drawing/2014/main" id="{E04EA812-3FBF-4847-AF01-73A446B31105}"/>
              </a:ext>
            </a:extLst>
          </p:cNvPr>
          <p:cNvSpPr/>
          <p:nvPr/>
        </p:nvSpPr>
        <p:spPr>
          <a:xfrm>
            <a:off x="6808718" y="1926071"/>
            <a:ext cx="4440887" cy="1202994"/>
          </a:xfrm>
          <a:prstGeom prst="rect">
            <a:avLst/>
          </a:prstGeom>
          <a:solidFill>
            <a:srgbClr val="08D2C5"/>
          </a:solidFill>
        </p:spPr>
        <p:txBody>
          <a:bodyPr wrap="square" lIns="216000" tIns="108000" rIns="216000" bIns="108000">
            <a:spAutoFit/>
          </a:bodyPr>
          <a:lstStyle/>
          <a:p>
            <a:pPr>
              <a:spcBef>
                <a:spcPts val="600"/>
              </a:spcBef>
              <a:spcAft>
                <a:spcPts val="0"/>
              </a:spcAft>
            </a:pPr>
            <a:r>
              <a:rPr lang="ru-RU" sz="1600" b="1" dirty="0">
                <a:solidFill>
                  <a:schemeClr val="bg1"/>
                </a:solidFill>
                <a:latin typeface="Arial" panose="020B0604020202020204" pitchFamily="34" charset="0"/>
                <a:ea typeface="Times New Roman" panose="02020603050405020304" pitchFamily="18" charset="0"/>
                <a:cs typeface="Arial" panose="020B0604020202020204" pitchFamily="34" charset="0"/>
              </a:rPr>
              <a:t>В России не хватает специалистов-международников, которые были способны посмотреть на Космос в контексте космической экономики.</a:t>
            </a:r>
          </a:p>
        </p:txBody>
      </p:sp>
      <p:pic>
        <p:nvPicPr>
          <p:cNvPr id="3" name="Рисунок 2">
            <a:extLst>
              <a:ext uri="{FF2B5EF4-FFF2-40B4-BE49-F238E27FC236}">
                <a16:creationId xmlns:a16="http://schemas.microsoft.com/office/drawing/2014/main" id="{E17DA47D-7044-5AAB-37BE-6972AC266A5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75000"/>
                    </a14:imgEffect>
                  </a14:imgLayer>
                </a14:imgProps>
              </a:ext>
            </a:extLst>
          </a:blip>
          <a:srcRect l="6851" t="4277"/>
          <a:stretch/>
        </p:blipFill>
        <p:spPr>
          <a:xfrm>
            <a:off x="6808718" y="3417965"/>
            <a:ext cx="1652495" cy="2403087"/>
          </a:xfrm>
          <a:prstGeom prst="rect">
            <a:avLst/>
          </a:prstGeom>
          <a:effectLst>
            <a:outerShdw blurRad="50800" dist="38100" dir="5400000" algn="t" rotWithShape="0">
              <a:prstClr val="black">
                <a:alpha val="40000"/>
              </a:prstClr>
            </a:outerShdw>
          </a:effectLst>
        </p:spPr>
      </p:pic>
      <p:pic>
        <p:nvPicPr>
          <p:cNvPr id="4" name="Рисунок 3">
            <a:extLst>
              <a:ext uri="{FF2B5EF4-FFF2-40B4-BE49-F238E27FC236}">
                <a16:creationId xmlns:a16="http://schemas.microsoft.com/office/drawing/2014/main" id="{8AE4C490-0D50-AB25-978B-426888E760E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75000"/>
                    </a14:imgEffect>
                  </a14:imgLayer>
                </a14:imgProps>
              </a:ext>
            </a:extLst>
          </a:blip>
          <a:srcRect l="7089" t="2188" r="3414" b="10795"/>
          <a:stretch/>
        </p:blipFill>
        <p:spPr>
          <a:xfrm>
            <a:off x="8677903" y="3419727"/>
            <a:ext cx="1722824" cy="2370469"/>
          </a:xfrm>
          <a:prstGeom prst="rect">
            <a:avLst/>
          </a:prstGeom>
          <a:effectLst>
            <a:outerShdw blurRad="50800" dist="38100" dir="5400000" algn="t" rotWithShape="0">
              <a:prstClr val="black">
                <a:alpha val="40000"/>
              </a:prstClr>
            </a:outerShdw>
          </a:effectLst>
        </p:spPr>
      </p:pic>
      <p:pic>
        <p:nvPicPr>
          <p:cNvPr id="11" name="Рисунок 10">
            <a:extLst>
              <a:ext uri="{FF2B5EF4-FFF2-40B4-BE49-F238E27FC236}">
                <a16:creationId xmlns:a16="http://schemas.microsoft.com/office/drawing/2014/main" id="{C5E63988-B3FD-3042-A5B7-151120D96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49605" y="403894"/>
            <a:ext cx="604178" cy="604178"/>
          </a:xfrm>
          <a:prstGeom prst="rect">
            <a:avLst/>
          </a:prstGeom>
        </p:spPr>
      </p:pic>
      <p:sp>
        <p:nvSpPr>
          <p:cNvPr id="10" name="Прямоугольник 9">
            <a:extLst>
              <a:ext uri="{FF2B5EF4-FFF2-40B4-BE49-F238E27FC236}">
                <a16:creationId xmlns:a16="http://schemas.microsoft.com/office/drawing/2014/main" id="{19291B7F-523E-D649-8997-376EE9B3CD48}"/>
              </a:ext>
            </a:extLst>
          </p:cNvPr>
          <p:cNvSpPr/>
          <p:nvPr/>
        </p:nvSpPr>
        <p:spPr>
          <a:xfrm>
            <a:off x="6735797" y="1152684"/>
            <a:ext cx="4581514" cy="584775"/>
          </a:xfrm>
          <a:prstGeom prst="rect">
            <a:avLst/>
          </a:prstGeom>
        </p:spPr>
        <p:txBody>
          <a:bodyPr wrap="square">
            <a:spAutoFit/>
          </a:bodyPr>
          <a:lstStyle/>
          <a:p>
            <a:r>
              <a:rPr lang="ru-RU" sz="1600" b="1" dirty="0">
                <a:solidFill>
                  <a:srgbClr val="00B0F0"/>
                </a:solidFill>
                <a:latin typeface="Arial" panose="020B0604020202020204" pitchFamily="34" charset="0"/>
                <a:ea typeface="Times New Roman" panose="02020603050405020304" pitchFamily="18" charset="0"/>
                <a:cs typeface="Arial" panose="020B0604020202020204" pitchFamily="34" charset="0"/>
              </a:rPr>
              <a:t>Сможет ли космический мусор сблизить </a:t>
            </a:r>
            <a:r>
              <a:rPr lang="en-US" sz="1600" b="1" dirty="0">
                <a:solidFill>
                  <a:srgbClr val="00B0F0"/>
                </a:solidFill>
                <a:latin typeface="Arial" panose="020B0604020202020204" pitchFamily="34" charset="0"/>
                <a:ea typeface="Times New Roman" panose="02020603050405020304" pitchFamily="18" charset="0"/>
                <a:cs typeface="Arial" panose="020B0604020202020204" pitchFamily="34" charset="0"/>
              </a:rPr>
              <a:t> </a:t>
            </a:r>
            <a:r>
              <a:rPr lang="ru-RU" sz="1600" b="1" dirty="0">
                <a:solidFill>
                  <a:srgbClr val="00B0F0"/>
                </a:solidFill>
                <a:latin typeface="Arial" panose="020B0604020202020204" pitchFamily="34" charset="0"/>
                <a:ea typeface="Times New Roman" panose="02020603050405020304" pitchFamily="18" charset="0"/>
                <a:cs typeface="Arial" panose="020B0604020202020204" pitchFamily="34" charset="0"/>
              </a:rPr>
              <a:t>мировую экономику и мировую политику?</a:t>
            </a:r>
          </a:p>
        </p:txBody>
      </p:sp>
      <p:pic>
        <p:nvPicPr>
          <p:cNvPr id="12" name="Picture 4" descr="Space Debris 1 + Listing Image">
            <a:extLst>
              <a:ext uri="{FF2B5EF4-FFF2-40B4-BE49-F238E27FC236}">
                <a16:creationId xmlns:a16="http://schemas.microsoft.com/office/drawing/2014/main" id="{1E3303D6-85D6-FF43-8FC6-5CDBF47AEE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3696" y="7478473"/>
            <a:ext cx="8201025" cy="4613077"/>
          </a:xfrm>
          <a:prstGeom prst="rect">
            <a:avLst/>
          </a:prstGeom>
          <a:noFill/>
          <a:extLst>
            <a:ext uri="{909E8E84-426E-40DD-AFC4-6F175D3DCCD1}">
              <a14:hiddenFill xmlns:a14="http://schemas.microsoft.com/office/drawing/2010/main">
                <a:solidFill>
                  <a:srgbClr val="FFFFFF"/>
                </a:solidFill>
              </a14:hiddenFill>
            </a:ext>
          </a:extLst>
        </p:spPr>
      </p:pic>
      <p:pic>
        <p:nvPicPr>
          <p:cNvPr id="14" name="Рисунок 13">
            <a:extLst>
              <a:ext uri="{FF2B5EF4-FFF2-40B4-BE49-F238E27FC236}">
                <a16:creationId xmlns:a16="http://schemas.microsoft.com/office/drawing/2014/main" id="{BD965F62-E771-6740-8458-585DFCE6A8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4984" y="1008244"/>
            <a:ext cx="7677881" cy="4873785"/>
          </a:xfrm>
          <a:prstGeom prst="rect">
            <a:avLst/>
          </a:prstGeom>
        </p:spPr>
      </p:pic>
      <p:sp>
        <p:nvSpPr>
          <p:cNvPr id="17" name="Прямоугольник 16">
            <a:extLst>
              <a:ext uri="{FF2B5EF4-FFF2-40B4-BE49-F238E27FC236}">
                <a16:creationId xmlns:a16="http://schemas.microsoft.com/office/drawing/2014/main" id="{14D91F27-44CD-5A4B-92E8-9CBC5889F462}"/>
              </a:ext>
            </a:extLst>
          </p:cNvPr>
          <p:cNvSpPr/>
          <p:nvPr/>
        </p:nvSpPr>
        <p:spPr>
          <a:xfrm>
            <a:off x="4400549" y="1008073"/>
            <a:ext cx="1992347" cy="4873784"/>
          </a:xfrm>
          <a:prstGeom prst="rect">
            <a:avLst/>
          </a:prstGeom>
          <a:solidFill>
            <a:srgbClr val="002060"/>
          </a:solidFill>
        </p:spPr>
        <p:txBody>
          <a:bodyPr wrap="square" anchor="ctr" anchorCtr="0">
            <a:noAutofit/>
          </a:bodyPr>
          <a:lstStyle/>
          <a:p>
            <a:pPr>
              <a:spcAft>
                <a:spcPts val="600"/>
              </a:spcAft>
            </a:pPr>
            <a:r>
              <a:rPr lang="ru-RU" sz="1400" b="1" dirty="0">
                <a:solidFill>
                  <a:srgbClr val="00B0F0"/>
                </a:solidFill>
                <a:latin typeface="Arial" panose="020B0604020202020204" pitchFamily="34" charset="0"/>
                <a:ea typeface="Times New Roman" panose="02020603050405020304" pitchFamily="18" charset="0"/>
                <a:cs typeface="Arial" panose="020B0604020202020204" pitchFamily="34" charset="0"/>
              </a:rPr>
              <a:t>1</a:t>
            </a:r>
            <a:r>
              <a:rPr lang="ru-RU"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  Мировая </a:t>
            </a:r>
            <a:br>
              <a:rPr lang="ru-RU"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ru-RU"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экономика</a:t>
            </a:r>
          </a:p>
          <a:p>
            <a:pPr>
              <a:spcAft>
                <a:spcPts val="600"/>
              </a:spcAft>
            </a:pPr>
            <a:r>
              <a:rPr lang="ru-RU" sz="1400" b="1" dirty="0">
                <a:solidFill>
                  <a:srgbClr val="00B0F0"/>
                </a:solidFill>
                <a:latin typeface="Arial" panose="020B0604020202020204" pitchFamily="34" charset="0"/>
                <a:ea typeface="Times New Roman" panose="02020603050405020304" pitchFamily="18" charset="0"/>
                <a:cs typeface="Arial" panose="020B0604020202020204" pitchFamily="34" charset="0"/>
              </a:rPr>
              <a:t>2</a:t>
            </a:r>
            <a:r>
              <a:rPr lang="ru-RU"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  Международные отношения</a:t>
            </a:r>
          </a:p>
          <a:p>
            <a:pPr>
              <a:spcAft>
                <a:spcPts val="600"/>
              </a:spcAft>
            </a:pPr>
            <a:r>
              <a:rPr lang="ru-RU" sz="1400" b="1" dirty="0">
                <a:solidFill>
                  <a:srgbClr val="00B0F0"/>
                </a:solidFill>
                <a:latin typeface="Arial" panose="020B0604020202020204" pitchFamily="34" charset="0"/>
                <a:ea typeface="Times New Roman" panose="02020603050405020304" pitchFamily="18" charset="0"/>
                <a:cs typeface="Arial" panose="020B0604020202020204" pitchFamily="34" charset="0"/>
              </a:rPr>
              <a:t>3</a:t>
            </a:r>
            <a:r>
              <a:rPr lang="ru-RU"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  Востоковедение</a:t>
            </a:r>
          </a:p>
          <a:p>
            <a:pPr>
              <a:spcAft>
                <a:spcPts val="600"/>
              </a:spcAft>
            </a:pPr>
            <a:r>
              <a:rPr lang="ru-RU" sz="1400" b="1" dirty="0">
                <a:solidFill>
                  <a:srgbClr val="00B0F0"/>
                </a:solidFill>
                <a:latin typeface="Arial" panose="020B0604020202020204" pitchFamily="34" charset="0"/>
                <a:ea typeface="Times New Roman" panose="02020603050405020304" pitchFamily="18" charset="0"/>
                <a:cs typeface="Arial" panose="020B0604020202020204" pitchFamily="34" charset="0"/>
              </a:rPr>
              <a:t>4</a:t>
            </a:r>
            <a:r>
              <a:rPr lang="ru-RU"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  Кавказ и Ближний Восток в системе региональных </a:t>
            </a:r>
            <a:br>
              <a:rPr lang="ru-RU"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ru-RU"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и международных связей </a:t>
            </a:r>
            <a:br>
              <a:rPr lang="ru-RU"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ru-RU" sz="1400" b="1" dirty="0">
                <a:solidFill>
                  <a:srgbClr val="00B0F0"/>
                </a:solidFill>
                <a:latin typeface="Arial" panose="020B0604020202020204" pitchFamily="34" charset="0"/>
                <a:ea typeface="Times New Roman" panose="02020603050405020304" pitchFamily="18" charset="0"/>
                <a:cs typeface="Arial" panose="020B0604020202020204" pitchFamily="34" charset="0"/>
              </a:rPr>
              <a:t>5</a:t>
            </a:r>
            <a:r>
              <a:rPr lang="ru-RU"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  Международные отношения </a:t>
            </a:r>
            <a:br>
              <a:rPr lang="ru-RU"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ru-RU"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и глобальные исследования</a:t>
            </a:r>
          </a:p>
          <a:p>
            <a:pPr>
              <a:spcAft>
                <a:spcPts val="600"/>
              </a:spcAft>
            </a:pPr>
            <a:r>
              <a:rPr lang="ru-RU" sz="1400" b="1" dirty="0">
                <a:solidFill>
                  <a:srgbClr val="00B0F0"/>
                </a:solidFill>
                <a:latin typeface="Arial" panose="020B0604020202020204" pitchFamily="34" charset="0"/>
                <a:ea typeface="Times New Roman" panose="02020603050405020304" pitchFamily="18" charset="0"/>
                <a:cs typeface="Arial" panose="020B0604020202020204" pitchFamily="34" charset="0"/>
              </a:rPr>
              <a:t>6</a:t>
            </a:r>
            <a:r>
              <a:rPr lang="ru-RU"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  Экономика </a:t>
            </a:r>
            <a:br>
              <a:rPr lang="ru-RU"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ru-RU"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и политика в Азии</a:t>
            </a:r>
            <a:br>
              <a:rPr lang="ru-RU"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ru-RU" sz="1400" b="1" dirty="0">
                <a:solidFill>
                  <a:srgbClr val="00B0F0"/>
                </a:solidFill>
                <a:latin typeface="Arial" panose="020B0604020202020204" pitchFamily="34" charset="0"/>
                <a:ea typeface="Times New Roman" panose="02020603050405020304" pitchFamily="18" charset="0"/>
                <a:cs typeface="Arial" panose="020B0604020202020204" pitchFamily="34" charset="0"/>
              </a:rPr>
              <a:t>7</a:t>
            </a:r>
            <a:r>
              <a:rPr lang="ru-RU"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  КЭП</a:t>
            </a:r>
          </a:p>
        </p:txBody>
      </p:sp>
    </p:spTree>
    <p:extLst>
      <p:ext uri="{BB962C8B-B14F-4D97-AF65-F5344CB8AC3E}">
        <p14:creationId xmlns:p14="http://schemas.microsoft.com/office/powerpoint/2010/main" val="3576861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7D962A84-0706-F05C-E064-95C5E4208049}"/>
              </a:ext>
            </a:extLst>
          </p:cNvPr>
          <p:cNvSpPr>
            <a:spLocks noChangeArrowheads="1"/>
          </p:cNvSpPr>
          <p:nvPr/>
        </p:nvSpPr>
        <p:spPr bwMode="auto">
          <a:xfrm>
            <a:off x="5988205" y="4148255"/>
            <a:ext cx="3555586" cy="1594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indent="203200" eaLnBrk="1" hangingPunct="1">
              <a:lnSpc>
                <a:spcPts val="1363"/>
              </a:lnSpc>
              <a:spcBef>
                <a:spcPts val="1200"/>
              </a:spcBef>
            </a:pPr>
            <a:endParaRPr lang="en-US" sz="1600" b="1" dirty="0">
              <a:latin typeface="Times New Roman" pitchFamily="18" charset="0"/>
            </a:endParaRPr>
          </a:p>
        </p:txBody>
      </p:sp>
      <p:pic>
        <p:nvPicPr>
          <p:cNvPr id="4" name="Рисунок 3">
            <a:extLst>
              <a:ext uri="{FF2B5EF4-FFF2-40B4-BE49-F238E27FC236}">
                <a16:creationId xmlns:a16="http://schemas.microsoft.com/office/drawing/2014/main" id="{D720729A-FE75-FB4F-B2DB-310040DC3DF0}"/>
              </a:ext>
            </a:extLst>
          </p:cNvPr>
          <p:cNvPicPr>
            <a:picLocks noChangeAspect="1"/>
          </p:cNvPicPr>
          <p:nvPr/>
        </p:nvPicPr>
        <p:blipFill>
          <a:blip r:embed="rId2"/>
          <a:stretch>
            <a:fillRect/>
          </a:stretch>
        </p:blipFill>
        <p:spPr>
          <a:xfrm>
            <a:off x="239415" y="2745097"/>
            <a:ext cx="2628900" cy="5689600"/>
          </a:xfrm>
          <a:prstGeom prst="rect">
            <a:avLst/>
          </a:prstGeom>
        </p:spPr>
      </p:pic>
      <p:pic>
        <p:nvPicPr>
          <p:cNvPr id="6" name="Рисунок 5">
            <a:extLst>
              <a:ext uri="{FF2B5EF4-FFF2-40B4-BE49-F238E27FC236}">
                <a16:creationId xmlns:a16="http://schemas.microsoft.com/office/drawing/2014/main" id="{A59F868D-41E3-0642-B618-1240C835E4EA}"/>
              </a:ext>
            </a:extLst>
          </p:cNvPr>
          <p:cNvPicPr>
            <a:picLocks noChangeAspect="1"/>
          </p:cNvPicPr>
          <p:nvPr/>
        </p:nvPicPr>
        <p:blipFill>
          <a:blip r:embed="rId3"/>
          <a:stretch>
            <a:fillRect/>
          </a:stretch>
        </p:blipFill>
        <p:spPr>
          <a:xfrm>
            <a:off x="2150913" y="0"/>
            <a:ext cx="2341065" cy="3515112"/>
          </a:xfrm>
          <a:prstGeom prst="rect">
            <a:avLst/>
          </a:prstGeom>
        </p:spPr>
      </p:pic>
      <p:pic>
        <p:nvPicPr>
          <p:cNvPr id="7" name="Рисунок 6">
            <a:extLst>
              <a:ext uri="{FF2B5EF4-FFF2-40B4-BE49-F238E27FC236}">
                <a16:creationId xmlns:a16="http://schemas.microsoft.com/office/drawing/2014/main" id="{BDB625F1-6EFB-F947-BF5A-685719204A5A}"/>
              </a:ext>
            </a:extLst>
          </p:cNvPr>
          <p:cNvPicPr>
            <a:picLocks noChangeAspect="1"/>
          </p:cNvPicPr>
          <p:nvPr/>
        </p:nvPicPr>
        <p:blipFill>
          <a:blip r:embed="rId4"/>
          <a:stretch>
            <a:fillRect/>
          </a:stretch>
        </p:blipFill>
        <p:spPr>
          <a:xfrm>
            <a:off x="2474674" y="2745097"/>
            <a:ext cx="2628900" cy="5689600"/>
          </a:xfrm>
          <a:prstGeom prst="rect">
            <a:avLst/>
          </a:prstGeom>
        </p:spPr>
      </p:pic>
      <p:sp>
        <p:nvSpPr>
          <p:cNvPr id="8" name="Прямоугольник 7">
            <a:extLst>
              <a:ext uri="{FF2B5EF4-FFF2-40B4-BE49-F238E27FC236}">
                <a16:creationId xmlns:a16="http://schemas.microsoft.com/office/drawing/2014/main" id="{60EDFEEE-C002-D041-9716-6EEDED90ABB8}"/>
              </a:ext>
            </a:extLst>
          </p:cNvPr>
          <p:cNvSpPr/>
          <p:nvPr/>
        </p:nvSpPr>
        <p:spPr>
          <a:xfrm>
            <a:off x="5103574" y="4666567"/>
            <a:ext cx="5571995" cy="923330"/>
          </a:xfrm>
          <a:prstGeom prst="rect">
            <a:avLst/>
          </a:prstGeom>
        </p:spPr>
        <p:txBody>
          <a:bodyPr wrap="square">
            <a:spAutoFit/>
          </a:bodyPr>
          <a:lstStyle/>
          <a:p>
            <a:r>
              <a:rPr lang="ru-RU" b="1" dirty="0">
                <a:solidFill>
                  <a:srgbClr val="00B050"/>
                </a:solidFill>
                <a:latin typeface="Arial" panose="020B0604020202020204" pitchFamily="34" charset="0"/>
                <a:cs typeface="Arial" panose="020B0604020202020204" pitchFamily="34" charset="0"/>
              </a:rPr>
              <a:t>ВАЛЕНТИН БОРИСОВИЧ УВАРОВ </a:t>
            </a:r>
            <a:endParaRPr lang="ru-RU" dirty="0">
              <a:solidFill>
                <a:srgbClr val="00B050"/>
              </a:solidFill>
              <a:latin typeface="Arial" panose="020B0604020202020204" pitchFamily="34" charset="0"/>
              <a:cs typeface="Arial" panose="020B0604020202020204" pitchFamily="34" charset="0"/>
            </a:endParaRPr>
          </a:p>
          <a:p>
            <a:r>
              <a:rPr lang="ru-RU" dirty="0">
                <a:latin typeface="Arial" panose="020B0604020202020204" pitchFamily="34" charset="0"/>
                <a:cs typeface="Arial" panose="020B0604020202020204" pitchFamily="34" charset="0"/>
              </a:rPr>
              <a:t>+7(903) 711-11-05</a:t>
            </a:r>
          </a:p>
          <a:p>
            <a:r>
              <a:rPr lang="en" dirty="0" err="1">
                <a:latin typeface="Arial" panose="020B0604020202020204" pitchFamily="34" charset="0"/>
                <a:cs typeface="Arial" panose="020B0604020202020204" pitchFamily="34" charset="0"/>
              </a:rPr>
              <a:t>uvarov.valent@yandex.ru</a:t>
            </a:r>
            <a:r>
              <a:rPr lang="en" dirty="0">
                <a:latin typeface="Arial" panose="020B0604020202020204" pitchFamily="34" charset="0"/>
                <a:cs typeface="Arial" panose="020B0604020202020204" pitchFamily="34" charset="0"/>
              </a:rPr>
              <a:t> </a:t>
            </a:r>
            <a:endParaRPr lang="en" dirty="0">
              <a:effectLst/>
              <a:latin typeface="Arial" panose="020B0604020202020204" pitchFamily="34" charset="0"/>
              <a:cs typeface="Arial" panose="020B0604020202020204" pitchFamily="34" charset="0"/>
            </a:endParaRPr>
          </a:p>
        </p:txBody>
      </p:sp>
      <p:sp>
        <p:nvSpPr>
          <p:cNvPr id="11" name="Прямоугольник 10">
            <a:extLst>
              <a:ext uri="{FF2B5EF4-FFF2-40B4-BE49-F238E27FC236}">
                <a16:creationId xmlns:a16="http://schemas.microsoft.com/office/drawing/2014/main" id="{A74E165D-1E77-9446-B6A3-469BC99C6263}"/>
              </a:ext>
            </a:extLst>
          </p:cNvPr>
          <p:cNvSpPr/>
          <p:nvPr/>
        </p:nvSpPr>
        <p:spPr>
          <a:xfrm>
            <a:off x="5103574" y="2948131"/>
            <a:ext cx="6354173" cy="707886"/>
          </a:xfrm>
          <a:prstGeom prst="rect">
            <a:avLst/>
          </a:prstGeom>
        </p:spPr>
        <p:txBody>
          <a:bodyPr wrap="square">
            <a:spAutoFit/>
          </a:bodyPr>
          <a:lstStyle/>
          <a:p>
            <a:r>
              <a:rPr lang="ru-RU" sz="4000" b="1" dirty="0">
                <a:solidFill>
                  <a:srgbClr val="00B0F0"/>
                </a:solidFill>
                <a:effectLst/>
                <a:latin typeface="Arial" panose="020B0604020202020204" pitchFamily="34" charset="0"/>
                <a:cs typeface="Arial" panose="020B0604020202020204" pitchFamily="34" charset="0"/>
              </a:rPr>
              <a:t>ВОПРОСЫ</a:t>
            </a:r>
            <a:r>
              <a:rPr lang="en-US" sz="4000" b="1" dirty="0">
                <a:solidFill>
                  <a:srgbClr val="00B0F0"/>
                </a:solidFill>
                <a:effectLst/>
                <a:latin typeface="Arial" panose="020B0604020202020204" pitchFamily="34" charset="0"/>
                <a:cs typeface="Arial" panose="020B0604020202020204" pitchFamily="34" charset="0"/>
              </a:rPr>
              <a:t>?</a:t>
            </a:r>
            <a:endParaRPr lang="en" sz="4000" dirty="0">
              <a:solidFill>
                <a:srgbClr val="00B0F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8466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B5487561-107F-FA49-9698-42831A7F8052}"/>
              </a:ext>
            </a:extLst>
          </p:cNvPr>
          <p:cNvPicPr/>
          <p:nvPr/>
        </p:nvPicPr>
        <p:blipFill>
          <a:blip r:embed="rId2"/>
          <a:stretch>
            <a:fillRect/>
          </a:stretch>
        </p:blipFill>
        <p:spPr>
          <a:xfrm>
            <a:off x="4431376" y="2115535"/>
            <a:ext cx="7760624" cy="4393722"/>
          </a:xfrm>
          <a:prstGeom prst="rect">
            <a:avLst/>
          </a:prstGeom>
        </p:spPr>
      </p:pic>
      <p:sp>
        <p:nvSpPr>
          <p:cNvPr id="7" name="Rectangle 1">
            <a:extLst>
              <a:ext uri="{FF2B5EF4-FFF2-40B4-BE49-F238E27FC236}">
                <a16:creationId xmlns:a16="http://schemas.microsoft.com/office/drawing/2014/main" id="{F7E7ECED-9396-374D-8D92-8B3DC2C49572}"/>
              </a:ext>
            </a:extLst>
          </p:cNvPr>
          <p:cNvSpPr>
            <a:spLocks noChangeArrowheads="1"/>
          </p:cNvSpPr>
          <p:nvPr/>
        </p:nvSpPr>
        <p:spPr bwMode="auto">
          <a:xfrm>
            <a:off x="2358760" y="521317"/>
            <a:ext cx="7474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p>
            <a:pPr algn="ctr"/>
            <a:r>
              <a:rPr lang="ru-RU" sz="2400" b="1" dirty="0">
                <a:solidFill>
                  <a:srgbClr val="00B0F0"/>
                </a:solidFill>
              </a:rPr>
              <a:t>КОСМИЧЕСКАЯ ЭКОНОМИКА – ЧТО ЭТО ТАКОЕ?</a:t>
            </a:r>
          </a:p>
        </p:txBody>
      </p:sp>
      <p:sp>
        <p:nvSpPr>
          <p:cNvPr id="9" name="Rectangle 1">
            <a:extLst>
              <a:ext uri="{FF2B5EF4-FFF2-40B4-BE49-F238E27FC236}">
                <a16:creationId xmlns:a16="http://schemas.microsoft.com/office/drawing/2014/main" id="{AB9A8E56-8352-3F4D-9598-63692BE8083B}"/>
              </a:ext>
            </a:extLst>
          </p:cNvPr>
          <p:cNvSpPr>
            <a:spLocks noChangeArrowheads="1"/>
          </p:cNvSpPr>
          <p:nvPr/>
        </p:nvSpPr>
        <p:spPr bwMode="auto">
          <a:xfrm>
            <a:off x="929047" y="1047380"/>
            <a:ext cx="10333906" cy="579048"/>
          </a:xfrm>
          <a:prstGeom prst="rect">
            <a:avLst/>
          </a:prstGeom>
          <a:solidFill>
            <a:srgbClr val="00B0F0"/>
          </a:solidFill>
          <a:ln>
            <a:noFill/>
          </a:ln>
        </p:spPr>
        <p:txBody>
          <a:bodyPr wrap="none" lIns="0" tIns="0" rIns="0" bIns="0" anchor="ctr" anchorCtr="0">
            <a:noAutofit/>
          </a:bodyPr>
          <a:lstStyle/>
          <a:p>
            <a:pPr algn="ctr"/>
            <a:r>
              <a:rPr lang="ru-RU" sz="1700" dirty="0">
                <a:solidFill>
                  <a:schemeClr val="bg1"/>
                </a:solidFill>
              </a:rPr>
              <a:t>В начале 2000-х годов заговорили о </a:t>
            </a:r>
            <a:r>
              <a:rPr lang="ru-RU" sz="1700" b="1" dirty="0">
                <a:solidFill>
                  <a:srgbClr val="D2FFD1"/>
                </a:solidFill>
              </a:rPr>
              <a:t>«Новом космосе»</a:t>
            </a:r>
            <a:r>
              <a:rPr lang="ru-RU" sz="1700" dirty="0">
                <a:solidFill>
                  <a:srgbClr val="D2FFD1"/>
                </a:solidFill>
              </a:rPr>
              <a:t>,</a:t>
            </a:r>
            <a:r>
              <a:rPr lang="ru-RU" sz="1700" b="1" dirty="0">
                <a:solidFill>
                  <a:srgbClr val="D2FFD1"/>
                </a:solidFill>
              </a:rPr>
              <a:t> </a:t>
            </a:r>
            <a:br>
              <a:rPr lang="ru-RU" sz="1700" dirty="0">
                <a:solidFill>
                  <a:schemeClr val="bg1"/>
                </a:solidFill>
              </a:rPr>
            </a:br>
            <a:r>
              <a:rPr lang="ru-RU" sz="1700" dirty="0">
                <a:solidFill>
                  <a:schemeClr val="bg1"/>
                </a:solidFill>
              </a:rPr>
              <a:t>а в 2007 году – появилось первое определение </a:t>
            </a:r>
            <a:r>
              <a:rPr lang="ru-RU" sz="1700" b="1" dirty="0">
                <a:solidFill>
                  <a:srgbClr val="D2FFD1"/>
                </a:solidFill>
              </a:rPr>
              <a:t>«космической экономики»</a:t>
            </a:r>
            <a:r>
              <a:rPr lang="en-US" sz="1700" dirty="0">
                <a:solidFill>
                  <a:schemeClr val="bg1"/>
                </a:solidFill>
              </a:rPr>
              <a:t>.</a:t>
            </a:r>
            <a:endParaRPr lang="ru-RU" sz="1700" dirty="0">
              <a:solidFill>
                <a:schemeClr val="bg1"/>
              </a:solidFill>
            </a:endParaRPr>
          </a:p>
        </p:txBody>
      </p:sp>
      <p:sp>
        <p:nvSpPr>
          <p:cNvPr id="11" name="Rectangle 1">
            <a:extLst>
              <a:ext uri="{FF2B5EF4-FFF2-40B4-BE49-F238E27FC236}">
                <a16:creationId xmlns:a16="http://schemas.microsoft.com/office/drawing/2014/main" id="{4AB3D02A-8C4B-3E4B-BEC6-466DA835E87A}"/>
              </a:ext>
            </a:extLst>
          </p:cNvPr>
          <p:cNvSpPr>
            <a:spLocks noChangeArrowheads="1"/>
          </p:cNvSpPr>
          <p:nvPr/>
        </p:nvSpPr>
        <p:spPr bwMode="auto">
          <a:xfrm>
            <a:off x="929047" y="2115535"/>
            <a:ext cx="3638622"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r>
              <a:rPr lang="ru-RU" sz="1200" b="1" dirty="0"/>
              <a:t>Сегодня наиболее широко используется «гибридное» определение ОЭСР (2012)</a:t>
            </a:r>
            <a:endParaRPr lang="ru-RU" sz="1200" dirty="0"/>
          </a:p>
          <a:p>
            <a:pPr algn="r"/>
            <a:r>
              <a:rPr lang="ru-RU" sz="1200" dirty="0"/>
              <a:t>«Космическая экономика — это вся деятельность, включая использование ресурсов, которая связана с созданием и обеспечением экономической</a:t>
            </a:r>
            <a:r>
              <a:rPr lang="en-US" sz="1200" dirty="0"/>
              <a:t> </a:t>
            </a:r>
            <a:r>
              <a:rPr lang="ru-RU" sz="1200" dirty="0"/>
              <a:t>ценности и выгод для людей в процессе изучения, понимания и использования космоса. </a:t>
            </a:r>
          </a:p>
          <a:p>
            <a:pPr algn="r"/>
            <a:r>
              <a:rPr lang="ru-RU" sz="1200" dirty="0"/>
              <a:t>К космической экономике относятся все государственные и частные субъекты, участвующие в разработке, продвижении и использовании</a:t>
            </a:r>
            <a:r>
              <a:rPr lang="en-US" sz="1200" dirty="0"/>
              <a:t> </a:t>
            </a:r>
            <a:r>
              <a:rPr lang="ru-RU" sz="1200" dirty="0"/>
              <a:t>связанных с космосом продуктов и услуг, начиная с исследований и разработок, создания и использования космической инфраструктуры, и</a:t>
            </a:r>
            <a:r>
              <a:rPr lang="en-US" sz="1200" dirty="0"/>
              <a:t> </a:t>
            </a:r>
            <a:r>
              <a:rPr lang="ru-RU" sz="1200" dirty="0"/>
              <a:t>заканчивая прикладными космическими средствами, а также научных знаний, полученных в результате такой деятельности».</a:t>
            </a:r>
          </a:p>
        </p:txBody>
      </p:sp>
      <p:pic>
        <p:nvPicPr>
          <p:cNvPr id="13" name="Рисунок 12">
            <a:extLst>
              <a:ext uri="{FF2B5EF4-FFF2-40B4-BE49-F238E27FC236}">
                <a16:creationId xmlns:a16="http://schemas.microsoft.com/office/drawing/2014/main" id="{3E634862-4D95-224D-97D9-C783BD37E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4533" y="5327237"/>
            <a:ext cx="893136" cy="893136"/>
          </a:xfrm>
          <a:prstGeom prst="rect">
            <a:avLst/>
          </a:prstGeom>
        </p:spPr>
      </p:pic>
      <p:sp>
        <p:nvSpPr>
          <p:cNvPr id="14" name="Rectangle 1">
            <a:extLst>
              <a:ext uri="{FF2B5EF4-FFF2-40B4-BE49-F238E27FC236}">
                <a16:creationId xmlns:a16="http://schemas.microsoft.com/office/drawing/2014/main" id="{56B4BFCA-5E8A-6C40-BB3A-3709E3A4FC51}"/>
              </a:ext>
            </a:extLst>
          </p:cNvPr>
          <p:cNvSpPr>
            <a:spLocks noChangeArrowheads="1"/>
          </p:cNvSpPr>
          <p:nvPr/>
        </p:nvSpPr>
        <p:spPr bwMode="auto">
          <a:xfrm>
            <a:off x="11708545" y="6293813"/>
            <a:ext cx="993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dirty="0">
                <a:solidFill>
                  <a:schemeClr val="bg1">
                    <a:lumMod val="75000"/>
                  </a:schemeClr>
                </a:solidFill>
              </a:rPr>
              <a:t>2</a:t>
            </a:r>
            <a:endParaRPr lang="ru-RU" sz="1400" dirty="0">
              <a:solidFill>
                <a:schemeClr val="bg1">
                  <a:lumMod val="75000"/>
                </a:schemeClr>
              </a:solidFill>
            </a:endParaRPr>
          </a:p>
        </p:txBody>
      </p:sp>
      <p:sp>
        <p:nvSpPr>
          <p:cNvPr id="22" name="Rectangle 1">
            <a:extLst>
              <a:ext uri="{FF2B5EF4-FFF2-40B4-BE49-F238E27FC236}">
                <a16:creationId xmlns:a16="http://schemas.microsoft.com/office/drawing/2014/main" id="{BE081CE7-24F8-B142-9D0F-9C1F6B4EA4E8}"/>
              </a:ext>
            </a:extLst>
          </p:cNvPr>
          <p:cNvSpPr>
            <a:spLocks noChangeArrowheads="1"/>
          </p:cNvSpPr>
          <p:nvPr/>
        </p:nvSpPr>
        <p:spPr bwMode="auto">
          <a:xfrm>
            <a:off x="929047" y="5327237"/>
            <a:ext cx="25695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r>
              <a:rPr lang="ru-RU" sz="1200" u="sng" dirty="0">
                <a:solidFill>
                  <a:srgbClr val="00B0F0"/>
                </a:solidFill>
                <a:hlinkClick r:id="rId4" tooltip="https://www.oecd-ilibrary.org/sites/6e19e9b3-ru/index.html?itemId=/content/component/6e19e9b3-ru">
                  <a:extLst>
                    <a:ext uri="{A12FA001-AC4F-418D-AE19-62706E023703}">
                      <ahyp:hlinkClr xmlns:ahyp="http://schemas.microsoft.com/office/drawing/2018/hyperlinkcolor" val="tx"/>
                    </a:ext>
                  </a:extLst>
                </a:hlinkClick>
              </a:rPr>
              <a:t>https://www.oecd-ilibrary.org/sites/6e19e9b3-ru/index.html?itemId=/content/component/6e19e9b3-ru</a:t>
            </a:r>
            <a:endParaRPr lang="ru-RU" sz="1200" dirty="0">
              <a:solidFill>
                <a:srgbClr val="00B0F0"/>
              </a:solidFill>
            </a:endParaRPr>
          </a:p>
        </p:txBody>
      </p:sp>
      <p:pic>
        <p:nvPicPr>
          <p:cNvPr id="10" name="Рисунок 9">
            <a:extLst>
              <a:ext uri="{FF2B5EF4-FFF2-40B4-BE49-F238E27FC236}">
                <a16:creationId xmlns:a16="http://schemas.microsoft.com/office/drawing/2014/main" id="{BF24B1E1-0DFA-EA40-A98B-6EDFE58CF5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9605" y="403894"/>
            <a:ext cx="604178" cy="604178"/>
          </a:xfrm>
          <a:prstGeom prst="rect">
            <a:avLst/>
          </a:prstGeom>
        </p:spPr>
      </p:pic>
    </p:spTree>
    <p:extLst>
      <p:ext uri="{BB962C8B-B14F-4D97-AF65-F5344CB8AC3E}">
        <p14:creationId xmlns:p14="http://schemas.microsoft.com/office/powerpoint/2010/main" val="4276040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66B4A6BA-44BB-8C45-A21E-E327B77B2A7A}"/>
              </a:ext>
            </a:extLst>
          </p:cNvPr>
          <p:cNvSpPr>
            <a:spLocks noChangeArrowheads="1"/>
          </p:cNvSpPr>
          <p:nvPr/>
        </p:nvSpPr>
        <p:spPr bwMode="auto">
          <a:xfrm>
            <a:off x="11708545" y="6293813"/>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dirty="0">
                <a:solidFill>
                  <a:schemeClr val="bg1">
                    <a:lumMod val="75000"/>
                  </a:schemeClr>
                </a:solidFill>
              </a:rPr>
              <a:t>3</a:t>
            </a:r>
            <a:endParaRPr lang="ru-RU" sz="1400" dirty="0">
              <a:solidFill>
                <a:schemeClr val="bg1">
                  <a:lumMod val="75000"/>
                </a:schemeClr>
              </a:solidFill>
            </a:endParaRPr>
          </a:p>
        </p:txBody>
      </p:sp>
      <p:sp>
        <p:nvSpPr>
          <p:cNvPr id="11" name="Rectangle 1">
            <a:extLst>
              <a:ext uri="{FF2B5EF4-FFF2-40B4-BE49-F238E27FC236}">
                <a16:creationId xmlns:a16="http://schemas.microsoft.com/office/drawing/2014/main" id="{CFD26F1A-E969-BD49-8915-9C059908C926}"/>
              </a:ext>
            </a:extLst>
          </p:cNvPr>
          <p:cNvSpPr>
            <a:spLocks noChangeArrowheads="1"/>
          </p:cNvSpPr>
          <p:nvPr/>
        </p:nvSpPr>
        <p:spPr bwMode="auto">
          <a:xfrm>
            <a:off x="1127236" y="536707"/>
            <a:ext cx="99375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p>
            <a:pPr algn="ctr"/>
            <a:r>
              <a:rPr lang="ru-RU" sz="2200" b="1" dirty="0">
                <a:solidFill>
                  <a:srgbClr val="00B0F0"/>
                </a:solidFill>
              </a:rPr>
              <a:t>КОСМИЧЕСКАЯ ЭКОНОМИКА – ОГРОМНЫЙ РЫНОК, ВЗРЫВНОЙ РОСТ</a:t>
            </a:r>
            <a:endParaRPr lang="ru-RU" sz="2200" dirty="0">
              <a:solidFill>
                <a:srgbClr val="00B0F0"/>
              </a:solidFill>
            </a:endParaRPr>
          </a:p>
        </p:txBody>
      </p:sp>
      <p:pic>
        <p:nvPicPr>
          <p:cNvPr id="12" name="Рисунок 11">
            <a:extLst>
              <a:ext uri="{FF2B5EF4-FFF2-40B4-BE49-F238E27FC236}">
                <a16:creationId xmlns:a16="http://schemas.microsoft.com/office/drawing/2014/main" id="{A13E3DA3-2FDF-4647-A3B3-DAE872723D4C}"/>
              </a:ext>
            </a:extLst>
          </p:cNvPr>
          <p:cNvPicPr/>
          <p:nvPr/>
        </p:nvPicPr>
        <p:blipFill>
          <a:blip r:embed="rId2"/>
          <a:stretch>
            <a:fillRect/>
          </a:stretch>
        </p:blipFill>
        <p:spPr>
          <a:xfrm>
            <a:off x="1577814" y="3424914"/>
            <a:ext cx="3222086" cy="2615945"/>
          </a:xfrm>
          <a:prstGeom prst="rect">
            <a:avLst/>
          </a:prstGeom>
        </p:spPr>
      </p:pic>
      <p:pic>
        <p:nvPicPr>
          <p:cNvPr id="14" name="Рисунок 13">
            <a:extLst>
              <a:ext uri="{FF2B5EF4-FFF2-40B4-BE49-F238E27FC236}">
                <a16:creationId xmlns:a16="http://schemas.microsoft.com/office/drawing/2014/main" id="{2852CE06-C406-0F41-9456-1F2B6B5A6534}"/>
              </a:ext>
            </a:extLst>
          </p:cNvPr>
          <p:cNvPicPr/>
          <p:nvPr/>
        </p:nvPicPr>
        <p:blipFill>
          <a:blip r:embed="rId3"/>
          <a:stretch>
            <a:fillRect/>
          </a:stretch>
        </p:blipFill>
        <p:spPr>
          <a:xfrm>
            <a:off x="5700247" y="3444947"/>
            <a:ext cx="4343163" cy="2595914"/>
          </a:xfrm>
          <a:prstGeom prst="rect">
            <a:avLst/>
          </a:prstGeom>
        </p:spPr>
      </p:pic>
      <p:sp>
        <p:nvSpPr>
          <p:cNvPr id="16" name="Rectangle 1">
            <a:extLst>
              <a:ext uri="{FF2B5EF4-FFF2-40B4-BE49-F238E27FC236}">
                <a16:creationId xmlns:a16="http://schemas.microsoft.com/office/drawing/2014/main" id="{558940E9-4773-4D4C-9E1D-B67B6F392DF7}"/>
              </a:ext>
            </a:extLst>
          </p:cNvPr>
          <p:cNvSpPr>
            <a:spLocks noChangeArrowheads="1"/>
          </p:cNvSpPr>
          <p:nvPr/>
        </p:nvSpPr>
        <p:spPr bwMode="auto">
          <a:xfrm>
            <a:off x="2536802" y="6121435"/>
            <a:ext cx="25695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ru-RU" sz="1000" u="sng" dirty="0" err="1">
                <a:solidFill>
                  <a:srgbClr val="00B0F0"/>
                </a:solidFill>
                <a:hlinkClick r:id="rId4" tooltip="https://www.statista.com/statistics/662231/space-economy-breakdown-globally-by-sector/  ">
                  <a:extLst>
                    <a:ext uri="{A12FA001-AC4F-418D-AE19-62706E023703}">
                      <ahyp:hlinkClr xmlns:ahyp="http://schemas.microsoft.com/office/drawing/2018/hyperlinkcolor" val="tx"/>
                    </a:ext>
                  </a:extLst>
                </a:hlinkClick>
              </a:rPr>
              <a:t>https</a:t>
            </a:r>
            <a:r>
              <a:rPr lang="ru-RU" sz="1000" u="sng" dirty="0">
                <a:solidFill>
                  <a:srgbClr val="00B0F0"/>
                </a:solidFill>
                <a:hlinkClick r:id="rId4" tooltip="https://www.statista.com/statistics/662231/space-economy-breakdown-globally-by-sector/  ">
                  <a:extLst>
                    <a:ext uri="{A12FA001-AC4F-418D-AE19-62706E023703}">
                      <ahyp:hlinkClr xmlns:ahyp="http://schemas.microsoft.com/office/drawing/2018/hyperlinkcolor" val="tx"/>
                    </a:ext>
                  </a:extLst>
                </a:hlinkClick>
              </a:rPr>
              <a:t>://</a:t>
            </a:r>
            <a:r>
              <a:rPr lang="ru-RU" sz="1000" u="sng" dirty="0" err="1">
                <a:solidFill>
                  <a:srgbClr val="00B0F0"/>
                </a:solidFill>
                <a:hlinkClick r:id="rId4" tooltip="https://www.statista.com/statistics/662231/space-economy-breakdown-globally-by-sector/  ">
                  <a:extLst>
                    <a:ext uri="{A12FA001-AC4F-418D-AE19-62706E023703}">
                      <ahyp:hlinkClr xmlns:ahyp="http://schemas.microsoft.com/office/drawing/2018/hyperlinkcolor" val="tx"/>
                    </a:ext>
                  </a:extLst>
                </a:hlinkClick>
              </a:rPr>
              <a:t>www.statista.com</a:t>
            </a:r>
            <a:r>
              <a:rPr lang="ru-RU" sz="1000" u="sng" dirty="0">
                <a:solidFill>
                  <a:srgbClr val="00B0F0"/>
                </a:solidFill>
                <a:hlinkClick r:id="rId4" tooltip="https://www.statista.com/statistics/662231/space-economy-breakdown-globally-by-sector/  ">
                  <a:extLst>
                    <a:ext uri="{A12FA001-AC4F-418D-AE19-62706E023703}">
                      <ahyp:hlinkClr xmlns:ahyp="http://schemas.microsoft.com/office/drawing/2018/hyperlinkcolor" val="tx"/>
                    </a:ext>
                  </a:extLst>
                </a:hlinkClick>
              </a:rPr>
              <a:t>/</a:t>
            </a:r>
            <a:r>
              <a:rPr lang="ru-RU" sz="1000" u="sng" dirty="0" err="1">
                <a:solidFill>
                  <a:srgbClr val="00B0F0"/>
                </a:solidFill>
                <a:hlinkClick r:id="rId4" tooltip="https://www.statista.com/statistics/662231/space-economy-breakdown-globally-by-sector/  ">
                  <a:extLst>
                    <a:ext uri="{A12FA001-AC4F-418D-AE19-62706E023703}">
                      <ahyp:hlinkClr xmlns:ahyp="http://schemas.microsoft.com/office/drawing/2018/hyperlinkcolor" val="tx"/>
                    </a:ext>
                  </a:extLst>
                </a:hlinkClick>
              </a:rPr>
              <a:t>statistics</a:t>
            </a:r>
            <a:r>
              <a:rPr lang="ru-RU" sz="1000" u="sng" dirty="0">
                <a:solidFill>
                  <a:srgbClr val="00B0F0"/>
                </a:solidFill>
                <a:hlinkClick r:id="rId4" tooltip="https://www.statista.com/statistics/662231/space-economy-breakdown-globally-by-sector/  ">
                  <a:extLst>
                    <a:ext uri="{A12FA001-AC4F-418D-AE19-62706E023703}">
                      <ahyp:hlinkClr xmlns:ahyp="http://schemas.microsoft.com/office/drawing/2018/hyperlinkcolor" val="tx"/>
                    </a:ext>
                  </a:extLst>
                </a:hlinkClick>
              </a:rPr>
              <a:t>/662231/</a:t>
            </a:r>
            <a:r>
              <a:rPr lang="ru-RU" sz="1000" u="sng" dirty="0" err="1">
                <a:solidFill>
                  <a:srgbClr val="00B0F0"/>
                </a:solidFill>
                <a:hlinkClick r:id="rId4" tooltip="https://www.statista.com/statistics/662231/space-economy-breakdown-globally-by-sector/  ">
                  <a:extLst>
                    <a:ext uri="{A12FA001-AC4F-418D-AE19-62706E023703}">
                      <ahyp:hlinkClr xmlns:ahyp="http://schemas.microsoft.com/office/drawing/2018/hyperlinkcolor" val="tx"/>
                    </a:ext>
                  </a:extLst>
                </a:hlinkClick>
              </a:rPr>
              <a:t>space-economy-breakdown-globally-by-sector</a:t>
            </a:r>
            <a:r>
              <a:rPr lang="ru-RU" sz="1000" u="sng" dirty="0">
                <a:solidFill>
                  <a:srgbClr val="00B0F0"/>
                </a:solidFill>
                <a:hlinkClick r:id="rId4" tooltip="https://www.statista.com/statistics/662231/space-economy-breakdown-globally-by-sector/  ">
                  <a:extLst>
                    <a:ext uri="{A12FA001-AC4F-418D-AE19-62706E023703}">
                      <ahyp:hlinkClr xmlns:ahyp="http://schemas.microsoft.com/office/drawing/2018/hyperlinkcolor" val="tx"/>
                    </a:ext>
                  </a:extLst>
                </a:hlinkClick>
              </a:rPr>
              <a:t>/</a:t>
            </a:r>
            <a:endParaRPr lang="ru-RU" sz="1000" dirty="0">
              <a:solidFill>
                <a:srgbClr val="00B0F0"/>
              </a:solidFill>
            </a:endParaRPr>
          </a:p>
        </p:txBody>
      </p:sp>
      <p:sp>
        <p:nvSpPr>
          <p:cNvPr id="17" name="Rectangle 1">
            <a:extLst>
              <a:ext uri="{FF2B5EF4-FFF2-40B4-BE49-F238E27FC236}">
                <a16:creationId xmlns:a16="http://schemas.microsoft.com/office/drawing/2014/main" id="{B98F221A-6FE5-F04A-905F-C6E4AEF0BF66}"/>
              </a:ext>
            </a:extLst>
          </p:cNvPr>
          <p:cNvSpPr>
            <a:spLocks noChangeArrowheads="1"/>
          </p:cNvSpPr>
          <p:nvPr/>
        </p:nvSpPr>
        <p:spPr bwMode="auto">
          <a:xfrm>
            <a:off x="6837199" y="6121435"/>
            <a:ext cx="37769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ru-RU" sz="1000" u="sng" dirty="0">
                <a:solidFill>
                  <a:srgbClr val="00B0F0"/>
                </a:solidFill>
                <a:hlinkClick r:id="rId5" tooltip="https://newspaceeconomy.ca/2023/09/27/insights-into-the-ucs-satellite-database-january-2023/  ">
                  <a:extLst>
                    <a:ext uri="{A12FA001-AC4F-418D-AE19-62706E023703}">
                      <ahyp:hlinkClr xmlns:ahyp="http://schemas.microsoft.com/office/drawing/2018/hyperlinkcolor" val="tx"/>
                    </a:ext>
                  </a:extLst>
                </a:hlinkClick>
              </a:rPr>
              <a:t>https://newspaceeconomy.ca/2023/09/27/insights-into-the-ucs-satellite-database-january-2023/</a:t>
            </a:r>
            <a:endParaRPr lang="ru-RU" sz="1000" dirty="0">
              <a:solidFill>
                <a:srgbClr val="00B0F0"/>
              </a:solidFill>
            </a:endParaRPr>
          </a:p>
        </p:txBody>
      </p:sp>
      <p:sp>
        <p:nvSpPr>
          <p:cNvPr id="19" name="Rectangle 1">
            <a:extLst>
              <a:ext uri="{FF2B5EF4-FFF2-40B4-BE49-F238E27FC236}">
                <a16:creationId xmlns:a16="http://schemas.microsoft.com/office/drawing/2014/main" id="{84B6638E-DA95-6145-BB6F-4419FAFA91ED}"/>
              </a:ext>
            </a:extLst>
          </p:cNvPr>
          <p:cNvSpPr>
            <a:spLocks noChangeArrowheads="1"/>
          </p:cNvSpPr>
          <p:nvPr/>
        </p:nvSpPr>
        <p:spPr bwMode="auto">
          <a:xfrm>
            <a:off x="1127236" y="1013271"/>
            <a:ext cx="9937529" cy="1580027"/>
          </a:xfrm>
          <a:prstGeom prst="rect">
            <a:avLst/>
          </a:prstGeom>
          <a:solidFill>
            <a:srgbClr val="72B74E"/>
          </a:solidFill>
          <a:ln w="41275">
            <a:noFill/>
            <a:miter lim="800000"/>
            <a:headEnd/>
            <a:tailEnd/>
          </a:ln>
        </p:spPr>
        <p:txBody>
          <a:bodyPr vert="horz" wrap="square" lIns="288000" tIns="0" rIns="288000" bIns="0" anchor="ctr" anchorCtr="0">
            <a:noAutofit/>
          </a:bodyPr>
          <a:lstStyle/>
          <a:p>
            <a:pPr marL="285750" indent="-285750">
              <a:spcBef>
                <a:spcPts val="600"/>
              </a:spcBef>
              <a:buFont typeface="Arial" panose="020B0604020202020204" pitchFamily="34" charset="0"/>
              <a:buChar char="•"/>
            </a:pPr>
            <a:r>
              <a:rPr lang="ru-RU" sz="1400" dirty="0">
                <a:solidFill>
                  <a:schemeClr val="bg1"/>
                </a:solidFill>
              </a:rPr>
              <a:t>Общий объём глобальной космической экономики в 2023 году достигнет </a:t>
            </a:r>
            <a:r>
              <a:rPr lang="ru-RU" sz="1400" b="1" dirty="0">
                <a:solidFill>
                  <a:srgbClr val="D2FFD1"/>
                </a:solidFill>
              </a:rPr>
              <a:t>546 млрд долл. США</a:t>
            </a:r>
          </a:p>
          <a:p>
            <a:pPr marL="285750" indent="-285750">
              <a:spcBef>
                <a:spcPts val="600"/>
              </a:spcBef>
              <a:buFont typeface="Arial" panose="020B0604020202020204" pitchFamily="34" charset="0"/>
              <a:buChar char="•"/>
            </a:pPr>
            <a:r>
              <a:rPr lang="ru-RU" sz="1400" dirty="0">
                <a:solidFill>
                  <a:schemeClr val="bg1"/>
                </a:solidFill>
              </a:rPr>
              <a:t>Среднегодовые темпы роста глобальной космической экономики </a:t>
            </a:r>
            <a:r>
              <a:rPr lang="en-US" sz="1400" dirty="0">
                <a:solidFill>
                  <a:schemeClr val="bg1"/>
                </a:solidFill>
              </a:rPr>
              <a:t>–</a:t>
            </a:r>
            <a:r>
              <a:rPr lang="ru-RU" sz="1400" dirty="0">
                <a:solidFill>
                  <a:schemeClr val="bg1"/>
                </a:solidFill>
              </a:rPr>
              <a:t> </a:t>
            </a:r>
            <a:r>
              <a:rPr lang="ru-RU" sz="1400" b="1" dirty="0">
                <a:solidFill>
                  <a:srgbClr val="D2FFD1"/>
                </a:solidFill>
              </a:rPr>
              <a:t>8</a:t>
            </a:r>
            <a:r>
              <a:rPr lang="en-US" sz="1400" b="1" dirty="0">
                <a:solidFill>
                  <a:srgbClr val="D2FFD1"/>
                </a:solidFill>
              </a:rPr>
              <a:t> </a:t>
            </a:r>
            <a:r>
              <a:rPr lang="ru-RU" sz="1400" b="1" dirty="0">
                <a:solidFill>
                  <a:srgbClr val="D2FFD1"/>
                </a:solidFill>
              </a:rPr>
              <a:t>%</a:t>
            </a:r>
          </a:p>
          <a:p>
            <a:pPr marL="285750" indent="-285750">
              <a:spcBef>
                <a:spcPts val="600"/>
              </a:spcBef>
              <a:buFont typeface="Arial" panose="020B0604020202020204" pitchFamily="34" charset="0"/>
              <a:buChar char="•"/>
            </a:pPr>
            <a:r>
              <a:rPr lang="ru-RU" sz="1400" dirty="0">
                <a:solidFill>
                  <a:schemeClr val="bg1"/>
                </a:solidFill>
              </a:rPr>
              <a:t>Наиболее быстрый среднегодовой рост: </a:t>
            </a:r>
            <a:r>
              <a:rPr lang="ru-RU" sz="1400" b="1" dirty="0">
                <a:solidFill>
                  <a:schemeClr val="bg1"/>
                </a:solidFill>
              </a:rPr>
              <a:t>услуги спутниковой связи – </a:t>
            </a:r>
            <a:r>
              <a:rPr lang="ru-RU" sz="1400" b="1" dirty="0">
                <a:solidFill>
                  <a:srgbClr val="D2FFD1"/>
                </a:solidFill>
              </a:rPr>
              <a:t>17</a:t>
            </a:r>
            <a:r>
              <a:rPr lang="en-US" sz="1400" b="1" dirty="0">
                <a:solidFill>
                  <a:srgbClr val="D2FFD1"/>
                </a:solidFill>
              </a:rPr>
              <a:t> </a:t>
            </a:r>
            <a:r>
              <a:rPr lang="ru-RU" sz="1400" b="1" dirty="0">
                <a:solidFill>
                  <a:srgbClr val="D2FFD1"/>
                </a:solidFill>
              </a:rPr>
              <a:t>% и производство спутников для коммерческого сектора – 35 %На частный сектор приходится уже 79</a:t>
            </a:r>
            <a:r>
              <a:rPr lang="en-US" sz="1400" b="1" dirty="0">
                <a:solidFill>
                  <a:srgbClr val="D2FFD1"/>
                </a:solidFill>
              </a:rPr>
              <a:t> </a:t>
            </a:r>
            <a:r>
              <a:rPr lang="ru-RU" sz="1400" b="1" dirty="0">
                <a:solidFill>
                  <a:srgbClr val="D2FFD1"/>
                </a:solidFill>
              </a:rPr>
              <a:t>% </a:t>
            </a:r>
          </a:p>
          <a:p>
            <a:pPr marL="285750" indent="-285750">
              <a:spcBef>
                <a:spcPts val="600"/>
              </a:spcBef>
              <a:buFont typeface="Arial" panose="020B0604020202020204" pitchFamily="34" charset="0"/>
              <a:buChar char="•"/>
            </a:pPr>
            <a:r>
              <a:rPr lang="ru-RU" sz="1400" dirty="0">
                <a:solidFill>
                  <a:schemeClr val="bg1"/>
                </a:solidFill>
              </a:rPr>
              <a:t>от глобального объёма космической экономики</a:t>
            </a:r>
          </a:p>
        </p:txBody>
      </p:sp>
      <p:pic>
        <p:nvPicPr>
          <p:cNvPr id="22" name="Рисунок 21">
            <a:extLst>
              <a:ext uri="{FF2B5EF4-FFF2-40B4-BE49-F238E27FC236}">
                <a16:creationId xmlns:a16="http://schemas.microsoft.com/office/drawing/2014/main" id="{449A1FC4-7F53-5D4F-AB58-459F5D20C7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7722" y="5756084"/>
            <a:ext cx="730703" cy="730703"/>
          </a:xfrm>
          <a:prstGeom prst="rect">
            <a:avLst/>
          </a:prstGeom>
        </p:spPr>
      </p:pic>
      <p:pic>
        <p:nvPicPr>
          <p:cNvPr id="24" name="Рисунок 23">
            <a:extLst>
              <a:ext uri="{FF2B5EF4-FFF2-40B4-BE49-F238E27FC236}">
                <a16:creationId xmlns:a16="http://schemas.microsoft.com/office/drawing/2014/main" id="{E1494CB0-AE07-1A42-87A3-813E38A4DE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51936" y="5748574"/>
            <a:ext cx="730703" cy="730703"/>
          </a:xfrm>
          <a:prstGeom prst="rect">
            <a:avLst/>
          </a:prstGeom>
        </p:spPr>
      </p:pic>
      <p:sp>
        <p:nvSpPr>
          <p:cNvPr id="25" name="Rectangle 1">
            <a:extLst>
              <a:ext uri="{FF2B5EF4-FFF2-40B4-BE49-F238E27FC236}">
                <a16:creationId xmlns:a16="http://schemas.microsoft.com/office/drawing/2014/main" id="{84FB1C59-5025-334D-BC67-CDC2F3146B05}"/>
              </a:ext>
            </a:extLst>
          </p:cNvPr>
          <p:cNvSpPr>
            <a:spLocks noChangeArrowheads="1"/>
          </p:cNvSpPr>
          <p:nvPr/>
        </p:nvSpPr>
        <p:spPr bwMode="auto">
          <a:xfrm>
            <a:off x="1127236" y="2695550"/>
            <a:ext cx="96318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p>
            <a:r>
              <a:rPr lang="ru-RU" sz="1400" dirty="0">
                <a:solidFill>
                  <a:schemeClr val="tx1">
                    <a:lumMod val="75000"/>
                    <a:lumOff val="25000"/>
                  </a:schemeClr>
                </a:solidFill>
              </a:rPr>
              <a:t>Сегодня идёт гонка за лидерство в космической экономике. </a:t>
            </a:r>
            <a:r>
              <a:rPr lang="ru-RU" sz="1400" b="1" i="1" dirty="0">
                <a:solidFill>
                  <a:schemeClr val="tx1">
                    <a:lumMod val="75000"/>
                    <a:lumOff val="25000"/>
                  </a:schemeClr>
                </a:solidFill>
              </a:rPr>
              <a:t>Почему</a:t>
            </a:r>
            <a:r>
              <a:rPr lang="ru-RU" sz="1400" b="1" dirty="0">
                <a:solidFill>
                  <a:schemeClr val="tx1">
                    <a:lumMod val="75000"/>
                    <a:lumOff val="25000"/>
                  </a:schemeClr>
                </a:solidFill>
              </a:rPr>
              <a:t>?</a:t>
            </a:r>
          </a:p>
          <a:p>
            <a:r>
              <a:rPr lang="ru-RU" sz="1400" b="1" i="1" dirty="0">
                <a:solidFill>
                  <a:schemeClr val="tx1">
                    <a:lumMod val="75000"/>
                    <a:lumOff val="25000"/>
                  </a:schemeClr>
                </a:solidFill>
              </a:rPr>
              <a:t>Это конкуренция за технологический приоритет, за экономическую мощь и за наиболее эффективное </a:t>
            </a:r>
            <a:br>
              <a:rPr lang="ru-RU" sz="1400" b="1" i="1" dirty="0">
                <a:solidFill>
                  <a:schemeClr val="tx1">
                    <a:lumMod val="75000"/>
                    <a:lumOff val="25000"/>
                  </a:schemeClr>
                </a:solidFill>
              </a:rPr>
            </a:br>
            <a:r>
              <a:rPr lang="ru-RU" sz="1400" b="1" i="1" dirty="0">
                <a:solidFill>
                  <a:schemeClr val="tx1">
                    <a:lumMod val="75000"/>
                    <a:lumOff val="25000"/>
                  </a:schemeClr>
                </a:solidFill>
              </a:rPr>
              <a:t>правовое регулирование.</a:t>
            </a:r>
          </a:p>
        </p:txBody>
      </p:sp>
      <p:pic>
        <p:nvPicPr>
          <p:cNvPr id="15" name="Рисунок 14">
            <a:extLst>
              <a:ext uri="{FF2B5EF4-FFF2-40B4-BE49-F238E27FC236}">
                <a16:creationId xmlns:a16="http://schemas.microsoft.com/office/drawing/2014/main" id="{5583E20D-7209-E941-9975-EE5BBDCDEE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49605" y="403894"/>
            <a:ext cx="604178" cy="604178"/>
          </a:xfrm>
          <a:prstGeom prst="rect">
            <a:avLst/>
          </a:prstGeom>
        </p:spPr>
      </p:pic>
    </p:spTree>
    <p:extLst>
      <p:ext uri="{BB962C8B-B14F-4D97-AF65-F5344CB8AC3E}">
        <p14:creationId xmlns:p14="http://schemas.microsoft.com/office/powerpoint/2010/main" val="2735746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8FE3FDBB-491B-5B48-AF26-AA955BB77CC6}"/>
              </a:ext>
            </a:extLst>
          </p:cNvPr>
          <p:cNvPicPr>
            <a:picLocks noChangeAspect="1"/>
          </p:cNvPicPr>
          <p:nvPr/>
        </p:nvPicPr>
        <p:blipFill>
          <a:blip r:embed="rId2">
            <a:alphaModFix amt="39000"/>
            <a:extLst>
              <a:ext uri="{28A0092B-C50C-407E-A947-70E740481C1C}">
                <a14:useLocalDpi xmlns:a14="http://schemas.microsoft.com/office/drawing/2010/main" val="0"/>
              </a:ext>
            </a:extLst>
          </a:blip>
          <a:stretch>
            <a:fillRect/>
          </a:stretch>
        </p:blipFill>
        <p:spPr>
          <a:xfrm>
            <a:off x="-250176" y="-359764"/>
            <a:ext cx="12574930" cy="8829206"/>
          </a:xfrm>
          <a:prstGeom prst="rect">
            <a:avLst/>
          </a:prstGeom>
        </p:spPr>
      </p:pic>
      <p:sp>
        <p:nvSpPr>
          <p:cNvPr id="2" name="Rectangle 2">
            <a:extLst>
              <a:ext uri="{FF2B5EF4-FFF2-40B4-BE49-F238E27FC236}">
                <a16:creationId xmlns:a16="http://schemas.microsoft.com/office/drawing/2014/main" id="{391A6E1E-C983-E126-07F1-8BA6110A0397}"/>
              </a:ext>
            </a:extLst>
          </p:cNvPr>
          <p:cNvSpPr>
            <a:spLocks noChangeArrowheads="1"/>
          </p:cNvSpPr>
          <p:nvPr/>
        </p:nvSpPr>
        <p:spPr bwMode="auto">
          <a:xfrm>
            <a:off x="1126273" y="1125724"/>
            <a:ext cx="9958039" cy="157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85750" indent="-285750">
              <a:spcBef>
                <a:spcPts val="600"/>
              </a:spcBef>
              <a:buFont typeface="Arial" panose="020B0604020202020204" pitchFamily="34" charset="0"/>
              <a:buChar char="•"/>
            </a:pPr>
            <a:r>
              <a:rPr lang="ru-RU" sz="1400" dirty="0">
                <a:solidFill>
                  <a:srgbClr val="0045A8"/>
                </a:solidFill>
              </a:rPr>
              <a:t>Сегодня космос оказывает влияние на экономику, науку, культуру, политику, климатическую повестку, технологии </a:t>
            </a:r>
            <a:br>
              <a:rPr lang="ru-RU" sz="1400" dirty="0">
                <a:solidFill>
                  <a:srgbClr val="0045A8"/>
                </a:solidFill>
              </a:rPr>
            </a:br>
            <a:r>
              <a:rPr lang="ru-RU" sz="1400" dirty="0">
                <a:solidFill>
                  <a:srgbClr val="0045A8"/>
                </a:solidFill>
              </a:rPr>
              <a:t>и вовлекает множество различных типов субъектов и процессов</a:t>
            </a:r>
          </a:p>
          <a:p>
            <a:pPr marL="285750" indent="-285750">
              <a:spcBef>
                <a:spcPts val="600"/>
              </a:spcBef>
              <a:buFont typeface="Arial" panose="020B0604020202020204" pitchFamily="34" charset="0"/>
              <a:buChar char="•"/>
            </a:pPr>
            <a:r>
              <a:rPr lang="ru-RU" sz="1400" dirty="0">
                <a:solidFill>
                  <a:srgbClr val="0045A8"/>
                </a:solidFill>
              </a:rPr>
              <a:t>С начала 2000-х идёт количественное и качественное изменение состава субъектов космической деятельности. </a:t>
            </a:r>
          </a:p>
          <a:p>
            <a:pPr marL="285750" indent="-285750">
              <a:spcBef>
                <a:spcPts val="600"/>
              </a:spcBef>
              <a:buFont typeface="Arial" panose="020B0604020202020204" pitchFamily="34" charset="0"/>
              <a:buChar char="•"/>
            </a:pPr>
            <a:r>
              <a:rPr lang="ru-RU" sz="1400" dirty="0">
                <a:solidFill>
                  <a:srgbClr val="0045A8"/>
                </a:solidFill>
              </a:rPr>
              <a:t>Сегодня в области космической деятельности (космической экономики и политики) можно выделить четыре основные категории субъектов: </a:t>
            </a:r>
            <a:r>
              <a:rPr lang="ru-RU" sz="1400" b="1" dirty="0">
                <a:solidFill>
                  <a:srgbClr val="00B0F0"/>
                </a:solidFill>
              </a:rPr>
              <a:t>правительства, международные космические агентства, частные компании, международные организации</a:t>
            </a:r>
            <a:r>
              <a:rPr lang="en-US" sz="1400" b="1" dirty="0">
                <a:solidFill>
                  <a:srgbClr val="00B0F0"/>
                </a:solidFill>
              </a:rPr>
              <a:t>.</a:t>
            </a:r>
            <a:endParaRPr lang="ru-RU" sz="1400" b="1" dirty="0">
              <a:solidFill>
                <a:srgbClr val="00B0F0"/>
              </a:solidFill>
            </a:endParaRPr>
          </a:p>
          <a:p>
            <a:pPr marL="285750" indent="-285750">
              <a:spcBef>
                <a:spcPts val="600"/>
              </a:spcBef>
              <a:buFont typeface="Arial" panose="020B0604020202020204" pitchFamily="34" charset="0"/>
              <a:buChar char="•"/>
            </a:pPr>
            <a:r>
              <a:rPr lang="ru-RU" sz="1400" dirty="0">
                <a:solidFill>
                  <a:srgbClr val="0045A8"/>
                </a:solidFill>
              </a:rPr>
              <a:t>Космическая дипломатия находится на пересечении </a:t>
            </a:r>
            <a:r>
              <a:rPr lang="ru-RU" sz="1400" b="1" dirty="0">
                <a:solidFill>
                  <a:srgbClr val="00B0F0"/>
                </a:solidFill>
              </a:rPr>
              <a:t>старой геополитики и новых направлений сотрудничества</a:t>
            </a:r>
            <a:r>
              <a:rPr lang="en-US" sz="1400" dirty="0">
                <a:solidFill>
                  <a:srgbClr val="0045A8"/>
                </a:solidFill>
              </a:rPr>
              <a:t>.</a:t>
            </a:r>
            <a:endParaRPr lang="ru-RU" sz="1400" dirty="0">
              <a:solidFill>
                <a:srgbClr val="0045A8"/>
              </a:solidFill>
            </a:endParaRPr>
          </a:p>
          <a:p>
            <a:pPr marL="285750" indent="-285750">
              <a:spcBef>
                <a:spcPts val="600"/>
              </a:spcBef>
              <a:buFont typeface="Arial" panose="020B0604020202020204" pitchFamily="34" charset="0"/>
              <a:buChar char="•"/>
            </a:pPr>
            <a:r>
              <a:rPr lang="ru-RU" sz="1400" dirty="0">
                <a:solidFill>
                  <a:srgbClr val="0045A8"/>
                </a:solidFill>
              </a:rPr>
              <a:t>Линия Кармана граница для воздушной и безвоздушной среды, но не политики</a:t>
            </a:r>
            <a:r>
              <a:rPr lang="en-US" sz="1400" dirty="0">
                <a:solidFill>
                  <a:srgbClr val="0045A8"/>
                </a:solidFill>
              </a:rPr>
              <a:t>.</a:t>
            </a:r>
            <a:endParaRPr lang="ru-RU" sz="1400" dirty="0">
              <a:solidFill>
                <a:srgbClr val="0045A8"/>
              </a:solidFill>
            </a:endParaRPr>
          </a:p>
          <a:p>
            <a:pPr marL="285750" indent="-285750">
              <a:spcBef>
                <a:spcPts val="600"/>
              </a:spcBef>
              <a:buFont typeface="Arial" panose="020B0604020202020204" pitchFamily="34" charset="0"/>
              <a:buChar char="•"/>
            </a:pPr>
            <a:r>
              <a:rPr lang="ru-RU" sz="1400" dirty="0">
                <a:solidFill>
                  <a:srgbClr val="0045A8"/>
                </a:solidFill>
              </a:rPr>
              <a:t>Действуют ли земные законы в космической дипломатии?</a:t>
            </a:r>
          </a:p>
          <a:p>
            <a:pPr marL="285750" indent="-285750">
              <a:spcBef>
                <a:spcPts val="600"/>
              </a:spcBef>
              <a:buFont typeface="Arial" panose="020B0604020202020204" pitchFamily="34" charset="0"/>
              <a:buChar char="•"/>
            </a:pPr>
            <a:r>
              <a:rPr lang="ru-RU" sz="1400" dirty="0">
                <a:solidFill>
                  <a:srgbClr val="0045A8"/>
                </a:solidFill>
              </a:rPr>
              <a:t>Космическая дипломатия по определению должна работать в пространстве, где нет границ</a:t>
            </a:r>
            <a:r>
              <a:rPr lang="en-US" sz="1400" dirty="0">
                <a:solidFill>
                  <a:srgbClr val="0045A8"/>
                </a:solidFill>
              </a:rPr>
              <a:t>.</a:t>
            </a:r>
            <a:endParaRPr lang="ru-RU" sz="1400" dirty="0">
              <a:solidFill>
                <a:srgbClr val="0045A8"/>
              </a:solidFill>
            </a:endParaRPr>
          </a:p>
          <a:p>
            <a:pPr marL="285750" indent="-285750">
              <a:spcBef>
                <a:spcPts val="600"/>
              </a:spcBef>
              <a:buFont typeface="Arial" panose="020B0604020202020204" pitchFamily="34" charset="0"/>
              <a:buChar char="•"/>
            </a:pPr>
            <a:r>
              <a:rPr lang="ru-RU" sz="1400" dirty="0">
                <a:solidFill>
                  <a:srgbClr val="0045A8"/>
                </a:solidFill>
              </a:rPr>
              <a:t>Космической дипломатии присуща большая степень неопределенности</a:t>
            </a:r>
            <a:r>
              <a:rPr lang="en-US" sz="1400" dirty="0">
                <a:solidFill>
                  <a:srgbClr val="0045A8"/>
                </a:solidFill>
              </a:rPr>
              <a:t>.</a:t>
            </a:r>
            <a:endParaRPr lang="ru-RU" sz="1400" dirty="0">
              <a:solidFill>
                <a:srgbClr val="0045A8"/>
              </a:solidFill>
            </a:endParaRPr>
          </a:p>
        </p:txBody>
      </p:sp>
      <p:sp>
        <p:nvSpPr>
          <p:cNvPr id="6" name="Rectangle 1">
            <a:extLst>
              <a:ext uri="{FF2B5EF4-FFF2-40B4-BE49-F238E27FC236}">
                <a16:creationId xmlns:a16="http://schemas.microsoft.com/office/drawing/2014/main" id="{6F1FBBDF-1BDB-4341-B5F1-8CF384F31E11}"/>
              </a:ext>
            </a:extLst>
          </p:cNvPr>
          <p:cNvSpPr>
            <a:spLocks noChangeArrowheads="1"/>
          </p:cNvSpPr>
          <p:nvPr/>
        </p:nvSpPr>
        <p:spPr bwMode="auto">
          <a:xfrm>
            <a:off x="11708545" y="6293813"/>
            <a:ext cx="993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dirty="0">
                <a:solidFill>
                  <a:schemeClr val="bg1">
                    <a:lumMod val="75000"/>
                  </a:schemeClr>
                </a:solidFill>
              </a:rPr>
              <a:t>4</a:t>
            </a:r>
            <a:endParaRPr lang="ru-RU" sz="1400" dirty="0">
              <a:solidFill>
                <a:schemeClr val="bg1">
                  <a:lumMod val="75000"/>
                </a:schemeClr>
              </a:solidFill>
            </a:endParaRPr>
          </a:p>
        </p:txBody>
      </p:sp>
      <p:sp>
        <p:nvSpPr>
          <p:cNvPr id="8" name="Rectangle 1">
            <a:extLst>
              <a:ext uri="{FF2B5EF4-FFF2-40B4-BE49-F238E27FC236}">
                <a16:creationId xmlns:a16="http://schemas.microsoft.com/office/drawing/2014/main" id="{1A6F7AE4-8DA3-A341-B91B-98CCE1CC3FDE}"/>
              </a:ext>
            </a:extLst>
          </p:cNvPr>
          <p:cNvSpPr>
            <a:spLocks noChangeArrowheads="1"/>
          </p:cNvSpPr>
          <p:nvPr/>
        </p:nvSpPr>
        <p:spPr bwMode="auto">
          <a:xfrm>
            <a:off x="2495464" y="306823"/>
            <a:ext cx="728415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p>
            <a:pPr algn="ctr"/>
            <a:r>
              <a:rPr lang="ru-RU" sz="2400" b="1" dirty="0">
                <a:solidFill>
                  <a:srgbClr val="00B0F0"/>
                </a:solidFill>
              </a:rPr>
              <a:t>КОСМОС – ЭТО ПОЛИТИКА БЕЗ ГРАНИЦ</a:t>
            </a:r>
          </a:p>
          <a:p>
            <a:pPr algn="ctr"/>
            <a:r>
              <a:rPr lang="ru-RU" b="1" dirty="0">
                <a:solidFill>
                  <a:srgbClr val="00B0F0"/>
                </a:solidFill>
              </a:rPr>
              <a:t>Человечество живёт в парадигме </a:t>
            </a:r>
            <a:r>
              <a:rPr lang="ru-RU" b="1" dirty="0" err="1">
                <a:solidFill>
                  <a:srgbClr val="00B0F0"/>
                </a:solidFill>
              </a:rPr>
              <a:t>геокосмополитики</a:t>
            </a:r>
            <a:endParaRPr lang="ru-RU" dirty="0">
              <a:solidFill>
                <a:srgbClr val="00B0F0"/>
              </a:solidFill>
            </a:endParaRPr>
          </a:p>
        </p:txBody>
      </p:sp>
      <p:sp>
        <p:nvSpPr>
          <p:cNvPr id="9" name="Rectangle 2">
            <a:extLst>
              <a:ext uri="{FF2B5EF4-FFF2-40B4-BE49-F238E27FC236}">
                <a16:creationId xmlns:a16="http://schemas.microsoft.com/office/drawing/2014/main" id="{27DE5B54-A976-224E-ADE8-A34388533147}"/>
              </a:ext>
            </a:extLst>
          </p:cNvPr>
          <p:cNvSpPr>
            <a:spLocks noChangeArrowheads="1"/>
          </p:cNvSpPr>
          <p:nvPr/>
        </p:nvSpPr>
        <p:spPr bwMode="auto">
          <a:xfrm>
            <a:off x="1126273" y="4393581"/>
            <a:ext cx="9958039" cy="1338696"/>
          </a:xfrm>
          <a:prstGeom prst="rect">
            <a:avLst/>
          </a:prstGeom>
          <a:solidFill>
            <a:srgbClr val="72B74E"/>
          </a:solidFill>
          <a:ln>
            <a:noFill/>
          </a:ln>
        </p:spPr>
        <p:txBody>
          <a:bodyPr lIns="288000" tIns="0" rIns="288000" bIns="0" anchor="ctr" anchorCtr="0"/>
          <a:lstStyle/>
          <a:p>
            <a:pPr algn="ctr"/>
            <a:r>
              <a:rPr lang="ru-RU" sz="1400" dirty="0">
                <a:solidFill>
                  <a:schemeClr val="bg1"/>
                </a:solidFill>
              </a:rPr>
              <a:t>В сфере космической политики еще сложнее найти баланс, принимая во внимание, что одни понимают дипломатические процессы,</a:t>
            </a:r>
            <a:r>
              <a:rPr lang="en-US" sz="1400" dirty="0">
                <a:solidFill>
                  <a:schemeClr val="bg1"/>
                </a:solidFill>
              </a:rPr>
              <a:t> </a:t>
            </a:r>
            <a:r>
              <a:rPr lang="ru-RU" sz="1400" dirty="0">
                <a:solidFill>
                  <a:schemeClr val="bg1"/>
                </a:solidFill>
              </a:rPr>
              <a:t>как: минимизацию транзакционных издержек переговоров между государствами или для поиска оптимальных</a:t>
            </a:r>
            <a:r>
              <a:rPr lang="en-US" sz="1400" dirty="0">
                <a:solidFill>
                  <a:schemeClr val="bg1"/>
                </a:solidFill>
              </a:rPr>
              <a:t> </a:t>
            </a:r>
            <a:r>
              <a:rPr lang="ru-RU" sz="1400" dirty="0">
                <a:solidFill>
                  <a:schemeClr val="bg1"/>
                </a:solidFill>
              </a:rPr>
              <a:t>результатов переговоров, основанных на личных интересах вовлечённых субъектов, а другие, считают, что дипломатические процессы вообще не имеют значения, поскольку результаты международных отношений просто отражают относительную мощь и интересы доминирующих государств</a:t>
            </a:r>
            <a:r>
              <a:rPr lang="en-US" sz="1400" dirty="0">
                <a:solidFill>
                  <a:schemeClr val="bg1"/>
                </a:solidFill>
              </a:rPr>
              <a:t>.</a:t>
            </a:r>
            <a:endParaRPr lang="ru-RU" sz="1400" dirty="0">
              <a:solidFill>
                <a:schemeClr val="bg1"/>
              </a:solidFill>
            </a:endParaRPr>
          </a:p>
        </p:txBody>
      </p:sp>
      <p:sp>
        <p:nvSpPr>
          <p:cNvPr id="10" name="Rectangle 2">
            <a:extLst>
              <a:ext uri="{FF2B5EF4-FFF2-40B4-BE49-F238E27FC236}">
                <a16:creationId xmlns:a16="http://schemas.microsoft.com/office/drawing/2014/main" id="{71323541-1E48-7941-AD5C-A4F0AF2F07BE}"/>
              </a:ext>
            </a:extLst>
          </p:cNvPr>
          <p:cNvSpPr>
            <a:spLocks noChangeArrowheads="1"/>
          </p:cNvSpPr>
          <p:nvPr/>
        </p:nvSpPr>
        <p:spPr bwMode="auto">
          <a:xfrm>
            <a:off x="1126273" y="5934192"/>
            <a:ext cx="9958039" cy="5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a:r>
              <a:rPr lang="ru-RU" sz="2200" b="1" dirty="0">
                <a:solidFill>
                  <a:srgbClr val="92D050"/>
                </a:solidFill>
              </a:rPr>
              <a:t>ЕСТЬ НАД ЧЕМ ПОРАБОТАТЬ И СЕБЯ ПОКАЗАТЬ!</a:t>
            </a:r>
            <a:endParaRPr lang="ru-RU" sz="2200" dirty="0">
              <a:solidFill>
                <a:srgbClr val="92D050"/>
              </a:solidFill>
            </a:endParaRPr>
          </a:p>
        </p:txBody>
      </p:sp>
      <p:pic>
        <p:nvPicPr>
          <p:cNvPr id="11" name="Рисунок 10">
            <a:extLst>
              <a:ext uri="{FF2B5EF4-FFF2-40B4-BE49-F238E27FC236}">
                <a16:creationId xmlns:a16="http://schemas.microsoft.com/office/drawing/2014/main" id="{08AE8D1D-F639-1B4E-B23F-5A4D840E0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9605" y="403894"/>
            <a:ext cx="604178" cy="604178"/>
          </a:xfrm>
          <a:prstGeom prst="rect">
            <a:avLst/>
          </a:prstGeom>
        </p:spPr>
      </p:pic>
    </p:spTree>
    <p:extLst>
      <p:ext uri="{BB962C8B-B14F-4D97-AF65-F5344CB8AC3E}">
        <p14:creationId xmlns:p14="http://schemas.microsoft.com/office/powerpoint/2010/main" val="2555210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BC9870F2-4042-204F-B5D3-3A432C17DDF3}"/>
              </a:ext>
            </a:extLst>
          </p:cNvPr>
          <p:cNvSpPr>
            <a:spLocks noChangeArrowheads="1"/>
          </p:cNvSpPr>
          <p:nvPr/>
        </p:nvSpPr>
        <p:spPr bwMode="auto">
          <a:xfrm>
            <a:off x="1664658" y="11208793"/>
            <a:ext cx="915511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ru-RU" dirty="0"/>
              <a:t>один пояс, один путь в космосе, идея Кан </a:t>
            </a:r>
            <a:r>
              <a:rPr lang="ru-RU" dirty="0" err="1"/>
              <a:t>Ювэя</a:t>
            </a:r>
            <a:r>
              <a:rPr lang="ru-RU" dirty="0"/>
              <a:t> о "Большом Единении", возможно, для своего времени была утопией, а вот сейчас её можно осуществить в конкретной области, это в наших силах. Земля -Одна лодка, которая может утонуть из-за космического мусора</a:t>
            </a:r>
          </a:p>
        </p:txBody>
      </p:sp>
      <p:sp>
        <p:nvSpPr>
          <p:cNvPr id="10" name="Rectangle 1">
            <a:extLst>
              <a:ext uri="{FF2B5EF4-FFF2-40B4-BE49-F238E27FC236}">
                <a16:creationId xmlns:a16="http://schemas.microsoft.com/office/drawing/2014/main" id="{864793AA-E84E-E847-B5C2-B0236CCED320}"/>
              </a:ext>
            </a:extLst>
          </p:cNvPr>
          <p:cNvSpPr>
            <a:spLocks noChangeArrowheads="1"/>
          </p:cNvSpPr>
          <p:nvPr/>
        </p:nvSpPr>
        <p:spPr bwMode="auto">
          <a:xfrm>
            <a:off x="11708545" y="10158447"/>
            <a:ext cx="993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dirty="0">
                <a:solidFill>
                  <a:schemeClr val="bg1">
                    <a:lumMod val="75000"/>
                  </a:schemeClr>
                </a:solidFill>
              </a:rPr>
              <a:t>5</a:t>
            </a:r>
            <a:endParaRPr lang="ru-RU" sz="1400" dirty="0">
              <a:solidFill>
                <a:schemeClr val="bg1">
                  <a:lumMod val="75000"/>
                </a:schemeClr>
              </a:solidFill>
            </a:endParaRPr>
          </a:p>
        </p:txBody>
      </p:sp>
      <p:sp>
        <p:nvSpPr>
          <p:cNvPr id="11" name="Rectangle 1">
            <a:extLst>
              <a:ext uri="{FF2B5EF4-FFF2-40B4-BE49-F238E27FC236}">
                <a16:creationId xmlns:a16="http://schemas.microsoft.com/office/drawing/2014/main" id="{F52EDF7A-408B-AF4C-A5B8-AAFA5422134F}"/>
              </a:ext>
            </a:extLst>
          </p:cNvPr>
          <p:cNvSpPr>
            <a:spLocks noChangeArrowheads="1"/>
          </p:cNvSpPr>
          <p:nvPr/>
        </p:nvSpPr>
        <p:spPr bwMode="auto">
          <a:xfrm>
            <a:off x="2228178" y="521318"/>
            <a:ext cx="77356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0">
            <a:spAutoFit/>
          </a:bodyPr>
          <a:lstStyle/>
          <a:p>
            <a:pPr algn="ctr"/>
            <a:r>
              <a:rPr lang="ru-RU" sz="2400" b="1" dirty="0">
                <a:solidFill>
                  <a:srgbClr val="00B0F0"/>
                </a:solidFill>
              </a:rPr>
              <a:t>КОСМИЧЕСКИЙ МУСОР – ЭТО МНОГО ИЛИ МАЛО?</a:t>
            </a:r>
            <a:endParaRPr lang="ru-RU" sz="2400" dirty="0">
              <a:solidFill>
                <a:srgbClr val="00B0F0"/>
              </a:solidFill>
            </a:endParaRPr>
          </a:p>
        </p:txBody>
      </p:sp>
      <p:sp>
        <p:nvSpPr>
          <p:cNvPr id="12" name="Прямоугольник 11">
            <a:extLst>
              <a:ext uri="{FF2B5EF4-FFF2-40B4-BE49-F238E27FC236}">
                <a16:creationId xmlns:a16="http://schemas.microsoft.com/office/drawing/2014/main" id="{3B958E9D-03F7-7A4A-A18E-01BFF64704CB}"/>
              </a:ext>
            </a:extLst>
          </p:cNvPr>
          <p:cNvSpPr/>
          <p:nvPr/>
        </p:nvSpPr>
        <p:spPr>
          <a:xfrm>
            <a:off x="740272" y="1178437"/>
            <a:ext cx="8470683" cy="830997"/>
          </a:xfrm>
          <a:prstGeom prst="rect">
            <a:avLst/>
          </a:prstGeom>
          <a:solidFill>
            <a:srgbClr val="D2FFD1"/>
          </a:solidFill>
          <a:ln>
            <a:noFill/>
          </a:ln>
        </p:spPr>
        <p:txBody>
          <a:bodyPr wrap="square">
            <a:spAutoFit/>
          </a:bodyPr>
          <a:lstStyle/>
          <a:p>
            <a:pPr algn="just"/>
            <a:r>
              <a:rPr lang="ru-RU" sz="1200" dirty="0">
                <a:latin typeface="Helvetica" pitchFamily="2" charset="0"/>
              </a:rPr>
              <a:t>Будущему человечества в космосе угрожает искусственный мусор в открытом космосе</a:t>
            </a:r>
            <a:r>
              <a:rPr lang="en-US" sz="1200" dirty="0">
                <a:latin typeface="Helvetica" pitchFamily="2" charset="0"/>
              </a:rPr>
              <a:t>. </a:t>
            </a:r>
            <a:r>
              <a:rPr lang="ru-RU" sz="1200" dirty="0">
                <a:latin typeface="Helvetica" pitchFamily="2" charset="0"/>
              </a:rPr>
              <a:t>По экспертным оценкам, по состоянию на 2023 г., количество объектов на низкой околоземной орбите</a:t>
            </a:r>
            <a:r>
              <a:rPr lang="en-US" sz="1200" dirty="0">
                <a:latin typeface="Helvetica" pitchFamily="2" charset="0"/>
              </a:rPr>
              <a:t> </a:t>
            </a:r>
            <a:r>
              <a:rPr lang="ru-RU" sz="1200" dirty="0">
                <a:latin typeface="Helvetica" pitchFamily="2" charset="0"/>
              </a:rPr>
              <a:t>«антропогенного происхождения» размером 10 см составляет от 23 до 37 тысяч, более мелких – от 1 до 10 см</a:t>
            </a:r>
            <a:r>
              <a:rPr lang="en-US" sz="1200" dirty="0">
                <a:latin typeface="Helvetica" pitchFamily="2" charset="0"/>
              </a:rPr>
              <a:t> </a:t>
            </a:r>
            <a:r>
              <a:rPr lang="ru-RU" sz="1200" dirty="0">
                <a:latin typeface="Helvetica" pitchFamily="2" charset="0"/>
              </a:rPr>
              <a:t>на – около 500 тысяч, а от 1 до 10 мм</a:t>
            </a:r>
            <a:r>
              <a:rPr lang="ru-RU" sz="1200" b="0" i="0" dirty="0">
                <a:solidFill>
                  <a:srgbClr val="333333"/>
                </a:solidFill>
                <a:effectLst/>
                <a:latin typeface="Helvetica" pitchFamily="2" charset="0"/>
              </a:rPr>
              <a:t> </a:t>
            </a:r>
            <a:r>
              <a:rPr lang="ru-RU" sz="1200" b="1" i="0" dirty="0">
                <a:solidFill>
                  <a:srgbClr val="333333"/>
                </a:solidFill>
                <a:effectLst/>
                <a:latin typeface="Helvetica" pitchFamily="2" charset="0"/>
              </a:rPr>
              <a:t>– </a:t>
            </a:r>
            <a:r>
              <a:rPr lang="ru-RU" sz="1200" i="0" dirty="0">
                <a:solidFill>
                  <a:srgbClr val="333333"/>
                </a:solidFill>
                <a:effectLst/>
                <a:latin typeface="Helvetica" pitchFamily="2" charset="0"/>
              </a:rPr>
              <a:t>более </a:t>
            </a:r>
            <a:r>
              <a:rPr lang="ru-RU" sz="1200" b="0" i="0" dirty="0">
                <a:solidFill>
                  <a:srgbClr val="333333"/>
                </a:solidFill>
                <a:effectLst/>
                <a:latin typeface="Helvetica" pitchFamily="2" charset="0"/>
              </a:rPr>
              <a:t>100 млн штук</a:t>
            </a:r>
            <a:r>
              <a:rPr lang="en-US" sz="1200" dirty="0">
                <a:latin typeface="Helvetica" pitchFamily="2" charset="0"/>
              </a:rPr>
              <a:t>.</a:t>
            </a:r>
            <a:endParaRPr lang="ru-RU" sz="1200" dirty="0">
              <a:effectLst/>
              <a:latin typeface="Helvetica" pitchFamily="2" charset="0"/>
            </a:endParaRPr>
          </a:p>
        </p:txBody>
      </p:sp>
      <p:pic>
        <p:nvPicPr>
          <p:cNvPr id="14" name="Рисунок 13">
            <a:extLst>
              <a:ext uri="{FF2B5EF4-FFF2-40B4-BE49-F238E27FC236}">
                <a16:creationId xmlns:a16="http://schemas.microsoft.com/office/drawing/2014/main" id="{EB441B37-5E65-F743-B3CF-FE5E354B9217}"/>
              </a:ext>
            </a:extLst>
          </p:cNvPr>
          <p:cNvPicPr/>
          <p:nvPr/>
        </p:nvPicPr>
        <p:blipFill>
          <a:blip r:embed="rId2"/>
          <a:stretch>
            <a:fillRect/>
          </a:stretch>
        </p:blipFill>
        <p:spPr>
          <a:xfrm>
            <a:off x="568756" y="2330536"/>
            <a:ext cx="4313525" cy="4006146"/>
          </a:xfrm>
          <a:prstGeom prst="rect">
            <a:avLst/>
          </a:prstGeom>
        </p:spPr>
      </p:pic>
      <p:pic>
        <p:nvPicPr>
          <p:cNvPr id="16" name="Рисунок 15">
            <a:extLst>
              <a:ext uri="{FF2B5EF4-FFF2-40B4-BE49-F238E27FC236}">
                <a16:creationId xmlns:a16="http://schemas.microsoft.com/office/drawing/2014/main" id="{9C57EC3D-D100-0841-B35D-D8157D470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2881" y="4638820"/>
            <a:ext cx="646331" cy="646331"/>
          </a:xfrm>
          <a:prstGeom prst="rect">
            <a:avLst/>
          </a:prstGeom>
        </p:spPr>
      </p:pic>
      <p:sp>
        <p:nvSpPr>
          <p:cNvPr id="17" name="Прямоугольник 16">
            <a:extLst>
              <a:ext uri="{FF2B5EF4-FFF2-40B4-BE49-F238E27FC236}">
                <a16:creationId xmlns:a16="http://schemas.microsoft.com/office/drawing/2014/main" id="{F0470E72-4967-264B-9E4B-E02A38731B3D}"/>
              </a:ext>
            </a:extLst>
          </p:cNvPr>
          <p:cNvSpPr/>
          <p:nvPr/>
        </p:nvSpPr>
        <p:spPr>
          <a:xfrm>
            <a:off x="5589812" y="4623391"/>
            <a:ext cx="2122197" cy="369332"/>
          </a:xfrm>
          <a:prstGeom prst="rect">
            <a:avLst/>
          </a:prstGeom>
        </p:spPr>
        <p:txBody>
          <a:bodyPr wrap="square">
            <a:spAutoFit/>
          </a:bodyPr>
          <a:lstStyle/>
          <a:p>
            <a:r>
              <a:rPr lang="en-US" sz="900" u="sng" dirty="0">
                <a:solidFill>
                  <a:srgbClr val="00B0F0"/>
                </a:solidFill>
                <a:hlinkClick r:id="rId4" tooltip="https://iadc-home.org/documents public/view/id/248#u ">
                  <a:extLst>
                    <a:ext uri="{A12FA001-AC4F-418D-AE19-62706E023703}">
                      <ahyp:hlinkClr xmlns:ahyp="http://schemas.microsoft.com/office/drawing/2018/hyperlinkcolor" val="tx"/>
                    </a:ext>
                  </a:extLst>
                </a:hlinkClick>
              </a:rPr>
              <a:t>https://iadc-home.org/documents public/view/id/248#u</a:t>
            </a:r>
            <a:r>
              <a:rPr lang="ru-RU" sz="900" dirty="0">
                <a:solidFill>
                  <a:srgbClr val="00B0F0"/>
                </a:solidFill>
                <a:hlinkClick r:id="rId4" tooltip="https://iadc-home.org/documents public/view/id/248#u ">
                  <a:extLst>
                    <a:ext uri="{A12FA001-AC4F-418D-AE19-62706E023703}">
                      <ahyp:hlinkClr xmlns:ahyp="http://schemas.microsoft.com/office/drawing/2018/hyperlinkcolor" val="tx"/>
                    </a:ext>
                  </a:extLst>
                </a:hlinkClick>
              </a:rPr>
              <a:t> </a:t>
            </a:r>
            <a:endParaRPr lang="en-US" sz="900" dirty="0">
              <a:solidFill>
                <a:srgbClr val="00B0F0"/>
              </a:solidFill>
            </a:endParaRPr>
          </a:p>
        </p:txBody>
      </p:sp>
      <p:pic>
        <p:nvPicPr>
          <p:cNvPr id="23" name="Рисунок 22">
            <a:extLst>
              <a:ext uri="{FF2B5EF4-FFF2-40B4-BE49-F238E27FC236}">
                <a16:creationId xmlns:a16="http://schemas.microsoft.com/office/drawing/2014/main" id="{6930614A-9279-EB44-968C-1C4DADEF49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9494" y="1193866"/>
            <a:ext cx="646331" cy="646331"/>
          </a:xfrm>
          <a:prstGeom prst="rect">
            <a:avLst/>
          </a:prstGeom>
        </p:spPr>
      </p:pic>
      <p:sp>
        <p:nvSpPr>
          <p:cNvPr id="24" name="Прямоугольник 23">
            <a:extLst>
              <a:ext uri="{FF2B5EF4-FFF2-40B4-BE49-F238E27FC236}">
                <a16:creationId xmlns:a16="http://schemas.microsoft.com/office/drawing/2014/main" id="{49C77ACB-C77F-6246-ABBD-B4FFCE620B13}"/>
              </a:ext>
            </a:extLst>
          </p:cNvPr>
          <p:cNvSpPr/>
          <p:nvPr/>
        </p:nvSpPr>
        <p:spPr>
          <a:xfrm>
            <a:off x="9984951" y="1165940"/>
            <a:ext cx="1466776" cy="646331"/>
          </a:xfrm>
          <a:prstGeom prst="rect">
            <a:avLst/>
          </a:prstGeom>
        </p:spPr>
        <p:txBody>
          <a:bodyPr wrap="square">
            <a:spAutoFit/>
          </a:bodyPr>
          <a:lstStyle/>
          <a:p>
            <a:r>
              <a:rPr lang="ru-RU" sz="900" u="sng" dirty="0">
                <a:solidFill>
                  <a:srgbClr val="00B0F0"/>
                </a:solidFill>
                <a:hlinkClick r:id="rId6" tooltip="https://www.esa.int/Space_Safety/Clean_Space/ESA_s_Zero_Debris_approach">
                  <a:extLst>
                    <a:ext uri="{A12FA001-AC4F-418D-AE19-62706E023703}">
                      <ahyp:hlinkClr xmlns:ahyp="http://schemas.microsoft.com/office/drawing/2018/hyperlinkcolor" val="tx"/>
                    </a:ext>
                  </a:extLst>
                </a:hlinkClick>
              </a:rPr>
              <a:t>https://www.esa.int/Space_Safety/Clean_Space/ESA_s_Zero_Debris_approach</a:t>
            </a:r>
            <a:endParaRPr lang="ru-RU" sz="900" dirty="0">
              <a:solidFill>
                <a:srgbClr val="00B0F0"/>
              </a:solidFill>
            </a:endParaRPr>
          </a:p>
        </p:txBody>
      </p:sp>
      <p:sp>
        <p:nvSpPr>
          <p:cNvPr id="29" name="Rectangle 1">
            <a:extLst>
              <a:ext uri="{FF2B5EF4-FFF2-40B4-BE49-F238E27FC236}">
                <a16:creationId xmlns:a16="http://schemas.microsoft.com/office/drawing/2014/main" id="{D0285CE7-A4B3-3748-B9C5-EAF82BEA2043}"/>
              </a:ext>
            </a:extLst>
          </p:cNvPr>
          <p:cNvSpPr>
            <a:spLocks noChangeArrowheads="1"/>
          </p:cNvSpPr>
          <p:nvPr/>
        </p:nvSpPr>
        <p:spPr bwMode="auto">
          <a:xfrm>
            <a:off x="11708545" y="6293813"/>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dirty="0">
                <a:solidFill>
                  <a:schemeClr val="bg1">
                    <a:lumMod val="75000"/>
                  </a:schemeClr>
                </a:solidFill>
              </a:rPr>
              <a:t>5</a:t>
            </a:r>
            <a:endParaRPr lang="ru-RU" sz="1400" dirty="0">
              <a:solidFill>
                <a:schemeClr val="bg1">
                  <a:lumMod val="75000"/>
                </a:schemeClr>
              </a:solidFill>
            </a:endParaRPr>
          </a:p>
        </p:txBody>
      </p:sp>
      <p:pic>
        <p:nvPicPr>
          <p:cNvPr id="2" name="Рисунок 1">
            <a:extLst>
              <a:ext uri="{FF2B5EF4-FFF2-40B4-BE49-F238E27FC236}">
                <a16:creationId xmlns:a16="http://schemas.microsoft.com/office/drawing/2014/main" id="{BFA72488-6FEF-2D3F-F7BB-426223D55422}"/>
              </a:ext>
            </a:extLst>
          </p:cNvPr>
          <p:cNvPicPr>
            <a:picLocks noChangeAspect="1"/>
          </p:cNvPicPr>
          <p:nvPr/>
        </p:nvPicPr>
        <p:blipFill>
          <a:blip r:embed="rId7"/>
          <a:stretch>
            <a:fillRect/>
          </a:stretch>
        </p:blipFill>
        <p:spPr>
          <a:xfrm>
            <a:off x="8264487" y="4241562"/>
            <a:ext cx="3187240" cy="2045019"/>
          </a:xfrm>
          <a:prstGeom prst="rect">
            <a:avLst/>
          </a:prstGeom>
        </p:spPr>
      </p:pic>
      <p:sp>
        <p:nvSpPr>
          <p:cNvPr id="4" name="Прямоугольник 3">
            <a:extLst>
              <a:ext uri="{FF2B5EF4-FFF2-40B4-BE49-F238E27FC236}">
                <a16:creationId xmlns:a16="http://schemas.microsoft.com/office/drawing/2014/main" id="{B85FF362-68E9-0F1D-F4E3-BC143C053739}"/>
              </a:ext>
            </a:extLst>
          </p:cNvPr>
          <p:cNvSpPr/>
          <p:nvPr/>
        </p:nvSpPr>
        <p:spPr>
          <a:xfrm>
            <a:off x="4914899" y="2248335"/>
            <a:ext cx="6536827" cy="2123658"/>
          </a:xfrm>
          <a:prstGeom prst="rect">
            <a:avLst/>
          </a:prstGeom>
          <a:solidFill>
            <a:srgbClr val="DAFDFE"/>
          </a:solidFill>
        </p:spPr>
        <p:txBody>
          <a:bodyPr wrap="square">
            <a:spAutoFit/>
          </a:bodyPr>
          <a:lstStyle/>
          <a:p>
            <a:pPr algn="just"/>
            <a:r>
              <a:rPr lang="ru-RU" sz="1200" dirty="0" err="1"/>
              <a:t>Межагентский</a:t>
            </a:r>
            <a:r>
              <a:rPr lang="ru-RU" sz="1200" dirty="0"/>
              <a:t> координационный комитет по космическому мусору (</a:t>
            </a:r>
            <a:r>
              <a:rPr lang="en" sz="1200" dirty="0"/>
              <a:t>The Inter-Agency Space Debris Coordination Committee - IADC):</a:t>
            </a:r>
          </a:p>
          <a:p>
            <a:pPr algn="just"/>
            <a:r>
              <a:rPr lang="ru-RU" sz="1200" dirty="0"/>
              <a:t>Статистические модели оценивают более 30 000 объектов космического мусора размером более 10 см на</a:t>
            </a:r>
            <a:r>
              <a:rPr lang="en-US" sz="1200" dirty="0"/>
              <a:t> </a:t>
            </a:r>
            <a:r>
              <a:rPr lang="ru-RU" sz="1200" dirty="0"/>
              <a:t>околоземной орбите и около 900 000 объектов размером более 1 см. </a:t>
            </a:r>
          </a:p>
          <a:p>
            <a:pPr algn="just"/>
            <a:endParaRPr lang="ru-RU" sz="1200" dirty="0"/>
          </a:p>
          <a:p>
            <a:pPr algn="just"/>
            <a:r>
              <a:rPr lang="ru-RU" sz="1200" dirty="0">
                <a:effectLst/>
                <a:ea typeface="Times New Roman" panose="02020603050405020304" pitchFamily="18" charset="0"/>
                <a:cs typeface="Times New Roman" panose="02020603050405020304" pitchFamily="18" charset="0"/>
              </a:rPr>
              <a:t>Если в </a:t>
            </a:r>
            <a:r>
              <a:rPr lang="ru-RU" sz="1200" dirty="0">
                <a:ea typeface="Times New Roman" panose="02020603050405020304" pitchFamily="18" charset="0"/>
                <a:cs typeface="Times New Roman" panose="02020603050405020304" pitchFamily="18" charset="0"/>
              </a:rPr>
              <a:t>2018 году </a:t>
            </a:r>
            <a:r>
              <a:rPr lang="en-US" sz="1200" dirty="0">
                <a:ea typeface="Times New Roman" panose="02020603050405020304" pitchFamily="18" charset="0"/>
                <a:cs typeface="Times New Roman" panose="02020603050405020304" pitchFamily="18" charset="0"/>
              </a:rPr>
              <a:t>Tesla Roadster</a:t>
            </a:r>
            <a:r>
              <a:rPr lang="ru-RU" sz="1200" dirty="0">
                <a:ea typeface="Times New Roman" panose="02020603050405020304" pitchFamily="18" charset="0"/>
                <a:cs typeface="Times New Roman" panose="02020603050405020304" pitchFamily="18" charset="0"/>
              </a:rPr>
              <a:t> встретила на своем пути</a:t>
            </a:r>
            <a:r>
              <a:rPr lang="ru-RU" sz="1200" dirty="0">
                <a:effectLst/>
                <a:ea typeface="Times New Roman" panose="02020603050405020304" pitchFamily="18" charset="0"/>
                <a:cs typeface="Times New Roman" panose="02020603050405020304" pitchFamily="18" charset="0"/>
              </a:rPr>
              <a:t> небольшой кусок космического мусора размером с теннисный мяч, то в результате летящий по своим делам автомобиль получил не вмятину или сквозную дыру, а был бы полностью разрушен</a:t>
            </a:r>
            <a:r>
              <a:rPr lang="ru-RU" sz="1200" dirty="0">
                <a:effectLst/>
              </a:rPr>
              <a:t> </a:t>
            </a:r>
            <a:r>
              <a:rPr lang="ru-RU" sz="1200" dirty="0"/>
              <a:t>на низкой околоземной орбите (НОО) с образование сотен или тысяч новых объектов-обломков.</a:t>
            </a:r>
          </a:p>
        </p:txBody>
      </p:sp>
      <p:pic>
        <p:nvPicPr>
          <p:cNvPr id="6" name="Рисунок 5">
            <a:extLst>
              <a:ext uri="{FF2B5EF4-FFF2-40B4-BE49-F238E27FC236}">
                <a16:creationId xmlns:a16="http://schemas.microsoft.com/office/drawing/2014/main" id="{ECE448F7-0851-2A84-5061-9C29F85B2F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2881" y="5607005"/>
            <a:ext cx="676931" cy="676931"/>
          </a:xfrm>
          <a:prstGeom prst="rect">
            <a:avLst/>
          </a:prstGeom>
        </p:spPr>
      </p:pic>
      <p:pic>
        <p:nvPicPr>
          <p:cNvPr id="15" name="Рисунок 14">
            <a:extLst>
              <a:ext uri="{FF2B5EF4-FFF2-40B4-BE49-F238E27FC236}">
                <a16:creationId xmlns:a16="http://schemas.microsoft.com/office/drawing/2014/main" id="{AE72EE2C-EC8F-204E-AFB6-35605CDBC0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49605" y="403894"/>
            <a:ext cx="604178" cy="604178"/>
          </a:xfrm>
          <a:prstGeom prst="rect">
            <a:avLst/>
          </a:prstGeom>
        </p:spPr>
      </p:pic>
      <p:sp>
        <p:nvSpPr>
          <p:cNvPr id="18" name="Прямоугольник 17">
            <a:extLst>
              <a:ext uri="{FF2B5EF4-FFF2-40B4-BE49-F238E27FC236}">
                <a16:creationId xmlns:a16="http://schemas.microsoft.com/office/drawing/2014/main" id="{7144AEB2-06C1-994B-910A-80036C604A5F}"/>
              </a:ext>
            </a:extLst>
          </p:cNvPr>
          <p:cNvSpPr/>
          <p:nvPr/>
        </p:nvSpPr>
        <p:spPr>
          <a:xfrm>
            <a:off x="5589812" y="5579562"/>
            <a:ext cx="2122197" cy="369332"/>
          </a:xfrm>
          <a:prstGeom prst="rect">
            <a:avLst/>
          </a:prstGeom>
        </p:spPr>
        <p:txBody>
          <a:bodyPr wrap="square">
            <a:spAutoFit/>
          </a:bodyPr>
          <a:lstStyle/>
          <a:p>
            <a:r>
              <a:rPr lang="en" sz="900" dirty="0">
                <a:solidFill>
                  <a:srgbClr val="00B0F0"/>
                </a:solidFill>
                <a:hlinkClick r:id="rId10" tooltip="https://www.esa.int/Space_Safety/Space_Debris/About_space_debris  ">
                  <a:extLst>
                    <a:ext uri="{A12FA001-AC4F-418D-AE19-62706E023703}">
                      <ahyp:hlinkClr xmlns:ahyp="http://schemas.microsoft.com/office/drawing/2018/hyperlinkcolor" val="tx"/>
                    </a:ext>
                  </a:extLst>
                </a:hlinkClick>
              </a:rPr>
              <a:t>https://</a:t>
            </a:r>
            <a:r>
              <a:rPr lang="en" sz="900" dirty="0" err="1">
                <a:solidFill>
                  <a:srgbClr val="00B0F0"/>
                </a:solidFill>
                <a:hlinkClick r:id="rId10" tooltip="https://www.esa.int/Space_Safety/Space_Debris/About_space_debris  ">
                  <a:extLst>
                    <a:ext uri="{A12FA001-AC4F-418D-AE19-62706E023703}">
                      <ahyp:hlinkClr xmlns:ahyp="http://schemas.microsoft.com/office/drawing/2018/hyperlinkcolor" val="tx"/>
                    </a:ext>
                  </a:extLst>
                </a:hlinkClick>
              </a:rPr>
              <a:t>www.esa.int</a:t>
            </a:r>
            <a:r>
              <a:rPr lang="en" sz="900" dirty="0">
                <a:solidFill>
                  <a:srgbClr val="00B0F0"/>
                </a:solidFill>
                <a:hlinkClick r:id="rId10" tooltip="https://www.esa.int/Space_Safety/Space_Debris/About_space_debris  ">
                  <a:extLst>
                    <a:ext uri="{A12FA001-AC4F-418D-AE19-62706E023703}">
                      <ahyp:hlinkClr xmlns:ahyp="http://schemas.microsoft.com/office/drawing/2018/hyperlinkcolor" val="tx"/>
                    </a:ext>
                  </a:extLst>
                </a:hlinkClick>
              </a:rPr>
              <a:t>/</a:t>
            </a:r>
            <a:r>
              <a:rPr lang="en" sz="900" dirty="0" err="1">
                <a:solidFill>
                  <a:srgbClr val="00B0F0"/>
                </a:solidFill>
                <a:hlinkClick r:id="rId10" tooltip="https://www.esa.int/Space_Safety/Space_Debris/About_space_debris  ">
                  <a:extLst>
                    <a:ext uri="{A12FA001-AC4F-418D-AE19-62706E023703}">
                      <ahyp:hlinkClr xmlns:ahyp="http://schemas.microsoft.com/office/drawing/2018/hyperlinkcolor" val="tx"/>
                    </a:ext>
                  </a:extLst>
                </a:hlinkClick>
              </a:rPr>
              <a:t>Space_Safety</a:t>
            </a:r>
            <a:r>
              <a:rPr lang="en" sz="900" dirty="0">
                <a:solidFill>
                  <a:srgbClr val="00B0F0"/>
                </a:solidFill>
                <a:hlinkClick r:id="rId10" tooltip="https://www.esa.int/Space_Safety/Space_Debris/About_space_debris  ">
                  <a:extLst>
                    <a:ext uri="{A12FA001-AC4F-418D-AE19-62706E023703}">
                      <ahyp:hlinkClr xmlns:ahyp="http://schemas.microsoft.com/office/drawing/2018/hyperlinkcolor" val="tx"/>
                    </a:ext>
                  </a:extLst>
                </a:hlinkClick>
              </a:rPr>
              <a:t>/</a:t>
            </a:r>
            <a:r>
              <a:rPr lang="en" sz="900" dirty="0" err="1">
                <a:solidFill>
                  <a:srgbClr val="00B0F0"/>
                </a:solidFill>
                <a:hlinkClick r:id="rId10" tooltip="https://www.esa.int/Space_Safety/Space_Debris/About_space_debris  ">
                  <a:extLst>
                    <a:ext uri="{A12FA001-AC4F-418D-AE19-62706E023703}">
                      <ahyp:hlinkClr xmlns:ahyp="http://schemas.microsoft.com/office/drawing/2018/hyperlinkcolor" val="tx"/>
                    </a:ext>
                  </a:extLst>
                </a:hlinkClick>
              </a:rPr>
              <a:t>Space_Debris</a:t>
            </a:r>
            <a:r>
              <a:rPr lang="en" sz="900" dirty="0">
                <a:solidFill>
                  <a:srgbClr val="00B0F0"/>
                </a:solidFill>
                <a:hlinkClick r:id="rId10" tooltip="https://www.esa.int/Space_Safety/Space_Debris/About_space_debris  ">
                  <a:extLst>
                    <a:ext uri="{A12FA001-AC4F-418D-AE19-62706E023703}">
                      <ahyp:hlinkClr xmlns:ahyp="http://schemas.microsoft.com/office/drawing/2018/hyperlinkcolor" val="tx"/>
                    </a:ext>
                  </a:extLst>
                </a:hlinkClick>
              </a:rPr>
              <a:t>/</a:t>
            </a:r>
            <a:r>
              <a:rPr lang="en" sz="900" dirty="0" err="1">
                <a:solidFill>
                  <a:srgbClr val="00B0F0"/>
                </a:solidFill>
                <a:hlinkClick r:id="rId10" tooltip="https://www.esa.int/Space_Safety/Space_Debris/About_space_debris  ">
                  <a:extLst>
                    <a:ext uri="{A12FA001-AC4F-418D-AE19-62706E023703}">
                      <ahyp:hlinkClr xmlns:ahyp="http://schemas.microsoft.com/office/drawing/2018/hyperlinkcolor" val="tx"/>
                    </a:ext>
                  </a:extLst>
                </a:hlinkClick>
              </a:rPr>
              <a:t>About_space_debris</a:t>
            </a:r>
            <a:endParaRPr lang="ru-RU" sz="900" dirty="0">
              <a:solidFill>
                <a:srgbClr val="00B0F0"/>
              </a:solidFill>
            </a:endParaRPr>
          </a:p>
        </p:txBody>
      </p:sp>
    </p:spTree>
    <p:extLst>
      <p:ext uri="{BB962C8B-B14F-4D97-AF65-F5344CB8AC3E}">
        <p14:creationId xmlns:p14="http://schemas.microsoft.com/office/powerpoint/2010/main" val="2513847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56DF58FC-2D37-6DA4-DDA5-17372C60F976}"/>
              </a:ext>
            </a:extLst>
          </p:cNvPr>
          <p:cNvSpPr/>
          <p:nvPr/>
        </p:nvSpPr>
        <p:spPr>
          <a:xfrm>
            <a:off x="1595647" y="11407775"/>
            <a:ext cx="9126538" cy="2263775"/>
          </a:xfrm>
          <a:prstGeom prst="rect">
            <a:avLst/>
          </a:prstGeom>
        </p:spPr>
        <p:txBody>
          <a:bodyPr lIns="0" tIns="0" rIns="0" bIns="0"/>
          <a:lstStyle/>
          <a:p>
            <a:r>
              <a:rPr lang="ru-RU" b="1" dirty="0"/>
              <a:t> </a:t>
            </a:r>
            <a:r>
              <a:rPr lang="en-US" b="1" dirty="0"/>
              <a:t>from </a:t>
            </a:r>
            <a:r>
              <a:rPr lang="en-US" dirty="0"/>
              <a:t>net-zero greenhouse gas emissions in 2050 to zero debris future in 2030 what comes first?</a:t>
            </a:r>
            <a:endParaRPr lang="ru-RU" dirty="0"/>
          </a:p>
          <a:p>
            <a:r>
              <a:rPr lang="en-US" dirty="0"/>
              <a:t> </a:t>
            </a:r>
            <a:endParaRPr lang="ru-RU" dirty="0"/>
          </a:p>
          <a:p>
            <a:r>
              <a:rPr lang="en-US" u="sng" dirty="0">
                <a:hlinkClick r:id="rId2"/>
              </a:rPr>
              <a:t>Space debris</a:t>
            </a:r>
            <a:r>
              <a:rPr lang="en-US" dirty="0"/>
              <a:t> is defined as “All non-functional, human-made objects, including no longer functioning spacecraft or fragments of them, in orbit or reentering Earth's atmosphere.”</a:t>
            </a:r>
            <a:endParaRPr lang="ru-RU" dirty="0"/>
          </a:p>
        </p:txBody>
      </p:sp>
      <p:sp>
        <p:nvSpPr>
          <p:cNvPr id="6" name="Rectangle 2">
            <a:extLst>
              <a:ext uri="{FF2B5EF4-FFF2-40B4-BE49-F238E27FC236}">
                <a16:creationId xmlns:a16="http://schemas.microsoft.com/office/drawing/2014/main" id="{49506869-5E26-1040-A3DB-FF55EADA3910}"/>
              </a:ext>
            </a:extLst>
          </p:cNvPr>
          <p:cNvSpPr/>
          <p:nvPr/>
        </p:nvSpPr>
        <p:spPr>
          <a:xfrm>
            <a:off x="1595647" y="13041313"/>
            <a:ext cx="9126538" cy="777876"/>
          </a:xfrm>
          <a:prstGeom prst="rect">
            <a:avLst/>
          </a:prstGeom>
        </p:spPr>
        <p:txBody>
          <a:bodyPr lIns="0" tIns="0" rIns="0" bIns="0"/>
          <a:lstStyle/>
          <a:p>
            <a:r>
              <a:rPr lang="en-US" u="sng" dirty="0">
                <a:hlinkClick r:id="rId3"/>
              </a:rPr>
              <a:t>https://www.esa.int/Space_Safety/ESA_s_Space_Environment_Report_2023</a:t>
            </a:r>
            <a:endParaRPr lang="ru-RU" dirty="0"/>
          </a:p>
        </p:txBody>
      </p:sp>
      <p:sp>
        <p:nvSpPr>
          <p:cNvPr id="11" name="Rectangle 1">
            <a:extLst>
              <a:ext uri="{FF2B5EF4-FFF2-40B4-BE49-F238E27FC236}">
                <a16:creationId xmlns:a16="http://schemas.microsoft.com/office/drawing/2014/main" id="{3173D0F7-25FA-214E-8331-EB4A05B8E6AC}"/>
              </a:ext>
            </a:extLst>
          </p:cNvPr>
          <p:cNvSpPr>
            <a:spLocks noChangeArrowheads="1"/>
          </p:cNvSpPr>
          <p:nvPr/>
        </p:nvSpPr>
        <p:spPr bwMode="auto">
          <a:xfrm>
            <a:off x="11708545" y="13609013"/>
            <a:ext cx="993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dirty="0">
                <a:solidFill>
                  <a:schemeClr val="bg1">
                    <a:lumMod val="75000"/>
                  </a:schemeClr>
                </a:solidFill>
              </a:rPr>
              <a:t>6</a:t>
            </a:r>
            <a:endParaRPr lang="ru-RU" sz="1400" dirty="0">
              <a:solidFill>
                <a:schemeClr val="bg1">
                  <a:lumMod val="75000"/>
                </a:schemeClr>
              </a:solidFill>
            </a:endParaRPr>
          </a:p>
        </p:txBody>
      </p:sp>
      <p:sp>
        <p:nvSpPr>
          <p:cNvPr id="2" name="Прямоугольник 1">
            <a:extLst>
              <a:ext uri="{FF2B5EF4-FFF2-40B4-BE49-F238E27FC236}">
                <a16:creationId xmlns:a16="http://schemas.microsoft.com/office/drawing/2014/main" id="{6A2D8BF0-7966-074A-B33E-C25B47800FF4}"/>
              </a:ext>
            </a:extLst>
          </p:cNvPr>
          <p:cNvSpPr/>
          <p:nvPr/>
        </p:nvSpPr>
        <p:spPr>
          <a:xfrm>
            <a:off x="365900" y="460734"/>
            <a:ext cx="9528358" cy="461665"/>
          </a:xfrm>
          <a:prstGeom prst="rect">
            <a:avLst/>
          </a:prstGeom>
        </p:spPr>
        <p:txBody>
          <a:bodyPr wrap="square">
            <a:spAutoFit/>
          </a:bodyPr>
          <a:lstStyle/>
          <a:p>
            <a:pPr algn="ctr"/>
            <a:r>
              <a:rPr lang="en-US" sz="2400" b="1" dirty="0">
                <a:solidFill>
                  <a:srgbClr val="00B0F0"/>
                </a:solidFill>
                <a:latin typeface="Arial" panose="020B0604020202020204" pitchFamily="34" charset="0"/>
                <a:cs typeface="Arial" panose="020B0604020202020204" pitchFamily="34" charset="0"/>
              </a:rPr>
              <a:t>                  </a:t>
            </a:r>
            <a:r>
              <a:rPr lang="ru-RU" sz="2400" b="1" dirty="0">
                <a:solidFill>
                  <a:srgbClr val="00B0F0"/>
                </a:solidFill>
                <a:latin typeface="Arial" panose="020B0604020202020204" pitchFamily="34" charset="0"/>
                <a:cs typeface="Arial" panose="020B0604020202020204" pitchFamily="34" charset="0"/>
              </a:rPr>
              <a:t>В КОСМОСЕ МУСОР, А В ПРАВЕ НЕПОРЯДОК</a:t>
            </a:r>
            <a:endParaRPr lang="ru-RU" sz="2400" dirty="0">
              <a:solidFill>
                <a:srgbClr val="00B0F0"/>
              </a:solidFill>
              <a:effectLst/>
              <a:latin typeface="Arial" panose="020B0604020202020204" pitchFamily="34" charset="0"/>
              <a:cs typeface="Arial" panose="020B0604020202020204" pitchFamily="34" charset="0"/>
            </a:endParaRPr>
          </a:p>
        </p:txBody>
      </p:sp>
      <p:sp>
        <p:nvSpPr>
          <p:cNvPr id="12" name="Прямоугольник 11">
            <a:extLst>
              <a:ext uri="{FF2B5EF4-FFF2-40B4-BE49-F238E27FC236}">
                <a16:creationId xmlns:a16="http://schemas.microsoft.com/office/drawing/2014/main" id="{AE5AB926-3B0A-024C-9BFF-2C10714A591E}"/>
              </a:ext>
            </a:extLst>
          </p:cNvPr>
          <p:cNvSpPr/>
          <p:nvPr/>
        </p:nvSpPr>
        <p:spPr>
          <a:xfrm>
            <a:off x="1036330" y="1096287"/>
            <a:ext cx="10175009" cy="454025"/>
          </a:xfrm>
          <a:prstGeom prst="rect">
            <a:avLst/>
          </a:prstGeom>
          <a:solidFill>
            <a:srgbClr val="00B050"/>
          </a:solidFill>
        </p:spPr>
        <p:txBody>
          <a:bodyPr wrap="square" anchor="ctr" anchorCtr="0">
            <a:noAutofit/>
          </a:bodyPr>
          <a:lstStyle/>
          <a:p>
            <a:pPr algn="ctr"/>
            <a:r>
              <a:rPr lang="ru-RU" b="1" dirty="0">
                <a:solidFill>
                  <a:schemeClr val="bg1"/>
                </a:solidFill>
              </a:rPr>
              <a:t>Нет принятого на международном уровне определения термина «космический мусор»</a:t>
            </a:r>
          </a:p>
        </p:txBody>
      </p:sp>
      <p:sp>
        <p:nvSpPr>
          <p:cNvPr id="13" name="Прямоугольник 12">
            <a:extLst>
              <a:ext uri="{FF2B5EF4-FFF2-40B4-BE49-F238E27FC236}">
                <a16:creationId xmlns:a16="http://schemas.microsoft.com/office/drawing/2014/main" id="{A2077AAD-21D4-2846-9D2F-7C9E79B41D94}"/>
              </a:ext>
            </a:extLst>
          </p:cNvPr>
          <p:cNvSpPr/>
          <p:nvPr/>
        </p:nvSpPr>
        <p:spPr>
          <a:xfrm>
            <a:off x="3657600" y="1848481"/>
            <a:ext cx="7202578" cy="1015663"/>
          </a:xfrm>
          <a:prstGeom prst="rect">
            <a:avLst/>
          </a:prstGeom>
        </p:spPr>
        <p:txBody>
          <a:bodyPr wrap="square">
            <a:spAutoFit/>
          </a:bodyPr>
          <a:lstStyle/>
          <a:p>
            <a:r>
              <a:rPr lang="ru-RU" sz="1200" b="1" dirty="0">
                <a:solidFill>
                  <a:srgbClr val="00B050"/>
                </a:solidFill>
              </a:rPr>
              <a:t>Руководящие принципы Комитета по использованию космического пространства в мирных целях по предупреждению образования</a:t>
            </a:r>
            <a:r>
              <a:rPr lang="en-US" sz="1200" b="1" dirty="0">
                <a:solidFill>
                  <a:srgbClr val="00B050"/>
                </a:solidFill>
              </a:rPr>
              <a:t> </a:t>
            </a:r>
            <a:r>
              <a:rPr lang="ru-RU" sz="1200" b="1" dirty="0">
                <a:solidFill>
                  <a:srgbClr val="00B050"/>
                </a:solidFill>
              </a:rPr>
              <a:t>космического мусора: </a:t>
            </a:r>
            <a:br>
              <a:rPr lang="en-US" sz="1200" b="1" dirty="0">
                <a:solidFill>
                  <a:srgbClr val="00B050"/>
                </a:solidFill>
              </a:rPr>
            </a:br>
            <a:r>
              <a:rPr lang="ru-RU" sz="1200" dirty="0"/>
              <a:t>“Для целей настоящего документа космический мусор определяется как все искусственные объекты, включая их</a:t>
            </a:r>
            <a:r>
              <a:rPr lang="en-US" sz="1200" dirty="0"/>
              <a:t> </a:t>
            </a:r>
            <a:r>
              <a:rPr lang="ru-RU" sz="1200" dirty="0"/>
              <a:t>фрагменты и элементы, находящиеся на околоземной орбите или возвращающиеся в атмосферу, которые являются нефункциональными”</a:t>
            </a:r>
          </a:p>
        </p:txBody>
      </p:sp>
      <p:sp>
        <p:nvSpPr>
          <p:cNvPr id="14" name="Прямоугольник 13">
            <a:extLst>
              <a:ext uri="{FF2B5EF4-FFF2-40B4-BE49-F238E27FC236}">
                <a16:creationId xmlns:a16="http://schemas.microsoft.com/office/drawing/2014/main" id="{E543A86E-3EEA-974A-A812-4578577DF176}"/>
              </a:ext>
            </a:extLst>
          </p:cNvPr>
          <p:cNvSpPr/>
          <p:nvPr/>
        </p:nvSpPr>
        <p:spPr>
          <a:xfrm>
            <a:off x="3657600" y="2909838"/>
            <a:ext cx="7202578" cy="646331"/>
          </a:xfrm>
          <a:prstGeom prst="rect">
            <a:avLst/>
          </a:prstGeom>
        </p:spPr>
        <p:txBody>
          <a:bodyPr wrap="square">
            <a:spAutoFit/>
          </a:bodyPr>
          <a:lstStyle/>
          <a:p>
            <a:r>
              <a:rPr lang="ru-RU" sz="1200" b="1" dirty="0">
                <a:solidFill>
                  <a:srgbClr val="00B050"/>
                </a:solidFill>
              </a:rPr>
              <a:t>Обязательные, но не содержащие конкретных норм и принятые во времена далекие до мусора в космосе:</a:t>
            </a:r>
          </a:p>
          <a:p>
            <a:r>
              <a:rPr lang="ru-RU" sz="1200" dirty="0"/>
              <a:t>Международное космическое право. Основные договоры по космосу </a:t>
            </a:r>
          </a:p>
        </p:txBody>
      </p:sp>
      <p:sp>
        <p:nvSpPr>
          <p:cNvPr id="15" name="Прямоугольник 14">
            <a:extLst>
              <a:ext uri="{FF2B5EF4-FFF2-40B4-BE49-F238E27FC236}">
                <a16:creationId xmlns:a16="http://schemas.microsoft.com/office/drawing/2014/main" id="{A181291F-3076-F944-8B8D-59F7CA48FA03}"/>
              </a:ext>
            </a:extLst>
          </p:cNvPr>
          <p:cNvSpPr/>
          <p:nvPr/>
        </p:nvSpPr>
        <p:spPr>
          <a:xfrm>
            <a:off x="3657600" y="3709938"/>
            <a:ext cx="7202578" cy="461665"/>
          </a:xfrm>
          <a:prstGeom prst="rect">
            <a:avLst/>
          </a:prstGeom>
        </p:spPr>
        <p:txBody>
          <a:bodyPr wrap="square">
            <a:spAutoFit/>
          </a:bodyPr>
          <a:lstStyle/>
          <a:p>
            <a:r>
              <a:rPr lang="ru-RU" sz="1200" b="1" dirty="0">
                <a:solidFill>
                  <a:srgbClr val="00B050"/>
                </a:solidFill>
              </a:rPr>
              <a:t>Нормы мягкого права:</a:t>
            </a:r>
          </a:p>
          <a:p>
            <a:r>
              <a:rPr lang="ru-RU" sz="1200" dirty="0"/>
              <a:t>Руководящие принципы по предотвращению образования космического мусора </a:t>
            </a:r>
            <a:r>
              <a:rPr lang="en" sz="1200" dirty="0"/>
              <a:t>IADC </a:t>
            </a:r>
          </a:p>
        </p:txBody>
      </p:sp>
      <p:sp>
        <p:nvSpPr>
          <p:cNvPr id="16" name="Прямоугольник 15">
            <a:extLst>
              <a:ext uri="{FF2B5EF4-FFF2-40B4-BE49-F238E27FC236}">
                <a16:creationId xmlns:a16="http://schemas.microsoft.com/office/drawing/2014/main" id="{DAFB7882-8681-8442-8B46-48468CC1B8CB}"/>
              </a:ext>
            </a:extLst>
          </p:cNvPr>
          <p:cNvSpPr/>
          <p:nvPr/>
        </p:nvSpPr>
        <p:spPr>
          <a:xfrm>
            <a:off x="3657600" y="4398809"/>
            <a:ext cx="7202578" cy="461665"/>
          </a:xfrm>
          <a:prstGeom prst="rect">
            <a:avLst/>
          </a:prstGeom>
        </p:spPr>
        <p:txBody>
          <a:bodyPr wrap="square">
            <a:spAutoFit/>
          </a:bodyPr>
          <a:lstStyle/>
          <a:p>
            <a:r>
              <a:rPr lang="ru-RU" sz="1200" dirty="0"/>
              <a:t>Руководящие принципы долгосрочной устойчивости космической деятельности Комитета по использованию космического пространства</a:t>
            </a:r>
            <a:r>
              <a:rPr lang="en-US" sz="1200" dirty="0"/>
              <a:t> </a:t>
            </a:r>
            <a:r>
              <a:rPr lang="ru-RU" sz="1200" dirty="0"/>
              <a:t>в мирных целях (2019)</a:t>
            </a:r>
          </a:p>
        </p:txBody>
      </p:sp>
      <p:sp>
        <p:nvSpPr>
          <p:cNvPr id="17" name="Прямоугольник 16">
            <a:extLst>
              <a:ext uri="{FF2B5EF4-FFF2-40B4-BE49-F238E27FC236}">
                <a16:creationId xmlns:a16="http://schemas.microsoft.com/office/drawing/2014/main" id="{DD45E4C3-120A-DD41-A290-D9F0523047D9}"/>
              </a:ext>
            </a:extLst>
          </p:cNvPr>
          <p:cNvSpPr/>
          <p:nvPr/>
        </p:nvSpPr>
        <p:spPr>
          <a:xfrm>
            <a:off x="3657600" y="5105273"/>
            <a:ext cx="7202578" cy="1384995"/>
          </a:xfrm>
          <a:prstGeom prst="rect">
            <a:avLst/>
          </a:prstGeom>
        </p:spPr>
        <p:txBody>
          <a:bodyPr wrap="square">
            <a:spAutoFit/>
          </a:bodyPr>
          <a:lstStyle/>
          <a:p>
            <a:r>
              <a:rPr lang="en-US" sz="1200" dirty="0"/>
              <a:t>ISO 24113:2019 Space systems — Space debris mitigation requirements</a:t>
            </a:r>
            <a:endParaRPr lang="ru-RU" sz="1200" dirty="0"/>
          </a:p>
          <a:p>
            <a:r>
              <a:rPr lang="en-US" sz="1200" dirty="0"/>
              <a:t>ISO 23312:2022 Space systems — Detailed space debris mitigation requirements for spacecraft</a:t>
            </a:r>
            <a:endParaRPr lang="ru-RU" sz="1200" dirty="0"/>
          </a:p>
          <a:p>
            <a:r>
              <a:rPr lang="en-US" sz="1200" b="1" dirty="0"/>
              <a:t> </a:t>
            </a:r>
            <a:endParaRPr lang="ru-RU" sz="1200" dirty="0"/>
          </a:p>
          <a:p>
            <a:r>
              <a:rPr lang="ru-RU" sz="1200" dirty="0"/>
              <a:t>Наличие различных определений – терминологическая путаница: </a:t>
            </a:r>
          </a:p>
          <a:p>
            <a:r>
              <a:rPr lang="en-US" sz="1200" dirty="0"/>
              <a:t>Remediation, active debris removal (ADR), mitigation and post-mission disposal (PMD), space situational awareness (SSA), Space Domain Awareness(SDA), space traffic management(STM), space traffic coordination</a:t>
            </a:r>
            <a:r>
              <a:rPr lang="ru-RU" sz="1200" dirty="0"/>
              <a:t> </a:t>
            </a:r>
            <a:r>
              <a:rPr lang="en-US" sz="1200" dirty="0"/>
              <a:t>(STC)</a:t>
            </a:r>
            <a:endParaRPr lang="ru-RU" sz="1200" dirty="0"/>
          </a:p>
        </p:txBody>
      </p:sp>
      <p:sp>
        <p:nvSpPr>
          <p:cNvPr id="18" name="Прямоугольник 17">
            <a:extLst>
              <a:ext uri="{FF2B5EF4-FFF2-40B4-BE49-F238E27FC236}">
                <a16:creationId xmlns:a16="http://schemas.microsoft.com/office/drawing/2014/main" id="{0DFCE3B0-51A4-CB41-909F-B82C5CF4E21E}"/>
              </a:ext>
            </a:extLst>
          </p:cNvPr>
          <p:cNvSpPr/>
          <p:nvPr/>
        </p:nvSpPr>
        <p:spPr>
          <a:xfrm>
            <a:off x="1595647" y="1936542"/>
            <a:ext cx="1784161" cy="461665"/>
          </a:xfrm>
          <a:prstGeom prst="rect">
            <a:avLst/>
          </a:prstGeom>
        </p:spPr>
        <p:txBody>
          <a:bodyPr wrap="square">
            <a:spAutoFit/>
          </a:bodyPr>
          <a:lstStyle/>
          <a:p>
            <a:r>
              <a:rPr lang="en" sz="800" dirty="0">
                <a:solidFill>
                  <a:srgbClr val="00B0F0"/>
                </a:solidFill>
                <a:hlinkClick r:id="rId4" tooltip="https://www.un.org/ru/documents/decl_conv/conventions/space_debris.shtml">
                  <a:extLst>
                    <a:ext uri="{A12FA001-AC4F-418D-AE19-62706E023703}">
                      <ahyp:hlinkClr xmlns:ahyp="http://schemas.microsoft.com/office/drawing/2018/hyperlinkcolor" val="tx"/>
                    </a:ext>
                  </a:extLst>
                </a:hlinkClick>
              </a:rPr>
              <a:t>https://www.un.org/ru/documents/decl_conv/conventions/space_debris.shtml</a:t>
            </a:r>
            <a:endParaRPr lang="ru-RU" sz="800" dirty="0">
              <a:solidFill>
                <a:srgbClr val="00B0F0"/>
              </a:solidFill>
            </a:endParaRPr>
          </a:p>
        </p:txBody>
      </p:sp>
      <p:sp>
        <p:nvSpPr>
          <p:cNvPr id="19" name="Прямоугольник 18">
            <a:extLst>
              <a:ext uri="{FF2B5EF4-FFF2-40B4-BE49-F238E27FC236}">
                <a16:creationId xmlns:a16="http://schemas.microsoft.com/office/drawing/2014/main" id="{EF3957AE-0E8A-7F4A-B844-87B6A32BFCB6}"/>
              </a:ext>
            </a:extLst>
          </p:cNvPr>
          <p:cNvSpPr/>
          <p:nvPr/>
        </p:nvSpPr>
        <p:spPr>
          <a:xfrm>
            <a:off x="1595646" y="3003474"/>
            <a:ext cx="2061953" cy="461665"/>
          </a:xfrm>
          <a:prstGeom prst="rect">
            <a:avLst/>
          </a:prstGeom>
        </p:spPr>
        <p:txBody>
          <a:bodyPr wrap="square">
            <a:spAutoFit/>
          </a:bodyPr>
          <a:lstStyle/>
          <a:p>
            <a:r>
              <a:rPr lang="en-US"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https</a:t>
            </a:r>
            <a:r>
              <a:rPr lang="ru-RU"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a:t>
            </a:r>
            <a:r>
              <a:rPr lang="en-US"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www</a:t>
            </a:r>
            <a:r>
              <a:rPr lang="ru-RU"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a:t>
            </a:r>
            <a:r>
              <a:rPr lang="en-US"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unoosa</a:t>
            </a:r>
            <a:r>
              <a:rPr lang="ru-RU"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a:t>
            </a:r>
            <a:r>
              <a:rPr lang="en-US"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org</a:t>
            </a:r>
            <a:r>
              <a:rPr lang="ru-RU"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a:t>
            </a:r>
            <a:r>
              <a:rPr lang="en-US"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res</a:t>
            </a:r>
            <a:r>
              <a:rPr lang="ru-RU"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a:t>
            </a:r>
            <a:r>
              <a:rPr lang="en-US"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oosadoc</a:t>
            </a:r>
            <a:r>
              <a:rPr lang="ru-RU"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a:t>
            </a:r>
            <a:r>
              <a:rPr lang="en-US"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data</a:t>
            </a:r>
            <a:r>
              <a:rPr lang="ru-RU"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a:t>
            </a:r>
            <a:r>
              <a:rPr lang="en-US"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documents</a:t>
            </a:r>
            <a:r>
              <a:rPr lang="ru-RU"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/2017/</a:t>
            </a:r>
            <a:r>
              <a:rPr lang="en-US"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stspace</a:t>
            </a:r>
            <a:r>
              <a:rPr lang="ru-RU"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a:t>
            </a:r>
            <a:r>
              <a:rPr lang="en-US"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stspace</a:t>
            </a:r>
            <a:r>
              <a:rPr lang="ru-RU"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61</a:t>
            </a:r>
            <a:r>
              <a:rPr lang="en-US"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rev</a:t>
            </a:r>
            <a:r>
              <a:rPr lang="ru-RU"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_2_0_</a:t>
            </a:r>
            <a:r>
              <a:rPr lang="en-US"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html</a:t>
            </a:r>
            <a:r>
              <a:rPr lang="ru-RU"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a:t>
            </a:r>
            <a:r>
              <a:rPr lang="en-US"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V</a:t>
            </a:r>
            <a:r>
              <a:rPr lang="ru-RU"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1703166-</a:t>
            </a:r>
            <a:r>
              <a:rPr lang="en-US"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RUSSIAN</a:t>
            </a:r>
            <a:r>
              <a:rPr lang="ru-RU"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a:t>
            </a:r>
            <a:r>
              <a:rPr lang="en-US" sz="800" u="sng" dirty="0">
                <a:solidFill>
                  <a:srgbClr val="00B0F0"/>
                </a:solidFill>
                <a:hlinkClick r:id="rId5" tooltip="https://www.unoosa.org/res/oosadoc/data/documents/2017/stspace/stspace61rev_2_0_html/V1703166-RUSSIAN.pdf">
                  <a:extLst>
                    <a:ext uri="{A12FA001-AC4F-418D-AE19-62706E023703}">
                      <ahyp:hlinkClr xmlns:ahyp="http://schemas.microsoft.com/office/drawing/2018/hyperlinkcolor" val="tx"/>
                    </a:ext>
                  </a:extLst>
                </a:hlinkClick>
              </a:rPr>
              <a:t>pdf</a:t>
            </a:r>
            <a:endParaRPr lang="ru-RU" sz="800" dirty="0">
              <a:solidFill>
                <a:srgbClr val="00B0F0"/>
              </a:solidFill>
            </a:endParaRPr>
          </a:p>
        </p:txBody>
      </p:sp>
      <p:pic>
        <p:nvPicPr>
          <p:cNvPr id="21" name="Рисунок 20">
            <a:extLst>
              <a:ext uri="{FF2B5EF4-FFF2-40B4-BE49-F238E27FC236}">
                <a16:creationId xmlns:a16="http://schemas.microsoft.com/office/drawing/2014/main" id="{E1756C1E-6E6C-6340-8375-DAEA5B4B0D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330" y="3007232"/>
            <a:ext cx="477671" cy="477671"/>
          </a:xfrm>
          <a:prstGeom prst="rect">
            <a:avLst/>
          </a:prstGeom>
        </p:spPr>
      </p:pic>
      <p:pic>
        <p:nvPicPr>
          <p:cNvPr id="23" name="Рисунок 22">
            <a:extLst>
              <a:ext uri="{FF2B5EF4-FFF2-40B4-BE49-F238E27FC236}">
                <a16:creationId xmlns:a16="http://schemas.microsoft.com/office/drawing/2014/main" id="{0A412049-3BD0-CD48-87D5-38940EF3E4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30" y="3728114"/>
            <a:ext cx="477671" cy="477671"/>
          </a:xfrm>
          <a:prstGeom prst="rect">
            <a:avLst/>
          </a:prstGeom>
        </p:spPr>
      </p:pic>
      <p:sp>
        <p:nvSpPr>
          <p:cNvPr id="24" name="Прямоугольник 23">
            <a:extLst>
              <a:ext uri="{FF2B5EF4-FFF2-40B4-BE49-F238E27FC236}">
                <a16:creationId xmlns:a16="http://schemas.microsoft.com/office/drawing/2014/main" id="{25131874-8A3F-3B4A-9F7B-AB095357CA84}"/>
              </a:ext>
            </a:extLst>
          </p:cNvPr>
          <p:cNvSpPr/>
          <p:nvPr/>
        </p:nvSpPr>
        <p:spPr>
          <a:xfrm>
            <a:off x="1595647" y="3726068"/>
            <a:ext cx="2061952" cy="461665"/>
          </a:xfrm>
          <a:prstGeom prst="rect">
            <a:avLst/>
          </a:prstGeom>
        </p:spPr>
        <p:txBody>
          <a:bodyPr wrap="square">
            <a:spAutoFit/>
          </a:bodyPr>
          <a:lstStyle/>
          <a:p>
            <a:r>
              <a:rPr lang="en-US"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https</a:t>
            </a:r>
            <a:r>
              <a:rPr lang="ru-RU"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a:t>
            </a:r>
            <a:r>
              <a:rPr lang="en-US"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www</a:t>
            </a:r>
            <a:r>
              <a:rPr lang="ru-RU"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a:t>
            </a:r>
            <a:r>
              <a:rPr lang="en-US"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unoosa</a:t>
            </a:r>
            <a:r>
              <a:rPr lang="ru-RU"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a:t>
            </a:r>
            <a:r>
              <a:rPr lang="en-US"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org</a:t>
            </a:r>
            <a:r>
              <a:rPr lang="ru-RU"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a:t>
            </a:r>
            <a:r>
              <a:rPr lang="en-US"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documents</a:t>
            </a:r>
            <a:r>
              <a:rPr lang="ru-RU"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a:t>
            </a:r>
            <a:r>
              <a:rPr lang="en-US"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pdf</a:t>
            </a:r>
            <a:r>
              <a:rPr lang="ru-RU"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a:t>
            </a:r>
            <a:r>
              <a:rPr lang="en-US"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spacelaw</a:t>
            </a:r>
            <a:r>
              <a:rPr lang="ru-RU"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a:t>
            </a:r>
            <a:r>
              <a:rPr lang="en-US"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sd</a:t>
            </a:r>
            <a:r>
              <a:rPr lang="ru-RU"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a:t>
            </a:r>
            <a:r>
              <a:rPr lang="en-US"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IADC</a:t>
            </a:r>
            <a:r>
              <a:rPr lang="ru-RU"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-2002-01-</a:t>
            </a:r>
            <a:r>
              <a:rPr lang="en-US"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IADC</a:t>
            </a:r>
            <a:r>
              <a:rPr lang="ru-RU"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a:t>
            </a:r>
            <a:r>
              <a:rPr lang="en-US"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Space</a:t>
            </a:r>
            <a:r>
              <a:rPr lang="ru-RU"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_</a:t>
            </a:r>
            <a:r>
              <a:rPr lang="en-US"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Debris</a:t>
            </a:r>
            <a:r>
              <a:rPr lang="ru-RU"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a:t>
            </a:r>
            <a:r>
              <a:rPr lang="en-US"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Guidelines</a:t>
            </a:r>
            <a:r>
              <a:rPr lang="ru-RU"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a:t>
            </a:r>
            <a:r>
              <a:rPr lang="en-US"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Revision</a:t>
            </a:r>
            <a:r>
              <a:rPr lang="ru-RU"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1.</a:t>
            </a:r>
            <a:r>
              <a:rPr lang="en-US" sz="800" u="sng" dirty="0">
                <a:solidFill>
                  <a:srgbClr val="00B0F0"/>
                </a:solidFill>
                <a:hlinkClick r:id="rId8" tooltip="https://www.unoosa.org/documents/pdf/spacelaw/sd/IADC-2002-01-IADC-Space_Debris-Guidelines-Revision1.pdf  ">
                  <a:extLst>
                    <a:ext uri="{A12FA001-AC4F-418D-AE19-62706E023703}">
                      <ahyp:hlinkClr xmlns:ahyp="http://schemas.microsoft.com/office/drawing/2018/hyperlinkcolor" val="tx"/>
                    </a:ext>
                  </a:extLst>
                </a:hlinkClick>
              </a:rPr>
              <a:t>pdf</a:t>
            </a:r>
            <a:endParaRPr lang="ru-RU" sz="800" dirty="0">
              <a:solidFill>
                <a:srgbClr val="00B0F0"/>
              </a:solidFill>
            </a:endParaRPr>
          </a:p>
        </p:txBody>
      </p:sp>
      <p:pic>
        <p:nvPicPr>
          <p:cNvPr id="26" name="Рисунок 25">
            <a:extLst>
              <a:ext uri="{FF2B5EF4-FFF2-40B4-BE49-F238E27FC236}">
                <a16:creationId xmlns:a16="http://schemas.microsoft.com/office/drawing/2014/main" id="{C882E0FC-8D28-9840-A608-2AC9C8DAA7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6330" y="4425822"/>
            <a:ext cx="477671" cy="477671"/>
          </a:xfrm>
          <a:prstGeom prst="rect">
            <a:avLst/>
          </a:prstGeom>
        </p:spPr>
      </p:pic>
      <p:sp>
        <p:nvSpPr>
          <p:cNvPr id="27" name="Прямоугольник 26">
            <a:extLst>
              <a:ext uri="{FF2B5EF4-FFF2-40B4-BE49-F238E27FC236}">
                <a16:creationId xmlns:a16="http://schemas.microsoft.com/office/drawing/2014/main" id="{30804657-7C6D-AB41-B74D-F12C40006AF7}"/>
              </a:ext>
            </a:extLst>
          </p:cNvPr>
          <p:cNvSpPr/>
          <p:nvPr/>
        </p:nvSpPr>
        <p:spPr>
          <a:xfrm>
            <a:off x="1595647" y="4414247"/>
            <a:ext cx="1923057" cy="461665"/>
          </a:xfrm>
          <a:prstGeom prst="rect">
            <a:avLst/>
          </a:prstGeom>
        </p:spPr>
        <p:txBody>
          <a:bodyPr wrap="square">
            <a:spAutoFit/>
          </a:bodyPr>
          <a:lstStyle/>
          <a:p>
            <a:r>
              <a:rPr lang="en-US"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https</a:t>
            </a:r>
            <a:r>
              <a:rPr lang="ru-RU"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a:t>
            </a:r>
            <a:r>
              <a:rPr lang="en-US"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www</a:t>
            </a:r>
            <a:r>
              <a:rPr lang="ru-RU"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a:t>
            </a:r>
            <a:r>
              <a:rPr lang="en-US"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unoosa</a:t>
            </a:r>
            <a:r>
              <a:rPr lang="ru-RU"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a:t>
            </a:r>
            <a:r>
              <a:rPr lang="en-US"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org</a:t>
            </a:r>
            <a:r>
              <a:rPr lang="ru-RU"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a:t>
            </a:r>
            <a:r>
              <a:rPr lang="en-US"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res</a:t>
            </a:r>
            <a:r>
              <a:rPr lang="ru-RU"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a:t>
            </a:r>
            <a:r>
              <a:rPr lang="en-US"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oosadoc</a:t>
            </a:r>
            <a:r>
              <a:rPr lang="ru-RU"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a:t>
            </a:r>
            <a:r>
              <a:rPr lang="en-US"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data</a:t>
            </a:r>
            <a:r>
              <a:rPr lang="ru-RU"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a:t>
            </a:r>
            <a:r>
              <a:rPr lang="en-US"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documents</a:t>
            </a:r>
            <a:r>
              <a:rPr lang="ru-RU"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/2021/</a:t>
            </a:r>
            <a:r>
              <a:rPr lang="en-US"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stspace</a:t>
            </a:r>
            <a:r>
              <a:rPr lang="ru-RU"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a:t>
            </a:r>
            <a:r>
              <a:rPr lang="en-US"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stspace</a:t>
            </a:r>
            <a:r>
              <a:rPr lang="ru-RU"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79_0_</a:t>
            </a:r>
            <a:r>
              <a:rPr lang="en-US"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html</a:t>
            </a:r>
            <a:r>
              <a:rPr lang="ru-RU"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a:t>
            </a:r>
            <a:r>
              <a:rPr lang="en-US"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st</a:t>
            </a:r>
            <a:r>
              <a:rPr lang="ru-RU"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_</a:t>
            </a:r>
            <a:r>
              <a:rPr lang="en-US"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space</a:t>
            </a:r>
            <a:r>
              <a:rPr lang="ru-RU"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79</a:t>
            </a:r>
            <a:r>
              <a:rPr lang="en-US"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E</a:t>
            </a:r>
            <a:r>
              <a:rPr lang="ru-RU"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a:t>
            </a:r>
            <a:r>
              <a:rPr lang="en-US" sz="800" u="sng" dirty="0">
                <a:solidFill>
                  <a:srgbClr val="00B0F0"/>
                </a:solidFill>
                <a:hlinkClick r:id="rId10" tooltip="https://www.unoosa.org/res/oosadoc/data/documents/2021/stspace/stspace79_0_html/st_space79E.pdf  ">
                  <a:extLst>
                    <a:ext uri="{A12FA001-AC4F-418D-AE19-62706E023703}">
                      <ahyp:hlinkClr xmlns:ahyp="http://schemas.microsoft.com/office/drawing/2018/hyperlinkcolor" val="tx"/>
                    </a:ext>
                  </a:extLst>
                </a:hlinkClick>
              </a:rPr>
              <a:t>pdf</a:t>
            </a:r>
            <a:endParaRPr lang="ru-RU" sz="800" dirty="0">
              <a:solidFill>
                <a:srgbClr val="00B0F0"/>
              </a:solidFill>
            </a:endParaRPr>
          </a:p>
        </p:txBody>
      </p:sp>
      <p:sp>
        <p:nvSpPr>
          <p:cNvPr id="29" name="Прямоугольник 28">
            <a:extLst>
              <a:ext uri="{FF2B5EF4-FFF2-40B4-BE49-F238E27FC236}">
                <a16:creationId xmlns:a16="http://schemas.microsoft.com/office/drawing/2014/main" id="{9369336A-7388-8E48-B6CF-FB6719FB9846}"/>
              </a:ext>
            </a:extLst>
          </p:cNvPr>
          <p:cNvSpPr/>
          <p:nvPr/>
        </p:nvSpPr>
        <p:spPr>
          <a:xfrm>
            <a:off x="5130079" y="499834"/>
            <a:ext cx="6096000" cy="461665"/>
          </a:xfrm>
          <a:prstGeom prst="rect">
            <a:avLst/>
          </a:prstGeom>
        </p:spPr>
        <p:txBody>
          <a:bodyPr>
            <a:spAutoFit/>
          </a:bodyPr>
          <a:lstStyle/>
          <a:p>
            <a:pPr algn="r">
              <a:spcAft>
                <a:spcPts val="0"/>
              </a:spcAft>
            </a:pPr>
            <a:r>
              <a:rPr lang="ru-RU" sz="1200" i="1" dirty="0">
                <a:solidFill>
                  <a:srgbClr val="414141"/>
                </a:solidFill>
                <a:latin typeface="Georgia" panose="02040502050405020303" pitchFamily="18" charset="0"/>
                <a:ea typeface="Times New Roman" panose="02020603050405020304" pitchFamily="18" charset="0"/>
              </a:rPr>
              <a:t>Закон — не шутка! </a:t>
            </a:r>
            <a:endParaRPr lang="ru-RU" sz="1200" dirty="0">
              <a:latin typeface="Times New Roman" panose="02020603050405020304" pitchFamily="18" charset="0"/>
              <a:ea typeface="Times New Roman" panose="02020603050405020304" pitchFamily="18" charset="0"/>
            </a:endParaRPr>
          </a:p>
          <a:p>
            <a:pPr algn="r">
              <a:spcAft>
                <a:spcPts val="0"/>
              </a:spcAft>
            </a:pPr>
            <a:r>
              <a:rPr lang="ru-RU" sz="1200" i="1" dirty="0">
                <a:solidFill>
                  <a:srgbClr val="414141"/>
                </a:solidFill>
                <a:latin typeface="Georgia" panose="02040502050405020303" pitchFamily="18" charset="0"/>
                <a:ea typeface="Times New Roman" panose="02020603050405020304" pitchFamily="18" charset="0"/>
              </a:rPr>
              <a:t>О. Генри</a:t>
            </a:r>
            <a:endParaRPr lang="ru-RU" sz="1200" dirty="0">
              <a:effectLst/>
              <a:latin typeface="Times New Roman" panose="02020603050405020304" pitchFamily="18" charset="0"/>
              <a:ea typeface="Times New Roman" panose="02020603050405020304" pitchFamily="18" charset="0"/>
            </a:endParaRPr>
          </a:p>
        </p:txBody>
      </p:sp>
      <p:sp>
        <p:nvSpPr>
          <p:cNvPr id="30" name="Rectangle 1">
            <a:extLst>
              <a:ext uri="{FF2B5EF4-FFF2-40B4-BE49-F238E27FC236}">
                <a16:creationId xmlns:a16="http://schemas.microsoft.com/office/drawing/2014/main" id="{2A2A6BFB-2F27-2147-B6ED-4259836472C3}"/>
              </a:ext>
            </a:extLst>
          </p:cNvPr>
          <p:cNvSpPr>
            <a:spLocks noChangeArrowheads="1"/>
          </p:cNvSpPr>
          <p:nvPr/>
        </p:nvSpPr>
        <p:spPr bwMode="auto">
          <a:xfrm>
            <a:off x="11708545" y="6293813"/>
            <a:ext cx="993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dirty="0">
                <a:solidFill>
                  <a:schemeClr val="bg1">
                    <a:lumMod val="75000"/>
                  </a:schemeClr>
                </a:solidFill>
              </a:rPr>
              <a:t>6</a:t>
            </a:r>
            <a:endParaRPr lang="ru-RU" sz="1400" dirty="0">
              <a:solidFill>
                <a:schemeClr val="bg1">
                  <a:lumMod val="75000"/>
                </a:schemeClr>
              </a:solidFill>
            </a:endParaRPr>
          </a:p>
        </p:txBody>
      </p:sp>
      <p:pic>
        <p:nvPicPr>
          <p:cNvPr id="25" name="Рисунок 24">
            <a:extLst>
              <a:ext uri="{FF2B5EF4-FFF2-40B4-BE49-F238E27FC236}">
                <a16:creationId xmlns:a16="http://schemas.microsoft.com/office/drawing/2014/main" id="{4941F950-456F-8F45-BC4B-B76CCFDE7D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49605" y="403894"/>
            <a:ext cx="604178" cy="604178"/>
          </a:xfrm>
          <a:prstGeom prst="rect">
            <a:avLst/>
          </a:prstGeom>
        </p:spPr>
      </p:pic>
      <p:pic>
        <p:nvPicPr>
          <p:cNvPr id="28" name="Рисунок 27">
            <a:extLst>
              <a:ext uri="{FF2B5EF4-FFF2-40B4-BE49-F238E27FC236}">
                <a16:creationId xmlns:a16="http://schemas.microsoft.com/office/drawing/2014/main" id="{2691CCBC-D2E3-9940-98F4-6CD5C558986E}"/>
              </a:ext>
            </a:extLst>
          </p:cNvPr>
          <p:cNvPicPr>
            <a:picLocks noChangeAspect="1"/>
          </p:cNvPicPr>
          <p:nvPr/>
        </p:nvPicPr>
        <p:blipFill>
          <a:blip r:embed="rId12"/>
          <a:stretch>
            <a:fillRect/>
          </a:stretch>
        </p:blipFill>
        <p:spPr>
          <a:xfrm>
            <a:off x="1010688" y="1962770"/>
            <a:ext cx="534610" cy="534610"/>
          </a:xfrm>
          <a:prstGeom prst="rect">
            <a:avLst/>
          </a:prstGeom>
        </p:spPr>
      </p:pic>
    </p:spTree>
    <p:extLst>
      <p:ext uri="{BB962C8B-B14F-4D97-AF65-F5344CB8AC3E}">
        <p14:creationId xmlns:p14="http://schemas.microsoft.com/office/powerpoint/2010/main" val="3100187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62B35F90-4719-3E4B-9DBF-7A19455CDD27}"/>
              </a:ext>
            </a:extLst>
          </p:cNvPr>
          <p:cNvSpPr>
            <a:spLocks noChangeArrowheads="1"/>
          </p:cNvSpPr>
          <p:nvPr/>
        </p:nvSpPr>
        <p:spPr bwMode="auto">
          <a:xfrm>
            <a:off x="11708545" y="6293813"/>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dirty="0">
                <a:solidFill>
                  <a:schemeClr val="bg1">
                    <a:lumMod val="75000"/>
                  </a:schemeClr>
                </a:solidFill>
              </a:rPr>
              <a:t>7</a:t>
            </a:r>
            <a:endParaRPr lang="ru-RU" sz="1400" dirty="0">
              <a:solidFill>
                <a:schemeClr val="bg1">
                  <a:lumMod val="75000"/>
                </a:schemeClr>
              </a:solidFill>
            </a:endParaRPr>
          </a:p>
        </p:txBody>
      </p:sp>
      <p:sp>
        <p:nvSpPr>
          <p:cNvPr id="9" name="Прямоугольник 8">
            <a:extLst>
              <a:ext uri="{FF2B5EF4-FFF2-40B4-BE49-F238E27FC236}">
                <a16:creationId xmlns:a16="http://schemas.microsoft.com/office/drawing/2014/main" id="{EE43D604-E049-B947-B057-2C997B421914}"/>
              </a:ext>
            </a:extLst>
          </p:cNvPr>
          <p:cNvSpPr/>
          <p:nvPr/>
        </p:nvSpPr>
        <p:spPr>
          <a:xfrm>
            <a:off x="1006171" y="369526"/>
            <a:ext cx="10179658" cy="769441"/>
          </a:xfrm>
          <a:prstGeom prst="rect">
            <a:avLst/>
          </a:prstGeom>
        </p:spPr>
        <p:txBody>
          <a:bodyPr wrap="square">
            <a:spAutoFit/>
          </a:bodyPr>
          <a:lstStyle/>
          <a:p>
            <a:pPr algn="ctr"/>
            <a:r>
              <a:rPr lang="ru-RU" sz="2200" b="1" dirty="0">
                <a:solidFill>
                  <a:srgbClr val="00B0F0"/>
                </a:solidFill>
                <a:latin typeface="Arial" panose="020B0604020202020204" pitchFamily="34" charset="0"/>
                <a:cs typeface="Arial" panose="020B0604020202020204" pitchFamily="34" charset="0"/>
              </a:rPr>
              <a:t>АМЕРИКАНЦЫ ВСЕГДА НАХОДЯТ ЕДИНСТВЕННО ВЕРНОЕ РЕШЕНИЕ. </a:t>
            </a:r>
            <a:endParaRPr lang="ru-RU" sz="2200" dirty="0">
              <a:solidFill>
                <a:srgbClr val="00B0F0"/>
              </a:solidFill>
              <a:latin typeface="Arial" panose="020B0604020202020204" pitchFamily="34" charset="0"/>
              <a:cs typeface="Arial" panose="020B0604020202020204" pitchFamily="34" charset="0"/>
            </a:endParaRPr>
          </a:p>
          <a:p>
            <a:pPr algn="ctr"/>
            <a:r>
              <a:rPr lang="ru-RU" sz="2200" b="1" dirty="0">
                <a:solidFill>
                  <a:srgbClr val="00B0F0"/>
                </a:solidFill>
                <a:latin typeface="Arial" panose="020B0604020202020204" pitchFamily="34" charset="0"/>
                <a:cs typeface="Arial" panose="020B0604020202020204" pitchFamily="34" charset="0"/>
              </a:rPr>
              <a:t>ПОСЛЕ ТОГО, КАК ПЕРЕПРОБУЮТ ВСЕ ОСТАЛЬНЫЕ.</a:t>
            </a:r>
            <a:endParaRPr lang="ru-RU" sz="2200" dirty="0">
              <a:solidFill>
                <a:srgbClr val="00B0F0"/>
              </a:solidFill>
              <a:effectLst/>
              <a:latin typeface="Arial" panose="020B0604020202020204" pitchFamily="34" charset="0"/>
              <a:cs typeface="Arial" panose="020B0604020202020204" pitchFamily="34" charset="0"/>
            </a:endParaRPr>
          </a:p>
        </p:txBody>
      </p:sp>
      <p:sp>
        <p:nvSpPr>
          <p:cNvPr id="10" name="Прямоугольник 9">
            <a:extLst>
              <a:ext uri="{FF2B5EF4-FFF2-40B4-BE49-F238E27FC236}">
                <a16:creationId xmlns:a16="http://schemas.microsoft.com/office/drawing/2014/main" id="{3BE5442F-CF34-0F44-B033-0F54A58F9679}"/>
              </a:ext>
            </a:extLst>
          </p:cNvPr>
          <p:cNvSpPr/>
          <p:nvPr/>
        </p:nvSpPr>
        <p:spPr>
          <a:xfrm>
            <a:off x="4823252" y="1257216"/>
            <a:ext cx="6213716" cy="2308324"/>
          </a:xfrm>
          <a:prstGeom prst="rect">
            <a:avLst/>
          </a:prstGeom>
        </p:spPr>
        <p:txBody>
          <a:bodyPr wrap="square">
            <a:spAutoFit/>
          </a:bodyPr>
          <a:lstStyle/>
          <a:p>
            <a:pPr algn="just"/>
            <a:r>
              <a:rPr lang="ru-RU" sz="1200" b="1" dirty="0">
                <a:latin typeface="Arial" panose="020B0604020202020204" pitchFamily="34" charset="0"/>
                <a:cs typeface="Arial" panose="020B0604020202020204" pitchFamily="34" charset="0"/>
              </a:rPr>
              <a:t>Май 2018 </a:t>
            </a:r>
            <a:r>
              <a:rPr lang="ru-RU" sz="1200" dirty="0">
                <a:latin typeface="Arial" panose="020B0604020202020204" pitchFamily="34" charset="0"/>
                <a:cs typeface="Arial" panose="020B0604020202020204" pitchFamily="34" charset="0"/>
              </a:rPr>
              <a:t>– Директива об упорядочении правил коммерческого использования космического</a:t>
            </a:r>
            <a:r>
              <a:rPr lang="en-US" sz="1200" dirty="0">
                <a:latin typeface="Arial" panose="020B0604020202020204" pitchFamily="34" charset="0"/>
                <a:cs typeface="Arial" panose="020B0604020202020204" pitchFamily="34" charset="0"/>
              </a:rPr>
              <a:t> </a:t>
            </a:r>
            <a:r>
              <a:rPr lang="ru-RU" sz="1200" dirty="0">
                <a:latin typeface="Arial" panose="020B0604020202020204" pitchFamily="34" charset="0"/>
                <a:cs typeface="Arial" panose="020B0604020202020204" pitchFamily="34" charset="0"/>
              </a:rPr>
              <a:t>пространства (</a:t>
            </a:r>
            <a:r>
              <a:rPr lang="en" sz="1200" dirty="0">
                <a:latin typeface="Arial" panose="020B0604020202020204" pitchFamily="34" charset="0"/>
                <a:cs typeface="Arial" panose="020B0604020202020204" pitchFamily="34" charset="0"/>
              </a:rPr>
              <a:t>Space Policy Directive 2 – Streamlining Regulations on Commercial Use of Space): </a:t>
            </a:r>
            <a:r>
              <a:rPr lang="ru-RU" sz="1200" dirty="0">
                <a:latin typeface="Arial" panose="020B0604020202020204" pitchFamily="34" charset="0"/>
                <a:cs typeface="Arial" panose="020B0604020202020204" pitchFamily="34" charset="0"/>
              </a:rPr>
              <a:t>меры</a:t>
            </a:r>
            <a:r>
              <a:rPr lang="en-US" sz="1200" dirty="0">
                <a:latin typeface="Arial" panose="020B0604020202020204" pitchFamily="34" charset="0"/>
                <a:cs typeface="Arial" panose="020B0604020202020204" pitchFamily="34" charset="0"/>
              </a:rPr>
              <a:t> </a:t>
            </a:r>
            <a:r>
              <a:rPr lang="ru-RU" sz="1200" dirty="0">
                <a:latin typeface="Arial" panose="020B0604020202020204" pitchFamily="34" charset="0"/>
                <a:cs typeface="Arial" panose="020B0604020202020204" pitchFamily="34" charset="0"/>
              </a:rPr>
              <a:t>регуляторного характера и рекомендации об оказании содействия развитию коммерческой космической</a:t>
            </a:r>
            <a:r>
              <a:rPr lang="en-US" sz="1200" dirty="0">
                <a:latin typeface="Arial" panose="020B0604020202020204" pitchFamily="34" charset="0"/>
                <a:cs typeface="Arial" panose="020B0604020202020204" pitchFamily="34" charset="0"/>
              </a:rPr>
              <a:t> </a:t>
            </a:r>
            <a:r>
              <a:rPr lang="ru-RU" sz="1200" dirty="0">
                <a:latin typeface="Arial" panose="020B0604020202020204" pitchFamily="34" charset="0"/>
                <a:cs typeface="Arial" panose="020B0604020202020204" pitchFamily="34" charset="0"/>
              </a:rPr>
              <a:t>деятельности, указание о проведении организационных мероприятий для создания </a:t>
            </a:r>
            <a:br>
              <a:rPr lang="en-US" sz="1200" dirty="0">
                <a:latin typeface="Arial" panose="020B0604020202020204" pitchFamily="34" charset="0"/>
                <a:cs typeface="Arial" panose="020B0604020202020204" pitchFamily="34" charset="0"/>
              </a:rPr>
            </a:br>
            <a:r>
              <a:rPr lang="ru-RU" sz="1200" dirty="0">
                <a:latin typeface="Arial" panose="020B0604020202020204" pitchFamily="34" charset="0"/>
                <a:cs typeface="Arial" panose="020B0604020202020204" pitchFamily="34" charset="0"/>
              </a:rPr>
              <a:t>в Министерстве</a:t>
            </a:r>
            <a:r>
              <a:rPr lang="en-US" sz="1200" dirty="0">
                <a:latin typeface="Arial" panose="020B0604020202020204" pitchFamily="34" charset="0"/>
                <a:cs typeface="Arial" panose="020B0604020202020204" pitchFamily="34" charset="0"/>
              </a:rPr>
              <a:t> </a:t>
            </a:r>
            <a:r>
              <a:rPr lang="ru-RU" sz="1200" dirty="0">
                <a:latin typeface="Arial" panose="020B0604020202020204" pitchFamily="34" charset="0"/>
                <a:cs typeface="Arial" panose="020B0604020202020204" pitchFamily="34" charset="0"/>
              </a:rPr>
              <a:t>торговли структуры, отвечающей за коммерческий космос.</a:t>
            </a:r>
            <a:endParaRPr lang="en-US" sz="1200" dirty="0">
              <a:latin typeface="Arial" panose="020B0604020202020204" pitchFamily="34" charset="0"/>
              <a:cs typeface="Arial" panose="020B0604020202020204" pitchFamily="34" charset="0"/>
            </a:endParaRPr>
          </a:p>
          <a:p>
            <a:pPr algn="just"/>
            <a:endParaRPr lang="ru-RU" sz="1200" dirty="0">
              <a:latin typeface="Arial" panose="020B0604020202020204" pitchFamily="34" charset="0"/>
              <a:cs typeface="Arial" panose="020B0604020202020204" pitchFamily="34" charset="0"/>
            </a:endParaRPr>
          </a:p>
          <a:p>
            <a:pPr algn="just"/>
            <a:r>
              <a:rPr lang="ru-RU" sz="1200" b="1" dirty="0">
                <a:latin typeface="Arial" panose="020B0604020202020204" pitchFamily="34" charset="0"/>
                <a:cs typeface="Arial" panose="020B0604020202020204" pitchFamily="34" charset="0"/>
              </a:rPr>
              <a:t>Июнь 2023 </a:t>
            </a:r>
            <a:r>
              <a:rPr lang="en-US" sz="1200" b="1" dirty="0">
                <a:latin typeface="Arial" panose="020B0604020202020204" pitchFamily="34" charset="0"/>
                <a:cs typeface="Arial" panose="020B0604020202020204" pitchFamily="34" charset="0"/>
              </a:rPr>
              <a:t>–</a:t>
            </a:r>
            <a:r>
              <a:rPr lang="ru-RU" sz="1200" dirty="0">
                <a:latin typeface="Arial" panose="020B0604020202020204" pitchFamily="34" charset="0"/>
                <a:cs typeface="Arial" panose="020B0604020202020204" pitchFamily="34" charset="0"/>
              </a:rPr>
              <a:t> Директива о национальной политике управления космическим движением (</a:t>
            </a:r>
            <a:r>
              <a:rPr lang="en" sz="1200" dirty="0">
                <a:latin typeface="Arial" panose="020B0604020202020204" pitchFamily="34" charset="0"/>
                <a:cs typeface="Arial" panose="020B0604020202020204" pitchFamily="34" charset="0"/>
              </a:rPr>
              <a:t>Space Policy Directive 3 – National Space Traffic Management Policy): </a:t>
            </a:r>
            <a:r>
              <a:rPr lang="ru-RU" sz="1200" u="sng" dirty="0">
                <a:latin typeface="Arial" panose="020B0604020202020204" pitchFamily="34" charset="0"/>
                <a:cs typeface="Arial" panose="020B0604020202020204" pitchFamily="34" charset="0"/>
              </a:rPr>
              <a:t>«Орбитальный мусор, или космический мусор,</a:t>
            </a:r>
            <a:r>
              <a:rPr lang="en-US" sz="1200" u="sng" dirty="0">
                <a:latin typeface="Arial" panose="020B0604020202020204" pitchFamily="34" charset="0"/>
                <a:cs typeface="Arial" panose="020B0604020202020204" pitchFamily="34" charset="0"/>
              </a:rPr>
              <a:t> </a:t>
            </a:r>
            <a:r>
              <a:rPr lang="ru-RU" sz="1200" u="sng" dirty="0">
                <a:latin typeface="Arial" panose="020B0604020202020204" pitchFamily="34" charset="0"/>
                <a:cs typeface="Arial" panose="020B0604020202020204" pitchFamily="34" charset="0"/>
              </a:rPr>
              <a:t>означает любой созданный человеком космический объект, вращающийся вокруг Земли, который</a:t>
            </a:r>
            <a:r>
              <a:rPr lang="en-US" sz="1200" u="sng" dirty="0">
                <a:latin typeface="Arial" panose="020B0604020202020204" pitchFamily="34" charset="0"/>
                <a:cs typeface="Arial" panose="020B0604020202020204" pitchFamily="34" charset="0"/>
              </a:rPr>
              <a:t> </a:t>
            </a:r>
            <a:r>
              <a:rPr lang="ru-RU" sz="1200" u="sng" dirty="0">
                <a:latin typeface="Arial" panose="020B0604020202020204" pitchFamily="34" charset="0"/>
                <a:cs typeface="Arial" panose="020B0604020202020204" pitchFamily="34" charset="0"/>
              </a:rPr>
              <a:t>больше не служит какой-либо полезной цели»</a:t>
            </a:r>
            <a:r>
              <a:rPr lang="en-US" sz="1200" u="sng" dirty="0">
                <a:latin typeface="Arial" panose="020B0604020202020204" pitchFamily="34" charset="0"/>
                <a:cs typeface="Arial" panose="020B0604020202020204" pitchFamily="34" charset="0"/>
              </a:rPr>
              <a:t>.</a:t>
            </a:r>
            <a:endParaRPr lang="ru-RU" sz="1200" u="sng" dirty="0">
              <a:effectLst/>
              <a:latin typeface="Arial" panose="020B0604020202020204" pitchFamily="34" charset="0"/>
              <a:cs typeface="Arial" panose="020B0604020202020204" pitchFamily="34" charset="0"/>
            </a:endParaRPr>
          </a:p>
        </p:txBody>
      </p:sp>
      <p:sp>
        <p:nvSpPr>
          <p:cNvPr id="12" name="Прямоугольник 11">
            <a:extLst>
              <a:ext uri="{FF2B5EF4-FFF2-40B4-BE49-F238E27FC236}">
                <a16:creationId xmlns:a16="http://schemas.microsoft.com/office/drawing/2014/main" id="{3E9CDE35-CA7C-714B-8653-29F2C2580D71}"/>
              </a:ext>
            </a:extLst>
          </p:cNvPr>
          <p:cNvSpPr/>
          <p:nvPr/>
        </p:nvSpPr>
        <p:spPr>
          <a:xfrm>
            <a:off x="4823252" y="3967525"/>
            <a:ext cx="4293679" cy="2677656"/>
          </a:xfrm>
          <a:prstGeom prst="rect">
            <a:avLst/>
          </a:prstGeom>
        </p:spPr>
        <p:txBody>
          <a:bodyPr wrap="square">
            <a:spAutoFit/>
          </a:bodyPr>
          <a:lstStyle/>
          <a:p>
            <a:pPr algn="just"/>
            <a:r>
              <a:rPr lang="en" sz="1200" b="1" dirty="0"/>
              <a:t>SPD-3</a:t>
            </a:r>
            <a:r>
              <a:rPr lang="ru-RU" sz="1200" b="1" dirty="0"/>
              <a:t>: </a:t>
            </a:r>
            <a:r>
              <a:rPr lang="ru-RU" sz="1200" dirty="0"/>
              <a:t>передать от Министерства обороны основные сервисы в области космической</a:t>
            </a:r>
            <a:r>
              <a:rPr lang="en-US" sz="1200" dirty="0"/>
              <a:t> </a:t>
            </a:r>
            <a:r>
              <a:rPr lang="ru-RU" sz="1200" dirty="0"/>
              <a:t>ситуационной осведомлённости гражданскому ведомству</a:t>
            </a:r>
            <a:r>
              <a:rPr lang="en-US" sz="1200" dirty="0"/>
              <a:t>.</a:t>
            </a:r>
          </a:p>
          <a:p>
            <a:pPr algn="just"/>
            <a:endParaRPr lang="en-US" sz="1200" dirty="0"/>
          </a:p>
          <a:p>
            <a:pPr algn="just"/>
            <a:r>
              <a:rPr lang="ru-RU" sz="1200" dirty="0"/>
              <a:t> </a:t>
            </a:r>
          </a:p>
          <a:p>
            <a:pPr algn="just"/>
            <a:r>
              <a:rPr lang="ru-RU" sz="1200" b="1" dirty="0"/>
              <a:t>Июль 2023 </a:t>
            </a:r>
            <a:r>
              <a:rPr lang="ru-RU" sz="1200" dirty="0"/>
              <a:t>– Управление космической торговли презентовало дорожную </a:t>
            </a:r>
            <a:r>
              <a:rPr lang="en" sz="1200" dirty="0"/>
              <a:t>Traffic Coordination System for Space (</a:t>
            </a:r>
            <a:r>
              <a:rPr lang="en" sz="1200" dirty="0" err="1"/>
              <a:t>TraCSS</a:t>
            </a:r>
            <a:r>
              <a:rPr lang="en" sz="1200" dirty="0"/>
              <a:t>) </a:t>
            </a:r>
            <a:r>
              <a:rPr lang="ru-RU" sz="1200" dirty="0"/>
              <a:t>и заявило, что будет развивать систему предоставления данных</a:t>
            </a:r>
            <a:r>
              <a:rPr lang="en-US" sz="1200" dirty="0"/>
              <a:t> </a:t>
            </a:r>
            <a:r>
              <a:rPr lang="ru-RU" sz="1200" dirty="0"/>
              <a:t>о космической ситуационной осведомлённости, которая объединит данные государства и коммерческих</a:t>
            </a:r>
            <a:r>
              <a:rPr lang="en-US" sz="1200" dirty="0"/>
              <a:t> </a:t>
            </a:r>
            <a:r>
              <a:rPr lang="ru-RU" sz="1200" dirty="0"/>
              <a:t>компаний «для предоставления действенной космической ситуационной осведомлённости гражданским и</a:t>
            </a:r>
            <a:r>
              <a:rPr lang="en-US" sz="1200" dirty="0"/>
              <a:t> </a:t>
            </a:r>
            <a:r>
              <a:rPr lang="ru-RU" sz="1200" dirty="0"/>
              <a:t>коммерческим спутниковым операторам». </a:t>
            </a:r>
          </a:p>
        </p:txBody>
      </p:sp>
      <p:pic>
        <p:nvPicPr>
          <p:cNvPr id="13" name="Рисунок 12">
            <a:extLst>
              <a:ext uri="{FF2B5EF4-FFF2-40B4-BE49-F238E27FC236}">
                <a16:creationId xmlns:a16="http://schemas.microsoft.com/office/drawing/2014/main" id="{73798EE0-35EB-1B46-9E31-64913A7EED74}"/>
              </a:ext>
            </a:extLst>
          </p:cNvPr>
          <p:cNvPicPr/>
          <p:nvPr/>
        </p:nvPicPr>
        <p:blipFill>
          <a:blip r:embed="rId2"/>
          <a:stretch>
            <a:fillRect/>
          </a:stretch>
        </p:blipFill>
        <p:spPr>
          <a:xfrm>
            <a:off x="-389868" y="1257216"/>
            <a:ext cx="5042264" cy="5304840"/>
          </a:xfrm>
          <a:prstGeom prst="rect">
            <a:avLst/>
          </a:prstGeom>
        </p:spPr>
      </p:pic>
      <p:sp>
        <p:nvSpPr>
          <p:cNvPr id="11" name="Прямоугольник 10">
            <a:extLst>
              <a:ext uri="{FF2B5EF4-FFF2-40B4-BE49-F238E27FC236}">
                <a16:creationId xmlns:a16="http://schemas.microsoft.com/office/drawing/2014/main" id="{B2263ED3-2CAC-5F48-A9A5-AE66103087BB}"/>
              </a:ext>
            </a:extLst>
          </p:cNvPr>
          <p:cNvSpPr/>
          <p:nvPr/>
        </p:nvSpPr>
        <p:spPr>
          <a:xfrm>
            <a:off x="10037755" y="3911568"/>
            <a:ext cx="999214" cy="784830"/>
          </a:xfrm>
          <a:prstGeom prst="rect">
            <a:avLst/>
          </a:prstGeom>
        </p:spPr>
        <p:txBody>
          <a:bodyPr wrap="square">
            <a:spAutoFit/>
          </a:bodyPr>
          <a:lstStyle/>
          <a:p>
            <a:r>
              <a:rPr lang="en" sz="900" u="sng"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3" tooltip="https://globalaffairs.ru/articles/kosmicheskoe-nasledie-trampa/   ">
                  <a:extLst>
                    <a:ext uri="{A12FA001-AC4F-418D-AE19-62706E023703}">
                      <ahyp:hlinkClr xmlns:ahyp="http://schemas.microsoft.com/office/drawing/2018/hyperlinkcolor" val="tx"/>
                    </a:ext>
                  </a:extLst>
                </a:hlinkClick>
              </a:rPr>
              <a:t>https://globalaffairs.ru/articles/kosmicheskoe-nasledie-trampa/</a:t>
            </a:r>
            <a:endParaRPr lang="ru-RU" sz="900" dirty="0">
              <a:solidFill>
                <a:srgbClr val="00B0F0"/>
              </a:solidFill>
              <a:latin typeface="Arial" panose="020B0604020202020204" pitchFamily="34" charset="0"/>
              <a:cs typeface="Arial" panose="020B0604020202020204" pitchFamily="34" charset="0"/>
            </a:endParaRPr>
          </a:p>
        </p:txBody>
      </p:sp>
      <p:pic>
        <p:nvPicPr>
          <p:cNvPr id="15" name="Рисунок 14">
            <a:extLst>
              <a:ext uri="{FF2B5EF4-FFF2-40B4-BE49-F238E27FC236}">
                <a16:creationId xmlns:a16="http://schemas.microsoft.com/office/drawing/2014/main" id="{BD2CD6EB-A5C2-EE4F-8E6F-02726822D7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7786" y="3953810"/>
            <a:ext cx="749968" cy="749968"/>
          </a:xfrm>
          <a:prstGeom prst="rect">
            <a:avLst/>
          </a:prstGeom>
        </p:spPr>
      </p:pic>
      <p:pic>
        <p:nvPicPr>
          <p:cNvPr id="17" name="Рисунок 16">
            <a:extLst>
              <a:ext uri="{FF2B5EF4-FFF2-40B4-BE49-F238E27FC236}">
                <a16:creationId xmlns:a16="http://schemas.microsoft.com/office/drawing/2014/main" id="{2A4B6E92-ED52-474D-90CF-CA6CED0281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7787" y="4915079"/>
            <a:ext cx="749968" cy="749968"/>
          </a:xfrm>
          <a:prstGeom prst="rect">
            <a:avLst/>
          </a:prstGeom>
        </p:spPr>
      </p:pic>
      <p:sp>
        <p:nvSpPr>
          <p:cNvPr id="19" name="Прямоугольник 18">
            <a:extLst>
              <a:ext uri="{FF2B5EF4-FFF2-40B4-BE49-F238E27FC236}">
                <a16:creationId xmlns:a16="http://schemas.microsoft.com/office/drawing/2014/main" id="{D30D9DDA-E0D9-1D4E-8880-058274DB284A}"/>
              </a:ext>
            </a:extLst>
          </p:cNvPr>
          <p:cNvSpPr/>
          <p:nvPr/>
        </p:nvSpPr>
        <p:spPr>
          <a:xfrm>
            <a:off x="10037755" y="4866931"/>
            <a:ext cx="999214" cy="646331"/>
          </a:xfrm>
          <a:prstGeom prst="rect">
            <a:avLst/>
          </a:prstGeom>
        </p:spPr>
        <p:txBody>
          <a:bodyPr wrap="square">
            <a:spAutoFit/>
          </a:bodyPr>
          <a:lstStyle/>
          <a:p>
            <a:r>
              <a:rPr lang="en-US" sz="900" u="sng" dirty="0">
                <a:solidFill>
                  <a:srgbClr val="00B0F0"/>
                </a:solidFill>
                <a:hlinkClick r:id="rId6" tooltip="https://globalaffairs.ru/articles/kosmicheskie-shtrafy/   ">
                  <a:extLst>
                    <a:ext uri="{A12FA001-AC4F-418D-AE19-62706E023703}">
                      <ahyp:hlinkClr xmlns:ahyp="http://schemas.microsoft.com/office/drawing/2018/hyperlinkcolor" val="tx"/>
                    </a:ext>
                  </a:extLst>
                </a:hlinkClick>
              </a:rPr>
              <a:t>https://globalaffairs.ru/articles/kosmicheskie-shtrafy/</a:t>
            </a:r>
            <a:endParaRPr lang="ru-RU" sz="900" dirty="0">
              <a:solidFill>
                <a:srgbClr val="00B0F0"/>
              </a:solidFill>
            </a:endParaRPr>
          </a:p>
        </p:txBody>
      </p:sp>
      <p:pic>
        <p:nvPicPr>
          <p:cNvPr id="14" name="Рисунок 13">
            <a:extLst>
              <a:ext uri="{FF2B5EF4-FFF2-40B4-BE49-F238E27FC236}">
                <a16:creationId xmlns:a16="http://schemas.microsoft.com/office/drawing/2014/main" id="{1A28D88D-D395-8E4E-9864-4CB668D834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49605" y="403894"/>
            <a:ext cx="604178" cy="604178"/>
          </a:xfrm>
          <a:prstGeom prst="rect">
            <a:avLst/>
          </a:prstGeom>
        </p:spPr>
      </p:pic>
    </p:spTree>
    <p:extLst>
      <p:ext uri="{BB962C8B-B14F-4D97-AF65-F5344CB8AC3E}">
        <p14:creationId xmlns:p14="http://schemas.microsoft.com/office/powerpoint/2010/main" val="2528550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840A606E-5585-DD4A-9C6B-11B7E10644B7}"/>
              </a:ext>
            </a:extLst>
          </p:cNvPr>
          <p:cNvSpPr>
            <a:spLocks noChangeArrowheads="1"/>
          </p:cNvSpPr>
          <p:nvPr/>
        </p:nvSpPr>
        <p:spPr bwMode="auto">
          <a:xfrm>
            <a:off x="11719696" y="6293813"/>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dirty="0">
                <a:solidFill>
                  <a:schemeClr val="bg1">
                    <a:lumMod val="75000"/>
                  </a:schemeClr>
                </a:solidFill>
              </a:rPr>
              <a:t>8</a:t>
            </a:r>
            <a:endParaRPr lang="ru-RU" sz="1400" dirty="0">
              <a:solidFill>
                <a:schemeClr val="bg1">
                  <a:lumMod val="75000"/>
                </a:schemeClr>
              </a:solidFill>
            </a:endParaRPr>
          </a:p>
        </p:txBody>
      </p:sp>
      <p:sp>
        <p:nvSpPr>
          <p:cNvPr id="10" name="Прямоугольник 9">
            <a:extLst>
              <a:ext uri="{FF2B5EF4-FFF2-40B4-BE49-F238E27FC236}">
                <a16:creationId xmlns:a16="http://schemas.microsoft.com/office/drawing/2014/main" id="{4B326901-672C-1343-9759-99DF952E2236}"/>
              </a:ext>
            </a:extLst>
          </p:cNvPr>
          <p:cNvSpPr/>
          <p:nvPr/>
        </p:nvSpPr>
        <p:spPr>
          <a:xfrm>
            <a:off x="1006171" y="369526"/>
            <a:ext cx="10179658" cy="523220"/>
          </a:xfrm>
          <a:prstGeom prst="rect">
            <a:avLst/>
          </a:prstGeom>
        </p:spPr>
        <p:txBody>
          <a:bodyPr wrap="square">
            <a:spAutoFit/>
          </a:bodyPr>
          <a:lstStyle/>
          <a:p>
            <a:pPr algn="ctr"/>
            <a:r>
              <a:rPr lang="ru-RU" sz="2800" b="1" dirty="0">
                <a:solidFill>
                  <a:srgbClr val="00B0F0"/>
                </a:solidFill>
              </a:rPr>
              <a:t>ТРИ КОРЗИНЫ ДЛЯ КОСМИЧЕСКОГО МУСОРА</a:t>
            </a:r>
            <a:endParaRPr lang="ru-RU" sz="2800" dirty="0">
              <a:solidFill>
                <a:srgbClr val="00B0F0"/>
              </a:solidFill>
            </a:endParaRPr>
          </a:p>
        </p:txBody>
      </p:sp>
      <p:sp>
        <p:nvSpPr>
          <p:cNvPr id="2" name="Прямоугольник 1">
            <a:extLst>
              <a:ext uri="{FF2B5EF4-FFF2-40B4-BE49-F238E27FC236}">
                <a16:creationId xmlns:a16="http://schemas.microsoft.com/office/drawing/2014/main" id="{C0F49497-2D4E-254E-97D9-015AD4D80A5A}"/>
              </a:ext>
            </a:extLst>
          </p:cNvPr>
          <p:cNvSpPr/>
          <p:nvPr/>
        </p:nvSpPr>
        <p:spPr>
          <a:xfrm>
            <a:off x="781397" y="1042699"/>
            <a:ext cx="10404432" cy="1877437"/>
          </a:xfrm>
          <a:prstGeom prst="rect">
            <a:avLst/>
          </a:prstGeom>
        </p:spPr>
        <p:txBody>
          <a:bodyPr wrap="square">
            <a:spAutoFit/>
          </a:bodyPr>
          <a:lstStyle/>
          <a:p>
            <a:pPr algn="just">
              <a:spcBef>
                <a:spcPts val="600"/>
              </a:spcBef>
            </a:pPr>
            <a:r>
              <a:rPr lang="ru-RU" sz="1600" b="1" i="1" dirty="0">
                <a:solidFill>
                  <a:schemeClr val="tx2">
                    <a:lumMod val="50000"/>
                  </a:schemeClr>
                </a:solidFill>
                <a:latin typeface="Arial" panose="020B0604020202020204" pitchFamily="34" charset="0"/>
                <a:ea typeface="Times New Roman" panose="02020603050405020304" pitchFamily="18" charset="0"/>
                <a:cs typeface="Arial" panose="020B0604020202020204" pitchFamily="34" charset="0"/>
              </a:rPr>
              <a:t>HORIZON</a:t>
            </a:r>
            <a:r>
              <a:rPr lang="en-US" sz="1600" b="1" i="1" dirty="0">
                <a:solidFill>
                  <a:schemeClr val="tx2">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ru-RU" sz="1600" b="1" i="1" dirty="0">
                <a:solidFill>
                  <a:schemeClr val="tx2">
                    <a:lumMod val="50000"/>
                  </a:schemeClr>
                </a:solidFill>
                <a:latin typeface="Arial" panose="020B0604020202020204" pitchFamily="34" charset="0"/>
                <a:ea typeface="Times New Roman" panose="02020603050405020304" pitchFamily="18" charset="0"/>
                <a:cs typeface="Arial" panose="020B0604020202020204" pitchFamily="34" charset="0"/>
              </a:rPr>
              <a:t>(НАСА)</a:t>
            </a:r>
            <a:r>
              <a:rPr lang="en-US" sz="1600" b="1" i="1" dirty="0">
                <a:solidFill>
                  <a:schemeClr val="tx2">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1600" i="1" dirty="0">
                <a:solidFill>
                  <a:srgbClr val="212529"/>
                </a:solidFill>
                <a:latin typeface="Arial" panose="020B0604020202020204" pitchFamily="34" charset="0"/>
                <a:ea typeface="Times New Roman" panose="02020603050405020304" pitchFamily="18" charset="0"/>
                <a:cs typeface="Arial" panose="020B0604020202020204" pitchFamily="34" charset="0"/>
              </a:rPr>
              <a:t>–</a:t>
            </a:r>
            <a:r>
              <a:rPr lang="ru-RU" sz="1600" i="1" dirty="0">
                <a:solidFill>
                  <a:srgbClr val="212529"/>
                </a:solidFill>
                <a:latin typeface="Arial" panose="020B0604020202020204" pitchFamily="34" charset="0"/>
                <a:ea typeface="Times New Roman" panose="02020603050405020304" pitchFamily="18" charset="0"/>
                <a:cs typeface="Arial" panose="020B0604020202020204" pitchFamily="34" charset="0"/>
              </a:rPr>
              <a:t> </a:t>
            </a:r>
            <a:r>
              <a:rPr lang="ru-RU" sz="1600" dirty="0">
                <a:solidFill>
                  <a:srgbClr val="212529"/>
                </a:solidFill>
                <a:latin typeface="Arial" panose="020B0604020202020204" pitchFamily="34" charset="0"/>
                <a:ea typeface="Times New Roman" panose="02020603050405020304" pitchFamily="18" charset="0"/>
                <a:cs typeface="Arial" panose="020B0604020202020204" pitchFamily="34" charset="0"/>
              </a:rPr>
              <a:t> внешний блок «песочницу» для продвижения исследований в области </a:t>
            </a:r>
            <a:r>
              <a:rPr lang="en-US" sz="1600" dirty="0">
                <a:solidFill>
                  <a:srgbClr val="212529"/>
                </a:solidFill>
                <a:latin typeface="Arial" panose="020B0604020202020204" pitchFamily="34" charset="0"/>
                <a:ea typeface="Times New Roman" panose="02020603050405020304" pitchFamily="18" charset="0"/>
                <a:cs typeface="Arial" panose="020B0604020202020204" pitchFamily="34" charset="0"/>
              </a:rPr>
              <a:t>SSA</a:t>
            </a:r>
            <a:r>
              <a:rPr lang="ru-RU" sz="1600" i="1" dirty="0">
                <a:solidFill>
                  <a:srgbClr val="212529"/>
                </a:solidFill>
                <a:latin typeface="Arial" panose="020B0604020202020204" pitchFamily="34" charset="0"/>
                <a:ea typeface="Times New Roman" panose="02020603050405020304" pitchFamily="18" charset="0"/>
                <a:cs typeface="Arial" panose="020B0604020202020204" pitchFamily="34" charset="0"/>
              </a:rPr>
              <a:t> </a:t>
            </a:r>
            <a:r>
              <a:rPr lang="ru-RU" sz="1600" dirty="0">
                <a:solidFill>
                  <a:srgbClr val="212529"/>
                </a:solidFill>
                <a:latin typeface="Arial" panose="020B0604020202020204" pitchFamily="34" charset="0"/>
                <a:ea typeface="Times New Roman" panose="02020603050405020304" pitchFamily="18" charset="0"/>
                <a:cs typeface="Arial" panose="020B0604020202020204" pitchFamily="34" charset="0"/>
              </a:rPr>
              <a:t>и </a:t>
            </a:r>
            <a:r>
              <a:rPr lang="en-US" sz="1600" dirty="0">
                <a:solidFill>
                  <a:srgbClr val="212529"/>
                </a:solidFill>
                <a:latin typeface="Arial" panose="020B0604020202020204" pitchFamily="34" charset="0"/>
                <a:ea typeface="Times New Roman" panose="02020603050405020304" pitchFamily="18" charset="0"/>
                <a:cs typeface="Arial" panose="020B0604020202020204" pitchFamily="34" charset="0"/>
              </a:rPr>
              <a:t>STC</a:t>
            </a:r>
            <a:r>
              <a:rPr lang="ru-RU" sz="1600" dirty="0">
                <a:solidFill>
                  <a:srgbClr val="212529"/>
                </a:solidFill>
                <a:latin typeface="Arial" panose="020B0604020202020204" pitchFamily="34" charset="0"/>
                <a:ea typeface="Times New Roman" panose="02020603050405020304" pitchFamily="18" charset="0"/>
                <a:cs typeface="Arial" panose="020B0604020202020204" pitchFamily="34" charset="0"/>
              </a:rPr>
              <a:t>.</a:t>
            </a:r>
          </a:p>
          <a:p>
            <a:pPr algn="just">
              <a:spcBef>
                <a:spcPts val="600"/>
              </a:spcBef>
            </a:pPr>
            <a:endParaRPr lang="ru-RU" sz="1600" dirty="0">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pPr>
            <a:r>
              <a:rPr lang="ru-RU" sz="1600" b="1" i="1" dirty="0">
                <a:solidFill>
                  <a:srgbClr val="0070C0"/>
                </a:solidFill>
                <a:latin typeface="Arial" panose="020B0604020202020204" pitchFamily="34" charset="0"/>
                <a:ea typeface="Times New Roman" panose="02020603050405020304" pitchFamily="18" charset="0"/>
                <a:cs typeface="Arial" panose="020B0604020202020204" pitchFamily="34" charset="0"/>
              </a:rPr>
              <a:t>OASIS</a:t>
            </a:r>
            <a:r>
              <a:rPr lang="en-US" sz="1600" b="1" i="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ru-RU" sz="1600" b="1" i="1" dirty="0">
                <a:solidFill>
                  <a:srgbClr val="0070C0"/>
                </a:solidFill>
                <a:latin typeface="Arial" panose="020B0604020202020204" pitchFamily="34" charset="0"/>
                <a:ea typeface="Times New Roman" panose="02020603050405020304" pitchFamily="18" charset="0"/>
                <a:cs typeface="Arial" panose="020B0604020202020204" pitchFamily="34" charset="0"/>
              </a:rPr>
              <a:t>(Министерство торговли)</a:t>
            </a:r>
            <a:r>
              <a:rPr lang="ru-RU" sz="1600" b="1" dirty="0">
                <a:solidFill>
                  <a:srgbClr val="0070C0"/>
                </a:solidFill>
                <a:latin typeface="Arial" panose="020B0604020202020204" pitchFamily="34" charset="0"/>
                <a:ea typeface="Times New Roman" panose="02020603050405020304" pitchFamily="18" charset="0"/>
                <a:cs typeface="Arial" panose="020B0604020202020204" pitchFamily="34" charset="0"/>
              </a:rPr>
              <a:t> </a:t>
            </a:r>
            <a:r>
              <a:rPr lang="ru-RU" sz="1600" dirty="0">
                <a:solidFill>
                  <a:srgbClr val="212529"/>
                </a:solidFill>
                <a:latin typeface="Arial" panose="020B0604020202020204" pitchFamily="34" charset="0"/>
                <a:ea typeface="Times New Roman" panose="02020603050405020304" pitchFamily="18" charset="0"/>
                <a:cs typeface="Arial" panose="020B0604020202020204" pitchFamily="34" charset="0"/>
              </a:rPr>
              <a:t>– хранилище данных о космической ситуационной осведомлённости</a:t>
            </a:r>
            <a:r>
              <a:rPr lang="en-US" sz="1600" dirty="0">
                <a:solidFill>
                  <a:srgbClr val="212529"/>
                </a:solidFill>
                <a:latin typeface="Arial" panose="020B0604020202020204" pitchFamily="34" charset="0"/>
                <a:ea typeface="Times New Roman" panose="02020603050405020304" pitchFamily="18" charset="0"/>
                <a:cs typeface="Arial" panose="020B0604020202020204" pitchFamily="34" charset="0"/>
              </a:rPr>
              <a:t>.</a:t>
            </a:r>
            <a:endParaRPr lang="ru-RU" sz="1600" dirty="0">
              <a:solidFill>
                <a:srgbClr val="212529"/>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pPr>
            <a:endParaRPr lang="ru-RU" sz="1600" dirty="0">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pPr>
            <a:r>
              <a:rPr lang="ru-RU" sz="16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SKYLINE</a:t>
            </a:r>
            <a:r>
              <a:rPr lang="ru-RU" sz="1600" b="1" dirty="0">
                <a:solidFill>
                  <a:srgbClr val="00B050"/>
                </a:solidFill>
                <a:latin typeface="Arial" panose="020B0604020202020204" pitchFamily="34" charset="0"/>
                <a:ea typeface="Times New Roman" panose="02020603050405020304" pitchFamily="18" charset="0"/>
                <a:cs typeface="Arial" panose="020B0604020202020204" pitchFamily="34" charset="0"/>
              </a:rPr>
              <a:t> </a:t>
            </a:r>
            <a:r>
              <a:rPr lang="ru-RU" sz="1600" b="1" i="1" dirty="0">
                <a:solidFill>
                  <a:srgbClr val="00B050"/>
                </a:solidFill>
                <a:latin typeface="Arial" panose="020B0604020202020204" pitchFamily="34" charset="0"/>
                <a:ea typeface="Times New Roman" panose="02020603050405020304" pitchFamily="18" charset="0"/>
                <a:cs typeface="Arial" panose="020B0604020202020204" pitchFamily="34" charset="0"/>
              </a:rPr>
              <a:t>(Министерство торговли) </a:t>
            </a:r>
            <a:r>
              <a:rPr lang="ru-RU" sz="1600" i="1" dirty="0">
                <a:solidFill>
                  <a:srgbClr val="212529"/>
                </a:solidFill>
                <a:latin typeface="Arial" panose="020B0604020202020204" pitchFamily="34" charset="0"/>
                <a:ea typeface="Times New Roman" panose="02020603050405020304" pitchFamily="18" charset="0"/>
                <a:cs typeface="Arial" panose="020B0604020202020204" pitchFamily="34" charset="0"/>
              </a:rPr>
              <a:t>– </a:t>
            </a:r>
            <a:r>
              <a:rPr lang="ru-RU" sz="1600" dirty="0">
                <a:solidFill>
                  <a:srgbClr val="212529"/>
                </a:solidFill>
                <a:latin typeface="Arial" panose="020B0604020202020204" pitchFamily="34" charset="0"/>
                <a:ea typeface="Times New Roman" panose="02020603050405020304" pitchFamily="18" charset="0"/>
                <a:cs typeface="Arial" panose="020B0604020202020204" pitchFamily="34" charset="0"/>
              </a:rPr>
              <a:t>прикладные услуги по координации космического движения, </a:t>
            </a:r>
            <a:br>
              <a:rPr lang="en-US" sz="1600" dirty="0">
                <a:solidFill>
                  <a:srgbClr val="212529"/>
                </a:solidFill>
                <a:latin typeface="Arial" panose="020B0604020202020204" pitchFamily="34" charset="0"/>
                <a:ea typeface="Times New Roman" panose="02020603050405020304" pitchFamily="18" charset="0"/>
                <a:cs typeface="Arial" panose="020B0604020202020204" pitchFamily="34" charset="0"/>
              </a:rPr>
            </a:br>
            <a:r>
              <a:rPr lang="ru-RU" sz="1600" dirty="0">
                <a:solidFill>
                  <a:srgbClr val="212529"/>
                </a:solidFill>
                <a:latin typeface="Arial" panose="020B0604020202020204" pitchFamily="34" charset="0"/>
                <a:ea typeface="Times New Roman" panose="02020603050405020304" pitchFamily="18" charset="0"/>
                <a:cs typeface="Arial" panose="020B0604020202020204" pitchFamily="34" charset="0"/>
              </a:rPr>
              <a:t>в частности предупреждения о сближении</a:t>
            </a:r>
            <a:r>
              <a:rPr lang="en-US" sz="1600" dirty="0">
                <a:solidFill>
                  <a:srgbClr val="212529"/>
                </a:solidFill>
                <a:latin typeface="Arial" panose="020B0604020202020204" pitchFamily="34" charset="0"/>
                <a:ea typeface="Times New Roman" panose="02020603050405020304" pitchFamily="18" charset="0"/>
                <a:cs typeface="Arial" panose="020B0604020202020204" pitchFamily="34" charset="0"/>
              </a:rPr>
              <a:t>.</a:t>
            </a:r>
            <a:endParaRPr lang="ru-RU" sz="16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Рисунок 10">
            <a:extLst>
              <a:ext uri="{FF2B5EF4-FFF2-40B4-BE49-F238E27FC236}">
                <a16:creationId xmlns:a16="http://schemas.microsoft.com/office/drawing/2014/main" id="{7E6C6E70-1CD7-D040-BD02-BC7274A52298}"/>
              </a:ext>
            </a:extLst>
          </p:cNvPr>
          <p:cNvPicPr/>
          <p:nvPr/>
        </p:nvPicPr>
        <p:blipFill>
          <a:blip r:embed="rId2"/>
          <a:stretch>
            <a:fillRect/>
          </a:stretch>
        </p:blipFill>
        <p:spPr>
          <a:xfrm>
            <a:off x="1247885" y="3166555"/>
            <a:ext cx="4033153" cy="3024865"/>
          </a:xfrm>
          <a:prstGeom prst="rect">
            <a:avLst/>
          </a:prstGeom>
        </p:spPr>
      </p:pic>
      <p:pic>
        <p:nvPicPr>
          <p:cNvPr id="12" name="Рисунок 11">
            <a:extLst>
              <a:ext uri="{FF2B5EF4-FFF2-40B4-BE49-F238E27FC236}">
                <a16:creationId xmlns:a16="http://schemas.microsoft.com/office/drawing/2014/main" id="{A5301EE1-56F5-AE45-8200-5DDB8FD35EB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488733" y="3164488"/>
            <a:ext cx="5455494" cy="3056468"/>
          </a:xfrm>
          <a:prstGeom prst="rect">
            <a:avLst/>
          </a:prstGeom>
        </p:spPr>
      </p:pic>
      <p:pic>
        <p:nvPicPr>
          <p:cNvPr id="7" name="Рисунок 6">
            <a:extLst>
              <a:ext uri="{FF2B5EF4-FFF2-40B4-BE49-F238E27FC236}">
                <a16:creationId xmlns:a16="http://schemas.microsoft.com/office/drawing/2014/main" id="{4E0150CD-24F9-3649-9C3C-8BF98A793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9605" y="403894"/>
            <a:ext cx="604178" cy="604178"/>
          </a:xfrm>
          <a:prstGeom prst="rect">
            <a:avLst/>
          </a:prstGeom>
        </p:spPr>
      </p:pic>
    </p:spTree>
    <p:extLst>
      <p:ext uri="{BB962C8B-B14F-4D97-AF65-F5344CB8AC3E}">
        <p14:creationId xmlns:p14="http://schemas.microsoft.com/office/powerpoint/2010/main" val="1647018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Рисунок 16">
            <a:extLst>
              <a:ext uri="{FF2B5EF4-FFF2-40B4-BE49-F238E27FC236}">
                <a16:creationId xmlns:a16="http://schemas.microsoft.com/office/drawing/2014/main" id="{44E995FA-336C-D14F-8133-DF394A4ECAC4}"/>
              </a:ext>
            </a:extLst>
          </p:cNvPr>
          <p:cNvPicPr>
            <a:picLocks noChangeAspect="1"/>
          </p:cNvPicPr>
          <p:nvPr/>
        </p:nvPicPr>
        <p:blipFill>
          <a:blip r:embed="rId2">
            <a:alphaModFix amt="97000"/>
            <a:extLst>
              <a:ext uri="{28A0092B-C50C-407E-A947-70E740481C1C}">
                <a14:useLocalDpi xmlns:a14="http://schemas.microsoft.com/office/drawing/2010/main" val="0"/>
              </a:ext>
            </a:extLst>
          </a:blip>
          <a:stretch>
            <a:fillRect/>
          </a:stretch>
        </p:blipFill>
        <p:spPr>
          <a:xfrm>
            <a:off x="-573112" y="-10099808"/>
            <a:ext cx="13137501" cy="9224203"/>
          </a:xfrm>
          <a:prstGeom prst="rect">
            <a:avLst/>
          </a:prstGeom>
        </p:spPr>
      </p:pic>
      <p:sp>
        <p:nvSpPr>
          <p:cNvPr id="11" name="Rectangle 1">
            <a:extLst>
              <a:ext uri="{FF2B5EF4-FFF2-40B4-BE49-F238E27FC236}">
                <a16:creationId xmlns:a16="http://schemas.microsoft.com/office/drawing/2014/main" id="{B6C452CB-EA11-0349-A7BA-988D9277A39A}"/>
              </a:ext>
            </a:extLst>
          </p:cNvPr>
          <p:cNvSpPr>
            <a:spLocks noChangeArrowheads="1"/>
          </p:cNvSpPr>
          <p:nvPr/>
        </p:nvSpPr>
        <p:spPr bwMode="auto">
          <a:xfrm>
            <a:off x="11708545" y="6240026"/>
            <a:ext cx="993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400" dirty="0">
                <a:solidFill>
                  <a:schemeClr val="bg1">
                    <a:lumMod val="75000"/>
                  </a:schemeClr>
                </a:solidFill>
              </a:rPr>
              <a:t>9</a:t>
            </a:r>
            <a:endParaRPr lang="ru-RU" sz="1400" dirty="0">
              <a:solidFill>
                <a:schemeClr val="bg1">
                  <a:lumMod val="75000"/>
                </a:schemeClr>
              </a:solidFill>
            </a:endParaRPr>
          </a:p>
        </p:txBody>
      </p:sp>
      <p:sp>
        <p:nvSpPr>
          <p:cNvPr id="13" name="Прямоугольник 12">
            <a:extLst>
              <a:ext uri="{FF2B5EF4-FFF2-40B4-BE49-F238E27FC236}">
                <a16:creationId xmlns:a16="http://schemas.microsoft.com/office/drawing/2014/main" id="{457B1A7E-545E-FE4F-BAA2-78CC45B35011}"/>
              </a:ext>
            </a:extLst>
          </p:cNvPr>
          <p:cNvSpPr/>
          <p:nvPr/>
        </p:nvSpPr>
        <p:spPr>
          <a:xfrm>
            <a:off x="1006171" y="442079"/>
            <a:ext cx="10179658" cy="461665"/>
          </a:xfrm>
          <a:prstGeom prst="rect">
            <a:avLst/>
          </a:prstGeom>
        </p:spPr>
        <p:txBody>
          <a:bodyPr wrap="square">
            <a:spAutoFit/>
          </a:bodyPr>
          <a:lstStyle/>
          <a:p>
            <a:pPr algn="ctr"/>
            <a:r>
              <a:rPr lang="ru-RU" sz="2400" b="1" dirty="0">
                <a:solidFill>
                  <a:srgbClr val="00B0F0"/>
                </a:solidFill>
              </a:rPr>
              <a:t>ЕВРОПА ВРАЩАЕТСЯ ВОКРУГ НУЛЯ </a:t>
            </a:r>
            <a:endParaRPr lang="ru-RU" sz="2400" dirty="0">
              <a:solidFill>
                <a:srgbClr val="00B0F0"/>
              </a:solidFill>
            </a:endParaRPr>
          </a:p>
        </p:txBody>
      </p:sp>
      <p:sp>
        <p:nvSpPr>
          <p:cNvPr id="8" name="Прямоугольник 7">
            <a:extLst>
              <a:ext uri="{FF2B5EF4-FFF2-40B4-BE49-F238E27FC236}">
                <a16:creationId xmlns:a16="http://schemas.microsoft.com/office/drawing/2014/main" id="{9CA1740E-09FD-0041-91D6-D88ABF53791C}"/>
              </a:ext>
            </a:extLst>
          </p:cNvPr>
          <p:cNvSpPr/>
          <p:nvPr/>
        </p:nvSpPr>
        <p:spPr>
          <a:xfrm>
            <a:off x="961158" y="972020"/>
            <a:ext cx="10224670" cy="353943"/>
          </a:xfrm>
          <a:prstGeom prst="rect">
            <a:avLst/>
          </a:prstGeom>
        </p:spPr>
        <p:txBody>
          <a:bodyPr wrap="square">
            <a:spAutoFit/>
          </a:bodyPr>
          <a:lstStyle/>
          <a:p>
            <a:pPr algn="just"/>
            <a:r>
              <a:rPr lang="en-US" sz="1700" b="1" dirty="0">
                <a:effectLst/>
                <a:latin typeface="Arial" panose="020B0604020202020204" pitchFamily="34" charset="0"/>
                <a:ea typeface="Times New Roman" panose="02020603050405020304" pitchFamily="18" charset="0"/>
                <a:cs typeface="Arial" panose="020B0604020202020204" pitchFamily="34" charset="0"/>
              </a:rPr>
              <a:t>From net-zero greenhouse gas emissions in 2050 to zero debris future in 2030: what comes first?</a:t>
            </a:r>
            <a:endParaRPr lang="ru-RU" sz="17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 name="Рисунок 1">
            <a:extLst>
              <a:ext uri="{FF2B5EF4-FFF2-40B4-BE49-F238E27FC236}">
                <a16:creationId xmlns:a16="http://schemas.microsoft.com/office/drawing/2014/main" id="{09F25279-577F-A446-87B2-E4B86FFD9230}"/>
              </a:ext>
            </a:extLst>
          </p:cNvPr>
          <p:cNvPicPr>
            <a:picLocks noChangeAspect="1"/>
          </p:cNvPicPr>
          <p:nvPr/>
        </p:nvPicPr>
        <p:blipFill>
          <a:blip r:embed="rId3"/>
          <a:stretch>
            <a:fillRect/>
          </a:stretch>
        </p:blipFill>
        <p:spPr>
          <a:xfrm>
            <a:off x="9236072" y="2611735"/>
            <a:ext cx="720906" cy="720906"/>
          </a:xfrm>
          <a:prstGeom prst="rect">
            <a:avLst/>
          </a:prstGeom>
        </p:spPr>
      </p:pic>
      <p:sp>
        <p:nvSpPr>
          <p:cNvPr id="9" name="Прямоугольник 8">
            <a:extLst>
              <a:ext uri="{FF2B5EF4-FFF2-40B4-BE49-F238E27FC236}">
                <a16:creationId xmlns:a16="http://schemas.microsoft.com/office/drawing/2014/main" id="{F32A91E3-8164-F849-B768-9DB68181360B}"/>
              </a:ext>
            </a:extLst>
          </p:cNvPr>
          <p:cNvSpPr/>
          <p:nvPr/>
        </p:nvSpPr>
        <p:spPr>
          <a:xfrm>
            <a:off x="9956978" y="2588979"/>
            <a:ext cx="1228851" cy="646331"/>
          </a:xfrm>
          <a:prstGeom prst="rect">
            <a:avLst/>
          </a:prstGeom>
        </p:spPr>
        <p:txBody>
          <a:bodyPr wrap="square">
            <a:spAutoFit/>
          </a:bodyPr>
          <a:lstStyle/>
          <a:p>
            <a:r>
              <a:rPr lang="en-US" sz="900" u="sng"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4" tooltip="https://esoc.esa.int/sites/default/files/Zero_Debris_Charter_EN.pdf">
                  <a:extLst>
                    <a:ext uri="{A12FA001-AC4F-418D-AE19-62706E023703}">
                      <ahyp:hlinkClr xmlns:ahyp="http://schemas.microsoft.com/office/drawing/2018/hyperlinkcolor" val="tx"/>
                    </a:ext>
                  </a:extLst>
                </a:hlinkClick>
              </a:rPr>
              <a:t>https</a:t>
            </a:r>
            <a:r>
              <a:rPr lang="ru-RU" sz="900" u="sng"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4" tooltip="https://esoc.esa.int/sites/default/files/Zero_Debris_Charter_EN.pdf">
                  <a:extLst>
                    <a:ext uri="{A12FA001-AC4F-418D-AE19-62706E023703}">
                      <ahyp:hlinkClr xmlns:ahyp="http://schemas.microsoft.com/office/drawing/2018/hyperlinkcolor" val="tx"/>
                    </a:ext>
                  </a:extLst>
                </a:hlinkClick>
              </a:rPr>
              <a:t>://</a:t>
            </a:r>
            <a:r>
              <a:rPr lang="en-US" sz="900" u="sng"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4" tooltip="https://esoc.esa.int/sites/default/files/Zero_Debris_Charter_EN.pdf">
                  <a:extLst>
                    <a:ext uri="{A12FA001-AC4F-418D-AE19-62706E023703}">
                      <ahyp:hlinkClr xmlns:ahyp="http://schemas.microsoft.com/office/drawing/2018/hyperlinkcolor" val="tx"/>
                    </a:ext>
                  </a:extLst>
                </a:hlinkClick>
              </a:rPr>
              <a:t>esoc</a:t>
            </a:r>
            <a:r>
              <a:rPr lang="ru-RU" sz="900" u="sng"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4" tooltip="https://esoc.esa.int/sites/default/files/Zero_Debris_Charter_EN.pdf">
                  <a:extLst>
                    <a:ext uri="{A12FA001-AC4F-418D-AE19-62706E023703}">
                      <ahyp:hlinkClr xmlns:ahyp="http://schemas.microsoft.com/office/drawing/2018/hyperlinkcolor" val="tx"/>
                    </a:ext>
                  </a:extLst>
                </a:hlinkClick>
              </a:rPr>
              <a:t>.</a:t>
            </a:r>
            <a:r>
              <a:rPr lang="en-US" sz="900" u="sng"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4" tooltip="https://esoc.esa.int/sites/default/files/Zero_Debris_Charter_EN.pdf">
                  <a:extLst>
                    <a:ext uri="{A12FA001-AC4F-418D-AE19-62706E023703}">
                      <ahyp:hlinkClr xmlns:ahyp="http://schemas.microsoft.com/office/drawing/2018/hyperlinkcolor" val="tx"/>
                    </a:ext>
                  </a:extLst>
                </a:hlinkClick>
              </a:rPr>
              <a:t>esa</a:t>
            </a:r>
            <a:r>
              <a:rPr lang="ru-RU" sz="900" u="sng"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4" tooltip="https://esoc.esa.int/sites/default/files/Zero_Debris_Charter_EN.pdf">
                  <a:extLst>
                    <a:ext uri="{A12FA001-AC4F-418D-AE19-62706E023703}">
                      <ahyp:hlinkClr xmlns:ahyp="http://schemas.microsoft.com/office/drawing/2018/hyperlinkcolor" val="tx"/>
                    </a:ext>
                  </a:extLst>
                </a:hlinkClick>
              </a:rPr>
              <a:t>.</a:t>
            </a:r>
            <a:r>
              <a:rPr lang="en-US" sz="900" u="sng"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4" tooltip="https://esoc.esa.int/sites/default/files/Zero_Debris_Charter_EN.pdf">
                  <a:extLst>
                    <a:ext uri="{A12FA001-AC4F-418D-AE19-62706E023703}">
                      <ahyp:hlinkClr xmlns:ahyp="http://schemas.microsoft.com/office/drawing/2018/hyperlinkcolor" val="tx"/>
                    </a:ext>
                  </a:extLst>
                </a:hlinkClick>
              </a:rPr>
              <a:t>int</a:t>
            </a:r>
            <a:r>
              <a:rPr lang="ru-RU" sz="900" u="sng"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4" tooltip="https://esoc.esa.int/sites/default/files/Zero_Debris_Charter_EN.pdf">
                  <a:extLst>
                    <a:ext uri="{A12FA001-AC4F-418D-AE19-62706E023703}">
                      <ahyp:hlinkClr xmlns:ahyp="http://schemas.microsoft.com/office/drawing/2018/hyperlinkcolor" val="tx"/>
                    </a:ext>
                  </a:extLst>
                </a:hlinkClick>
              </a:rPr>
              <a:t>/</a:t>
            </a:r>
            <a:r>
              <a:rPr lang="en-US" sz="900" u="sng"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4" tooltip="https://esoc.esa.int/sites/default/files/Zero_Debris_Charter_EN.pdf">
                  <a:extLst>
                    <a:ext uri="{A12FA001-AC4F-418D-AE19-62706E023703}">
                      <ahyp:hlinkClr xmlns:ahyp="http://schemas.microsoft.com/office/drawing/2018/hyperlinkcolor" val="tx"/>
                    </a:ext>
                  </a:extLst>
                </a:hlinkClick>
              </a:rPr>
              <a:t>sites</a:t>
            </a:r>
            <a:r>
              <a:rPr lang="ru-RU" sz="900" u="sng"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4" tooltip="https://esoc.esa.int/sites/default/files/Zero_Debris_Charter_EN.pdf">
                  <a:extLst>
                    <a:ext uri="{A12FA001-AC4F-418D-AE19-62706E023703}">
                      <ahyp:hlinkClr xmlns:ahyp="http://schemas.microsoft.com/office/drawing/2018/hyperlinkcolor" val="tx"/>
                    </a:ext>
                  </a:extLst>
                </a:hlinkClick>
              </a:rPr>
              <a:t>/</a:t>
            </a:r>
            <a:r>
              <a:rPr lang="en-US" sz="900" u="sng"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4" tooltip="https://esoc.esa.int/sites/default/files/Zero_Debris_Charter_EN.pdf">
                  <a:extLst>
                    <a:ext uri="{A12FA001-AC4F-418D-AE19-62706E023703}">
                      <ahyp:hlinkClr xmlns:ahyp="http://schemas.microsoft.com/office/drawing/2018/hyperlinkcolor" val="tx"/>
                    </a:ext>
                  </a:extLst>
                </a:hlinkClick>
              </a:rPr>
              <a:t>default</a:t>
            </a:r>
            <a:r>
              <a:rPr lang="ru-RU" sz="900" u="sng"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4" tooltip="https://esoc.esa.int/sites/default/files/Zero_Debris_Charter_EN.pdf">
                  <a:extLst>
                    <a:ext uri="{A12FA001-AC4F-418D-AE19-62706E023703}">
                      <ahyp:hlinkClr xmlns:ahyp="http://schemas.microsoft.com/office/drawing/2018/hyperlinkcolor" val="tx"/>
                    </a:ext>
                  </a:extLst>
                </a:hlinkClick>
              </a:rPr>
              <a:t>/</a:t>
            </a:r>
            <a:r>
              <a:rPr lang="en-US" sz="900" u="sng"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4" tooltip="https://esoc.esa.int/sites/default/files/Zero_Debris_Charter_EN.pdf">
                  <a:extLst>
                    <a:ext uri="{A12FA001-AC4F-418D-AE19-62706E023703}">
                      <ahyp:hlinkClr xmlns:ahyp="http://schemas.microsoft.com/office/drawing/2018/hyperlinkcolor" val="tx"/>
                    </a:ext>
                  </a:extLst>
                </a:hlinkClick>
              </a:rPr>
              <a:t>files</a:t>
            </a:r>
            <a:r>
              <a:rPr lang="ru-RU" sz="900" u="sng"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4" tooltip="https://esoc.esa.int/sites/default/files/Zero_Debris_Charter_EN.pdf">
                  <a:extLst>
                    <a:ext uri="{A12FA001-AC4F-418D-AE19-62706E023703}">
                      <ahyp:hlinkClr xmlns:ahyp="http://schemas.microsoft.com/office/drawing/2018/hyperlinkcolor" val="tx"/>
                    </a:ext>
                  </a:extLst>
                </a:hlinkClick>
              </a:rPr>
              <a:t>/</a:t>
            </a:r>
            <a:r>
              <a:rPr lang="en-US" sz="900" u="sng"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4" tooltip="https://esoc.esa.int/sites/default/files/Zero_Debris_Charter_EN.pdf">
                  <a:extLst>
                    <a:ext uri="{A12FA001-AC4F-418D-AE19-62706E023703}">
                      <ahyp:hlinkClr xmlns:ahyp="http://schemas.microsoft.com/office/drawing/2018/hyperlinkcolor" val="tx"/>
                    </a:ext>
                  </a:extLst>
                </a:hlinkClick>
              </a:rPr>
              <a:t>Zero</a:t>
            </a:r>
            <a:r>
              <a:rPr lang="ru-RU" sz="900" u="sng"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4" tooltip="https://esoc.esa.int/sites/default/files/Zero_Debris_Charter_EN.pdf">
                  <a:extLst>
                    <a:ext uri="{A12FA001-AC4F-418D-AE19-62706E023703}">
                      <ahyp:hlinkClr xmlns:ahyp="http://schemas.microsoft.com/office/drawing/2018/hyperlinkcolor" val="tx"/>
                    </a:ext>
                  </a:extLst>
                </a:hlinkClick>
              </a:rPr>
              <a:t>_</a:t>
            </a:r>
            <a:r>
              <a:rPr lang="en-US" sz="900" u="sng"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4" tooltip="https://esoc.esa.int/sites/default/files/Zero_Debris_Charter_EN.pdf">
                  <a:extLst>
                    <a:ext uri="{A12FA001-AC4F-418D-AE19-62706E023703}">
                      <ahyp:hlinkClr xmlns:ahyp="http://schemas.microsoft.com/office/drawing/2018/hyperlinkcolor" val="tx"/>
                    </a:ext>
                  </a:extLst>
                </a:hlinkClick>
              </a:rPr>
              <a:t>Debris</a:t>
            </a:r>
            <a:r>
              <a:rPr lang="ru-RU" sz="900" u="sng"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4" tooltip="https://esoc.esa.int/sites/default/files/Zero_Debris_Charter_EN.pdf">
                  <a:extLst>
                    <a:ext uri="{A12FA001-AC4F-418D-AE19-62706E023703}">
                      <ahyp:hlinkClr xmlns:ahyp="http://schemas.microsoft.com/office/drawing/2018/hyperlinkcolor" val="tx"/>
                    </a:ext>
                  </a:extLst>
                </a:hlinkClick>
              </a:rPr>
              <a:t>_</a:t>
            </a:r>
            <a:r>
              <a:rPr lang="en-US" sz="900" u="sng"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4" tooltip="https://esoc.esa.int/sites/default/files/Zero_Debris_Charter_EN.pdf">
                  <a:extLst>
                    <a:ext uri="{A12FA001-AC4F-418D-AE19-62706E023703}">
                      <ahyp:hlinkClr xmlns:ahyp="http://schemas.microsoft.com/office/drawing/2018/hyperlinkcolor" val="tx"/>
                    </a:ext>
                  </a:extLst>
                </a:hlinkClick>
              </a:rPr>
              <a:t>Charter</a:t>
            </a:r>
            <a:r>
              <a:rPr lang="ru-RU" sz="900" u="sng"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4" tooltip="https://esoc.esa.int/sites/default/files/Zero_Debris_Charter_EN.pdf">
                  <a:extLst>
                    <a:ext uri="{A12FA001-AC4F-418D-AE19-62706E023703}">
                      <ahyp:hlinkClr xmlns:ahyp="http://schemas.microsoft.com/office/drawing/2018/hyperlinkcolor" val="tx"/>
                    </a:ext>
                  </a:extLst>
                </a:hlinkClick>
              </a:rPr>
              <a:t>_</a:t>
            </a:r>
            <a:r>
              <a:rPr lang="en-US" sz="900" u="sng"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4" tooltip="https://esoc.esa.int/sites/default/files/Zero_Debris_Charter_EN.pdf">
                  <a:extLst>
                    <a:ext uri="{A12FA001-AC4F-418D-AE19-62706E023703}">
                      <ahyp:hlinkClr xmlns:ahyp="http://schemas.microsoft.com/office/drawing/2018/hyperlinkcolor" val="tx"/>
                    </a:ext>
                  </a:extLst>
                </a:hlinkClick>
              </a:rPr>
              <a:t>EN</a:t>
            </a:r>
            <a:r>
              <a:rPr lang="ru-RU" sz="900" u="sng"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4" tooltip="https://esoc.esa.int/sites/default/files/Zero_Debris_Charter_EN.pdf">
                  <a:extLst>
                    <a:ext uri="{A12FA001-AC4F-418D-AE19-62706E023703}">
                      <ahyp:hlinkClr xmlns:ahyp="http://schemas.microsoft.com/office/drawing/2018/hyperlinkcolor" val="tx"/>
                    </a:ext>
                  </a:extLst>
                </a:hlinkClick>
              </a:rPr>
              <a:t>.</a:t>
            </a:r>
            <a:r>
              <a:rPr lang="en-US" sz="900" u="sng"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4" tooltip="https://esoc.esa.int/sites/default/files/Zero_Debris_Charter_EN.pdf">
                  <a:extLst>
                    <a:ext uri="{A12FA001-AC4F-418D-AE19-62706E023703}">
                      <ahyp:hlinkClr xmlns:ahyp="http://schemas.microsoft.com/office/drawing/2018/hyperlinkcolor" val="tx"/>
                    </a:ext>
                  </a:extLst>
                </a:hlinkClick>
              </a:rPr>
              <a:t>pdf</a:t>
            </a:r>
            <a:endParaRPr lang="ru-RU" sz="900" dirty="0">
              <a:solidFill>
                <a:srgbClr val="00B0F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Рисунок 4">
            <a:extLst>
              <a:ext uri="{FF2B5EF4-FFF2-40B4-BE49-F238E27FC236}">
                <a16:creationId xmlns:a16="http://schemas.microsoft.com/office/drawing/2014/main" id="{D4488BCC-74EB-F243-81F8-4D2A486E0279}"/>
              </a:ext>
            </a:extLst>
          </p:cNvPr>
          <p:cNvPicPr>
            <a:picLocks noChangeAspect="1"/>
          </p:cNvPicPr>
          <p:nvPr/>
        </p:nvPicPr>
        <p:blipFill>
          <a:blip r:embed="rId5"/>
          <a:stretch>
            <a:fillRect/>
          </a:stretch>
        </p:blipFill>
        <p:spPr>
          <a:xfrm>
            <a:off x="9236072" y="4031075"/>
            <a:ext cx="720906" cy="720906"/>
          </a:xfrm>
          <a:prstGeom prst="rect">
            <a:avLst/>
          </a:prstGeom>
        </p:spPr>
      </p:pic>
      <p:sp>
        <p:nvSpPr>
          <p:cNvPr id="14" name="Прямоугольник 13">
            <a:extLst>
              <a:ext uri="{FF2B5EF4-FFF2-40B4-BE49-F238E27FC236}">
                <a16:creationId xmlns:a16="http://schemas.microsoft.com/office/drawing/2014/main" id="{D8405C89-0951-EA44-954C-EBD400D97F83}"/>
              </a:ext>
            </a:extLst>
          </p:cNvPr>
          <p:cNvSpPr/>
          <p:nvPr/>
        </p:nvSpPr>
        <p:spPr>
          <a:xfrm>
            <a:off x="9956976" y="4028874"/>
            <a:ext cx="1228851" cy="646331"/>
          </a:xfrm>
          <a:prstGeom prst="rect">
            <a:avLst/>
          </a:prstGeom>
        </p:spPr>
        <p:txBody>
          <a:bodyPr wrap="square">
            <a:spAutoFit/>
          </a:bodyPr>
          <a:lstStyle/>
          <a:p>
            <a:r>
              <a:rPr lang="en-US" sz="900" u="sng"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6" tooltip="https://technology.esa.int/upload/media/DGHKMZ_6542582e18e33.pdf  ">
                  <a:extLst>
                    <a:ext uri="{A12FA001-AC4F-418D-AE19-62706E023703}">
                      <ahyp:hlinkClr xmlns:ahyp="http://schemas.microsoft.com/office/drawing/2018/hyperlinkcolor" val="tx"/>
                    </a:ext>
                  </a:extLst>
                </a:hlinkClick>
              </a:rPr>
              <a:t>https://technology.esa.int/upload/media/DGHKMZ_6542582e18e33.pdf</a:t>
            </a:r>
            <a:endParaRPr lang="ru-RU" sz="900" dirty="0">
              <a:solidFill>
                <a:srgbClr val="00B0F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7" name="Рисунок 6">
            <a:extLst>
              <a:ext uri="{FF2B5EF4-FFF2-40B4-BE49-F238E27FC236}">
                <a16:creationId xmlns:a16="http://schemas.microsoft.com/office/drawing/2014/main" id="{9CF35CB9-6D1C-BF4F-8F79-5263A4D02F45}"/>
              </a:ext>
            </a:extLst>
          </p:cNvPr>
          <p:cNvPicPr>
            <a:picLocks noChangeAspect="1"/>
          </p:cNvPicPr>
          <p:nvPr/>
        </p:nvPicPr>
        <p:blipFill>
          <a:blip r:embed="rId7"/>
          <a:stretch>
            <a:fillRect/>
          </a:stretch>
        </p:blipFill>
        <p:spPr>
          <a:xfrm>
            <a:off x="9236072" y="5463586"/>
            <a:ext cx="720906" cy="720906"/>
          </a:xfrm>
          <a:prstGeom prst="rect">
            <a:avLst/>
          </a:prstGeom>
        </p:spPr>
      </p:pic>
      <p:sp>
        <p:nvSpPr>
          <p:cNvPr id="15" name="Прямоугольник 14">
            <a:extLst>
              <a:ext uri="{FF2B5EF4-FFF2-40B4-BE49-F238E27FC236}">
                <a16:creationId xmlns:a16="http://schemas.microsoft.com/office/drawing/2014/main" id="{2340398C-EC68-2F4F-BE42-DCCFC56FBFBE}"/>
              </a:ext>
            </a:extLst>
          </p:cNvPr>
          <p:cNvSpPr/>
          <p:nvPr/>
        </p:nvSpPr>
        <p:spPr>
          <a:xfrm>
            <a:off x="9956976" y="5463586"/>
            <a:ext cx="1228851" cy="646331"/>
          </a:xfrm>
          <a:prstGeom prst="rect">
            <a:avLst/>
          </a:prstGeom>
        </p:spPr>
        <p:txBody>
          <a:bodyPr wrap="square">
            <a:spAutoFit/>
          </a:bodyPr>
          <a:lstStyle/>
          <a:p>
            <a:r>
              <a:rPr lang="ru-RU" sz="900" u="sng" dirty="0">
                <a:solidFill>
                  <a:srgbClr val="00B0F0"/>
                </a:solidFill>
                <a:latin typeface="Arial" panose="020B0604020202020204" pitchFamily="34" charset="0"/>
                <a:ea typeface="Times New Roman" panose="02020603050405020304" pitchFamily="18" charset="0"/>
                <a:cs typeface="Arial" panose="020B0604020202020204" pitchFamily="34" charset="0"/>
                <a:hlinkClick r:id="rId8" tooltip="https://www.esa.int/Space_Safety/SSA_Programme_overview">
                  <a:extLst>
                    <a:ext uri="{A12FA001-AC4F-418D-AE19-62706E023703}">
                      <ahyp:hlinkClr xmlns:ahyp="http://schemas.microsoft.com/office/drawing/2018/hyperlinkcolor" val="tx"/>
                    </a:ext>
                  </a:extLst>
                </a:hlinkClick>
              </a:rPr>
              <a:t>https://www.esa.int/Space_Safety/SSA_Programme_overview</a:t>
            </a:r>
            <a:endParaRPr lang="ru-RU" sz="900" dirty="0">
              <a:solidFill>
                <a:srgbClr val="00B0F0"/>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Прямоугольник 15">
            <a:extLst>
              <a:ext uri="{FF2B5EF4-FFF2-40B4-BE49-F238E27FC236}">
                <a16:creationId xmlns:a16="http://schemas.microsoft.com/office/drawing/2014/main" id="{D1CD29EB-F963-6848-A51C-3A5870487E25}"/>
              </a:ext>
            </a:extLst>
          </p:cNvPr>
          <p:cNvSpPr/>
          <p:nvPr/>
        </p:nvSpPr>
        <p:spPr>
          <a:xfrm>
            <a:off x="999015" y="2708205"/>
            <a:ext cx="8086164" cy="3754874"/>
          </a:xfrm>
          <a:prstGeom prst="rect">
            <a:avLst/>
          </a:prstGeom>
        </p:spPr>
        <p:txBody>
          <a:bodyPr wrap="square">
            <a:spAutoFit/>
          </a:bodyPr>
          <a:lstStyle/>
          <a:p>
            <a:pPr algn="just"/>
            <a:r>
              <a:rPr lang="ru-RU" sz="1400" b="1" dirty="0">
                <a:latin typeface="Arial" panose="020B0604020202020204" pitchFamily="34" charset="0"/>
                <a:ea typeface="Times New Roman" panose="02020603050405020304" pitchFamily="18" charset="0"/>
                <a:cs typeface="Arial" panose="020B0604020202020204" pitchFamily="34" charset="0"/>
              </a:rPr>
              <a:t>Июль 2023 </a:t>
            </a:r>
            <a:r>
              <a:rPr lang="ru-RU" sz="1400" dirty="0">
                <a:latin typeface="Arial" panose="020B0604020202020204" pitchFamily="34" charset="0"/>
                <a:ea typeface="Times New Roman" panose="02020603050405020304" pitchFamily="18" charset="0"/>
                <a:cs typeface="Arial" panose="020B0604020202020204" pitchFamily="34" charset="0"/>
              </a:rPr>
              <a:t>– </a:t>
            </a:r>
            <a:r>
              <a:rPr lang="ru-RU" sz="1400" b="1" dirty="0">
                <a:solidFill>
                  <a:srgbClr val="08D2C5"/>
                </a:solidFill>
                <a:latin typeface="Arial" panose="020B0604020202020204" pitchFamily="34" charset="0"/>
                <a:ea typeface="Times New Roman" panose="02020603050405020304" pitchFamily="18" charset="0"/>
                <a:cs typeface="Arial" panose="020B0604020202020204" pitchFamily="34" charset="0"/>
              </a:rPr>
              <a:t>«</a:t>
            </a:r>
            <a:r>
              <a:rPr lang="ru-RU" sz="1400" b="1" i="1" dirty="0">
                <a:solidFill>
                  <a:srgbClr val="08D2C5"/>
                </a:solidFill>
                <a:latin typeface="Arial" panose="020B0604020202020204" pitchFamily="34" charset="0"/>
                <a:ea typeface="Times New Roman" panose="02020603050405020304" pitchFamily="18" charset="0"/>
                <a:cs typeface="Arial" panose="020B0604020202020204" pitchFamily="34" charset="0"/>
              </a:rPr>
              <a:t>Хартия ЕКА по нулевому мусору»</a:t>
            </a:r>
            <a:r>
              <a:rPr lang="ru-RU" sz="1400" b="1" dirty="0">
                <a:solidFill>
                  <a:srgbClr val="08D2C5"/>
                </a:solidFill>
                <a:latin typeface="Arial" panose="020B0604020202020204" pitchFamily="34" charset="0"/>
                <a:ea typeface="Times New Roman" panose="02020603050405020304" pitchFamily="18" charset="0"/>
                <a:cs typeface="Arial" panose="020B0604020202020204" pitchFamily="34" charset="0"/>
              </a:rPr>
              <a:t> </a:t>
            </a:r>
            <a:r>
              <a:rPr lang="ru-RU" sz="1400" dirty="0">
                <a:latin typeface="Arial" panose="020B0604020202020204" pitchFamily="34" charset="0"/>
                <a:ea typeface="Times New Roman" panose="02020603050405020304" pitchFamily="18" charset="0"/>
                <a:cs typeface="Arial" panose="020B0604020202020204" pitchFamily="34" charset="0"/>
              </a:rPr>
              <a:t>(</a:t>
            </a:r>
            <a:r>
              <a:rPr lang="en-US" sz="1400" dirty="0">
                <a:latin typeface="Arial" panose="020B0604020202020204" pitchFamily="34" charset="0"/>
                <a:ea typeface="Times New Roman" panose="02020603050405020304" pitchFamily="18" charset="0"/>
                <a:cs typeface="Arial" panose="020B0604020202020204" pitchFamily="34" charset="0"/>
              </a:rPr>
              <a:t>Zero Debris Charter</a:t>
            </a:r>
            <a:r>
              <a:rPr lang="ru-RU" sz="1400" dirty="0">
                <a:latin typeface="Arial" panose="020B0604020202020204" pitchFamily="34" charset="0"/>
                <a:ea typeface="Times New Roman" panose="02020603050405020304" pitchFamily="18" charset="0"/>
                <a:cs typeface="Arial" panose="020B0604020202020204" pitchFamily="34" charset="0"/>
              </a:rPr>
              <a:t>) по достижению нулевого мусора к 2030 году </a:t>
            </a:r>
            <a:endParaRPr lang="en-US" sz="1400" dirty="0">
              <a:latin typeface="Arial" panose="020B0604020202020204" pitchFamily="34" charset="0"/>
              <a:ea typeface="Times New Roman" panose="02020603050405020304" pitchFamily="18" charset="0"/>
              <a:cs typeface="Arial" panose="020B0604020202020204" pitchFamily="34" charset="0"/>
            </a:endParaRPr>
          </a:p>
          <a:p>
            <a:pPr algn="just"/>
            <a:r>
              <a:rPr lang="ru-RU" sz="1400" dirty="0">
                <a:latin typeface="Arial" panose="020B0604020202020204" pitchFamily="34" charset="0"/>
                <a:ea typeface="Times New Roman" panose="02020603050405020304" pitchFamily="18" charset="0"/>
                <a:cs typeface="Arial" panose="020B0604020202020204" pitchFamily="34" charset="0"/>
              </a:rPr>
              <a:t> </a:t>
            </a:r>
          </a:p>
          <a:p>
            <a:pPr algn="just"/>
            <a:r>
              <a:rPr lang="ru-RU" sz="1400" b="1" dirty="0">
                <a:latin typeface="Arial" panose="020B0604020202020204" pitchFamily="34" charset="0"/>
                <a:ea typeface="Times New Roman" panose="02020603050405020304" pitchFamily="18" charset="0"/>
                <a:cs typeface="Arial" panose="020B0604020202020204" pitchFamily="34" charset="0"/>
              </a:rPr>
              <a:t>Ноябрь 2023 </a:t>
            </a:r>
            <a:r>
              <a:rPr lang="ru-RU" sz="1400" dirty="0">
                <a:latin typeface="Arial" panose="020B0604020202020204" pitchFamily="34" charset="0"/>
                <a:ea typeface="Times New Roman" panose="02020603050405020304" pitchFamily="18" charset="0"/>
                <a:cs typeface="Arial" panose="020B0604020202020204" pitchFamily="34" charset="0"/>
              </a:rPr>
              <a:t>– </a:t>
            </a:r>
            <a:r>
              <a:rPr lang="ru-RU" sz="1400" b="1" i="1" dirty="0">
                <a:solidFill>
                  <a:srgbClr val="08D2C5"/>
                </a:solidFill>
                <a:latin typeface="Arial" panose="020B0604020202020204" pitchFamily="34" charset="0"/>
                <a:ea typeface="Times New Roman" panose="02020603050405020304" pitchFamily="18" charset="0"/>
                <a:cs typeface="Arial" panose="020B0604020202020204" pitchFamily="34" charset="0"/>
              </a:rPr>
              <a:t>«Требования ЕКА Предотвращение образования космического мусора» </a:t>
            </a:r>
            <a:r>
              <a:rPr lang="en-US" sz="1400" dirty="0">
                <a:latin typeface="Arial" panose="020B0604020202020204" pitchFamily="34" charset="0"/>
                <a:ea typeface="Times New Roman" panose="02020603050405020304" pitchFamily="18" charset="0"/>
                <a:cs typeface="Arial" panose="020B0604020202020204" pitchFamily="34" charset="0"/>
              </a:rPr>
              <a:t>(ESA Space Debris Mitigation Requirements), </a:t>
            </a:r>
            <a:r>
              <a:rPr lang="ru-RU" sz="1400" dirty="0">
                <a:latin typeface="Arial" panose="020B0604020202020204" pitchFamily="34" charset="0"/>
                <a:ea typeface="Times New Roman" panose="02020603050405020304" pitchFamily="18" charset="0"/>
                <a:cs typeface="Arial" panose="020B0604020202020204" pitchFamily="34" charset="0"/>
              </a:rPr>
              <a:t>в которой  определяет проектные </a:t>
            </a:r>
            <a:br>
              <a:rPr lang="en-US" sz="1400" dirty="0">
                <a:latin typeface="Arial" panose="020B0604020202020204" pitchFamily="34" charset="0"/>
                <a:ea typeface="Times New Roman" panose="02020603050405020304" pitchFamily="18" charset="0"/>
                <a:cs typeface="Arial" panose="020B0604020202020204" pitchFamily="34" charset="0"/>
              </a:rPr>
            </a:br>
            <a:r>
              <a:rPr lang="ru-RU" sz="1400" dirty="0">
                <a:latin typeface="Arial" panose="020B0604020202020204" pitchFamily="34" charset="0"/>
                <a:ea typeface="Times New Roman" panose="02020603050405020304" pitchFamily="18" charset="0"/>
                <a:cs typeface="Arial" panose="020B0604020202020204" pitchFamily="34" charset="0"/>
              </a:rPr>
              <a:t>и эксплуатационные меры, направленные на:</a:t>
            </a:r>
          </a:p>
          <a:p>
            <a:pPr marL="342900" lvl="0" indent="-342900" algn="just">
              <a:buFont typeface="Symbol" pitchFamily="2" charset="2"/>
              <a:buChar char=""/>
            </a:pPr>
            <a:r>
              <a:rPr lang="ru-RU" sz="1400" dirty="0">
                <a:latin typeface="Arial" panose="020B0604020202020204" pitchFamily="34" charset="0"/>
                <a:ea typeface="Times New Roman" panose="02020603050405020304" pitchFamily="18" charset="0"/>
                <a:cs typeface="Arial" panose="020B0604020202020204" pitchFamily="34" charset="0"/>
              </a:rPr>
              <a:t>Предотвращение образования космического мусора и его распространения</a:t>
            </a:r>
          </a:p>
          <a:p>
            <a:pPr marL="342900" lvl="0" indent="-342900" algn="just">
              <a:buFont typeface="Symbol" pitchFamily="2" charset="2"/>
              <a:buChar char=""/>
            </a:pPr>
            <a:r>
              <a:rPr lang="ru-RU" sz="1400" dirty="0">
                <a:latin typeface="Arial" panose="020B0604020202020204" pitchFamily="34" charset="0"/>
                <a:ea typeface="Times New Roman" panose="02020603050405020304" pitchFamily="18" charset="0"/>
                <a:cs typeface="Arial" panose="020B0604020202020204" pitchFamily="34" charset="0"/>
              </a:rPr>
              <a:t>Контроль риска разрушения и отказа системы управления</a:t>
            </a:r>
          </a:p>
          <a:p>
            <a:pPr marL="342900" lvl="0" indent="-342900" algn="just">
              <a:buFont typeface="Symbol" pitchFamily="2" charset="2"/>
              <a:buChar char=""/>
            </a:pPr>
            <a:r>
              <a:rPr lang="ru-RU" sz="1400" dirty="0">
                <a:latin typeface="Arial" panose="020B0604020202020204" pitchFamily="34" charset="0"/>
                <a:ea typeface="Times New Roman" panose="02020603050405020304" pitchFamily="18" charset="0"/>
                <a:cs typeface="Arial" panose="020B0604020202020204" pitchFamily="34" charset="0"/>
              </a:rPr>
              <a:t>Контроль риска столкновения</a:t>
            </a:r>
          </a:p>
          <a:p>
            <a:pPr marL="342900" lvl="0" indent="-342900" algn="just">
              <a:buFont typeface="Symbol" pitchFamily="2" charset="2"/>
              <a:buChar char=""/>
            </a:pPr>
            <a:r>
              <a:rPr lang="ru-RU" sz="1400" dirty="0">
                <a:latin typeface="Arial" panose="020B0604020202020204" pitchFamily="34" charset="0"/>
                <a:ea typeface="Times New Roman" panose="02020603050405020304" pitchFamily="18" charset="0"/>
                <a:cs typeface="Arial" panose="020B0604020202020204" pitchFamily="34" charset="0"/>
              </a:rPr>
              <a:t>Улучшение очистки орбиты</a:t>
            </a:r>
          </a:p>
          <a:p>
            <a:pPr marL="342900" lvl="0" indent="-342900" algn="just">
              <a:buFont typeface="Symbol" pitchFamily="2" charset="2"/>
              <a:buChar char=""/>
            </a:pPr>
            <a:r>
              <a:rPr lang="ru-RU" sz="1400" dirty="0">
                <a:latin typeface="Arial" panose="020B0604020202020204" pitchFamily="34" charset="0"/>
                <a:ea typeface="Times New Roman" panose="02020603050405020304" pitchFamily="18" charset="0"/>
                <a:cs typeface="Arial" panose="020B0604020202020204" pitchFamily="34" charset="0"/>
              </a:rPr>
              <a:t>Обеспечение безопасного возвращения на орбиту</a:t>
            </a:r>
          </a:p>
          <a:p>
            <a:pPr marL="342900" lvl="0" indent="-342900" algn="just">
              <a:buFont typeface="Symbol" pitchFamily="2" charset="2"/>
              <a:buChar char=""/>
            </a:pPr>
            <a:r>
              <a:rPr lang="ru-RU" sz="1400" dirty="0">
                <a:latin typeface="Arial" panose="020B0604020202020204" pitchFamily="34" charset="0"/>
                <a:ea typeface="Times New Roman" panose="02020603050405020304" pitchFamily="18" charset="0"/>
                <a:cs typeface="Arial" panose="020B0604020202020204" pitchFamily="34" charset="0"/>
              </a:rPr>
              <a:t>Сведение к минимуму воздействия на астрономические наблюдения</a:t>
            </a:r>
          </a:p>
          <a:p>
            <a:pPr algn="just"/>
            <a:r>
              <a:rPr lang="ru-RU" sz="1400" dirty="0">
                <a:latin typeface="Arial" panose="020B0604020202020204" pitchFamily="34" charset="0"/>
                <a:ea typeface="Times New Roman" panose="02020603050405020304" pitchFamily="18" charset="0"/>
                <a:cs typeface="Arial" panose="020B0604020202020204" pitchFamily="34" charset="0"/>
              </a:rPr>
              <a:t> </a:t>
            </a:r>
          </a:p>
          <a:p>
            <a:pPr algn="just"/>
            <a:r>
              <a:rPr lang="ru-RU" sz="1400" b="1" i="1" dirty="0">
                <a:solidFill>
                  <a:srgbClr val="08D2C5"/>
                </a:solidFill>
                <a:latin typeface="Arial" panose="020B0604020202020204" pitchFamily="34" charset="0"/>
                <a:ea typeface="Times New Roman" panose="02020603050405020304" pitchFamily="18" charset="0"/>
                <a:cs typeface="Arial" panose="020B0604020202020204" pitchFamily="34" charset="0"/>
              </a:rPr>
              <a:t>Программа </a:t>
            </a:r>
            <a:r>
              <a:rPr lang="en-US" sz="1400" b="1" i="1" dirty="0">
                <a:solidFill>
                  <a:srgbClr val="08D2C5"/>
                </a:solidFill>
                <a:latin typeface="Arial" panose="020B0604020202020204" pitchFamily="34" charset="0"/>
                <a:ea typeface="Times New Roman" panose="02020603050405020304" pitchFamily="18" charset="0"/>
                <a:cs typeface="Arial" panose="020B0604020202020204" pitchFamily="34" charset="0"/>
              </a:rPr>
              <a:t>Space Situational Awareness (SSA) </a:t>
            </a:r>
            <a:r>
              <a:rPr lang="ru-RU" sz="1400" b="1" i="1" dirty="0">
                <a:solidFill>
                  <a:srgbClr val="08D2C5"/>
                </a:solidFill>
                <a:latin typeface="Arial" panose="020B0604020202020204" pitchFamily="34" charset="0"/>
                <a:ea typeface="Times New Roman" panose="02020603050405020304" pitchFamily="18" charset="0"/>
                <a:cs typeface="Arial" panose="020B0604020202020204" pitchFamily="34" charset="0"/>
              </a:rPr>
              <a:t>с сегментами</a:t>
            </a:r>
            <a:r>
              <a:rPr lang="en-US" sz="1400" b="1" i="1" dirty="0">
                <a:solidFill>
                  <a:srgbClr val="08D2C5"/>
                </a:solidFill>
                <a:latin typeface="Arial" panose="020B0604020202020204" pitchFamily="34" charset="0"/>
                <a:ea typeface="Times New Roman" panose="02020603050405020304" pitchFamily="18" charset="0"/>
                <a:cs typeface="Arial" panose="020B0604020202020204" pitchFamily="34" charset="0"/>
              </a:rPr>
              <a:t>: </a:t>
            </a:r>
            <a:endParaRPr lang="ru-RU" sz="1400" b="1" i="1" dirty="0">
              <a:solidFill>
                <a:srgbClr val="08D2C5"/>
              </a:solidFill>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Symbol" pitchFamily="2" charset="2"/>
              <a:buChar char=""/>
            </a:pPr>
            <a:r>
              <a:rPr lang="ru-RU" sz="1400" dirty="0">
                <a:latin typeface="Arial" panose="020B0604020202020204" pitchFamily="34" charset="0"/>
                <a:ea typeface="Times New Roman" panose="02020603050405020304" pitchFamily="18" charset="0"/>
                <a:cs typeface="Arial" panose="020B0604020202020204" pitchFamily="34" charset="0"/>
              </a:rPr>
              <a:t>Космическая погода (</a:t>
            </a:r>
            <a:r>
              <a:rPr lang="en-US" sz="1400" dirty="0">
                <a:latin typeface="Arial" panose="020B0604020202020204" pitchFamily="34" charset="0"/>
                <a:ea typeface="Times New Roman" panose="02020603050405020304" pitchFamily="18" charset="0"/>
                <a:cs typeface="Arial" panose="020B0604020202020204" pitchFamily="34" charset="0"/>
              </a:rPr>
              <a:t>Space Weather </a:t>
            </a:r>
            <a:r>
              <a:rPr lang="ru-RU" sz="1400" dirty="0">
                <a:latin typeface="Arial" panose="020B0604020202020204" pitchFamily="34" charset="0"/>
                <a:ea typeface="Times New Roman" panose="02020603050405020304" pitchFamily="18" charset="0"/>
                <a:cs typeface="Arial" panose="020B0604020202020204" pitchFamily="34" charset="0"/>
              </a:rPr>
              <a:t>– </a:t>
            </a:r>
            <a:r>
              <a:rPr lang="en-US" sz="1400" dirty="0">
                <a:latin typeface="Arial" panose="020B0604020202020204" pitchFamily="34" charset="0"/>
                <a:ea typeface="Times New Roman" panose="02020603050405020304" pitchFamily="18" charset="0"/>
                <a:cs typeface="Arial" panose="020B0604020202020204" pitchFamily="34" charset="0"/>
              </a:rPr>
              <a:t>SWE</a:t>
            </a:r>
            <a:endParaRPr lang="ru-RU" sz="140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Symbol" pitchFamily="2" charset="2"/>
              <a:buChar char=""/>
            </a:pPr>
            <a:r>
              <a:rPr lang="ru-RU" sz="1400" dirty="0">
                <a:latin typeface="Arial" panose="020B0604020202020204" pitchFamily="34" charset="0"/>
                <a:ea typeface="Times New Roman" panose="02020603050405020304" pitchFamily="18" charset="0"/>
                <a:cs typeface="Arial" panose="020B0604020202020204" pitchFamily="34" charset="0"/>
              </a:rPr>
              <a:t>Объекты, сближающиеся с Землей (</a:t>
            </a:r>
            <a:r>
              <a:rPr lang="ru-RU" sz="1400" dirty="0" err="1">
                <a:latin typeface="Arial" panose="020B0604020202020204" pitchFamily="34" charset="0"/>
                <a:ea typeface="Times New Roman" panose="02020603050405020304" pitchFamily="18" charset="0"/>
                <a:cs typeface="Arial" panose="020B0604020202020204" pitchFamily="34" charset="0"/>
              </a:rPr>
              <a:t>Near-Earth</a:t>
            </a:r>
            <a:r>
              <a:rPr lang="ru-RU" sz="1400" dirty="0">
                <a:latin typeface="Arial" panose="020B0604020202020204" pitchFamily="34" charset="0"/>
                <a:ea typeface="Times New Roman" panose="02020603050405020304" pitchFamily="18" charset="0"/>
                <a:cs typeface="Arial" panose="020B0604020202020204" pitchFamily="34" charset="0"/>
              </a:rPr>
              <a:t> </a:t>
            </a:r>
            <a:r>
              <a:rPr lang="ru-RU" sz="1400" dirty="0" err="1">
                <a:latin typeface="Arial" panose="020B0604020202020204" pitchFamily="34" charset="0"/>
                <a:ea typeface="Times New Roman" panose="02020603050405020304" pitchFamily="18" charset="0"/>
                <a:cs typeface="Arial" panose="020B0604020202020204" pitchFamily="34" charset="0"/>
              </a:rPr>
              <a:t>Objects</a:t>
            </a:r>
            <a:r>
              <a:rPr lang="ru-RU" sz="1400" dirty="0">
                <a:latin typeface="Arial" panose="020B0604020202020204" pitchFamily="34" charset="0"/>
                <a:ea typeface="Times New Roman" panose="02020603050405020304" pitchFamily="18" charset="0"/>
                <a:cs typeface="Arial" panose="020B0604020202020204" pitchFamily="34" charset="0"/>
              </a:rPr>
              <a:t> – </a:t>
            </a:r>
            <a:r>
              <a:rPr lang="en-US" sz="1400" dirty="0">
                <a:latin typeface="Arial" panose="020B0604020202020204" pitchFamily="34" charset="0"/>
                <a:ea typeface="Times New Roman" panose="02020603050405020304" pitchFamily="18" charset="0"/>
                <a:cs typeface="Arial" panose="020B0604020202020204" pitchFamily="34" charset="0"/>
              </a:rPr>
              <a:t>NEO</a:t>
            </a:r>
            <a:r>
              <a:rPr lang="ru-RU" sz="1400" dirty="0">
                <a:latin typeface="Arial" panose="020B0604020202020204" pitchFamily="34" charset="0"/>
                <a:ea typeface="Times New Roman" panose="02020603050405020304" pitchFamily="18" charset="0"/>
                <a:cs typeface="Arial" panose="020B0604020202020204" pitchFamily="34" charset="0"/>
              </a:rPr>
              <a:t>.</a:t>
            </a:r>
          </a:p>
          <a:p>
            <a:pPr marL="342900" lvl="0" indent="-342900" algn="just">
              <a:buFont typeface="Symbol" pitchFamily="2" charset="2"/>
              <a:buChar char=""/>
            </a:pPr>
            <a:r>
              <a:rPr lang="ru-RU" sz="1400" dirty="0">
                <a:latin typeface="Arial" panose="020B0604020202020204" pitchFamily="34" charset="0"/>
                <a:ea typeface="Times New Roman" panose="02020603050405020304" pitchFamily="18" charset="0"/>
                <a:cs typeface="Arial" panose="020B0604020202020204" pitchFamily="34" charset="0"/>
              </a:rPr>
              <a:t>Космическое наблюдение и слежение за объектами (</a:t>
            </a:r>
            <a:r>
              <a:rPr lang="en-US" sz="1400" dirty="0">
                <a:latin typeface="Arial" panose="020B0604020202020204" pitchFamily="34" charset="0"/>
                <a:ea typeface="Times New Roman" panose="02020603050405020304" pitchFamily="18" charset="0"/>
                <a:cs typeface="Arial" panose="020B0604020202020204" pitchFamily="34" charset="0"/>
              </a:rPr>
              <a:t>Space Surveillance and Tracking SST</a:t>
            </a:r>
            <a:r>
              <a:rPr lang="ru-RU" sz="1400" dirty="0">
                <a:latin typeface="Arial" panose="020B0604020202020204" pitchFamily="34" charset="0"/>
                <a:ea typeface="Times New Roman" panose="02020603050405020304" pitchFamily="18" charset="0"/>
                <a:cs typeface="Arial" panose="020B0604020202020204" pitchFamily="34" charset="0"/>
              </a:rPr>
              <a:t>)</a:t>
            </a:r>
          </a:p>
        </p:txBody>
      </p:sp>
      <p:sp>
        <p:nvSpPr>
          <p:cNvPr id="18" name="Прямоугольник 17">
            <a:extLst>
              <a:ext uri="{FF2B5EF4-FFF2-40B4-BE49-F238E27FC236}">
                <a16:creationId xmlns:a16="http://schemas.microsoft.com/office/drawing/2014/main" id="{727B2C96-1C39-1D40-91CF-86393CBCA0B4}"/>
              </a:ext>
            </a:extLst>
          </p:cNvPr>
          <p:cNvSpPr/>
          <p:nvPr/>
        </p:nvSpPr>
        <p:spPr>
          <a:xfrm>
            <a:off x="999014" y="1454726"/>
            <a:ext cx="10186813" cy="1009846"/>
          </a:xfrm>
          <a:prstGeom prst="rect">
            <a:avLst/>
          </a:prstGeom>
          <a:solidFill>
            <a:srgbClr val="DE4075"/>
          </a:solidFill>
        </p:spPr>
        <p:txBody>
          <a:bodyPr wrap="square" lIns="360000" tIns="180000" rIns="360000" bIns="180000">
            <a:spAutoFit/>
          </a:bodyPr>
          <a:lstStyle/>
          <a:p>
            <a:pPr algn="just"/>
            <a:r>
              <a:rPr lang="ru-RU"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ЕКА: «Космический мусор – все нефункциональные объекты, созданные человеком, включая более </a:t>
            </a:r>
            <a:br>
              <a:rPr lang="en-US"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br>
            <a:r>
              <a:rPr lang="ru-RU" sz="1400" b="1" dirty="0">
                <a:solidFill>
                  <a:schemeClr val="bg1"/>
                </a:solidFill>
                <a:latin typeface="Arial" panose="020B0604020202020204" pitchFamily="34" charset="0"/>
                <a:ea typeface="Times New Roman" panose="02020603050405020304" pitchFamily="18" charset="0"/>
                <a:cs typeface="Arial" panose="020B0604020202020204" pitchFamily="34" charset="0"/>
              </a:rPr>
              <a:t>не функционирующие космические аппараты или их фрагменты, находящиеся на орбите или возвращающиеся в атмосферу Земли”. </a:t>
            </a:r>
          </a:p>
        </p:txBody>
      </p:sp>
      <p:pic>
        <p:nvPicPr>
          <p:cNvPr id="19" name="Рисунок 18">
            <a:extLst>
              <a:ext uri="{FF2B5EF4-FFF2-40B4-BE49-F238E27FC236}">
                <a16:creationId xmlns:a16="http://schemas.microsoft.com/office/drawing/2014/main" id="{A5C7DDBD-BEAC-3A47-9F22-83CE3BF5B8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49605" y="403894"/>
            <a:ext cx="604178" cy="604178"/>
          </a:xfrm>
          <a:prstGeom prst="rect">
            <a:avLst/>
          </a:prstGeom>
        </p:spPr>
      </p:pic>
    </p:spTree>
    <p:extLst>
      <p:ext uri="{BB962C8B-B14F-4D97-AF65-F5344CB8AC3E}">
        <p14:creationId xmlns:p14="http://schemas.microsoft.com/office/powerpoint/2010/main" val="1811356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лавная">
  <a:themeElements>
    <a:clrScheme name="Главная">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Главная">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лавная">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3381</TotalTime>
  <Words>2503</Words>
  <Application>Microsoft Macintosh PowerPoint</Application>
  <PresentationFormat>Широкоэкранный</PresentationFormat>
  <Paragraphs>187</Paragraphs>
  <Slides>16</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16</vt:i4>
      </vt:variant>
    </vt:vector>
  </HeadingPairs>
  <TitlesOfParts>
    <vt:vector size="25" baseType="lpstr">
      <vt:lpstr>.AppleSystemUIFont</vt:lpstr>
      <vt:lpstr>Arial</vt:lpstr>
      <vt:lpstr>Arial Black</vt:lpstr>
      <vt:lpstr>Calibri</vt:lpstr>
      <vt:lpstr>Georgia</vt:lpstr>
      <vt:lpstr>Helvetica</vt:lpstr>
      <vt:lpstr>Symbol</vt:lpstr>
      <vt:lpstr>Times New Roman</vt:lpstr>
      <vt:lpstr>Главная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wsadmin</dc:creator>
  <cp:lastModifiedBy>Valentin Uvarov</cp:lastModifiedBy>
  <cp:revision>135</cp:revision>
  <cp:lastPrinted>2023-12-05T08:26:14Z</cp:lastPrinted>
  <dcterms:created xsi:type="dcterms:W3CDTF">2023-10-11T19:12:11Z</dcterms:created>
  <dcterms:modified xsi:type="dcterms:W3CDTF">2023-12-06T09:32:11Z</dcterms:modified>
</cp:coreProperties>
</file>