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2" r:id="rId4"/>
    <p:sldId id="263" r:id="rId5"/>
    <p:sldId id="264" r:id="rId6"/>
    <p:sldId id="265" r:id="rId7"/>
    <p:sldId id="266" r:id="rId8"/>
    <p:sldId id="257" r:id="rId9"/>
    <p:sldId id="259"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7"/>
    <p:restoredTop sz="95934"/>
  </p:normalViewPr>
  <p:slideViewPr>
    <p:cSldViewPr snapToGrid="0" snapToObjects="1">
      <p:cViewPr varScale="1">
        <p:scale>
          <a:sx n="67" d="100"/>
          <a:sy n="67" d="100"/>
        </p:scale>
        <p:origin x="5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2/1/2024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2/1/2024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2/1/2024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2/1/2024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2/1/2024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sk.yandex.ru/i/m-XdPddFbmtTBQ"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81030-50A2-704D-A719-7CBC40D74E14}"/>
              </a:ext>
            </a:extLst>
          </p:cNvPr>
          <p:cNvSpPr>
            <a:spLocks noGrp="1"/>
          </p:cNvSpPr>
          <p:nvPr>
            <p:ph type="ctrTitle"/>
          </p:nvPr>
        </p:nvSpPr>
        <p:spPr>
          <a:xfrm>
            <a:off x="604634" y="70339"/>
            <a:ext cx="10993549" cy="1746739"/>
          </a:xfrm>
        </p:spPr>
        <p:txBody>
          <a:bodyPr>
            <a:noAutofit/>
          </a:bodyPr>
          <a:lstStyle/>
          <a:p>
            <a:pPr algn="ctr"/>
            <a:r>
              <a:rPr lang="bg-BG" sz="3100" dirty="0" err="1">
                <a:solidFill>
                  <a:schemeClr val="accent2"/>
                </a:solidFill>
              </a:rPr>
              <a:t>Научный</a:t>
            </a:r>
            <a:r>
              <a:rPr lang="bg-BG" sz="3100" dirty="0">
                <a:solidFill>
                  <a:schemeClr val="accent2"/>
                </a:solidFill>
              </a:rPr>
              <a:t> семинар</a:t>
            </a:r>
            <a:br>
              <a:rPr lang="en-US" sz="3200" dirty="0"/>
            </a:br>
            <a:r>
              <a:rPr lang="bg-BG" sz="4000" dirty="0"/>
              <a:t>«</a:t>
            </a:r>
            <a:r>
              <a:rPr lang="bg-BG" sz="4000" dirty="0" err="1"/>
              <a:t>Становление</a:t>
            </a:r>
            <a:r>
              <a:rPr lang="bg-BG" sz="4000" dirty="0"/>
              <a:t> </a:t>
            </a:r>
            <a:r>
              <a:rPr lang="bg-BG" sz="4000" dirty="0" err="1"/>
              <a:t>Арктической</a:t>
            </a:r>
            <a:r>
              <a:rPr lang="bg-BG" sz="4000" dirty="0"/>
              <a:t> </a:t>
            </a:r>
            <a:r>
              <a:rPr lang="bg-BG" sz="4000" dirty="0" err="1"/>
              <a:t>повестки</a:t>
            </a:r>
            <a:r>
              <a:rPr lang="bg-BG" sz="4000" dirty="0"/>
              <a:t> </a:t>
            </a:r>
            <a:r>
              <a:rPr lang="bg-BG" sz="4000" dirty="0" err="1"/>
              <a:t>Индии</a:t>
            </a:r>
            <a:r>
              <a:rPr lang="bg-BG" sz="4000" dirty="0"/>
              <a:t> как члена БРИКС+»</a:t>
            </a:r>
            <a:endParaRPr lang="en-US" sz="3200" dirty="0"/>
          </a:p>
        </p:txBody>
      </p:sp>
      <p:sp>
        <p:nvSpPr>
          <p:cNvPr id="3" name="Subtitle 2">
            <a:extLst>
              <a:ext uri="{FF2B5EF4-FFF2-40B4-BE49-F238E27FC236}">
                <a16:creationId xmlns:a16="http://schemas.microsoft.com/office/drawing/2014/main" id="{090D5823-769C-1547-91E3-7E1E4318EEBE}"/>
              </a:ext>
            </a:extLst>
          </p:cNvPr>
          <p:cNvSpPr>
            <a:spLocks noGrp="1"/>
          </p:cNvSpPr>
          <p:nvPr>
            <p:ph type="subTitle" idx="1"/>
          </p:nvPr>
        </p:nvSpPr>
        <p:spPr>
          <a:xfrm>
            <a:off x="604637" y="3543789"/>
            <a:ext cx="10993546" cy="1184030"/>
          </a:xfrm>
        </p:spPr>
        <p:txBody>
          <a:bodyPr>
            <a:normAutofit/>
          </a:bodyPr>
          <a:lstStyle/>
          <a:p>
            <a:pPr algn="ctr"/>
            <a:r>
              <a:rPr lang="bg-BG" sz="1400" dirty="0">
                <a:solidFill>
                  <a:schemeClr val="accent1">
                    <a:lumMod val="10000"/>
                    <a:lumOff val="90000"/>
                  </a:schemeClr>
                </a:solidFill>
              </a:rPr>
              <a:t>Докладчик:</a:t>
            </a:r>
            <a:r>
              <a:rPr lang="bg-BG" sz="1400" dirty="0">
                <a:solidFill>
                  <a:schemeClr val="bg1"/>
                </a:solidFill>
              </a:rPr>
              <a:t> </a:t>
            </a:r>
            <a:r>
              <a:rPr lang="bg-BG" sz="1400" b="1" dirty="0" err="1">
                <a:solidFill>
                  <a:schemeClr val="bg1"/>
                </a:solidFill>
              </a:rPr>
              <a:t>Суреш</a:t>
            </a:r>
            <a:r>
              <a:rPr lang="bg-BG" sz="1400" b="1" dirty="0">
                <a:solidFill>
                  <a:schemeClr val="bg1"/>
                </a:solidFill>
              </a:rPr>
              <a:t> </a:t>
            </a:r>
            <a:r>
              <a:rPr lang="bg-BG" sz="1400" b="1" dirty="0" err="1">
                <a:solidFill>
                  <a:schemeClr val="bg1"/>
                </a:solidFill>
              </a:rPr>
              <a:t>Гопалан</a:t>
            </a:r>
            <a:r>
              <a:rPr lang="bg-BG" sz="1400" b="1" dirty="0">
                <a:solidFill>
                  <a:schemeClr val="bg1"/>
                </a:solidFill>
              </a:rPr>
              <a:t> </a:t>
            </a:r>
            <a:r>
              <a:rPr lang="bg-BG" sz="1400" dirty="0">
                <a:solidFill>
                  <a:schemeClr val="bg1"/>
                </a:solidFill>
              </a:rPr>
              <a:t>из</a:t>
            </a:r>
            <a:r>
              <a:rPr lang="bg-BG" sz="1400" b="1" dirty="0">
                <a:solidFill>
                  <a:schemeClr val="bg1"/>
                </a:solidFill>
              </a:rPr>
              <a:t> УНИВЕРСИТЕТА </a:t>
            </a:r>
            <a:r>
              <a:rPr lang="bg-BG" sz="1400" b="1" dirty="0" err="1">
                <a:solidFill>
                  <a:schemeClr val="bg1"/>
                </a:solidFill>
              </a:rPr>
              <a:t>Джавахарлала</a:t>
            </a:r>
            <a:r>
              <a:rPr lang="bg-BG" sz="1400" b="1" dirty="0">
                <a:solidFill>
                  <a:schemeClr val="bg1"/>
                </a:solidFill>
              </a:rPr>
              <a:t> </a:t>
            </a:r>
            <a:r>
              <a:rPr lang="bg-BG" sz="1400" b="1" dirty="0" err="1">
                <a:solidFill>
                  <a:schemeClr val="bg1"/>
                </a:solidFill>
              </a:rPr>
              <a:t>Неру</a:t>
            </a:r>
            <a:endParaRPr lang="bg-BG" sz="1400" b="1" dirty="0">
              <a:solidFill>
                <a:schemeClr val="bg1"/>
              </a:solidFill>
            </a:endParaRPr>
          </a:p>
          <a:p>
            <a:pPr algn="ctr"/>
            <a:r>
              <a:rPr lang="bg-BG" sz="1400" dirty="0" err="1">
                <a:solidFill>
                  <a:schemeClr val="accent1">
                    <a:lumMod val="10000"/>
                    <a:lumOff val="90000"/>
                  </a:schemeClr>
                </a:solidFill>
              </a:rPr>
              <a:t>Модераторы</a:t>
            </a:r>
            <a:r>
              <a:rPr lang="bg-BG" sz="1400" dirty="0">
                <a:solidFill>
                  <a:schemeClr val="accent1">
                    <a:lumMod val="10000"/>
                    <a:lumOff val="90000"/>
                  </a:schemeClr>
                </a:solidFill>
              </a:rPr>
              <a:t> мероприятия: </a:t>
            </a:r>
            <a:r>
              <a:rPr lang="bg-BG" sz="1400" b="1" dirty="0" err="1">
                <a:solidFill>
                  <a:schemeClr val="bg1"/>
                </a:solidFill>
              </a:rPr>
              <a:t>Стрельникова</a:t>
            </a:r>
            <a:r>
              <a:rPr lang="bg-BG" sz="1400" b="1" dirty="0">
                <a:solidFill>
                  <a:schemeClr val="bg1"/>
                </a:solidFill>
              </a:rPr>
              <a:t> И.А., </a:t>
            </a:r>
            <a:r>
              <a:rPr lang="bg-BG" sz="1400" b="1" dirty="0" err="1">
                <a:solidFill>
                  <a:schemeClr val="bg1"/>
                </a:solidFill>
              </a:rPr>
              <a:t>Харина</a:t>
            </a:r>
            <a:r>
              <a:rPr lang="bg-BG" sz="1400" b="1" dirty="0">
                <a:solidFill>
                  <a:schemeClr val="bg1"/>
                </a:solidFill>
              </a:rPr>
              <a:t> О.А</a:t>
            </a:r>
          </a:p>
          <a:p>
            <a:pPr algn="ctr"/>
            <a:r>
              <a:rPr lang="bg-BG" sz="1400" dirty="0" err="1">
                <a:solidFill>
                  <a:schemeClr val="accent1">
                    <a:lumMod val="10000"/>
                    <a:lumOff val="90000"/>
                  </a:schemeClr>
                </a:solidFill>
              </a:rPr>
              <a:t>Ссылка</a:t>
            </a:r>
            <a:r>
              <a:rPr lang="bg-BG" sz="1400" dirty="0">
                <a:solidFill>
                  <a:schemeClr val="accent1">
                    <a:lumMod val="10000"/>
                    <a:lumOff val="90000"/>
                  </a:schemeClr>
                </a:solidFill>
              </a:rPr>
              <a:t> на </a:t>
            </a:r>
            <a:r>
              <a:rPr lang="bg-BG" sz="1400" dirty="0" err="1">
                <a:solidFill>
                  <a:schemeClr val="accent1">
                    <a:lumMod val="10000"/>
                    <a:lumOff val="90000"/>
                  </a:schemeClr>
                </a:solidFill>
              </a:rPr>
              <a:t>запись</a:t>
            </a:r>
            <a:r>
              <a:rPr lang="bg-BG" sz="1400" dirty="0">
                <a:solidFill>
                  <a:schemeClr val="accent1">
                    <a:lumMod val="10000"/>
                    <a:lumOff val="90000"/>
                  </a:schemeClr>
                </a:solidFill>
              </a:rPr>
              <a:t> семинара:</a:t>
            </a:r>
            <a:r>
              <a:rPr lang="bg-BG" sz="1400" dirty="0">
                <a:solidFill>
                  <a:schemeClr val="accent6">
                    <a:lumMod val="40000"/>
                    <a:lumOff val="60000"/>
                  </a:schemeClr>
                </a:solidFill>
              </a:rPr>
              <a:t> </a:t>
            </a:r>
            <a:r>
              <a:rPr lang="en-US" sz="1400" dirty="0">
                <a:solidFill>
                  <a:schemeClr val="accent6">
                    <a:lumMod val="20000"/>
                    <a:lumOff val="80000"/>
                  </a:schemeClr>
                </a:solidFill>
                <a:hlinkClick r:id="rId2">
                  <a:extLst>
                    <a:ext uri="{A12FA001-AC4F-418D-AE19-62706E023703}">
                      <ahyp:hlinkClr xmlns:ahyp="http://schemas.microsoft.com/office/drawing/2018/hyperlinkcolor" val="tx"/>
                    </a:ext>
                  </a:extLst>
                </a:hlinkClick>
              </a:rPr>
              <a:t>https://disk.yandex.ru/i/m-XdPddFbmtTBQ</a:t>
            </a:r>
            <a:endParaRPr lang="en-US" sz="1400" dirty="0">
              <a:solidFill>
                <a:schemeClr val="accent6">
                  <a:lumMod val="20000"/>
                  <a:lumOff val="80000"/>
                </a:schemeClr>
              </a:solidFill>
            </a:endParaRPr>
          </a:p>
        </p:txBody>
      </p:sp>
      <p:sp>
        <p:nvSpPr>
          <p:cNvPr id="4" name="Subtitle 2">
            <a:extLst>
              <a:ext uri="{FF2B5EF4-FFF2-40B4-BE49-F238E27FC236}">
                <a16:creationId xmlns:a16="http://schemas.microsoft.com/office/drawing/2014/main" id="{60370CCD-D096-2848-B66F-B9DAC818D596}"/>
              </a:ext>
            </a:extLst>
          </p:cNvPr>
          <p:cNvSpPr txBox="1">
            <a:spLocks/>
          </p:cNvSpPr>
          <p:nvPr/>
        </p:nvSpPr>
        <p:spPr>
          <a:xfrm>
            <a:off x="581191" y="5008061"/>
            <a:ext cx="10993546" cy="1184030"/>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r>
              <a:rPr lang="en-US" sz="1400" dirty="0">
                <a:solidFill>
                  <a:schemeClr val="accent6">
                    <a:lumMod val="40000"/>
                    <a:lumOff val="60000"/>
                  </a:schemeClr>
                </a:solidFill>
              </a:rPr>
              <a:t>Speaker:</a:t>
            </a:r>
            <a:r>
              <a:rPr lang="en-US" sz="1400" dirty="0">
                <a:solidFill>
                  <a:schemeClr val="accent5">
                    <a:lumMod val="40000"/>
                    <a:lumOff val="60000"/>
                  </a:schemeClr>
                </a:solidFill>
              </a:rPr>
              <a:t> </a:t>
            </a:r>
            <a:r>
              <a:rPr lang="en-US" sz="1400" b="1" dirty="0">
                <a:solidFill>
                  <a:schemeClr val="accent5">
                    <a:lumMod val="20000"/>
                    <a:lumOff val="80000"/>
                  </a:schemeClr>
                </a:solidFill>
              </a:rPr>
              <a:t>Suresh Gopalan </a:t>
            </a:r>
            <a:r>
              <a:rPr lang="en-US" sz="1400" dirty="0">
                <a:solidFill>
                  <a:schemeClr val="accent5">
                    <a:lumMod val="20000"/>
                    <a:lumOff val="80000"/>
                  </a:schemeClr>
                </a:solidFill>
              </a:rPr>
              <a:t>from </a:t>
            </a:r>
            <a:r>
              <a:rPr lang="en-US" sz="1400" b="1" dirty="0">
                <a:solidFill>
                  <a:schemeClr val="accent5">
                    <a:lumMod val="20000"/>
                    <a:lumOff val="80000"/>
                  </a:schemeClr>
                </a:solidFill>
              </a:rPr>
              <a:t>Jawaharlal Nehru UNIVERSITY</a:t>
            </a:r>
          </a:p>
          <a:p>
            <a:pPr algn="ctr"/>
            <a:r>
              <a:rPr lang="en-US" sz="1400" dirty="0">
                <a:solidFill>
                  <a:schemeClr val="accent6">
                    <a:lumMod val="40000"/>
                    <a:lumOff val="60000"/>
                  </a:schemeClr>
                </a:solidFill>
              </a:rPr>
              <a:t>Moderators of the event: </a:t>
            </a:r>
            <a:r>
              <a:rPr lang="en-US" sz="1400" b="1" dirty="0" err="1">
                <a:solidFill>
                  <a:schemeClr val="accent5">
                    <a:lumMod val="20000"/>
                    <a:lumOff val="80000"/>
                  </a:schemeClr>
                </a:solidFill>
              </a:rPr>
              <a:t>Strelnikova</a:t>
            </a:r>
            <a:r>
              <a:rPr lang="en-US" sz="1400" b="1" dirty="0">
                <a:solidFill>
                  <a:schemeClr val="accent5">
                    <a:lumMod val="20000"/>
                    <a:lumOff val="80000"/>
                  </a:schemeClr>
                </a:solidFill>
              </a:rPr>
              <a:t> I.A., </a:t>
            </a:r>
            <a:r>
              <a:rPr lang="en-US" sz="1400" b="1" dirty="0" err="1">
                <a:solidFill>
                  <a:schemeClr val="accent5">
                    <a:lumMod val="20000"/>
                    <a:lumOff val="80000"/>
                  </a:schemeClr>
                </a:solidFill>
              </a:rPr>
              <a:t>Kharina</a:t>
            </a:r>
            <a:r>
              <a:rPr lang="en-US" sz="1400" b="1" dirty="0">
                <a:solidFill>
                  <a:schemeClr val="accent5">
                    <a:lumMod val="20000"/>
                    <a:lumOff val="80000"/>
                  </a:schemeClr>
                </a:solidFill>
              </a:rPr>
              <a:t> O.A.</a:t>
            </a:r>
          </a:p>
          <a:p>
            <a:pPr algn="ctr"/>
            <a:r>
              <a:rPr lang="en-US" sz="1400" dirty="0">
                <a:solidFill>
                  <a:schemeClr val="accent6">
                    <a:lumMod val="40000"/>
                    <a:lumOff val="60000"/>
                  </a:schemeClr>
                </a:solidFill>
              </a:rPr>
              <a:t>Link to the recording of the seminar:</a:t>
            </a:r>
            <a:r>
              <a:rPr lang="bg-BG" sz="1400" dirty="0">
                <a:solidFill>
                  <a:schemeClr val="accent5">
                    <a:lumMod val="20000"/>
                    <a:lumOff val="80000"/>
                  </a:schemeClr>
                </a:solidFill>
              </a:rPr>
              <a:t> </a:t>
            </a:r>
            <a:r>
              <a:rPr lang="en-US" sz="1400" dirty="0">
                <a:solidFill>
                  <a:schemeClr val="accent6">
                    <a:lumMod val="20000"/>
                    <a:lumOff val="80000"/>
                  </a:schemeClr>
                </a:solidFill>
                <a:hlinkClick r:id="rId2">
                  <a:extLst>
                    <a:ext uri="{A12FA001-AC4F-418D-AE19-62706E023703}">
                      <ahyp:hlinkClr xmlns:ahyp="http://schemas.microsoft.com/office/drawing/2018/hyperlinkcolor" val="tx"/>
                    </a:ext>
                  </a:extLst>
                </a:hlinkClick>
              </a:rPr>
              <a:t>https://disk.yandex.ru/i/m-XdPddFbmtTBQ</a:t>
            </a:r>
            <a:endParaRPr lang="en-US" sz="1400" dirty="0">
              <a:solidFill>
                <a:schemeClr val="accent6">
                  <a:lumMod val="20000"/>
                  <a:lumOff val="80000"/>
                </a:schemeClr>
              </a:solidFill>
            </a:endParaRPr>
          </a:p>
        </p:txBody>
      </p:sp>
      <p:sp>
        <p:nvSpPr>
          <p:cNvPr id="5" name="Title 1">
            <a:extLst>
              <a:ext uri="{FF2B5EF4-FFF2-40B4-BE49-F238E27FC236}">
                <a16:creationId xmlns:a16="http://schemas.microsoft.com/office/drawing/2014/main" id="{FBEB5A42-6277-9344-A2D7-B9F1DBC8D251}"/>
              </a:ext>
            </a:extLst>
          </p:cNvPr>
          <p:cNvSpPr txBox="1">
            <a:spLocks/>
          </p:cNvSpPr>
          <p:nvPr/>
        </p:nvSpPr>
        <p:spPr>
          <a:xfrm>
            <a:off x="581188" y="1817078"/>
            <a:ext cx="10993549" cy="127195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dirty="0">
                <a:solidFill>
                  <a:schemeClr val="accent6">
                    <a:lumMod val="60000"/>
                    <a:lumOff val="40000"/>
                  </a:schemeClr>
                </a:solidFill>
              </a:rPr>
              <a:t>Scientific seminar:</a:t>
            </a:r>
            <a:br>
              <a:rPr lang="en-US" sz="2800" dirty="0">
                <a:solidFill>
                  <a:schemeClr val="accent6">
                    <a:lumMod val="60000"/>
                    <a:lumOff val="40000"/>
                  </a:schemeClr>
                </a:solidFill>
              </a:rPr>
            </a:br>
            <a:r>
              <a:rPr lang="en-US" sz="2400" dirty="0">
                <a:solidFill>
                  <a:schemeClr val="accent6"/>
                </a:solidFill>
              </a:rPr>
              <a:t>"The formation of India's Arctic agenda </a:t>
            </a:r>
          </a:p>
          <a:p>
            <a:pPr algn="ctr"/>
            <a:r>
              <a:rPr lang="en-US" sz="2400" dirty="0">
                <a:solidFill>
                  <a:schemeClr val="accent6"/>
                </a:solidFill>
              </a:rPr>
              <a:t>as a member of BRICS+"</a:t>
            </a:r>
          </a:p>
        </p:txBody>
      </p:sp>
      <p:pic>
        <p:nvPicPr>
          <p:cNvPr id="6" name="Graphic 5">
            <a:extLst>
              <a:ext uri="{FF2B5EF4-FFF2-40B4-BE49-F238E27FC236}">
                <a16:creationId xmlns:a16="http://schemas.microsoft.com/office/drawing/2014/main" id="{CA7FFE45-B67A-C14C-93FF-5EEA6F3EEA6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5483" y="1895720"/>
            <a:ext cx="2253743" cy="2240084"/>
          </a:xfrm>
          <a:prstGeom prst="rect">
            <a:avLst/>
          </a:prstGeom>
        </p:spPr>
      </p:pic>
      <p:pic>
        <p:nvPicPr>
          <p:cNvPr id="15" name="Picture 14">
            <a:extLst>
              <a:ext uri="{FF2B5EF4-FFF2-40B4-BE49-F238E27FC236}">
                <a16:creationId xmlns:a16="http://schemas.microsoft.com/office/drawing/2014/main" id="{EB4B08F4-AC61-5E42-A85F-B56557BD33C7}"/>
              </a:ext>
            </a:extLst>
          </p:cNvPr>
          <p:cNvPicPr>
            <a:picLocks noChangeAspect="1"/>
          </p:cNvPicPr>
          <p:nvPr/>
        </p:nvPicPr>
        <p:blipFill>
          <a:blip r:embed="rId5"/>
          <a:stretch>
            <a:fillRect/>
          </a:stretch>
        </p:blipFill>
        <p:spPr>
          <a:xfrm>
            <a:off x="9343506" y="1738341"/>
            <a:ext cx="2268306" cy="2397463"/>
          </a:xfrm>
          <a:prstGeom prst="rect">
            <a:avLst/>
          </a:prstGeom>
        </p:spPr>
      </p:pic>
      <p:sp>
        <p:nvSpPr>
          <p:cNvPr id="16" name="TextBox 15">
            <a:extLst>
              <a:ext uri="{FF2B5EF4-FFF2-40B4-BE49-F238E27FC236}">
                <a16:creationId xmlns:a16="http://schemas.microsoft.com/office/drawing/2014/main" id="{1D50E87A-3D52-9D45-8CF9-27D474D80369}"/>
              </a:ext>
            </a:extLst>
          </p:cNvPr>
          <p:cNvSpPr txBox="1"/>
          <p:nvPr/>
        </p:nvSpPr>
        <p:spPr>
          <a:xfrm>
            <a:off x="10626810" y="193330"/>
            <a:ext cx="1210588" cy="338554"/>
          </a:xfrm>
          <a:prstGeom prst="rect">
            <a:avLst/>
          </a:prstGeom>
          <a:noFill/>
        </p:spPr>
        <p:txBody>
          <a:bodyPr wrap="none" rtlCol="0">
            <a:spAutoFit/>
          </a:bodyPr>
          <a:lstStyle/>
          <a:p>
            <a:r>
              <a:rPr lang="bg-BG" sz="1600" dirty="0">
                <a:solidFill>
                  <a:schemeClr val="bg2">
                    <a:lumMod val="50000"/>
                  </a:schemeClr>
                </a:solidFill>
                <a:latin typeface="Arial" panose="020B0604020202020204" pitchFamily="34" charset="0"/>
                <a:cs typeface="Arial" panose="020B0604020202020204" pitchFamily="34" charset="0"/>
              </a:rPr>
              <a:t>26.01.2024</a:t>
            </a:r>
            <a:endParaRPr lang="en-US" sz="1600" dirty="0">
              <a:solidFill>
                <a:schemeClr val="bg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1620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4DBDFE9-C21B-DD4E-90C4-D7DC276E778E}"/>
              </a:ext>
            </a:extLst>
          </p:cNvPr>
          <p:cNvSpPr txBox="1"/>
          <p:nvPr/>
        </p:nvSpPr>
        <p:spPr>
          <a:xfrm>
            <a:off x="7816076" y="1078540"/>
            <a:ext cx="3125164" cy="6447919"/>
          </a:xfrm>
          <a:prstGeom prst="rect">
            <a:avLst/>
          </a:prstGeom>
          <a:noFill/>
        </p:spPr>
        <p:txBody>
          <a:bodyPr wrap="square" rtlCol="0">
            <a:spAutoFit/>
          </a:bodyPr>
          <a:lstStyle/>
          <a:p>
            <a:r>
              <a:rPr lang="en-US" sz="40000" dirty="0">
                <a:solidFill>
                  <a:schemeClr val="bg2"/>
                </a:solidFill>
                <a:latin typeface="Arial" panose="020B0604020202020204" pitchFamily="34" charset="0"/>
                <a:cs typeface="Arial" panose="020B0604020202020204" pitchFamily="34" charset="0"/>
              </a:rPr>
              <a:t>5</a:t>
            </a:r>
          </a:p>
        </p:txBody>
      </p:sp>
      <p:sp>
        <p:nvSpPr>
          <p:cNvPr id="2" name="Title 1">
            <a:extLst>
              <a:ext uri="{FF2B5EF4-FFF2-40B4-BE49-F238E27FC236}">
                <a16:creationId xmlns:a16="http://schemas.microsoft.com/office/drawing/2014/main" id="{A1235BDB-FA8E-804F-ADD1-57EF343B1CDE}"/>
              </a:ext>
            </a:extLst>
          </p:cNvPr>
          <p:cNvSpPr>
            <a:spLocks noGrp="1"/>
          </p:cNvSpPr>
          <p:nvPr>
            <p:ph type="title"/>
          </p:nvPr>
        </p:nvSpPr>
        <p:spPr/>
        <p:txBody>
          <a:bodyPr/>
          <a:lstStyle/>
          <a:p>
            <a:r>
              <a:rPr lang="ru-RU" dirty="0"/>
              <a:t>Дискуссия:</a:t>
            </a:r>
            <a:endParaRPr lang="en-US" dirty="0"/>
          </a:p>
        </p:txBody>
      </p:sp>
      <p:sp>
        <p:nvSpPr>
          <p:cNvPr id="3" name="Content Placeholder 2">
            <a:extLst>
              <a:ext uri="{FF2B5EF4-FFF2-40B4-BE49-F238E27FC236}">
                <a16:creationId xmlns:a16="http://schemas.microsoft.com/office/drawing/2014/main" id="{3926CAD8-FCBF-AC4F-93CE-4FE29CA49B58}"/>
              </a:ext>
            </a:extLst>
          </p:cNvPr>
          <p:cNvSpPr>
            <a:spLocks noGrp="1"/>
          </p:cNvSpPr>
          <p:nvPr>
            <p:ph sz="half" idx="1"/>
          </p:nvPr>
        </p:nvSpPr>
        <p:spPr>
          <a:xfrm>
            <a:off x="6274624" y="2089629"/>
            <a:ext cx="5460631" cy="4045797"/>
          </a:xfrm>
        </p:spPr>
        <p:txBody>
          <a:bodyPr anchor="t">
            <a:noAutofit/>
          </a:bodyPr>
          <a:lstStyle/>
          <a:p>
            <a:pPr algn="just"/>
            <a:r>
              <a:rPr lang="ru-RU" sz="1400" dirty="0">
                <a:solidFill>
                  <a:schemeClr val="accent1"/>
                </a:solidFill>
              </a:rPr>
              <a:t>- Будет ли Индия кооперироваться с другими гос-вами БРИКС или другими странами ближе?</a:t>
            </a:r>
            <a:endParaRPr lang="en-US" sz="1400" dirty="0">
              <a:solidFill>
                <a:schemeClr val="accent1"/>
              </a:solidFill>
            </a:endParaRPr>
          </a:p>
          <a:p>
            <a:pPr algn="just"/>
            <a:r>
              <a:rPr lang="ru-RU" sz="1400" dirty="0"/>
              <a:t>- Важно разделять два процесса: планирование и реализация. Индия пытается адаптироваться к новым условиям </a:t>
            </a:r>
            <a:r>
              <a:rPr lang="ru-RU" sz="1400" dirty="0" err="1"/>
              <a:t>межд.системы</a:t>
            </a:r>
            <a:r>
              <a:rPr lang="ru-RU" sz="1400" dirty="0"/>
              <a:t>. Существуют некоторые тенденции поворота к США как к растущему партнеру. Большая индийская диаспора проживает в США. Однако, отношения Индии и США остаются на низком уровне. Сотрудничество с Россией носит для нас комплексный характер, выходящий за рамки Арктики или БРИКС, поэтому Россия остается для нас ключевым партнером. Это хороший сигнал. Тут важно заметить и прочие государства и гос-ва-наблюдателей Арктического Совета, с которыми Индия также планирует увеличивать темпы сотрудничества по мере интенсификации реализации своей программы действий в Арктике. </a:t>
            </a:r>
            <a:endParaRPr lang="en-US" sz="1400" dirty="0"/>
          </a:p>
          <a:p>
            <a:pPr algn="just"/>
            <a:endParaRPr lang="en-US" sz="1600" dirty="0"/>
          </a:p>
        </p:txBody>
      </p:sp>
      <p:sp>
        <p:nvSpPr>
          <p:cNvPr id="4" name="Content Placeholder 3">
            <a:extLst>
              <a:ext uri="{FF2B5EF4-FFF2-40B4-BE49-F238E27FC236}">
                <a16:creationId xmlns:a16="http://schemas.microsoft.com/office/drawing/2014/main" id="{0B99730B-F827-5946-95A9-9467CE59E01B}"/>
              </a:ext>
            </a:extLst>
          </p:cNvPr>
          <p:cNvSpPr>
            <a:spLocks noGrp="1"/>
          </p:cNvSpPr>
          <p:nvPr>
            <p:ph sz="half" idx="2"/>
          </p:nvPr>
        </p:nvSpPr>
        <p:spPr>
          <a:xfrm>
            <a:off x="347240" y="2089629"/>
            <a:ext cx="5927384" cy="4541097"/>
          </a:xfrm>
        </p:spPr>
        <p:txBody>
          <a:bodyPr anchor="t">
            <a:normAutofit fontScale="85000" lnSpcReduction="20000"/>
          </a:bodyPr>
          <a:lstStyle/>
          <a:p>
            <a:pPr algn="just"/>
            <a:r>
              <a:rPr lang="ru-RU" dirty="0">
                <a:solidFill>
                  <a:schemeClr val="accent1"/>
                </a:solidFill>
              </a:rPr>
              <a:t>- Какие секторы Индия считает приоритетными для сотрудничества в Арктике? Будет ли расширение БРИКС способствовать расширению сотрудничества в Арктике?</a:t>
            </a:r>
            <a:endParaRPr lang="en-US" dirty="0">
              <a:solidFill>
                <a:schemeClr val="accent1"/>
              </a:solidFill>
            </a:endParaRPr>
          </a:p>
          <a:p>
            <a:pPr algn="just"/>
            <a:r>
              <a:rPr lang="ru-RU" dirty="0"/>
              <a:t>- Конечно, это вопросы природных ресурсов, особенно энергетика. Как я уже говорил, важным остается развитие международного научно-исследовательского сотрудничества для поиска решений по борьбе с климатическими изменениями и их предупреждению. Здесь важно понимать, что все то, что происходит в Арктике, непосредственно отражается и на Индии. Это устойчивая мысль в обществе. В целом этот список также в полной мере </a:t>
            </a:r>
            <a:r>
              <a:rPr lang="ru-RU" dirty="0" err="1"/>
              <a:t>релевантен</a:t>
            </a:r>
            <a:r>
              <a:rPr lang="ru-RU" dirty="0"/>
              <a:t> и в отношениях Индии и России. Нас интересует не только научно-исследовательская кооперация. Индии - как растущей экономике - необходимы устойчивые поставки ресурсов. Поэтому мы заинтересованы не только в торговле, но и в участии в проектах по добыче и доставке ресурсов. Здесь важно отметить NSR - крайне перспективный торговый маршрут, хотя в Индии пока с осторожностью смотрят на его перспективы и точно не разделяют идеи о нем как о </a:t>
            </a:r>
            <a:r>
              <a:rPr lang="ru-RU" dirty="0" err="1"/>
              <a:t>неком</a:t>
            </a:r>
            <a:r>
              <a:rPr lang="ru-RU" dirty="0"/>
              <a:t> гейм-чейнджере. Второе - БРИКС остается для нас форумом. Среди стран БРИКС высокий уровень экономической разобщенности, страны конкурируют друг с другом. Хотя БРИКС сплачивает страны друг с другом, пока он является для меня сомнительной альтернативной арктическим институтам. </a:t>
            </a:r>
            <a:endParaRPr lang="en-US" dirty="0"/>
          </a:p>
        </p:txBody>
      </p:sp>
      <p:pic>
        <p:nvPicPr>
          <p:cNvPr id="10" name="Picture 9">
            <a:extLst>
              <a:ext uri="{FF2B5EF4-FFF2-40B4-BE49-F238E27FC236}">
                <a16:creationId xmlns:a16="http://schemas.microsoft.com/office/drawing/2014/main" id="{8907A5ED-8D7D-9248-B077-505327E38ED9}"/>
              </a:ext>
            </a:extLst>
          </p:cNvPr>
          <p:cNvPicPr>
            <a:picLocks noChangeAspect="1"/>
          </p:cNvPicPr>
          <p:nvPr/>
        </p:nvPicPr>
        <p:blipFill>
          <a:blip r:embed="rId2"/>
          <a:stretch>
            <a:fillRect/>
          </a:stretch>
        </p:blipFill>
        <p:spPr>
          <a:xfrm>
            <a:off x="10176344" y="518166"/>
            <a:ext cx="1434465" cy="1434465"/>
          </a:xfrm>
          <a:prstGeom prst="rect">
            <a:avLst/>
          </a:prstGeom>
        </p:spPr>
      </p:pic>
    </p:spTree>
    <p:extLst>
      <p:ext uri="{BB962C8B-B14F-4D97-AF65-F5344CB8AC3E}">
        <p14:creationId xmlns:p14="http://schemas.microsoft.com/office/powerpoint/2010/main" val="78810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1A02D-4D95-2C49-99E5-1B7A25782B6B}"/>
              </a:ext>
            </a:extLst>
          </p:cNvPr>
          <p:cNvSpPr>
            <a:spLocks noGrp="1"/>
          </p:cNvSpPr>
          <p:nvPr>
            <p:ph type="title"/>
          </p:nvPr>
        </p:nvSpPr>
        <p:spPr>
          <a:xfrm>
            <a:off x="575894" y="729658"/>
            <a:ext cx="3563620" cy="988332"/>
          </a:xfrm>
        </p:spPr>
        <p:txBody>
          <a:bodyPr>
            <a:normAutofit/>
          </a:bodyPr>
          <a:lstStyle/>
          <a:p>
            <a:r>
              <a:rPr lang="bg-BG" sz="2400" dirty="0" err="1">
                <a:solidFill>
                  <a:schemeClr val="accent1">
                    <a:lumMod val="10000"/>
                    <a:lumOff val="90000"/>
                  </a:schemeClr>
                </a:solidFill>
              </a:rPr>
              <a:t>Введение</a:t>
            </a:r>
            <a:r>
              <a:rPr lang="bg-BG" dirty="0">
                <a:solidFill>
                  <a:schemeClr val="accent1">
                    <a:lumMod val="10000"/>
                    <a:lumOff val="90000"/>
                  </a:schemeClr>
                </a:solidFill>
              </a:rPr>
              <a:t>:</a:t>
            </a:r>
            <a:endParaRPr lang="en-US" dirty="0">
              <a:solidFill>
                <a:schemeClr val="accent1">
                  <a:lumMod val="10000"/>
                  <a:lumOff val="90000"/>
                </a:schemeClr>
              </a:solidFill>
            </a:endParaRPr>
          </a:p>
        </p:txBody>
      </p:sp>
      <p:sp>
        <p:nvSpPr>
          <p:cNvPr id="6" name="TextBox 5">
            <a:extLst>
              <a:ext uri="{FF2B5EF4-FFF2-40B4-BE49-F238E27FC236}">
                <a16:creationId xmlns:a16="http://schemas.microsoft.com/office/drawing/2014/main" id="{8478B682-C0C5-C24E-A6D0-EBD1E47A57A6}"/>
              </a:ext>
            </a:extLst>
          </p:cNvPr>
          <p:cNvSpPr txBox="1"/>
          <p:nvPr/>
        </p:nvSpPr>
        <p:spPr>
          <a:xfrm>
            <a:off x="365829" y="2075934"/>
            <a:ext cx="11447230" cy="2308324"/>
          </a:xfrm>
          <a:prstGeom prst="rect">
            <a:avLst/>
          </a:prstGeom>
          <a:noFill/>
        </p:spPr>
        <p:txBody>
          <a:bodyPr wrap="square" rtlCol="0">
            <a:spAutoFit/>
          </a:bodyPr>
          <a:lstStyle/>
          <a:p>
            <a:pPr marL="285750" indent="-285750" algn="just">
              <a:buFont typeface="Arial" panose="020B0604020202020204" pitchFamily="34" charset="0"/>
              <a:buChar char="•"/>
            </a:pPr>
            <a:r>
              <a:rPr lang="bg-BG" dirty="0">
                <a:solidFill>
                  <a:schemeClr val="accent1"/>
                </a:solidFill>
              </a:rPr>
              <a:t>26 </a:t>
            </a:r>
            <a:r>
              <a:rPr lang="bg-BG" dirty="0" err="1">
                <a:solidFill>
                  <a:schemeClr val="accent1"/>
                </a:solidFill>
              </a:rPr>
              <a:t>января</a:t>
            </a:r>
            <a:r>
              <a:rPr lang="bg-BG" dirty="0">
                <a:solidFill>
                  <a:schemeClr val="accent1"/>
                </a:solidFill>
              </a:rPr>
              <a:t> 2024 </a:t>
            </a:r>
            <a:r>
              <a:rPr lang="bg-BG" dirty="0" err="1">
                <a:solidFill>
                  <a:schemeClr val="accent1"/>
                </a:solidFill>
              </a:rPr>
              <a:t>года</a:t>
            </a:r>
            <a:r>
              <a:rPr lang="bg-BG" dirty="0">
                <a:solidFill>
                  <a:schemeClr val="accent1"/>
                </a:solidFill>
              </a:rPr>
              <a:t> </a:t>
            </a:r>
            <a:r>
              <a:rPr lang="bg-BG" dirty="0" err="1">
                <a:solidFill>
                  <a:schemeClr val="accent1"/>
                </a:solidFill>
              </a:rPr>
              <a:t>состоялся</a:t>
            </a:r>
            <a:r>
              <a:rPr lang="bg-BG" dirty="0">
                <a:solidFill>
                  <a:schemeClr val="accent1"/>
                </a:solidFill>
              </a:rPr>
              <a:t> </a:t>
            </a:r>
            <a:r>
              <a:rPr lang="bg-BG" dirty="0" err="1">
                <a:solidFill>
                  <a:schemeClr val="accent1"/>
                </a:solidFill>
              </a:rPr>
              <a:t>первый</a:t>
            </a:r>
            <a:r>
              <a:rPr lang="bg-BG" dirty="0">
                <a:solidFill>
                  <a:schemeClr val="accent1"/>
                </a:solidFill>
              </a:rPr>
              <a:t> </a:t>
            </a:r>
            <a:r>
              <a:rPr lang="bg-BG" dirty="0" err="1">
                <a:solidFill>
                  <a:schemeClr val="accent1"/>
                </a:solidFill>
              </a:rPr>
              <a:t>научный</a:t>
            </a:r>
            <a:r>
              <a:rPr lang="bg-BG" dirty="0">
                <a:solidFill>
                  <a:schemeClr val="accent1"/>
                </a:solidFill>
              </a:rPr>
              <a:t> семинар в </a:t>
            </a:r>
            <a:r>
              <a:rPr lang="bg-BG" dirty="0" err="1">
                <a:solidFill>
                  <a:schemeClr val="accent1"/>
                </a:solidFill>
              </a:rPr>
              <a:t>рамках</a:t>
            </a:r>
            <a:r>
              <a:rPr lang="bg-BG" dirty="0">
                <a:solidFill>
                  <a:schemeClr val="accent1"/>
                </a:solidFill>
              </a:rPr>
              <a:t> </a:t>
            </a:r>
            <a:r>
              <a:rPr lang="bg-BG" dirty="0" err="1">
                <a:solidFill>
                  <a:schemeClr val="accent1"/>
                </a:solidFill>
              </a:rPr>
              <a:t>деятельности</a:t>
            </a:r>
            <a:r>
              <a:rPr lang="bg-BG" dirty="0">
                <a:solidFill>
                  <a:schemeClr val="accent1"/>
                </a:solidFill>
              </a:rPr>
              <a:t> Научно-</a:t>
            </a:r>
            <a:r>
              <a:rPr lang="bg-BG" dirty="0" err="1">
                <a:solidFill>
                  <a:schemeClr val="accent1"/>
                </a:solidFill>
              </a:rPr>
              <a:t>учебной</a:t>
            </a:r>
            <a:r>
              <a:rPr lang="bg-BG" dirty="0">
                <a:solidFill>
                  <a:schemeClr val="accent1"/>
                </a:solidFill>
              </a:rPr>
              <a:t> </a:t>
            </a:r>
            <a:r>
              <a:rPr lang="bg-BG" dirty="0" err="1">
                <a:solidFill>
                  <a:schemeClr val="accent1"/>
                </a:solidFill>
              </a:rPr>
              <a:t>группы</a:t>
            </a:r>
            <a:r>
              <a:rPr lang="bg-BG" dirty="0">
                <a:solidFill>
                  <a:schemeClr val="accent1"/>
                </a:solidFill>
              </a:rPr>
              <a:t> «БРИКС+ как площадка </a:t>
            </a:r>
            <a:r>
              <a:rPr lang="bg-BG" dirty="0" err="1">
                <a:solidFill>
                  <a:schemeClr val="accent1"/>
                </a:solidFill>
              </a:rPr>
              <a:t>для</a:t>
            </a:r>
            <a:r>
              <a:rPr lang="bg-BG" dirty="0">
                <a:solidFill>
                  <a:schemeClr val="accent1"/>
                </a:solidFill>
              </a:rPr>
              <a:t> </a:t>
            </a:r>
            <a:r>
              <a:rPr lang="bg-BG" dirty="0" err="1">
                <a:solidFill>
                  <a:schemeClr val="accent1"/>
                </a:solidFill>
              </a:rPr>
              <a:t>сотрудничества</a:t>
            </a:r>
            <a:r>
              <a:rPr lang="bg-BG" dirty="0">
                <a:solidFill>
                  <a:schemeClr val="accent1"/>
                </a:solidFill>
              </a:rPr>
              <a:t> в </a:t>
            </a:r>
            <a:r>
              <a:rPr lang="bg-BG" dirty="0" err="1">
                <a:solidFill>
                  <a:schemeClr val="accent1"/>
                </a:solidFill>
              </a:rPr>
              <a:t>Арктике</a:t>
            </a:r>
            <a:r>
              <a:rPr lang="bg-BG" dirty="0">
                <a:solidFill>
                  <a:schemeClr val="accent1"/>
                </a:solidFill>
              </a:rPr>
              <a:t>: </a:t>
            </a:r>
            <a:r>
              <a:rPr lang="bg-BG" dirty="0" err="1">
                <a:solidFill>
                  <a:schemeClr val="accent1"/>
                </a:solidFill>
              </a:rPr>
              <a:t>проблемы</a:t>
            </a:r>
            <a:r>
              <a:rPr lang="bg-BG" dirty="0">
                <a:solidFill>
                  <a:schemeClr val="accent1"/>
                </a:solidFill>
              </a:rPr>
              <a:t>, </a:t>
            </a:r>
            <a:r>
              <a:rPr lang="bg-BG" dirty="0" err="1">
                <a:solidFill>
                  <a:schemeClr val="accent1"/>
                </a:solidFill>
              </a:rPr>
              <a:t>перспективы</a:t>
            </a:r>
            <a:r>
              <a:rPr lang="bg-BG" dirty="0">
                <a:solidFill>
                  <a:schemeClr val="accent1"/>
                </a:solidFill>
              </a:rPr>
              <a:t> и сценарии развития». </a:t>
            </a:r>
            <a:r>
              <a:rPr lang="bg-BG" dirty="0" err="1">
                <a:solidFill>
                  <a:schemeClr val="accent1"/>
                </a:solidFill>
              </a:rPr>
              <a:t>Спикером</a:t>
            </a:r>
            <a:r>
              <a:rPr lang="bg-BG" dirty="0">
                <a:solidFill>
                  <a:schemeClr val="accent1"/>
                </a:solidFill>
              </a:rPr>
              <a:t> и </a:t>
            </a:r>
            <a:r>
              <a:rPr lang="bg-BG" dirty="0" err="1">
                <a:solidFill>
                  <a:schemeClr val="accent1"/>
                </a:solidFill>
              </a:rPr>
              <a:t>экспертом</a:t>
            </a:r>
            <a:r>
              <a:rPr lang="bg-BG" dirty="0">
                <a:solidFill>
                  <a:schemeClr val="accent1"/>
                </a:solidFill>
              </a:rPr>
              <a:t> </a:t>
            </a:r>
            <a:r>
              <a:rPr lang="bg-BG" dirty="0" err="1">
                <a:solidFill>
                  <a:schemeClr val="accent1"/>
                </a:solidFill>
              </a:rPr>
              <a:t>выступил</a:t>
            </a:r>
            <a:r>
              <a:rPr lang="bg-BG" dirty="0">
                <a:solidFill>
                  <a:schemeClr val="accent1"/>
                </a:solidFill>
              </a:rPr>
              <a:t> </a:t>
            </a:r>
            <a:r>
              <a:rPr lang="bg-BG" b="1" dirty="0" err="1">
                <a:solidFill>
                  <a:schemeClr val="accent1"/>
                </a:solidFill>
              </a:rPr>
              <a:t>Профессор</a:t>
            </a:r>
            <a:r>
              <a:rPr lang="bg-BG" b="1" dirty="0">
                <a:solidFill>
                  <a:schemeClr val="accent1"/>
                </a:solidFill>
              </a:rPr>
              <a:t> </a:t>
            </a:r>
            <a:r>
              <a:rPr lang="bg-BG" b="1" dirty="0" err="1">
                <a:solidFill>
                  <a:schemeClr val="accent1"/>
                </a:solidFill>
              </a:rPr>
              <a:t>Суреш</a:t>
            </a:r>
            <a:r>
              <a:rPr lang="bg-BG" b="1" dirty="0">
                <a:solidFill>
                  <a:schemeClr val="accent1"/>
                </a:solidFill>
              </a:rPr>
              <a:t> </a:t>
            </a:r>
            <a:r>
              <a:rPr lang="bg-BG" b="1" dirty="0" err="1">
                <a:solidFill>
                  <a:schemeClr val="accent1"/>
                </a:solidFill>
              </a:rPr>
              <a:t>Гопалан</a:t>
            </a:r>
            <a:r>
              <a:rPr lang="bg-BG" b="1" dirty="0">
                <a:solidFill>
                  <a:schemeClr val="accent1"/>
                </a:solidFill>
              </a:rPr>
              <a:t> </a:t>
            </a:r>
            <a:r>
              <a:rPr lang="bg-BG" dirty="0">
                <a:solidFill>
                  <a:schemeClr val="accent1"/>
                </a:solidFill>
              </a:rPr>
              <a:t>- </a:t>
            </a:r>
            <a:r>
              <a:rPr lang="en-US" dirty="0">
                <a:solidFill>
                  <a:schemeClr val="accent1"/>
                </a:solidFill>
              </a:rPr>
              <a:t>PhD, </a:t>
            </a:r>
            <a:r>
              <a:rPr lang="bg-BG" dirty="0" err="1">
                <a:solidFill>
                  <a:schemeClr val="accent1"/>
                </a:solidFill>
              </a:rPr>
              <a:t>профессор</a:t>
            </a:r>
            <a:r>
              <a:rPr lang="bg-BG" dirty="0">
                <a:solidFill>
                  <a:schemeClr val="accent1"/>
                </a:solidFill>
              </a:rPr>
              <a:t> </a:t>
            </a:r>
            <a:r>
              <a:rPr lang="bg-BG" dirty="0" err="1">
                <a:solidFill>
                  <a:schemeClr val="accent1"/>
                </a:solidFill>
              </a:rPr>
              <a:t>Центра</a:t>
            </a:r>
            <a:r>
              <a:rPr lang="bg-BG" dirty="0">
                <a:solidFill>
                  <a:schemeClr val="accent1"/>
                </a:solidFill>
              </a:rPr>
              <a:t> </a:t>
            </a:r>
            <a:r>
              <a:rPr lang="bg-BG" dirty="0" err="1">
                <a:solidFill>
                  <a:schemeClr val="accent1"/>
                </a:solidFill>
              </a:rPr>
              <a:t>политических</a:t>
            </a:r>
            <a:r>
              <a:rPr lang="bg-BG" dirty="0">
                <a:solidFill>
                  <a:schemeClr val="accent1"/>
                </a:solidFill>
              </a:rPr>
              <a:t> </a:t>
            </a:r>
            <a:r>
              <a:rPr lang="bg-BG" dirty="0" err="1">
                <a:solidFill>
                  <a:schemeClr val="accent1"/>
                </a:solidFill>
              </a:rPr>
              <a:t>исследований</a:t>
            </a:r>
            <a:r>
              <a:rPr lang="bg-BG" dirty="0">
                <a:solidFill>
                  <a:schemeClr val="accent1"/>
                </a:solidFill>
              </a:rPr>
              <a:t> </a:t>
            </a:r>
            <a:r>
              <a:rPr lang="bg-BG" dirty="0" err="1">
                <a:solidFill>
                  <a:schemeClr val="accent1"/>
                </a:solidFill>
              </a:rPr>
              <a:t>Школы</a:t>
            </a:r>
            <a:r>
              <a:rPr lang="bg-BG" dirty="0">
                <a:solidFill>
                  <a:schemeClr val="accent1"/>
                </a:solidFill>
              </a:rPr>
              <a:t> </a:t>
            </a:r>
            <a:r>
              <a:rPr lang="bg-BG" dirty="0" err="1">
                <a:solidFill>
                  <a:schemeClr val="accent1"/>
                </a:solidFill>
              </a:rPr>
              <a:t>социальных</a:t>
            </a:r>
            <a:r>
              <a:rPr lang="bg-BG" dirty="0">
                <a:solidFill>
                  <a:schemeClr val="accent1"/>
                </a:solidFill>
              </a:rPr>
              <a:t> </a:t>
            </a:r>
            <a:r>
              <a:rPr lang="bg-BG" dirty="0" err="1">
                <a:solidFill>
                  <a:schemeClr val="accent1"/>
                </a:solidFill>
              </a:rPr>
              <a:t>наук</a:t>
            </a:r>
            <a:r>
              <a:rPr lang="bg-BG" dirty="0">
                <a:solidFill>
                  <a:schemeClr val="accent1"/>
                </a:solidFill>
              </a:rPr>
              <a:t> Университета </a:t>
            </a:r>
            <a:r>
              <a:rPr lang="bg-BG" dirty="0" err="1">
                <a:solidFill>
                  <a:schemeClr val="accent1"/>
                </a:solidFill>
              </a:rPr>
              <a:t>Джавахарлала</a:t>
            </a:r>
            <a:r>
              <a:rPr lang="bg-BG" dirty="0">
                <a:solidFill>
                  <a:schemeClr val="accent1"/>
                </a:solidFill>
              </a:rPr>
              <a:t> </a:t>
            </a:r>
            <a:r>
              <a:rPr lang="bg-BG" dirty="0" err="1">
                <a:solidFill>
                  <a:schemeClr val="accent1"/>
                </a:solidFill>
              </a:rPr>
              <a:t>Неру</a:t>
            </a:r>
            <a:r>
              <a:rPr lang="bg-BG" dirty="0">
                <a:solidFill>
                  <a:schemeClr val="accent1"/>
                </a:solidFill>
              </a:rPr>
              <a:t>. В </a:t>
            </a:r>
            <a:r>
              <a:rPr lang="bg-BG" dirty="0" err="1">
                <a:solidFill>
                  <a:schemeClr val="accent1"/>
                </a:solidFill>
              </a:rPr>
              <a:t>рамках</a:t>
            </a:r>
            <a:r>
              <a:rPr lang="bg-BG" dirty="0">
                <a:solidFill>
                  <a:schemeClr val="accent1"/>
                </a:solidFill>
              </a:rPr>
              <a:t> тематики семинара </a:t>
            </a:r>
            <a:r>
              <a:rPr lang="bg-BG" b="1" dirty="0">
                <a:solidFill>
                  <a:schemeClr val="accent1"/>
                </a:solidFill>
              </a:rPr>
              <a:t>«</a:t>
            </a:r>
            <a:r>
              <a:rPr lang="bg-BG" b="1" dirty="0" err="1">
                <a:solidFill>
                  <a:schemeClr val="accent1"/>
                </a:solidFill>
              </a:rPr>
              <a:t>Становление</a:t>
            </a:r>
            <a:r>
              <a:rPr lang="bg-BG" b="1" dirty="0">
                <a:solidFill>
                  <a:schemeClr val="accent1"/>
                </a:solidFill>
              </a:rPr>
              <a:t> </a:t>
            </a:r>
            <a:r>
              <a:rPr lang="bg-BG" b="1" dirty="0" err="1">
                <a:solidFill>
                  <a:schemeClr val="accent1"/>
                </a:solidFill>
              </a:rPr>
              <a:t>Арктической</a:t>
            </a:r>
            <a:r>
              <a:rPr lang="bg-BG" b="1" dirty="0">
                <a:solidFill>
                  <a:schemeClr val="accent1"/>
                </a:solidFill>
              </a:rPr>
              <a:t> </a:t>
            </a:r>
            <a:r>
              <a:rPr lang="bg-BG" b="1" dirty="0" err="1">
                <a:solidFill>
                  <a:schemeClr val="accent1"/>
                </a:solidFill>
              </a:rPr>
              <a:t>повестки</a:t>
            </a:r>
            <a:r>
              <a:rPr lang="bg-BG" b="1" dirty="0">
                <a:solidFill>
                  <a:schemeClr val="accent1"/>
                </a:solidFill>
              </a:rPr>
              <a:t> </a:t>
            </a:r>
            <a:r>
              <a:rPr lang="bg-BG" b="1" dirty="0" err="1">
                <a:solidFill>
                  <a:schemeClr val="accent1"/>
                </a:solidFill>
              </a:rPr>
              <a:t>Индии</a:t>
            </a:r>
            <a:r>
              <a:rPr lang="bg-BG" b="1" dirty="0">
                <a:solidFill>
                  <a:schemeClr val="accent1"/>
                </a:solidFill>
              </a:rPr>
              <a:t> как члена БРИКС+» </a:t>
            </a:r>
            <a:r>
              <a:rPr lang="bg-BG" dirty="0" err="1">
                <a:solidFill>
                  <a:schemeClr val="accent1"/>
                </a:solidFill>
              </a:rPr>
              <a:t>были</a:t>
            </a:r>
            <a:r>
              <a:rPr lang="bg-BG" dirty="0">
                <a:solidFill>
                  <a:schemeClr val="accent1"/>
                </a:solidFill>
              </a:rPr>
              <a:t> </a:t>
            </a:r>
            <a:r>
              <a:rPr lang="bg-BG" dirty="0" err="1">
                <a:solidFill>
                  <a:schemeClr val="accent1"/>
                </a:solidFill>
              </a:rPr>
              <a:t>рассмотрены</a:t>
            </a:r>
            <a:r>
              <a:rPr lang="bg-BG" dirty="0">
                <a:solidFill>
                  <a:schemeClr val="accent1"/>
                </a:solidFill>
              </a:rPr>
              <a:t> </a:t>
            </a:r>
            <a:r>
              <a:rPr lang="bg-BG" dirty="0" err="1">
                <a:solidFill>
                  <a:schemeClr val="accent1"/>
                </a:solidFill>
              </a:rPr>
              <a:t>вопросы</a:t>
            </a:r>
            <a:r>
              <a:rPr lang="bg-BG" dirty="0">
                <a:solidFill>
                  <a:schemeClr val="accent1"/>
                </a:solidFill>
              </a:rPr>
              <a:t> формирования </a:t>
            </a:r>
            <a:r>
              <a:rPr lang="bg-BG" dirty="0" err="1">
                <a:solidFill>
                  <a:schemeClr val="accent1"/>
                </a:solidFill>
              </a:rPr>
              <a:t>Арктической</a:t>
            </a:r>
            <a:r>
              <a:rPr lang="bg-BG" dirty="0">
                <a:solidFill>
                  <a:schemeClr val="accent1"/>
                </a:solidFill>
              </a:rPr>
              <a:t> </a:t>
            </a:r>
            <a:r>
              <a:rPr lang="bg-BG" dirty="0" err="1">
                <a:solidFill>
                  <a:schemeClr val="accent1"/>
                </a:solidFill>
              </a:rPr>
              <a:t>повестки</a:t>
            </a:r>
            <a:r>
              <a:rPr lang="bg-BG" dirty="0">
                <a:solidFill>
                  <a:schemeClr val="accent1"/>
                </a:solidFill>
              </a:rPr>
              <a:t> </a:t>
            </a:r>
            <a:r>
              <a:rPr lang="bg-BG" dirty="0" err="1">
                <a:solidFill>
                  <a:schemeClr val="accent1"/>
                </a:solidFill>
              </a:rPr>
              <a:t>Индии</a:t>
            </a:r>
            <a:r>
              <a:rPr lang="bg-BG" dirty="0">
                <a:solidFill>
                  <a:schemeClr val="accent1"/>
                </a:solidFill>
              </a:rPr>
              <a:t> и </a:t>
            </a:r>
            <a:r>
              <a:rPr lang="bg-BG" dirty="0" err="1">
                <a:solidFill>
                  <a:schemeClr val="accent1"/>
                </a:solidFill>
              </a:rPr>
              <a:t>перспективы</a:t>
            </a:r>
            <a:r>
              <a:rPr lang="bg-BG" dirty="0">
                <a:solidFill>
                  <a:schemeClr val="accent1"/>
                </a:solidFill>
              </a:rPr>
              <a:t> </a:t>
            </a:r>
            <a:r>
              <a:rPr lang="bg-BG" dirty="0" err="1">
                <a:solidFill>
                  <a:schemeClr val="accent1"/>
                </a:solidFill>
              </a:rPr>
              <a:t>ее</a:t>
            </a:r>
            <a:r>
              <a:rPr lang="bg-BG" dirty="0">
                <a:solidFill>
                  <a:schemeClr val="accent1"/>
                </a:solidFill>
              </a:rPr>
              <a:t> </a:t>
            </a:r>
            <a:r>
              <a:rPr lang="bg-BG" dirty="0" err="1">
                <a:solidFill>
                  <a:schemeClr val="accent1"/>
                </a:solidFill>
              </a:rPr>
              <a:t>дальнейшего</a:t>
            </a:r>
            <a:r>
              <a:rPr lang="bg-BG" dirty="0">
                <a:solidFill>
                  <a:schemeClr val="accent1"/>
                </a:solidFill>
              </a:rPr>
              <a:t> развития, </a:t>
            </a:r>
            <a:r>
              <a:rPr lang="bg-BG" dirty="0" err="1">
                <a:solidFill>
                  <a:schemeClr val="accent1"/>
                </a:solidFill>
              </a:rPr>
              <a:t>наиболее</a:t>
            </a:r>
            <a:r>
              <a:rPr lang="bg-BG" dirty="0">
                <a:solidFill>
                  <a:schemeClr val="accent1"/>
                </a:solidFill>
              </a:rPr>
              <a:t> </a:t>
            </a:r>
            <a:r>
              <a:rPr lang="bg-BG" dirty="0" err="1">
                <a:solidFill>
                  <a:schemeClr val="accent1"/>
                </a:solidFill>
              </a:rPr>
              <a:t>актуальные</a:t>
            </a:r>
            <a:r>
              <a:rPr lang="bg-BG" dirty="0">
                <a:solidFill>
                  <a:schemeClr val="accent1"/>
                </a:solidFill>
              </a:rPr>
              <a:t> направления </a:t>
            </a:r>
            <a:r>
              <a:rPr lang="bg-BG" dirty="0" err="1">
                <a:solidFill>
                  <a:schemeClr val="accent1"/>
                </a:solidFill>
              </a:rPr>
              <a:t>для</a:t>
            </a:r>
            <a:r>
              <a:rPr lang="bg-BG" dirty="0">
                <a:solidFill>
                  <a:schemeClr val="accent1"/>
                </a:solidFill>
              </a:rPr>
              <a:t> развития </a:t>
            </a:r>
            <a:r>
              <a:rPr lang="bg-BG" dirty="0" err="1">
                <a:solidFill>
                  <a:schemeClr val="accent1"/>
                </a:solidFill>
              </a:rPr>
              <a:t>международного</a:t>
            </a:r>
            <a:r>
              <a:rPr lang="bg-BG" dirty="0">
                <a:solidFill>
                  <a:schemeClr val="accent1"/>
                </a:solidFill>
              </a:rPr>
              <a:t> </a:t>
            </a:r>
            <a:r>
              <a:rPr lang="bg-BG" dirty="0" err="1">
                <a:solidFill>
                  <a:schemeClr val="accent1"/>
                </a:solidFill>
              </a:rPr>
              <a:t>сотрудничества</a:t>
            </a:r>
            <a:r>
              <a:rPr lang="bg-BG" dirty="0">
                <a:solidFill>
                  <a:schemeClr val="accent1"/>
                </a:solidFill>
              </a:rPr>
              <a:t> </a:t>
            </a:r>
            <a:r>
              <a:rPr lang="bg-BG" dirty="0" err="1">
                <a:solidFill>
                  <a:schemeClr val="accent1"/>
                </a:solidFill>
              </a:rPr>
              <a:t>России</a:t>
            </a:r>
            <a:r>
              <a:rPr lang="bg-BG" dirty="0">
                <a:solidFill>
                  <a:schemeClr val="accent1"/>
                </a:solidFill>
              </a:rPr>
              <a:t> и </a:t>
            </a:r>
            <a:r>
              <a:rPr lang="bg-BG" dirty="0" err="1">
                <a:solidFill>
                  <a:schemeClr val="accent1"/>
                </a:solidFill>
              </a:rPr>
              <a:t>Индии</a:t>
            </a:r>
            <a:r>
              <a:rPr lang="bg-BG" dirty="0">
                <a:solidFill>
                  <a:schemeClr val="accent1"/>
                </a:solidFill>
              </a:rPr>
              <a:t> в </a:t>
            </a:r>
            <a:r>
              <a:rPr lang="bg-BG" dirty="0" err="1">
                <a:solidFill>
                  <a:schemeClr val="accent1"/>
                </a:solidFill>
              </a:rPr>
              <a:t>Арктике</a:t>
            </a:r>
            <a:r>
              <a:rPr lang="bg-BG" dirty="0">
                <a:solidFill>
                  <a:schemeClr val="accent1"/>
                </a:solidFill>
              </a:rPr>
              <a:t> и потенциал БРИКС+ как форума </a:t>
            </a:r>
            <a:r>
              <a:rPr lang="bg-BG" dirty="0" err="1">
                <a:solidFill>
                  <a:schemeClr val="accent1"/>
                </a:solidFill>
              </a:rPr>
              <a:t>для</a:t>
            </a:r>
            <a:r>
              <a:rPr lang="bg-BG" dirty="0">
                <a:solidFill>
                  <a:schemeClr val="accent1"/>
                </a:solidFill>
              </a:rPr>
              <a:t> развития кооперации в </a:t>
            </a:r>
            <a:r>
              <a:rPr lang="bg-BG" dirty="0" err="1">
                <a:solidFill>
                  <a:schemeClr val="accent1"/>
                </a:solidFill>
              </a:rPr>
              <a:t>Арктике</a:t>
            </a:r>
            <a:r>
              <a:rPr lang="bg-BG" dirty="0">
                <a:solidFill>
                  <a:schemeClr val="accent1"/>
                </a:solidFill>
              </a:rPr>
              <a:t>.</a:t>
            </a:r>
            <a:endParaRPr lang="en-US" dirty="0">
              <a:solidFill>
                <a:schemeClr val="accent1"/>
              </a:solidFill>
            </a:endParaRPr>
          </a:p>
        </p:txBody>
      </p:sp>
      <p:sp>
        <p:nvSpPr>
          <p:cNvPr id="9" name="Title 1">
            <a:extLst>
              <a:ext uri="{FF2B5EF4-FFF2-40B4-BE49-F238E27FC236}">
                <a16:creationId xmlns:a16="http://schemas.microsoft.com/office/drawing/2014/main" id="{A190990D-1B07-1A45-9430-601A7F34E1EF}"/>
              </a:ext>
            </a:extLst>
          </p:cNvPr>
          <p:cNvSpPr txBox="1">
            <a:spLocks/>
          </p:cNvSpPr>
          <p:nvPr/>
        </p:nvSpPr>
        <p:spPr>
          <a:xfrm>
            <a:off x="8041890" y="729658"/>
            <a:ext cx="3563620" cy="9883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2400" dirty="0">
                <a:solidFill>
                  <a:schemeClr val="bg2"/>
                </a:solidFill>
              </a:rPr>
              <a:t>Introduction</a:t>
            </a:r>
            <a:r>
              <a:rPr lang="bg-BG" sz="2400" dirty="0">
                <a:solidFill>
                  <a:schemeClr val="bg2"/>
                </a:solidFill>
              </a:rPr>
              <a:t>:</a:t>
            </a:r>
            <a:endParaRPr lang="en-US" sz="2400" dirty="0">
              <a:solidFill>
                <a:schemeClr val="bg2"/>
              </a:solidFill>
            </a:endParaRPr>
          </a:p>
        </p:txBody>
      </p:sp>
      <p:sp>
        <p:nvSpPr>
          <p:cNvPr id="10" name="TextBox 9">
            <a:extLst>
              <a:ext uri="{FF2B5EF4-FFF2-40B4-BE49-F238E27FC236}">
                <a16:creationId xmlns:a16="http://schemas.microsoft.com/office/drawing/2014/main" id="{7DE416ED-F08A-C245-970D-581B6DE25662}"/>
              </a:ext>
            </a:extLst>
          </p:cNvPr>
          <p:cNvSpPr txBox="1"/>
          <p:nvPr/>
        </p:nvSpPr>
        <p:spPr>
          <a:xfrm>
            <a:off x="365829" y="4557256"/>
            <a:ext cx="11447230" cy="2031325"/>
          </a:xfrm>
          <a:prstGeom prst="rect">
            <a:avLst/>
          </a:prstGeom>
          <a:noFill/>
        </p:spPr>
        <p:txBody>
          <a:bodyPr wrap="square" rtlCol="0">
            <a:spAutoFit/>
          </a:bodyPr>
          <a:lstStyle/>
          <a:p>
            <a:pPr marL="285750" indent="-285750" algn="just">
              <a:buFont typeface="Arial" panose="020B0604020202020204" pitchFamily="34" charset="0"/>
              <a:buChar char="•"/>
            </a:pPr>
            <a:r>
              <a:rPr lang="en-US" dirty="0">
                <a:solidFill>
                  <a:schemeClr val="accent6"/>
                </a:solidFill>
              </a:rPr>
              <a:t>On January 26, 2024 was held the first scientific seminar within the framework of the Scientific and Educational Group "BRICS+ as a platform for cooperation in the Arctic: problems, prospects and development scenarios". The speaker and expert was </a:t>
            </a:r>
            <a:r>
              <a:rPr lang="en-US" b="1" dirty="0">
                <a:solidFill>
                  <a:schemeClr val="accent6"/>
                </a:solidFill>
              </a:rPr>
              <a:t>Professor Suresh Gopalan</a:t>
            </a:r>
            <a:r>
              <a:rPr lang="en-US" dirty="0">
                <a:solidFill>
                  <a:schemeClr val="accent6"/>
                </a:solidFill>
              </a:rPr>
              <a:t> - PhD, Professor at the Center for Political Studies at the School of Social Sciences of Jawaharlal Nehru University. Within the framework of the seminar </a:t>
            </a:r>
            <a:r>
              <a:rPr lang="en-US" b="1" dirty="0">
                <a:solidFill>
                  <a:schemeClr val="accent6"/>
                </a:solidFill>
              </a:rPr>
              <a:t>"The formation of India's Arctic agenda as a member of BRICS+"</a:t>
            </a:r>
            <a:r>
              <a:rPr lang="en-US" dirty="0">
                <a:solidFill>
                  <a:schemeClr val="accent6"/>
                </a:solidFill>
              </a:rPr>
              <a:t>, issues of the formation of India's Arctic agenda and prospects for its further development, the most relevant areas for the development of international cooperation between Russia and India in the Arctic and the potential of BRICS+ as a forum for the development of cooperation in the Arctic were considered.</a:t>
            </a:r>
          </a:p>
        </p:txBody>
      </p:sp>
    </p:spTree>
    <p:extLst>
      <p:ext uri="{BB962C8B-B14F-4D97-AF65-F5344CB8AC3E}">
        <p14:creationId xmlns:p14="http://schemas.microsoft.com/office/powerpoint/2010/main" val="364422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BEB5E-93F0-6142-A98D-0F30ABB10FD9}"/>
              </a:ext>
            </a:extLst>
          </p:cNvPr>
          <p:cNvSpPr>
            <a:spLocks noGrp="1"/>
          </p:cNvSpPr>
          <p:nvPr>
            <p:ph type="title"/>
          </p:nvPr>
        </p:nvSpPr>
        <p:spPr/>
        <p:txBody>
          <a:bodyPr>
            <a:normAutofit/>
          </a:bodyPr>
          <a:lstStyle/>
          <a:p>
            <a:r>
              <a:rPr lang="ru-RU" sz="2400" dirty="0">
                <a:solidFill>
                  <a:schemeClr val="accent2">
                    <a:lumMod val="20000"/>
                    <a:lumOff val="80000"/>
                  </a:schemeClr>
                </a:solidFill>
              </a:rPr>
              <a:t>арктическая политика Индии</a:t>
            </a:r>
            <a:r>
              <a:rPr lang="en-US" sz="2400" dirty="0">
                <a:solidFill>
                  <a:schemeClr val="accent2">
                    <a:lumMod val="20000"/>
                    <a:lumOff val="80000"/>
                  </a:schemeClr>
                </a:solidFill>
              </a:rPr>
              <a:t> </a:t>
            </a:r>
            <a:r>
              <a:rPr lang="bg-BG" sz="2400" dirty="0">
                <a:solidFill>
                  <a:schemeClr val="accent2">
                    <a:lumMod val="20000"/>
                    <a:lumOff val="80000"/>
                  </a:schemeClr>
                </a:solidFill>
              </a:rPr>
              <a:t>:</a:t>
            </a:r>
            <a:endParaRPr lang="en-US" sz="2400" dirty="0">
              <a:solidFill>
                <a:schemeClr val="accent2">
                  <a:lumMod val="20000"/>
                  <a:lumOff val="80000"/>
                </a:schemeClr>
              </a:solidFill>
            </a:endParaRPr>
          </a:p>
        </p:txBody>
      </p:sp>
      <p:sp>
        <p:nvSpPr>
          <p:cNvPr id="3" name="Content Placeholder 2">
            <a:extLst>
              <a:ext uri="{FF2B5EF4-FFF2-40B4-BE49-F238E27FC236}">
                <a16:creationId xmlns:a16="http://schemas.microsoft.com/office/drawing/2014/main" id="{63949801-AEB4-F44D-8BED-3FBCB4870A5B}"/>
              </a:ext>
            </a:extLst>
          </p:cNvPr>
          <p:cNvSpPr>
            <a:spLocks noGrp="1"/>
          </p:cNvSpPr>
          <p:nvPr>
            <p:ph idx="1"/>
          </p:nvPr>
        </p:nvSpPr>
        <p:spPr>
          <a:xfrm>
            <a:off x="408197" y="2168139"/>
            <a:ext cx="11392506" cy="3678303"/>
          </a:xfrm>
        </p:spPr>
        <p:txBody>
          <a:bodyPr/>
          <a:lstStyle/>
          <a:p>
            <a:pPr algn="just"/>
            <a:r>
              <a:rPr lang="ru-RU" dirty="0"/>
              <a:t>Несмотря на наличие формального стратегического документа, увидевшего свет в 2022 г., </a:t>
            </a:r>
            <a:r>
              <a:rPr lang="ru-RU" b="1" dirty="0"/>
              <a:t>арктическая политика Индии</a:t>
            </a:r>
            <a:r>
              <a:rPr lang="ru-RU" dirty="0"/>
              <a:t> находится в процессе своего формирования. В отличие от ряда азиатских государств, к которым можно отнести Китай, Южную Корею и Японию, Дели приступил к реализации собственной арктической программы довольно поздно, длительное время уделяя внимание исключительно антарктическим проектам. Актуализация арктической проблематики в Индии совпала с осознанием колоссальных угроз, которые таят в себе процессы климатических изменений для государственной береговой линии, и первое формальное вовлечение индийских исследователей в Арктику произошло в 2007 г., когда состоялась первая арктическая научно-исследовательская экспедиция Индии. Год спустя - в 2008 г. - Индия также сумела обзавестись собственной и первой в своей истории арктической исследовательской базой “</a:t>
            </a:r>
            <a:r>
              <a:rPr lang="ru-RU" dirty="0" err="1"/>
              <a:t>Химадри</a:t>
            </a:r>
            <a:r>
              <a:rPr lang="ru-RU" dirty="0"/>
              <a:t>” в населённом пункте Ню-</a:t>
            </a:r>
            <a:r>
              <a:rPr lang="ru-RU" dirty="0" err="1"/>
              <a:t>Олесунн</a:t>
            </a:r>
            <a:r>
              <a:rPr lang="ru-RU" dirty="0"/>
              <a:t>, Норвегии.</a:t>
            </a:r>
            <a:endParaRPr lang="en-US" dirty="0"/>
          </a:p>
        </p:txBody>
      </p:sp>
    </p:spTree>
    <p:extLst>
      <p:ext uri="{BB962C8B-B14F-4D97-AF65-F5344CB8AC3E}">
        <p14:creationId xmlns:p14="http://schemas.microsoft.com/office/powerpoint/2010/main" val="1958177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BEB5E-93F0-6142-A98D-0F30ABB10FD9}"/>
              </a:ext>
            </a:extLst>
          </p:cNvPr>
          <p:cNvSpPr>
            <a:spLocks noGrp="1"/>
          </p:cNvSpPr>
          <p:nvPr>
            <p:ph type="title"/>
          </p:nvPr>
        </p:nvSpPr>
        <p:spPr/>
        <p:txBody>
          <a:bodyPr>
            <a:normAutofit/>
          </a:bodyPr>
          <a:lstStyle/>
          <a:p>
            <a:r>
              <a:rPr lang="ru-RU" sz="2400" dirty="0">
                <a:solidFill>
                  <a:schemeClr val="accent2">
                    <a:lumMod val="20000"/>
                    <a:lumOff val="80000"/>
                  </a:schemeClr>
                </a:solidFill>
              </a:rPr>
              <a:t>Значимость Арктики в дискурсе внешней политики Индии:</a:t>
            </a:r>
            <a:r>
              <a:rPr lang="en-US" sz="2400" dirty="0">
                <a:solidFill>
                  <a:schemeClr val="accent2">
                    <a:lumMod val="20000"/>
                    <a:lumOff val="80000"/>
                  </a:schemeClr>
                </a:solidFill>
              </a:rPr>
              <a:t> </a:t>
            </a:r>
          </a:p>
        </p:txBody>
      </p:sp>
      <p:sp>
        <p:nvSpPr>
          <p:cNvPr id="3" name="Content Placeholder 2">
            <a:extLst>
              <a:ext uri="{FF2B5EF4-FFF2-40B4-BE49-F238E27FC236}">
                <a16:creationId xmlns:a16="http://schemas.microsoft.com/office/drawing/2014/main" id="{63949801-AEB4-F44D-8BED-3FBCB4870A5B}"/>
              </a:ext>
            </a:extLst>
          </p:cNvPr>
          <p:cNvSpPr>
            <a:spLocks noGrp="1"/>
          </p:cNvSpPr>
          <p:nvPr>
            <p:ph idx="1"/>
          </p:nvPr>
        </p:nvSpPr>
        <p:spPr>
          <a:xfrm>
            <a:off x="358346" y="1865871"/>
            <a:ext cx="11442357" cy="4757351"/>
          </a:xfrm>
        </p:spPr>
        <p:txBody>
          <a:bodyPr>
            <a:normAutofit lnSpcReduction="10000"/>
          </a:bodyPr>
          <a:lstStyle/>
          <a:p>
            <a:pPr algn="just"/>
            <a:r>
              <a:rPr lang="ru-RU" dirty="0"/>
              <a:t>Значимость Арктики в дискурсе внешней политики Индии, начиная с 2008 г., поступательно возрастает. Длительное время внимание Дели было сконцентрировано на Антарктике - начиная с 1981 г., научно-исследовательские экспедиции к Южному полюсу Земли осуществлялись на регулярной основе. С тех пор научные исследования начали восприниматься в качестве потенциального драйвера вовлечения Индии в полярные регионы, став основой деятельности индийских представителей как в Антарктике, так и впоследствии в Арктике. На сегодняшний день всё большее количество государственных и научно-исследовательских институтов принимает участие в исследованиях Арктики. Большая часть из них является важной составной частью структуры полярных исследований Индии, что позволяет индийским учёным изучать и сравнивать оба полюса Земли. Центральным органом в исследовании Арктики и Антарктики является Министерство наук о Земле, основанное в 1981 г. и первоначально называвшееся как Департамент освоения мирового океана. Так или иначе, ключевым органом, ответственным за практическую реализацию полярной исследовательской политики Индии, является Национальный центр полярных и океанологических исследований - автономный институт в составе вышеупомянутого Министерства. Помимо Департамента и Министерства, в реализации арктической политики принимают участие многочисленные министерства, например, иностранных дел, окружающей среды, лесного хозяйства и климатических изменений, науки и технологий, сельского хозяйства, рыболовства и др., мозговые центры и исследовательские университеты. Всё более значительной становится тенденция повышения внимания к Арктике, информация о которой ретранслируется через СМИ и Интернет-ресурсы.</a:t>
            </a:r>
            <a:endParaRPr lang="en-US" dirty="0"/>
          </a:p>
        </p:txBody>
      </p:sp>
    </p:spTree>
    <p:extLst>
      <p:ext uri="{BB962C8B-B14F-4D97-AF65-F5344CB8AC3E}">
        <p14:creationId xmlns:p14="http://schemas.microsoft.com/office/powerpoint/2010/main" val="2730192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BEB5E-93F0-6142-A98D-0F30ABB10FD9}"/>
              </a:ext>
            </a:extLst>
          </p:cNvPr>
          <p:cNvSpPr>
            <a:spLocks noGrp="1"/>
          </p:cNvSpPr>
          <p:nvPr>
            <p:ph type="title"/>
          </p:nvPr>
        </p:nvSpPr>
        <p:spPr/>
        <p:txBody>
          <a:bodyPr>
            <a:normAutofit/>
          </a:bodyPr>
          <a:lstStyle/>
          <a:p>
            <a:r>
              <a:rPr lang="ru-RU" sz="2400" dirty="0">
                <a:solidFill>
                  <a:schemeClr val="accent2">
                    <a:lumMod val="20000"/>
                    <a:lumOff val="80000"/>
                  </a:schemeClr>
                </a:solidFill>
              </a:rPr>
              <a:t>Присутствие Индии в Арктическом регионе :</a:t>
            </a:r>
            <a:r>
              <a:rPr lang="en-US" sz="2400" dirty="0">
                <a:solidFill>
                  <a:schemeClr val="accent2">
                    <a:lumMod val="20000"/>
                    <a:lumOff val="80000"/>
                  </a:schemeClr>
                </a:solidFill>
              </a:rPr>
              <a:t> </a:t>
            </a:r>
          </a:p>
        </p:txBody>
      </p:sp>
      <p:sp>
        <p:nvSpPr>
          <p:cNvPr id="3" name="Content Placeholder 2">
            <a:extLst>
              <a:ext uri="{FF2B5EF4-FFF2-40B4-BE49-F238E27FC236}">
                <a16:creationId xmlns:a16="http://schemas.microsoft.com/office/drawing/2014/main" id="{63949801-AEB4-F44D-8BED-3FBCB4870A5B}"/>
              </a:ext>
            </a:extLst>
          </p:cNvPr>
          <p:cNvSpPr>
            <a:spLocks noGrp="1"/>
          </p:cNvSpPr>
          <p:nvPr>
            <p:ph idx="1"/>
          </p:nvPr>
        </p:nvSpPr>
        <p:spPr>
          <a:xfrm>
            <a:off x="358346" y="1865871"/>
            <a:ext cx="11442357" cy="4757351"/>
          </a:xfrm>
        </p:spPr>
        <p:txBody>
          <a:bodyPr>
            <a:normAutofit/>
          </a:bodyPr>
          <a:lstStyle/>
          <a:p>
            <a:pPr algn="just"/>
            <a:r>
              <a:rPr lang="ru-RU" dirty="0"/>
              <a:t>Несмотря на тот факт, что Индия формализовала своё присутствие в Арктическом регионе только в 2013 г., став наблюдателем в центральном региональном форуме Арктическом Совете, ведутся дебаты о гораздо более длительном опыте индийского участия в арктической региональной политике. Причиной тому стало подписание Индией Договора о </a:t>
            </a:r>
            <a:r>
              <a:rPr lang="ru-RU" dirty="0" err="1"/>
              <a:t>Щпицбергене</a:t>
            </a:r>
            <a:r>
              <a:rPr lang="ru-RU" dirty="0"/>
              <a:t> (1920 г.) в качестве британского доминиона. В ход идут также аргументы о горной системе Гималаев, содержащих самый большой объём льда и снега за пределами двух полюсов, как о “Третьем полюсе”, изучением которой индийские исследователи занимаются не один десяток лет. Тем не менее, оба этих аргумента скорее служат примером попыток Индии легитимировать более глубокое “проникновение” в регион.</a:t>
            </a:r>
            <a:endParaRPr lang="en-US" dirty="0"/>
          </a:p>
          <a:p>
            <a:pPr algn="just"/>
            <a:r>
              <a:rPr lang="ru-RU" dirty="0"/>
              <a:t>На сегодняшний день Индия обладает собственной научно-исследовательской инфраструктурой в Арктике, принимает участие не только в деятельности шести рабочих групп Арктического Совета, но также реализует свое представительство в других структурах международного научного сотрудничества, например в Международном арктическом научном комитете (IASC). Однако, в отличие от Китая и Южной Кореи, у Индии нет полярного исследовательского судна, что является камнем преткновения всей программы на протяжении около 10 лет.  </a:t>
            </a:r>
            <a:endParaRPr lang="en-US" dirty="0"/>
          </a:p>
        </p:txBody>
      </p:sp>
    </p:spTree>
    <p:extLst>
      <p:ext uri="{BB962C8B-B14F-4D97-AF65-F5344CB8AC3E}">
        <p14:creationId xmlns:p14="http://schemas.microsoft.com/office/powerpoint/2010/main" val="2024066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BEB5E-93F0-6142-A98D-0F30ABB10FD9}"/>
              </a:ext>
            </a:extLst>
          </p:cNvPr>
          <p:cNvSpPr>
            <a:spLocks noGrp="1"/>
          </p:cNvSpPr>
          <p:nvPr>
            <p:ph type="title"/>
          </p:nvPr>
        </p:nvSpPr>
        <p:spPr/>
        <p:txBody>
          <a:bodyPr>
            <a:normAutofit/>
          </a:bodyPr>
          <a:lstStyle/>
          <a:p>
            <a:r>
              <a:rPr lang="ru-RU" sz="2400" dirty="0">
                <a:solidFill>
                  <a:schemeClr val="accent2">
                    <a:lumMod val="20000"/>
                    <a:lumOff val="80000"/>
                  </a:schemeClr>
                </a:solidFill>
              </a:rPr>
              <a:t>Присутствие Индии в Арктическом регионе :</a:t>
            </a:r>
            <a:r>
              <a:rPr lang="en-US" sz="2400" dirty="0">
                <a:solidFill>
                  <a:schemeClr val="accent2">
                    <a:lumMod val="20000"/>
                    <a:lumOff val="80000"/>
                  </a:schemeClr>
                </a:solidFill>
              </a:rPr>
              <a:t> </a:t>
            </a:r>
          </a:p>
        </p:txBody>
      </p:sp>
      <p:sp>
        <p:nvSpPr>
          <p:cNvPr id="3" name="Content Placeholder 2">
            <a:extLst>
              <a:ext uri="{FF2B5EF4-FFF2-40B4-BE49-F238E27FC236}">
                <a16:creationId xmlns:a16="http://schemas.microsoft.com/office/drawing/2014/main" id="{63949801-AEB4-F44D-8BED-3FBCB4870A5B}"/>
              </a:ext>
            </a:extLst>
          </p:cNvPr>
          <p:cNvSpPr>
            <a:spLocks noGrp="1"/>
          </p:cNvSpPr>
          <p:nvPr>
            <p:ph idx="1"/>
          </p:nvPr>
        </p:nvSpPr>
        <p:spPr>
          <a:xfrm>
            <a:off x="358346" y="1865871"/>
            <a:ext cx="11442357" cy="4757351"/>
          </a:xfrm>
        </p:spPr>
        <p:txBody>
          <a:bodyPr>
            <a:normAutofit/>
          </a:bodyPr>
          <a:lstStyle/>
          <a:p>
            <a:pPr algn="just"/>
            <a:r>
              <a:rPr lang="ru-RU" dirty="0"/>
              <a:t>Более глубокое вовлечение Индии в Арктический регион преследует ряд конкретных целей. В первую очередь к ним относится вопрос о более свободном участии Индии в региональном научно-исследовательском сотрудничестве как с арктическими государства, так и с государствами-наблюдателями Арктического Совета. Посредством совместных исследований Дели также вносит свой вклад в проблему изучения процессов климатических изменений и происходящих в регионе событий. Результаты научной кооперации также аккумулируются с аналогичными исследованиями Антарктики и Гималаев. Так или иначе, несмотря на признаваемую Индией важность сохранения климатических условий в Арктике, Дели также стремится воспользоваться экономическими выгодами, открывающимися в процессе таяния многолетней мерзлоты. К таковым относится широкий спектр экономической деятельности -  от инвестиции и участия в добыче энергоресурсов в регионе, до использования открывающихся морских транспортных маршрутов. Не менее важным является сохранение “арктической исключительности” - Арктики как зоны исключительно мирного взаимодействия и сотрудничества государств. Индия - в силу </a:t>
            </a:r>
            <a:r>
              <a:rPr lang="ru-RU" dirty="0" err="1"/>
              <a:t>трансграничности</a:t>
            </a:r>
            <a:r>
              <a:rPr lang="ru-RU" dirty="0"/>
              <a:t> арктических климатических изменений - считает полярную проблематику вопросом глобального масштаба, поиск ответа на который должен осуществляться с участием всех заинтересованных государств.</a:t>
            </a:r>
            <a:endParaRPr lang="en-US" dirty="0"/>
          </a:p>
        </p:txBody>
      </p:sp>
    </p:spTree>
    <p:extLst>
      <p:ext uri="{BB962C8B-B14F-4D97-AF65-F5344CB8AC3E}">
        <p14:creationId xmlns:p14="http://schemas.microsoft.com/office/powerpoint/2010/main" val="413461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BEB5E-93F0-6142-A98D-0F30ABB10FD9}"/>
              </a:ext>
            </a:extLst>
          </p:cNvPr>
          <p:cNvSpPr>
            <a:spLocks noGrp="1"/>
          </p:cNvSpPr>
          <p:nvPr>
            <p:ph type="title"/>
          </p:nvPr>
        </p:nvSpPr>
        <p:spPr/>
        <p:txBody>
          <a:bodyPr>
            <a:normAutofit/>
          </a:bodyPr>
          <a:lstStyle/>
          <a:p>
            <a:r>
              <a:rPr lang="ru-RU" sz="2400" dirty="0">
                <a:solidFill>
                  <a:schemeClr val="accent2">
                    <a:lumMod val="20000"/>
                    <a:lumOff val="80000"/>
                  </a:schemeClr>
                </a:solidFill>
              </a:rPr>
              <a:t>приоритетные области в Арктическом регионе :</a:t>
            </a:r>
            <a:r>
              <a:rPr lang="en-US" sz="2400" dirty="0">
                <a:solidFill>
                  <a:schemeClr val="accent2">
                    <a:lumMod val="20000"/>
                    <a:lumOff val="80000"/>
                  </a:schemeClr>
                </a:solidFill>
              </a:rPr>
              <a:t> </a:t>
            </a:r>
          </a:p>
        </p:txBody>
      </p:sp>
      <p:sp>
        <p:nvSpPr>
          <p:cNvPr id="3" name="Content Placeholder 2">
            <a:extLst>
              <a:ext uri="{FF2B5EF4-FFF2-40B4-BE49-F238E27FC236}">
                <a16:creationId xmlns:a16="http://schemas.microsoft.com/office/drawing/2014/main" id="{63949801-AEB4-F44D-8BED-3FBCB4870A5B}"/>
              </a:ext>
            </a:extLst>
          </p:cNvPr>
          <p:cNvSpPr>
            <a:spLocks noGrp="1"/>
          </p:cNvSpPr>
          <p:nvPr>
            <p:ph idx="1"/>
          </p:nvPr>
        </p:nvSpPr>
        <p:spPr>
          <a:xfrm>
            <a:off x="358346" y="1865871"/>
            <a:ext cx="11442357" cy="4596713"/>
          </a:xfrm>
        </p:spPr>
        <p:txBody>
          <a:bodyPr>
            <a:normAutofit/>
          </a:bodyPr>
          <a:lstStyle/>
          <a:p>
            <a:pPr algn="just"/>
            <a:r>
              <a:rPr lang="ru-RU" dirty="0"/>
              <a:t>Важным является также и то, что Арктическая политика Индии не только консервирует обозначенные цели и интересы Дели, но также служит планом действий, которые разделены на приоритетные области: наука и исследования, климат и защита окружающей среды, экономика и развитие человеческого потенциала, транспорт и связь, управление и международное сотрудничество, наращивание национального потенциала. Таким образом, арктическая политики Индии находится в стадии бурного развития, а дальнейшее углубление роли Индии в полярной политике </a:t>
            </a:r>
            <a:r>
              <a:rPr lang="ru-RU" dirty="0" err="1"/>
              <a:t>остётся</a:t>
            </a:r>
            <a:r>
              <a:rPr lang="ru-RU" dirty="0"/>
              <a:t> лишь вопросом времени.</a:t>
            </a:r>
            <a:endParaRPr lang="en-US" dirty="0"/>
          </a:p>
        </p:txBody>
      </p:sp>
    </p:spTree>
    <p:extLst>
      <p:ext uri="{BB962C8B-B14F-4D97-AF65-F5344CB8AC3E}">
        <p14:creationId xmlns:p14="http://schemas.microsoft.com/office/powerpoint/2010/main" val="58455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35BDB-FA8E-804F-ADD1-57EF343B1CDE}"/>
              </a:ext>
            </a:extLst>
          </p:cNvPr>
          <p:cNvSpPr>
            <a:spLocks noGrp="1"/>
          </p:cNvSpPr>
          <p:nvPr>
            <p:ph type="title"/>
          </p:nvPr>
        </p:nvSpPr>
        <p:spPr/>
        <p:txBody>
          <a:bodyPr/>
          <a:lstStyle/>
          <a:p>
            <a:r>
              <a:rPr lang="ru-RU" dirty="0"/>
              <a:t>Дискуссия:</a:t>
            </a:r>
            <a:endParaRPr lang="en-US" dirty="0"/>
          </a:p>
        </p:txBody>
      </p:sp>
      <p:sp>
        <p:nvSpPr>
          <p:cNvPr id="3" name="Content Placeholder 2">
            <a:extLst>
              <a:ext uri="{FF2B5EF4-FFF2-40B4-BE49-F238E27FC236}">
                <a16:creationId xmlns:a16="http://schemas.microsoft.com/office/drawing/2014/main" id="{3926CAD8-FCBF-AC4F-93CE-4FE29CA49B58}"/>
              </a:ext>
            </a:extLst>
          </p:cNvPr>
          <p:cNvSpPr>
            <a:spLocks noGrp="1"/>
          </p:cNvSpPr>
          <p:nvPr>
            <p:ph sz="half" idx="1"/>
          </p:nvPr>
        </p:nvSpPr>
        <p:spPr>
          <a:xfrm>
            <a:off x="365293" y="2418503"/>
            <a:ext cx="5422390" cy="4045797"/>
          </a:xfrm>
        </p:spPr>
        <p:txBody>
          <a:bodyPr anchor="t">
            <a:normAutofit fontScale="92500" lnSpcReduction="10000"/>
          </a:bodyPr>
          <a:lstStyle/>
          <a:p>
            <a:pPr algn="just"/>
            <a:r>
              <a:rPr lang="ru-RU" dirty="0"/>
              <a:t>- </a:t>
            </a:r>
            <a:r>
              <a:rPr lang="ru-RU" dirty="0">
                <a:solidFill>
                  <a:schemeClr val="accent1"/>
                </a:solidFill>
              </a:rPr>
              <a:t>Может ли БРИКС+ стать альтернативой для Арктического Совета или принять форму отдельной организации кооперации в Арктике? </a:t>
            </a:r>
            <a:endParaRPr lang="en-US" dirty="0">
              <a:solidFill>
                <a:schemeClr val="accent1"/>
              </a:solidFill>
            </a:endParaRPr>
          </a:p>
          <a:p>
            <a:pPr algn="just"/>
            <a:r>
              <a:rPr lang="ru-RU" dirty="0"/>
              <a:t>- У БРИКС - как у многих подобных объединений -  есть свои ограничения. Во-первых, страны БРИКС не разделяют одинаковые для всего объединения желания и цели. Во-вторых, важно помнить, что БРИКС - не организация, а межправительственная инициатива. Если мы посмотрим на Индию - для Дели главным форматом взаимодействия с государствами в рамках БРИКС является скорее билатеральное взаимодействие не только с Россией, но и с Китаем, Бразилией и другими государствами-членами А.С. и </a:t>
            </a:r>
            <a:r>
              <a:rPr lang="ru-RU" dirty="0" err="1"/>
              <a:t>приарктическими</a:t>
            </a:r>
            <a:r>
              <a:rPr lang="ru-RU" dirty="0"/>
              <a:t> государствами; </a:t>
            </a:r>
            <a:endParaRPr lang="en-US" dirty="0"/>
          </a:p>
        </p:txBody>
      </p:sp>
      <p:sp>
        <p:nvSpPr>
          <p:cNvPr id="13" name="TextBox 12">
            <a:extLst>
              <a:ext uri="{FF2B5EF4-FFF2-40B4-BE49-F238E27FC236}">
                <a16:creationId xmlns:a16="http://schemas.microsoft.com/office/drawing/2014/main" id="{E4E13164-2296-054E-A2ED-AA4DFB6B66AE}"/>
              </a:ext>
            </a:extLst>
          </p:cNvPr>
          <p:cNvSpPr txBox="1"/>
          <p:nvPr/>
        </p:nvSpPr>
        <p:spPr>
          <a:xfrm>
            <a:off x="7488371" y="1252165"/>
            <a:ext cx="3125164" cy="6447919"/>
          </a:xfrm>
          <a:prstGeom prst="rect">
            <a:avLst/>
          </a:prstGeom>
          <a:noFill/>
        </p:spPr>
        <p:txBody>
          <a:bodyPr wrap="square" rtlCol="0">
            <a:spAutoFit/>
          </a:bodyPr>
          <a:lstStyle/>
          <a:p>
            <a:r>
              <a:rPr lang="en-US" sz="40000" dirty="0">
                <a:solidFill>
                  <a:schemeClr val="bg2"/>
                </a:solidFill>
                <a:latin typeface="Arial" panose="020B0604020202020204" pitchFamily="34" charset="0"/>
                <a:cs typeface="Arial" panose="020B0604020202020204" pitchFamily="34" charset="0"/>
              </a:rPr>
              <a:t>2</a:t>
            </a:r>
          </a:p>
        </p:txBody>
      </p:sp>
      <p:sp>
        <p:nvSpPr>
          <p:cNvPr id="4" name="Content Placeholder 3">
            <a:extLst>
              <a:ext uri="{FF2B5EF4-FFF2-40B4-BE49-F238E27FC236}">
                <a16:creationId xmlns:a16="http://schemas.microsoft.com/office/drawing/2014/main" id="{0B99730B-F827-5946-95A9-9467CE59E01B}"/>
              </a:ext>
            </a:extLst>
          </p:cNvPr>
          <p:cNvSpPr>
            <a:spLocks noGrp="1"/>
          </p:cNvSpPr>
          <p:nvPr>
            <p:ph sz="half" idx="2"/>
          </p:nvPr>
        </p:nvSpPr>
        <p:spPr>
          <a:xfrm>
            <a:off x="5934416" y="2436706"/>
            <a:ext cx="5927384" cy="4541097"/>
          </a:xfrm>
        </p:spPr>
        <p:txBody>
          <a:bodyPr anchor="t">
            <a:normAutofit fontScale="92500" lnSpcReduction="10000"/>
          </a:bodyPr>
          <a:lstStyle/>
          <a:p>
            <a:pPr algn="just"/>
            <a:r>
              <a:rPr lang="en-US" dirty="0">
                <a:solidFill>
                  <a:schemeClr val="accent1"/>
                </a:solidFill>
              </a:rPr>
              <a:t>- </a:t>
            </a:r>
            <a:r>
              <a:rPr lang="ru-RU" dirty="0">
                <a:solidFill>
                  <a:schemeClr val="accent1"/>
                </a:solidFill>
              </a:rPr>
              <a:t>Какие проблемы существуют в институциональной структуре регулирования МО в Арктике? Может ли Дели предложить какие либо решения?</a:t>
            </a:r>
            <a:endParaRPr lang="en-US" dirty="0">
              <a:solidFill>
                <a:schemeClr val="accent1"/>
              </a:solidFill>
            </a:endParaRPr>
          </a:p>
          <a:p>
            <a:pPr algn="just"/>
            <a:r>
              <a:rPr lang="ru-RU" dirty="0"/>
              <a:t>- Отношения в Арктике всегда отличались двумя особенностями - опытом и мудростью. После окончания Холодной войны в Арктике был создан комплексный институционный механизм, поддерживающий баланс и мир в регионе, предоставляющий государствам с различными взглядами на международную политику найти консенсус и сформировать особенные отношения для особенного региона. Существующая институциональная структура, несмотря на происходящие международные кризисы, отражает это положение. Все это было очень аккуратно организовано, поэтому мы участвуем в деятельности множества международных арктических структур. </a:t>
            </a:r>
            <a:endParaRPr lang="en-US" dirty="0"/>
          </a:p>
        </p:txBody>
      </p:sp>
      <p:pic>
        <p:nvPicPr>
          <p:cNvPr id="11" name="Picture 10">
            <a:extLst>
              <a:ext uri="{FF2B5EF4-FFF2-40B4-BE49-F238E27FC236}">
                <a16:creationId xmlns:a16="http://schemas.microsoft.com/office/drawing/2014/main" id="{AC3FF775-7CA5-1946-AB24-1A1295C20E0B}"/>
              </a:ext>
            </a:extLst>
          </p:cNvPr>
          <p:cNvPicPr>
            <a:picLocks noChangeAspect="1"/>
          </p:cNvPicPr>
          <p:nvPr/>
        </p:nvPicPr>
        <p:blipFill>
          <a:blip r:embed="rId2"/>
          <a:stretch>
            <a:fillRect/>
          </a:stretch>
        </p:blipFill>
        <p:spPr>
          <a:xfrm>
            <a:off x="10176344" y="518166"/>
            <a:ext cx="1434465" cy="1434465"/>
          </a:xfrm>
          <a:prstGeom prst="rect">
            <a:avLst/>
          </a:prstGeom>
        </p:spPr>
      </p:pic>
    </p:spTree>
    <p:extLst>
      <p:ext uri="{BB962C8B-B14F-4D97-AF65-F5344CB8AC3E}">
        <p14:creationId xmlns:p14="http://schemas.microsoft.com/office/powerpoint/2010/main" val="176519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35BDB-FA8E-804F-ADD1-57EF343B1CDE}"/>
              </a:ext>
            </a:extLst>
          </p:cNvPr>
          <p:cNvSpPr>
            <a:spLocks noGrp="1"/>
          </p:cNvSpPr>
          <p:nvPr>
            <p:ph type="title"/>
          </p:nvPr>
        </p:nvSpPr>
        <p:spPr/>
        <p:txBody>
          <a:bodyPr/>
          <a:lstStyle/>
          <a:p>
            <a:r>
              <a:rPr lang="ru-RU" dirty="0"/>
              <a:t>Дискуссия:</a:t>
            </a:r>
            <a:endParaRPr lang="en-US" dirty="0"/>
          </a:p>
        </p:txBody>
      </p:sp>
      <p:sp>
        <p:nvSpPr>
          <p:cNvPr id="9" name="TextBox 8">
            <a:extLst>
              <a:ext uri="{FF2B5EF4-FFF2-40B4-BE49-F238E27FC236}">
                <a16:creationId xmlns:a16="http://schemas.microsoft.com/office/drawing/2014/main" id="{5B83E828-0CA9-0C41-A689-D3BD80B9522D}"/>
              </a:ext>
            </a:extLst>
          </p:cNvPr>
          <p:cNvSpPr txBox="1"/>
          <p:nvPr/>
        </p:nvSpPr>
        <p:spPr>
          <a:xfrm>
            <a:off x="4801116" y="997518"/>
            <a:ext cx="3125164" cy="6447919"/>
          </a:xfrm>
          <a:prstGeom prst="rect">
            <a:avLst/>
          </a:prstGeom>
          <a:noFill/>
        </p:spPr>
        <p:txBody>
          <a:bodyPr wrap="square" rtlCol="0">
            <a:spAutoFit/>
          </a:bodyPr>
          <a:lstStyle/>
          <a:p>
            <a:r>
              <a:rPr lang="en-US" sz="40000" dirty="0">
                <a:solidFill>
                  <a:schemeClr val="bg2"/>
                </a:solidFill>
                <a:latin typeface="Arial" panose="020B0604020202020204" pitchFamily="34" charset="0"/>
                <a:cs typeface="Arial" panose="020B0604020202020204" pitchFamily="34" charset="0"/>
              </a:rPr>
              <a:t>3</a:t>
            </a:r>
          </a:p>
        </p:txBody>
      </p:sp>
      <p:sp>
        <p:nvSpPr>
          <p:cNvPr id="3" name="Content Placeholder 2">
            <a:extLst>
              <a:ext uri="{FF2B5EF4-FFF2-40B4-BE49-F238E27FC236}">
                <a16:creationId xmlns:a16="http://schemas.microsoft.com/office/drawing/2014/main" id="{3926CAD8-FCBF-AC4F-93CE-4FE29CA49B58}"/>
              </a:ext>
            </a:extLst>
          </p:cNvPr>
          <p:cNvSpPr>
            <a:spLocks noGrp="1"/>
          </p:cNvSpPr>
          <p:nvPr>
            <p:ph sz="half" idx="1"/>
          </p:nvPr>
        </p:nvSpPr>
        <p:spPr>
          <a:xfrm>
            <a:off x="435981" y="2396594"/>
            <a:ext cx="11320039" cy="4045797"/>
          </a:xfrm>
        </p:spPr>
        <p:txBody>
          <a:bodyPr anchor="t">
            <a:noAutofit/>
          </a:bodyPr>
          <a:lstStyle/>
          <a:p>
            <a:pPr algn="just"/>
            <a:r>
              <a:rPr lang="ru-RU" sz="1600" dirty="0">
                <a:solidFill>
                  <a:schemeClr val="accent1"/>
                </a:solidFill>
              </a:rPr>
              <a:t>- Каковым является восприятие арктических проблем в обществе Индии? Придают ли им важное значение? Можно ли сказать, что представления об Арктике каким-либо образом пересекаются с представлениями о России, </a:t>
            </a:r>
            <a:r>
              <a:rPr lang="ru-RU" sz="1600" dirty="0" err="1">
                <a:solidFill>
                  <a:schemeClr val="accent1"/>
                </a:solidFill>
              </a:rPr>
              <a:t>м.б</a:t>
            </a:r>
            <a:r>
              <a:rPr lang="ru-RU" sz="1600" dirty="0">
                <a:solidFill>
                  <a:schemeClr val="accent1"/>
                </a:solidFill>
              </a:rPr>
              <a:t>. они пересекаются?</a:t>
            </a:r>
            <a:endParaRPr lang="en-US" sz="1600" dirty="0">
              <a:solidFill>
                <a:schemeClr val="accent1"/>
              </a:solidFill>
            </a:endParaRPr>
          </a:p>
          <a:p>
            <a:pPr algn="just"/>
            <a:r>
              <a:rPr lang="ru-RU" sz="1600" dirty="0"/>
              <a:t>- Две вещи: Во-первых, Индия развивающаяся страна. Внешняя политика остается вопросом более образованных людей, узкого социального круга, которые напрямую связаны с вопросами государства и его внешней политики. Важно помнить, что существуют объективные географические ограничения, предопределяющие фактическую удаленность Индии от Арктики. Кроме того, по большей части в различных частях Индии существуют более важные вопросы и проблемы, даже связанные с международной политикой. Однако люди, которые в той или иной мере осведомлены о происходящих в Арктике процессах, действительно, связывают Россию с Арктикой. Наши две страны имеют длительный исторический опыт сотрудничество, поэтому даже те, кто узнает об Арктике из газет, ТВ и пр. связывают Арктику с Россией. Во-вторых, Арктика и участие в региональной политике важны для нас как для развивающегося государства, чье влияния и чьи возможности растут в международных отношениях. Несмотря на преемственность нашей полярной политики с 1970-х </a:t>
            </a:r>
            <a:r>
              <a:rPr lang="ru-RU" sz="1600" dirty="0" err="1"/>
              <a:t>гг</a:t>
            </a:r>
            <a:r>
              <a:rPr lang="ru-RU" sz="1600" dirty="0"/>
              <a:t>, Индия остается ограниченной в своих возможностях, поэтому сотрудничество с Россией, на фоне благоприятного исторического </a:t>
            </a:r>
            <a:r>
              <a:rPr lang="ru-RU" sz="1600" dirty="0" err="1"/>
              <a:t>бэкграунда</a:t>
            </a:r>
            <a:r>
              <a:rPr lang="ru-RU" sz="1600" dirty="0"/>
              <a:t> в отношениях наших государств, благоприятно воспринимается нашими гражданами. </a:t>
            </a:r>
            <a:endParaRPr lang="en-US" sz="1600" dirty="0"/>
          </a:p>
        </p:txBody>
      </p:sp>
      <p:pic>
        <p:nvPicPr>
          <p:cNvPr id="6" name="Picture 5">
            <a:extLst>
              <a:ext uri="{FF2B5EF4-FFF2-40B4-BE49-F238E27FC236}">
                <a16:creationId xmlns:a16="http://schemas.microsoft.com/office/drawing/2014/main" id="{1EF12B98-D01B-F04B-9635-40A01EA5AD47}"/>
              </a:ext>
            </a:extLst>
          </p:cNvPr>
          <p:cNvPicPr>
            <a:picLocks noChangeAspect="1"/>
          </p:cNvPicPr>
          <p:nvPr/>
        </p:nvPicPr>
        <p:blipFill>
          <a:blip r:embed="rId2"/>
          <a:stretch>
            <a:fillRect/>
          </a:stretch>
        </p:blipFill>
        <p:spPr>
          <a:xfrm>
            <a:off x="10176344" y="518166"/>
            <a:ext cx="1434465" cy="1434465"/>
          </a:xfrm>
          <a:prstGeom prst="rect">
            <a:avLst/>
          </a:prstGeom>
        </p:spPr>
      </p:pic>
    </p:spTree>
    <p:extLst>
      <p:ext uri="{BB962C8B-B14F-4D97-AF65-F5344CB8AC3E}">
        <p14:creationId xmlns:p14="http://schemas.microsoft.com/office/powerpoint/2010/main" val="106608680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261</TotalTime>
  <Words>1965</Words>
  <Application>Microsoft Office PowerPoint</Application>
  <PresentationFormat>Широкоэкранный</PresentationFormat>
  <Paragraphs>41</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Gill Sans MT</vt:lpstr>
      <vt:lpstr>Wingdings 2</vt:lpstr>
      <vt:lpstr>Dividend</vt:lpstr>
      <vt:lpstr>Научный семинар «Становление Арктической повестки Индии как члена БРИКС+»</vt:lpstr>
      <vt:lpstr>Введение:</vt:lpstr>
      <vt:lpstr>арктическая политика Индии :</vt:lpstr>
      <vt:lpstr>Значимость Арктики в дискурсе внешней политики Индии: </vt:lpstr>
      <vt:lpstr>Присутствие Индии в Арктическом регионе : </vt:lpstr>
      <vt:lpstr>Присутствие Индии в Арктическом регионе : </vt:lpstr>
      <vt:lpstr>приоритетные области в Арктическом регионе : </vt:lpstr>
      <vt:lpstr>Дискуссия:</vt:lpstr>
      <vt:lpstr>Дискуссия:</vt:lpstr>
      <vt:lpstr>Дискуссия: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Научный семинар «Становление Арктической повестки Индии как члена БРИКС+»</dc:title>
  <dc:creator>Microsoft Office User</dc:creator>
  <cp:lastModifiedBy>Ирина</cp:lastModifiedBy>
  <cp:revision>16</cp:revision>
  <dcterms:created xsi:type="dcterms:W3CDTF">2024-01-29T17:58:58Z</dcterms:created>
  <dcterms:modified xsi:type="dcterms:W3CDTF">2024-02-01T11:59:55Z</dcterms:modified>
</cp:coreProperties>
</file>