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8" r:id="rId4"/>
    <p:sldId id="260" r:id="rId5"/>
    <p:sldId id="259" r:id="rId6"/>
    <p:sldId id="262" r:id="rId7"/>
    <p:sldId id="263" r:id="rId8"/>
    <p:sldId id="264" r:id="rId9"/>
    <p:sldId id="265" r:id="rId10"/>
    <p:sldId id="267" r:id="rId11"/>
    <p:sldId id="266" r:id="rId12"/>
    <p:sldId id="268"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674"/>
  </p:normalViewPr>
  <p:slideViewPr>
    <p:cSldViewPr snapToGrid="0">
      <p:cViewPr varScale="1">
        <p:scale>
          <a:sx n="76" d="100"/>
          <a:sy n="76" d="100"/>
        </p:scale>
        <p:origin x="216" y="7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9AA85F-D2FE-1343-BCD6-FD6CCC069824}" type="datetimeFigureOut">
              <a:rPr lang="ru-RU" smtClean="0"/>
              <a:t>15.02.2024</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722123-8B01-0B43-8F3D-21E6EF2788A1}" type="slidenum">
              <a:rPr lang="ru-RU" smtClean="0"/>
              <a:t>‹#›</a:t>
            </a:fld>
            <a:endParaRPr lang="ru-RU"/>
          </a:p>
        </p:txBody>
      </p:sp>
    </p:spTree>
    <p:extLst>
      <p:ext uri="{BB962C8B-B14F-4D97-AF65-F5344CB8AC3E}">
        <p14:creationId xmlns:p14="http://schemas.microsoft.com/office/powerpoint/2010/main" val="1219875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68E36C-0AEC-489F-896A-BDD81DBD4347}"/>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22A5B629-9ADB-5F62-9378-8C04CD4D5D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371E6B43-ED7A-5796-F90D-8B06C10CCF17}"/>
              </a:ext>
            </a:extLst>
          </p:cNvPr>
          <p:cNvSpPr>
            <a:spLocks noGrp="1"/>
          </p:cNvSpPr>
          <p:nvPr>
            <p:ph type="dt" sz="half" idx="10"/>
          </p:nvPr>
        </p:nvSpPr>
        <p:spPr/>
        <p:txBody>
          <a:bodyPr/>
          <a:lstStyle/>
          <a:p>
            <a:fld id="{17A78212-A78F-D444-88F9-4E36386BAA28}" type="datetimeFigureOut">
              <a:rPr lang="ru-RU" smtClean="0"/>
              <a:t>15.02.2024</a:t>
            </a:fld>
            <a:endParaRPr lang="ru-RU"/>
          </a:p>
        </p:txBody>
      </p:sp>
      <p:sp>
        <p:nvSpPr>
          <p:cNvPr id="5" name="Нижний колонтитул 4">
            <a:extLst>
              <a:ext uri="{FF2B5EF4-FFF2-40B4-BE49-F238E27FC236}">
                <a16:creationId xmlns:a16="http://schemas.microsoft.com/office/drawing/2014/main" id="{313FCFCB-E855-95CA-0192-98B7EC87DE0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581F109-A6D5-B005-DEC6-5BBCBE9AF750}"/>
              </a:ext>
            </a:extLst>
          </p:cNvPr>
          <p:cNvSpPr>
            <a:spLocks noGrp="1"/>
          </p:cNvSpPr>
          <p:nvPr>
            <p:ph type="sldNum" sz="quarter" idx="12"/>
          </p:nvPr>
        </p:nvSpPr>
        <p:spPr/>
        <p:txBody>
          <a:bodyPr/>
          <a:lstStyle/>
          <a:p>
            <a:fld id="{57E0443A-E0D9-2F4D-BBF5-AF8CED263EBB}" type="slidenum">
              <a:rPr lang="ru-RU" smtClean="0"/>
              <a:t>‹#›</a:t>
            </a:fld>
            <a:endParaRPr lang="ru-RU"/>
          </a:p>
        </p:txBody>
      </p:sp>
    </p:spTree>
    <p:extLst>
      <p:ext uri="{BB962C8B-B14F-4D97-AF65-F5344CB8AC3E}">
        <p14:creationId xmlns:p14="http://schemas.microsoft.com/office/powerpoint/2010/main" val="3638971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5D26B9-55A1-07D3-EAF2-E2BBF102C72D}"/>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6B366C84-D9F2-9A57-A297-6A146FBB29D1}"/>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0176DF8-543D-1CED-8E17-1AF577BEC871}"/>
              </a:ext>
            </a:extLst>
          </p:cNvPr>
          <p:cNvSpPr>
            <a:spLocks noGrp="1"/>
          </p:cNvSpPr>
          <p:nvPr>
            <p:ph type="dt" sz="half" idx="10"/>
          </p:nvPr>
        </p:nvSpPr>
        <p:spPr/>
        <p:txBody>
          <a:bodyPr/>
          <a:lstStyle/>
          <a:p>
            <a:fld id="{17A78212-A78F-D444-88F9-4E36386BAA28}" type="datetimeFigureOut">
              <a:rPr lang="ru-RU" smtClean="0"/>
              <a:t>15.02.2024</a:t>
            </a:fld>
            <a:endParaRPr lang="ru-RU"/>
          </a:p>
        </p:txBody>
      </p:sp>
      <p:sp>
        <p:nvSpPr>
          <p:cNvPr id="5" name="Нижний колонтитул 4">
            <a:extLst>
              <a:ext uri="{FF2B5EF4-FFF2-40B4-BE49-F238E27FC236}">
                <a16:creationId xmlns:a16="http://schemas.microsoft.com/office/drawing/2014/main" id="{993A1903-8863-DA9B-3FEA-0F07306C572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CAF5BF8-6B1E-0E99-EAEA-7A15C012BC38}"/>
              </a:ext>
            </a:extLst>
          </p:cNvPr>
          <p:cNvSpPr>
            <a:spLocks noGrp="1"/>
          </p:cNvSpPr>
          <p:nvPr>
            <p:ph type="sldNum" sz="quarter" idx="12"/>
          </p:nvPr>
        </p:nvSpPr>
        <p:spPr/>
        <p:txBody>
          <a:bodyPr/>
          <a:lstStyle/>
          <a:p>
            <a:fld id="{57E0443A-E0D9-2F4D-BBF5-AF8CED263EBB}" type="slidenum">
              <a:rPr lang="ru-RU" smtClean="0"/>
              <a:t>‹#›</a:t>
            </a:fld>
            <a:endParaRPr lang="ru-RU"/>
          </a:p>
        </p:txBody>
      </p:sp>
    </p:spTree>
    <p:extLst>
      <p:ext uri="{BB962C8B-B14F-4D97-AF65-F5344CB8AC3E}">
        <p14:creationId xmlns:p14="http://schemas.microsoft.com/office/powerpoint/2010/main" val="1694709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03EB63DE-5323-6237-17C6-339EFB24C252}"/>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8DFE2A41-0BDA-BF33-0105-BDC77BEDB4DD}"/>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F0C89DF-66B1-55B0-1410-5C04DFC88FDB}"/>
              </a:ext>
            </a:extLst>
          </p:cNvPr>
          <p:cNvSpPr>
            <a:spLocks noGrp="1"/>
          </p:cNvSpPr>
          <p:nvPr>
            <p:ph type="dt" sz="half" idx="10"/>
          </p:nvPr>
        </p:nvSpPr>
        <p:spPr/>
        <p:txBody>
          <a:bodyPr/>
          <a:lstStyle/>
          <a:p>
            <a:fld id="{17A78212-A78F-D444-88F9-4E36386BAA28}" type="datetimeFigureOut">
              <a:rPr lang="ru-RU" smtClean="0"/>
              <a:t>15.02.2024</a:t>
            </a:fld>
            <a:endParaRPr lang="ru-RU"/>
          </a:p>
        </p:txBody>
      </p:sp>
      <p:sp>
        <p:nvSpPr>
          <p:cNvPr id="5" name="Нижний колонтитул 4">
            <a:extLst>
              <a:ext uri="{FF2B5EF4-FFF2-40B4-BE49-F238E27FC236}">
                <a16:creationId xmlns:a16="http://schemas.microsoft.com/office/drawing/2014/main" id="{9F28B915-5E34-044C-1E97-F1A63E61187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477780B-066D-624D-010B-0DFE436C3219}"/>
              </a:ext>
            </a:extLst>
          </p:cNvPr>
          <p:cNvSpPr>
            <a:spLocks noGrp="1"/>
          </p:cNvSpPr>
          <p:nvPr>
            <p:ph type="sldNum" sz="quarter" idx="12"/>
          </p:nvPr>
        </p:nvSpPr>
        <p:spPr/>
        <p:txBody>
          <a:bodyPr/>
          <a:lstStyle/>
          <a:p>
            <a:fld id="{57E0443A-E0D9-2F4D-BBF5-AF8CED263EBB}" type="slidenum">
              <a:rPr lang="ru-RU" smtClean="0"/>
              <a:t>‹#›</a:t>
            </a:fld>
            <a:endParaRPr lang="ru-RU"/>
          </a:p>
        </p:txBody>
      </p:sp>
    </p:spTree>
    <p:extLst>
      <p:ext uri="{BB962C8B-B14F-4D97-AF65-F5344CB8AC3E}">
        <p14:creationId xmlns:p14="http://schemas.microsoft.com/office/powerpoint/2010/main" val="380258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26B7661-FA33-19C4-44F4-DF58A13928B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12C59F8-95D8-9B60-FC1B-7903DE037878}"/>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F4431DC-A6CC-3C28-5EB2-94ECDB462DA8}"/>
              </a:ext>
            </a:extLst>
          </p:cNvPr>
          <p:cNvSpPr>
            <a:spLocks noGrp="1"/>
          </p:cNvSpPr>
          <p:nvPr>
            <p:ph type="dt" sz="half" idx="10"/>
          </p:nvPr>
        </p:nvSpPr>
        <p:spPr/>
        <p:txBody>
          <a:bodyPr/>
          <a:lstStyle/>
          <a:p>
            <a:fld id="{17A78212-A78F-D444-88F9-4E36386BAA28}" type="datetimeFigureOut">
              <a:rPr lang="ru-RU" smtClean="0"/>
              <a:t>15.02.2024</a:t>
            </a:fld>
            <a:endParaRPr lang="ru-RU"/>
          </a:p>
        </p:txBody>
      </p:sp>
      <p:sp>
        <p:nvSpPr>
          <p:cNvPr id="5" name="Нижний колонтитул 4">
            <a:extLst>
              <a:ext uri="{FF2B5EF4-FFF2-40B4-BE49-F238E27FC236}">
                <a16:creationId xmlns:a16="http://schemas.microsoft.com/office/drawing/2014/main" id="{8D541629-B1F5-F93B-1038-0C59E54B176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DC881A2-CD8F-2D43-8751-143C920C44C4}"/>
              </a:ext>
            </a:extLst>
          </p:cNvPr>
          <p:cNvSpPr>
            <a:spLocks noGrp="1"/>
          </p:cNvSpPr>
          <p:nvPr>
            <p:ph type="sldNum" sz="quarter" idx="12"/>
          </p:nvPr>
        </p:nvSpPr>
        <p:spPr/>
        <p:txBody>
          <a:bodyPr/>
          <a:lstStyle/>
          <a:p>
            <a:fld id="{57E0443A-E0D9-2F4D-BBF5-AF8CED263EBB}" type="slidenum">
              <a:rPr lang="ru-RU" smtClean="0"/>
              <a:t>‹#›</a:t>
            </a:fld>
            <a:endParaRPr lang="ru-RU"/>
          </a:p>
        </p:txBody>
      </p:sp>
    </p:spTree>
    <p:extLst>
      <p:ext uri="{BB962C8B-B14F-4D97-AF65-F5344CB8AC3E}">
        <p14:creationId xmlns:p14="http://schemas.microsoft.com/office/powerpoint/2010/main" val="2302770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D30973-26B5-88AA-73A7-5C50A68CE5DC}"/>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AFFE32F6-2EA9-EFF4-636F-84548EAE4D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BB476FE6-CAEB-7125-FBC7-6A8750173BC5}"/>
              </a:ext>
            </a:extLst>
          </p:cNvPr>
          <p:cNvSpPr>
            <a:spLocks noGrp="1"/>
          </p:cNvSpPr>
          <p:nvPr>
            <p:ph type="dt" sz="half" idx="10"/>
          </p:nvPr>
        </p:nvSpPr>
        <p:spPr/>
        <p:txBody>
          <a:bodyPr/>
          <a:lstStyle/>
          <a:p>
            <a:fld id="{17A78212-A78F-D444-88F9-4E36386BAA28}" type="datetimeFigureOut">
              <a:rPr lang="ru-RU" smtClean="0"/>
              <a:t>15.02.2024</a:t>
            </a:fld>
            <a:endParaRPr lang="ru-RU"/>
          </a:p>
        </p:txBody>
      </p:sp>
      <p:sp>
        <p:nvSpPr>
          <p:cNvPr id="5" name="Нижний колонтитул 4">
            <a:extLst>
              <a:ext uri="{FF2B5EF4-FFF2-40B4-BE49-F238E27FC236}">
                <a16:creationId xmlns:a16="http://schemas.microsoft.com/office/drawing/2014/main" id="{64EFE24B-BD1A-0939-0B59-1257C68E9C4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C6D98FD-2055-8461-4706-6A8186B74170}"/>
              </a:ext>
            </a:extLst>
          </p:cNvPr>
          <p:cNvSpPr>
            <a:spLocks noGrp="1"/>
          </p:cNvSpPr>
          <p:nvPr>
            <p:ph type="sldNum" sz="quarter" idx="12"/>
          </p:nvPr>
        </p:nvSpPr>
        <p:spPr/>
        <p:txBody>
          <a:bodyPr/>
          <a:lstStyle/>
          <a:p>
            <a:fld id="{57E0443A-E0D9-2F4D-BBF5-AF8CED263EBB}" type="slidenum">
              <a:rPr lang="ru-RU" smtClean="0"/>
              <a:t>‹#›</a:t>
            </a:fld>
            <a:endParaRPr lang="ru-RU"/>
          </a:p>
        </p:txBody>
      </p:sp>
    </p:spTree>
    <p:extLst>
      <p:ext uri="{BB962C8B-B14F-4D97-AF65-F5344CB8AC3E}">
        <p14:creationId xmlns:p14="http://schemas.microsoft.com/office/powerpoint/2010/main" val="1713410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A0CA68-372B-EB7D-D0EF-AC63F659666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A87E9533-B0BE-D00E-45B8-588C000B0971}"/>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8412CBFE-5CFE-62C6-F382-9B871AAAA380}"/>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2D396A4C-C1B1-AACC-235E-1F11A404F366}"/>
              </a:ext>
            </a:extLst>
          </p:cNvPr>
          <p:cNvSpPr>
            <a:spLocks noGrp="1"/>
          </p:cNvSpPr>
          <p:nvPr>
            <p:ph type="dt" sz="half" idx="10"/>
          </p:nvPr>
        </p:nvSpPr>
        <p:spPr/>
        <p:txBody>
          <a:bodyPr/>
          <a:lstStyle/>
          <a:p>
            <a:fld id="{17A78212-A78F-D444-88F9-4E36386BAA28}" type="datetimeFigureOut">
              <a:rPr lang="ru-RU" smtClean="0"/>
              <a:t>15.02.2024</a:t>
            </a:fld>
            <a:endParaRPr lang="ru-RU"/>
          </a:p>
        </p:txBody>
      </p:sp>
      <p:sp>
        <p:nvSpPr>
          <p:cNvPr id="6" name="Нижний колонтитул 5">
            <a:extLst>
              <a:ext uri="{FF2B5EF4-FFF2-40B4-BE49-F238E27FC236}">
                <a16:creationId xmlns:a16="http://schemas.microsoft.com/office/drawing/2014/main" id="{B419BD7C-27C8-84A9-3490-55281D199C3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91BCFBD0-1EC8-C1E4-6E85-BB34711B5DCE}"/>
              </a:ext>
            </a:extLst>
          </p:cNvPr>
          <p:cNvSpPr>
            <a:spLocks noGrp="1"/>
          </p:cNvSpPr>
          <p:nvPr>
            <p:ph type="sldNum" sz="quarter" idx="12"/>
          </p:nvPr>
        </p:nvSpPr>
        <p:spPr/>
        <p:txBody>
          <a:bodyPr/>
          <a:lstStyle/>
          <a:p>
            <a:fld id="{57E0443A-E0D9-2F4D-BBF5-AF8CED263EBB}" type="slidenum">
              <a:rPr lang="ru-RU" smtClean="0"/>
              <a:t>‹#›</a:t>
            </a:fld>
            <a:endParaRPr lang="ru-RU"/>
          </a:p>
        </p:txBody>
      </p:sp>
    </p:spTree>
    <p:extLst>
      <p:ext uri="{BB962C8B-B14F-4D97-AF65-F5344CB8AC3E}">
        <p14:creationId xmlns:p14="http://schemas.microsoft.com/office/powerpoint/2010/main" val="805044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6F4AD1-665B-A5BC-0A95-11765CF38F45}"/>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14BC4E0B-A420-D724-D277-3CA6FBF785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E1C80E18-20C6-1F0A-66C3-9D205B3DE601}"/>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83DB473D-3B97-76B8-7650-572957B7D3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2BE3733B-9385-D755-4BF7-2BF93FA51660}"/>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F0384E45-EC18-8DCF-9C42-3535BD2B09C8}"/>
              </a:ext>
            </a:extLst>
          </p:cNvPr>
          <p:cNvSpPr>
            <a:spLocks noGrp="1"/>
          </p:cNvSpPr>
          <p:nvPr>
            <p:ph type="dt" sz="half" idx="10"/>
          </p:nvPr>
        </p:nvSpPr>
        <p:spPr/>
        <p:txBody>
          <a:bodyPr/>
          <a:lstStyle/>
          <a:p>
            <a:fld id="{17A78212-A78F-D444-88F9-4E36386BAA28}" type="datetimeFigureOut">
              <a:rPr lang="ru-RU" smtClean="0"/>
              <a:t>15.02.2024</a:t>
            </a:fld>
            <a:endParaRPr lang="ru-RU"/>
          </a:p>
        </p:txBody>
      </p:sp>
      <p:sp>
        <p:nvSpPr>
          <p:cNvPr id="8" name="Нижний колонтитул 7">
            <a:extLst>
              <a:ext uri="{FF2B5EF4-FFF2-40B4-BE49-F238E27FC236}">
                <a16:creationId xmlns:a16="http://schemas.microsoft.com/office/drawing/2014/main" id="{DC1029B3-E22F-DE58-E062-4AAD2532C6E6}"/>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6DF23AB3-44E2-AE07-9545-6CF6E70EE4F6}"/>
              </a:ext>
            </a:extLst>
          </p:cNvPr>
          <p:cNvSpPr>
            <a:spLocks noGrp="1"/>
          </p:cNvSpPr>
          <p:nvPr>
            <p:ph type="sldNum" sz="quarter" idx="12"/>
          </p:nvPr>
        </p:nvSpPr>
        <p:spPr/>
        <p:txBody>
          <a:bodyPr/>
          <a:lstStyle/>
          <a:p>
            <a:fld id="{57E0443A-E0D9-2F4D-BBF5-AF8CED263EBB}" type="slidenum">
              <a:rPr lang="ru-RU" smtClean="0"/>
              <a:t>‹#›</a:t>
            </a:fld>
            <a:endParaRPr lang="ru-RU"/>
          </a:p>
        </p:txBody>
      </p:sp>
    </p:spTree>
    <p:extLst>
      <p:ext uri="{BB962C8B-B14F-4D97-AF65-F5344CB8AC3E}">
        <p14:creationId xmlns:p14="http://schemas.microsoft.com/office/powerpoint/2010/main" val="2251480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FD5817B-1E6C-BEE8-7434-2AD749962855}"/>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90B3F6CF-CD9D-7DD0-5A01-1490ECDFAB53}"/>
              </a:ext>
            </a:extLst>
          </p:cNvPr>
          <p:cNvSpPr>
            <a:spLocks noGrp="1"/>
          </p:cNvSpPr>
          <p:nvPr>
            <p:ph type="dt" sz="half" idx="10"/>
          </p:nvPr>
        </p:nvSpPr>
        <p:spPr/>
        <p:txBody>
          <a:bodyPr/>
          <a:lstStyle/>
          <a:p>
            <a:fld id="{17A78212-A78F-D444-88F9-4E36386BAA28}" type="datetimeFigureOut">
              <a:rPr lang="ru-RU" smtClean="0"/>
              <a:t>15.02.2024</a:t>
            </a:fld>
            <a:endParaRPr lang="ru-RU"/>
          </a:p>
        </p:txBody>
      </p:sp>
      <p:sp>
        <p:nvSpPr>
          <p:cNvPr id="4" name="Нижний колонтитул 3">
            <a:extLst>
              <a:ext uri="{FF2B5EF4-FFF2-40B4-BE49-F238E27FC236}">
                <a16:creationId xmlns:a16="http://schemas.microsoft.com/office/drawing/2014/main" id="{2FB580B7-CB9C-B0D0-58C1-0F77C92E6DD5}"/>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7C25CE4C-FF07-EB9D-C2CB-A456011AFC20}"/>
              </a:ext>
            </a:extLst>
          </p:cNvPr>
          <p:cNvSpPr>
            <a:spLocks noGrp="1"/>
          </p:cNvSpPr>
          <p:nvPr>
            <p:ph type="sldNum" sz="quarter" idx="12"/>
          </p:nvPr>
        </p:nvSpPr>
        <p:spPr/>
        <p:txBody>
          <a:bodyPr/>
          <a:lstStyle/>
          <a:p>
            <a:fld id="{57E0443A-E0D9-2F4D-BBF5-AF8CED263EBB}" type="slidenum">
              <a:rPr lang="ru-RU" smtClean="0"/>
              <a:t>‹#›</a:t>
            </a:fld>
            <a:endParaRPr lang="ru-RU"/>
          </a:p>
        </p:txBody>
      </p:sp>
    </p:spTree>
    <p:extLst>
      <p:ext uri="{BB962C8B-B14F-4D97-AF65-F5344CB8AC3E}">
        <p14:creationId xmlns:p14="http://schemas.microsoft.com/office/powerpoint/2010/main" val="2243872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54190057-789D-01EB-30ED-D19E5E8CF086}"/>
              </a:ext>
            </a:extLst>
          </p:cNvPr>
          <p:cNvSpPr>
            <a:spLocks noGrp="1"/>
          </p:cNvSpPr>
          <p:nvPr>
            <p:ph type="dt" sz="half" idx="10"/>
          </p:nvPr>
        </p:nvSpPr>
        <p:spPr/>
        <p:txBody>
          <a:bodyPr/>
          <a:lstStyle/>
          <a:p>
            <a:fld id="{17A78212-A78F-D444-88F9-4E36386BAA28}" type="datetimeFigureOut">
              <a:rPr lang="ru-RU" smtClean="0"/>
              <a:t>15.02.2024</a:t>
            </a:fld>
            <a:endParaRPr lang="ru-RU"/>
          </a:p>
        </p:txBody>
      </p:sp>
      <p:sp>
        <p:nvSpPr>
          <p:cNvPr id="3" name="Нижний колонтитул 2">
            <a:extLst>
              <a:ext uri="{FF2B5EF4-FFF2-40B4-BE49-F238E27FC236}">
                <a16:creationId xmlns:a16="http://schemas.microsoft.com/office/drawing/2014/main" id="{A0188C17-B7EA-1D7E-A9E0-009823CA700F}"/>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0F605B91-616B-5991-BAB6-0DC43C28F887}"/>
              </a:ext>
            </a:extLst>
          </p:cNvPr>
          <p:cNvSpPr>
            <a:spLocks noGrp="1"/>
          </p:cNvSpPr>
          <p:nvPr>
            <p:ph type="sldNum" sz="quarter" idx="12"/>
          </p:nvPr>
        </p:nvSpPr>
        <p:spPr/>
        <p:txBody>
          <a:bodyPr/>
          <a:lstStyle/>
          <a:p>
            <a:fld id="{57E0443A-E0D9-2F4D-BBF5-AF8CED263EBB}" type="slidenum">
              <a:rPr lang="ru-RU" smtClean="0"/>
              <a:t>‹#›</a:t>
            </a:fld>
            <a:endParaRPr lang="ru-RU"/>
          </a:p>
        </p:txBody>
      </p:sp>
    </p:spTree>
    <p:extLst>
      <p:ext uri="{BB962C8B-B14F-4D97-AF65-F5344CB8AC3E}">
        <p14:creationId xmlns:p14="http://schemas.microsoft.com/office/powerpoint/2010/main" val="1848298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D0DCA8-BE29-77E2-6A6E-6499A1D918B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4C13180D-6550-1A2D-A85B-DA630252BC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2C40EAB5-21DA-4613-6313-DB223313CA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36D8DAA-1D3A-07E8-472B-85CD0D8865DB}"/>
              </a:ext>
            </a:extLst>
          </p:cNvPr>
          <p:cNvSpPr>
            <a:spLocks noGrp="1"/>
          </p:cNvSpPr>
          <p:nvPr>
            <p:ph type="dt" sz="half" idx="10"/>
          </p:nvPr>
        </p:nvSpPr>
        <p:spPr/>
        <p:txBody>
          <a:bodyPr/>
          <a:lstStyle/>
          <a:p>
            <a:fld id="{17A78212-A78F-D444-88F9-4E36386BAA28}" type="datetimeFigureOut">
              <a:rPr lang="ru-RU" smtClean="0"/>
              <a:t>15.02.2024</a:t>
            </a:fld>
            <a:endParaRPr lang="ru-RU"/>
          </a:p>
        </p:txBody>
      </p:sp>
      <p:sp>
        <p:nvSpPr>
          <p:cNvPr id="6" name="Нижний колонтитул 5">
            <a:extLst>
              <a:ext uri="{FF2B5EF4-FFF2-40B4-BE49-F238E27FC236}">
                <a16:creationId xmlns:a16="http://schemas.microsoft.com/office/drawing/2014/main" id="{D9D29C2D-F25F-675B-16E2-E7AAEEB1F50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7323A0D-C8F5-2B01-871A-5EC6E7D29F5E}"/>
              </a:ext>
            </a:extLst>
          </p:cNvPr>
          <p:cNvSpPr>
            <a:spLocks noGrp="1"/>
          </p:cNvSpPr>
          <p:nvPr>
            <p:ph type="sldNum" sz="quarter" idx="12"/>
          </p:nvPr>
        </p:nvSpPr>
        <p:spPr/>
        <p:txBody>
          <a:bodyPr/>
          <a:lstStyle/>
          <a:p>
            <a:fld id="{57E0443A-E0D9-2F4D-BBF5-AF8CED263EBB}" type="slidenum">
              <a:rPr lang="ru-RU" smtClean="0"/>
              <a:t>‹#›</a:t>
            </a:fld>
            <a:endParaRPr lang="ru-RU"/>
          </a:p>
        </p:txBody>
      </p:sp>
    </p:spTree>
    <p:extLst>
      <p:ext uri="{BB962C8B-B14F-4D97-AF65-F5344CB8AC3E}">
        <p14:creationId xmlns:p14="http://schemas.microsoft.com/office/powerpoint/2010/main" val="2978602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48170B-C922-1407-73F1-2E9073CC28F1}"/>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BA001938-5450-FC1A-C93E-39749E91DE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C7698F8A-196F-0ADA-E4F4-56B53583FD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D3B92BFA-E024-5BC2-4EF9-3F44EB91BEAF}"/>
              </a:ext>
            </a:extLst>
          </p:cNvPr>
          <p:cNvSpPr>
            <a:spLocks noGrp="1"/>
          </p:cNvSpPr>
          <p:nvPr>
            <p:ph type="dt" sz="half" idx="10"/>
          </p:nvPr>
        </p:nvSpPr>
        <p:spPr/>
        <p:txBody>
          <a:bodyPr/>
          <a:lstStyle/>
          <a:p>
            <a:fld id="{17A78212-A78F-D444-88F9-4E36386BAA28}" type="datetimeFigureOut">
              <a:rPr lang="ru-RU" smtClean="0"/>
              <a:t>15.02.2024</a:t>
            </a:fld>
            <a:endParaRPr lang="ru-RU"/>
          </a:p>
        </p:txBody>
      </p:sp>
      <p:sp>
        <p:nvSpPr>
          <p:cNvPr id="6" name="Нижний колонтитул 5">
            <a:extLst>
              <a:ext uri="{FF2B5EF4-FFF2-40B4-BE49-F238E27FC236}">
                <a16:creationId xmlns:a16="http://schemas.microsoft.com/office/drawing/2014/main" id="{8D886812-B672-D9BB-FA44-0C8C3D4149A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19987D7-1320-8C7D-D8AB-DFF778FB200B}"/>
              </a:ext>
            </a:extLst>
          </p:cNvPr>
          <p:cNvSpPr>
            <a:spLocks noGrp="1"/>
          </p:cNvSpPr>
          <p:nvPr>
            <p:ph type="sldNum" sz="quarter" idx="12"/>
          </p:nvPr>
        </p:nvSpPr>
        <p:spPr/>
        <p:txBody>
          <a:bodyPr/>
          <a:lstStyle/>
          <a:p>
            <a:fld id="{57E0443A-E0D9-2F4D-BBF5-AF8CED263EBB}" type="slidenum">
              <a:rPr lang="ru-RU" smtClean="0"/>
              <a:t>‹#›</a:t>
            </a:fld>
            <a:endParaRPr lang="ru-RU"/>
          </a:p>
        </p:txBody>
      </p:sp>
    </p:spTree>
    <p:extLst>
      <p:ext uri="{BB962C8B-B14F-4D97-AF65-F5344CB8AC3E}">
        <p14:creationId xmlns:p14="http://schemas.microsoft.com/office/powerpoint/2010/main" val="1224252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20996D-1068-A6A2-E455-FA3E671171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DF62BAD3-5A97-5561-E556-BD39550A8D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A53AE53-962D-09F7-B08E-926BD7064E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A78212-A78F-D444-88F9-4E36386BAA28}" type="datetimeFigureOut">
              <a:rPr lang="ru-RU" smtClean="0"/>
              <a:t>15.02.2024</a:t>
            </a:fld>
            <a:endParaRPr lang="ru-RU"/>
          </a:p>
        </p:txBody>
      </p:sp>
      <p:sp>
        <p:nvSpPr>
          <p:cNvPr id="5" name="Нижний колонтитул 4">
            <a:extLst>
              <a:ext uri="{FF2B5EF4-FFF2-40B4-BE49-F238E27FC236}">
                <a16:creationId xmlns:a16="http://schemas.microsoft.com/office/drawing/2014/main" id="{15F5FEED-1D8E-B26E-9FD7-54BC8DB138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2DFD9E1B-FE83-141C-2914-4B23044B7E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0443A-E0D9-2F4D-BBF5-AF8CED263EBB}" type="slidenum">
              <a:rPr lang="ru-RU" smtClean="0"/>
              <a:t>‹#›</a:t>
            </a:fld>
            <a:endParaRPr lang="ru-RU"/>
          </a:p>
        </p:txBody>
      </p:sp>
    </p:spTree>
    <p:extLst>
      <p:ext uri="{BB962C8B-B14F-4D97-AF65-F5344CB8AC3E}">
        <p14:creationId xmlns:p14="http://schemas.microsoft.com/office/powerpoint/2010/main" val="1491360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17458A-D9B8-EAC4-6F4C-8F03A9D51EA9}"/>
              </a:ext>
            </a:extLst>
          </p:cNvPr>
          <p:cNvSpPr>
            <a:spLocks noGrp="1"/>
          </p:cNvSpPr>
          <p:nvPr>
            <p:ph type="ctrTitle"/>
          </p:nvPr>
        </p:nvSpPr>
        <p:spPr/>
        <p:txBody>
          <a:bodyPr>
            <a:normAutofit fontScale="90000"/>
          </a:bodyPr>
          <a:lstStyle/>
          <a:p>
            <a:r>
              <a:rPr lang="en-US" b="1" dirty="0">
                <a:solidFill>
                  <a:schemeClr val="accent6">
                    <a:lumMod val="75000"/>
                  </a:schemeClr>
                </a:solidFill>
                <a:latin typeface="Cambria" panose="02040503050406030204" pitchFamily="18" charset="0"/>
              </a:rPr>
              <a:t>Brazil in the Arctic Region:</a:t>
            </a:r>
            <a:br>
              <a:rPr lang="en-US" b="1" dirty="0">
                <a:solidFill>
                  <a:schemeClr val="accent6">
                    <a:lumMod val="75000"/>
                  </a:schemeClr>
                </a:solidFill>
                <a:latin typeface="Cambria" panose="02040503050406030204" pitchFamily="18" charset="0"/>
              </a:rPr>
            </a:br>
            <a:r>
              <a:rPr lang="en-US" b="1" dirty="0">
                <a:solidFill>
                  <a:schemeClr val="accent6">
                    <a:lumMod val="75000"/>
                  </a:schemeClr>
                </a:solidFill>
                <a:latin typeface="Cambria" panose="02040503050406030204" pitchFamily="18" charset="0"/>
              </a:rPr>
              <a:t>Prospects for Cooperation </a:t>
            </a:r>
            <a:br>
              <a:rPr lang="en-US" b="1" dirty="0">
                <a:solidFill>
                  <a:schemeClr val="accent6">
                    <a:lumMod val="75000"/>
                  </a:schemeClr>
                </a:solidFill>
                <a:latin typeface="Cambria" panose="02040503050406030204" pitchFamily="18" charset="0"/>
              </a:rPr>
            </a:br>
            <a:r>
              <a:rPr lang="en-US" b="1" dirty="0">
                <a:solidFill>
                  <a:schemeClr val="accent6">
                    <a:lumMod val="75000"/>
                  </a:schemeClr>
                </a:solidFill>
                <a:latin typeface="Cambria" panose="02040503050406030204" pitchFamily="18" charset="0"/>
              </a:rPr>
              <a:t>with Russia</a:t>
            </a:r>
            <a:endParaRPr lang="ru-RU" b="1" dirty="0">
              <a:solidFill>
                <a:schemeClr val="accent6">
                  <a:lumMod val="75000"/>
                </a:schemeClr>
              </a:solidFill>
              <a:latin typeface="Cambria" panose="02040503050406030204" pitchFamily="18" charset="0"/>
            </a:endParaRPr>
          </a:p>
        </p:txBody>
      </p:sp>
      <p:sp>
        <p:nvSpPr>
          <p:cNvPr id="3" name="Подзаголовок 2">
            <a:extLst>
              <a:ext uri="{FF2B5EF4-FFF2-40B4-BE49-F238E27FC236}">
                <a16:creationId xmlns:a16="http://schemas.microsoft.com/office/drawing/2014/main" id="{2CEE3700-BA13-F06E-F8C0-B44C61B1631A}"/>
              </a:ext>
            </a:extLst>
          </p:cNvPr>
          <p:cNvSpPr>
            <a:spLocks noGrp="1"/>
          </p:cNvSpPr>
          <p:nvPr>
            <p:ph type="subTitle" idx="1"/>
          </p:nvPr>
        </p:nvSpPr>
        <p:spPr>
          <a:xfrm>
            <a:off x="1524000" y="4079875"/>
            <a:ext cx="9144000" cy="1655762"/>
          </a:xfrm>
        </p:spPr>
        <p:txBody>
          <a:bodyPr>
            <a:normAutofit fontScale="92500" lnSpcReduction="10000"/>
          </a:bodyPr>
          <a:lstStyle/>
          <a:p>
            <a:pPr algn="r"/>
            <a:r>
              <a:rPr lang="en-US" sz="1800" i="1" dirty="0">
                <a:solidFill>
                  <a:schemeClr val="accent6">
                    <a:lumMod val="75000"/>
                  </a:schemeClr>
                </a:solidFill>
                <a:latin typeface="Cambria" panose="02040503050406030204" pitchFamily="18" charset="0"/>
              </a:rPr>
              <a:t>Agafonov Daniil</a:t>
            </a:r>
            <a:br>
              <a:rPr lang="en-US" sz="1800" i="1" dirty="0">
                <a:solidFill>
                  <a:schemeClr val="accent6">
                    <a:lumMod val="75000"/>
                  </a:schemeClr>
                </a:solidFill>
                <a:latin typeface="Cambria" panose="02040503050406030204" pitchFamily="18" charset="0"/>
              </a:rPr>
            </a:br>
            <a:br>
              <a:rPr lang="en-US" sz="1800" i="1" dirty="0">
                <a:solidFill>
                  <a:schemeClr val="accent6">
                    <a:lumMod val="75000"/>
                  </a:schemeClr>
                </a:solidFill>
                <a:latin typeface="Cambria" panose="02040503050406030204" pitchFamily="18" charset="0"/>
              </a:rPr>
            </a:br>
            <a:r>
              <a:rPr lang="en-US" sz="1800" i="1" dirty="0">
                <a:solidFill>
                  <a:schemeClr val="accent6">
                    <a:lumMod val="75000"/>
                  </a:schemeClr>
                </a:solidFill>
                <a:latin typeface="Cambria" panose="02040503050406030204" pitchFamily="18" charset="0"/>
              </a:rPr>
              <a:t>SEG "BRICS+ as a platform  for cooperation in the Arctic:</a:t>
            </a:r>
            <a:br>
              <a:rPr lang="en-US" sz="1800" i="1" dirty="0">
                <a:solidFill>
                  <a:schemeClr val="accent6">
                    <a:lumMod val="75000"/>
                  </a:schemeClr>
                </a:solidFill>
                <a:latin typeface="Cambria" panose="02040503050406030204" pitchFamily="18" charset="0"/>
              </a:rPr>
            </a:br>
            <a:r>
              <a:rPr lang="en-US" sz="1800" i="1" dirty="0">
                <a:solidFill>
                  <a:schemeClr val="accent6">
                    <a:lumMod val="75000"/>
                  </a:schemeClr>
                </a:solidFill>
                <a:latin typeface="Cambria" panose="02040503050406030204" pitchFamily="18" charset="0"/>
              </a:rPr>
              <a:t> problems, prospects and development scenarios”</a:t>
            </a:r>
          </a:p>
          <a:p>
            <a:pPr algn="r"/>
            <a:endParaRPr lang="en-US" sz="1800" i="1" dirty="0">
              <a:solidFill>
                <a:schemeClr val="accent6">
                  <a:lumMod val="75000"/>
                </a:schemeClr>
              </a:solidFill>
              <a:latin typeface="Cambria" panose="02040503050406030204" pitchFamily="18" charset="0"/>
            </a:endParaRPr>
          </a:p>
          <a:p>
            <a:pPr algn="r"/>
            <a:r>
              <a:rPr lang="en-US" sz="1800" i="1" dirty="0">
                <a:solidFill>
                  <a:schemeClr val="accent6">
                    <a:lumMod val="75000"/>
                  </a:schemeClr>
                </a:solidFill>
                <a:latin typeface="Cambria" panose="02040503050406030204" pitchFamily="18" charset="0"/>
              </a:rPr>
              <a:t>15.02.2024</a:t>
            </a:r>
            <a:endParaRPr lang="ru-RU" sz="1800" i="1" dirty="0">
              <a:solidFill>
                <a:schemeClr val="accent6">
                  <a:lumMod val="75000"/>
                </a:schemeClr>
              </a:solidFill>
              <a:latin typeface="Cambria" panose="02040503050406030204" pitchFamily="18" charset="0"/>
            </a:endParaRPr>
          </a:p>
        </p:txBody>
      </p:sp>
    </p:spTree>
    <p:extLst>
      <p:ext uri="{BB962C8B-B14F-4D97-AF65-F5344CB8AC3E}">
        <p14:creationId xmlns:p14="http://schemas.microsoft.com/office/powerpoint/2010/main" val="1518646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Прямая соединительная линия 6">
            <a:extLst>
              <a:ext uri="{FF2B5EF4-FFF2-40B4-BE49-F238E27FC236}">
                <a16:creationId xmlns:a16="http://schemas.microsoft.com/office/drawing/2014/main" id="{684DD140-2950-F4F4-7E4B-74D1E0511D02}"/>
              </a:ext>
            </a:extLst>
          </p:cNvPr>
          <p:cNvCxnSpPr>
            <a:cxnSpLocks/>
          </p:cNvCxnSpPr>
          <p:nvPr/>
        </p:nvCxnSpPr>
        <p:spPr>
          <a:xfrm flipV="1">
            <a:off x="10938933" y="0"/>
            <a:ext cx="0" cy="6858000"/>
          </a:xfrm>
          <a:prstGeom prst="line">
            <a:avLst/>
          </a:prstGeom>
          <a:ln w="22225">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a:extLst>
              <a:ext uri="{FF2B5EF4-FFF2-40B4-BE49-F238E27FC236}">
                <a16:creationId xmlns:a16="http://schemas.microsoft.com/office/drawing/2014/main" id="{A80FB84D-0ACA-C432-74B4-EA9C80934BC5}"/>
              </a:ext>
            </a:extLst>
          </p:cNvPr>
          <p:cNvCxnSpPr>
            <a:cxnSpLocks/>
          </p:cNvCxnSpPr>
          <p:nvPr/>
        </p:nvCxnSpPr>
        <p:spPr>
          <a:xfrm flipH="1">
            <a:off x="10752666" y="6231467"/>
            <a:ext cx="372533" cy="0"/>
          </a:xfrm>
          <a:prstGeom prst="line">
            <a:avLst/>
          </a:prstGeom>
          <a:ln w="22225">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78648C94-9B07-5C1A-E7C5-0F0E6D5259FB}"/>
              </a:ext>
            </a:extLst>
          </p:cNvPr>
          <p:cNvSpPr txBox="1"/>
          <p:nvPr/>
        </p:nvSpPr>
        <p:spPr>
          <a:xfrm>
            <a:off x="8178806" y="5908300"/>
            <a:ext cx="2573860" cy="646331"/>
          </a:xfrm>
          <a:prstGeom prst="rect">
            <a:avLst/>
          </a:prstGeom>
          <a:noFill/>
        </p:spPr>
        <p:txBody>
          <a:bodyPr wrap="square" rtlCol="0">
            <a:spAutoFit/>
          </a:bodyPr>
          <a:lstStyle/>
          <a:p>
            <a:pPr algn="r"/>
            <a:r>
              <a:rPr lang="en-US" dirty="0">
                <a:solidFill>
                  <a:schemeClr val="accent6">
                    <a:lumMod val="40000"/>
                    <a:lumOff val="60000"/>
                  </a:schemeClr>
                </a:solidFill>
                <a:latin typeface="Cambria" panose="02040503050406030204" pitchFamily="18" charset="0"/>
              </a:rPr>
              <a:t>Subantarctic Expedition</a:t>
            </a:r>
            <a:br>
              <a:rPr lang="en-US" dirty="0">
                <a:solidFill>
                  <a:schemeClr val="accent6">
                    <a:lumMod val="40000"/>
                    <a:lumOff val="60000"/>
                  </a:schemeClr>
                </a:solidFill>
                <a:latin typeface="Cambria" panose="02040503050406030204" pitchFamily="18" charset="0"/>
              </a:rPr>
            </a:br>
            <a:r>
              <a:rPr lang="en-US" dirty="0">
                <a:solidFill>
                  <a:schemeClr val="accent6">
                    <a:lumMod val="40000"/>
                    <a:lumOff val="60000"/>
                  </a:schemeClr>
                </a:solidFill>
                <a:latin typeface="Cambria" panose="02040503050406030204" pitchFamily="18" charset="0"/>
              </a:rPr>
              <a:t>to Punta-Arenas</a:t>
            </a:r>
            <a:endParaRPr lang="ru-RU" dirty="0">
              <a:solidFill>
                <a:schemeClr val="accent6">
                  <a:lumMod val="40000"/>
                  <a:lumOff val="60000"/>
                </a:schemeClr>
              </a:solidFill>
              <a:latin typeface="Cambria" panose="02040503050406030204" pitchFamily="18" charset="0"/>
            </a:endParaRPr>
          </a:p>
        </p:txBody>
      </p:sp>
      <p:sp>
        <p:nvSpPr>
          <p:cNvPr id="25" name="TextBox 24">
            <a:extLst>
              <a:ext uri="{FF2B5EF4-FFF2-40B4-BE49-F238E27FC236}">
                <a16:creationId xmlns:a16="http://schemas.microsoft.com/office/drawing/2014/main" id="{703190FA-BE8F-DFD5-AB79-9AB11ADD72B1}"/>
              </a:ext>
            </a:extLst>
          </p:cNvPr>
          <p:cNvSpPr txBox="1"/>
          <p:nvPr/>
        </p:nvSpPr>
        <p:spPr>
          <a:xfrm>
            <a:off x="11226798" y="6046800"/>
            <a:ext cx="999055" cy="369332"/>
          </a:xfrm>
          <a:prstGeom prst="rect">
            <a:avLst/>
          </a:prstGeom>
          <a:noFill/>
        </p:spPr>
        <p:txBody>
          <a:bodyPr wrap="square" rtlCol="0">
            <a:spAutoFit/>
          </a:bodyPr>
          <a:lstStyle/>
          <a:p>
            <a:r>
              <a:rPr lang="en-US" dirty="0">
                <a:solidFill>
                  <a:schemeClr val="accent6">
                    <a:lumMod val="40000"/>
                    <a:lumOff val="60000"/>
                  </a:schemeClr>
                </a:solidFill>
                <a:latin typeface="Cambria" panose="02040503050406030204" pitchFamily="18" charset="0"/>
              </a:rPr>
              <a:t>1882 </a:t>
            </a:r>
            <a:endParaRPr lang="ru-RU" dirty="0">
              <a:solidFill>
                <a:schemeClr val="accent6">
                  <a:lumMod val="40000"/>
                  <a:lumOff val="60000"/>
                </a:schemeClr>
              </a:solidFill>
              <a:latin typeface="Cambria" panose="02040503050406030204" pitchFamily="18" charset="0"/>
            </a:endParaRPr>
          </a:p>
        </p:txBody>
      </p:sp>
      <p:cxnSp>
        <p:nvCxnSpPr>
          <p:cNvPr id="26" name="Прямая соединительная линия 25">
            <a:extLst>
              <a:ext uri="{FF2B5EF4-FFF2-40B4-BE49-F238E27FC236}">
                <a16:creationId xmlns:a16="http://schemas.microsoft.com/office/drawing/2014/main" id="{472D2128-8D23-380C-66AD-94A0818F7C2A}"/>
              </a:ext>
            </a:extLst>
          </p:cNvPr>
          <p:cNvCxnSpPr>
            <a:cxnSpLocks/>
          </p:cNvCxnSpPr>
          <p:nvPr/>
        </p:nvCxnSpPr>
        <p:spPr>
          <a:xfrm flipH="1">
            <a:off x="10752665" y="5300134"/>
            <a:ext cx="372533" cy="0"/>
          </a:xfrm>
          <a:prstGeom prst="line">
            <a:avLst/>
          </a:prstGeom>
          <a:ln w="22225">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78FD284E-859A-AC5F-17A2-32024DEAA2BB}"/>
              </a:ext>
            </a:extLst>
          </p:cNvPr>
          <p:cNvSpPr txBox="1"/>
          <p:nvPr/>
        </p:nvSpPr>
        <p:spPr>
          <a:xfrm>
            <a:off x="8178806" y="4976968"/>
            <a:ext cx="2573860" cy="646331"/>
          </a:xfrm>
          <a:prstGeom prst="rect">
            <a:avLst/>
          </a:prstGeom>
          <a:noFill/>
        </p:spPr>
        <p:txBody>
          <a:bodyPr wrap="square" rtlCol="0">
            <a:spAutoFit/>
          </a:bodyPr>
          <a:lstStyle/>
          <a:p>
            <a:pPr algn="r"/>
            <a:r>
              <a:rPr lang="en-US" dirty="0">
                <a:solidFill>
                  <a:schemeClr val="accent6">
                    <a:lumMod val="40000"/>
                    <a:lumOff val="60000"/>
                  </a:schemeClr>
                </a:solidFill>
                <a:latin typeface="Cambria" panose="02040503050406030204" pitchFamily="18" charset="0"/>
              </a:rPr>
              <a:t>First Brazilian Scientist </a:t>
            </a:r>
          </a:p>
          <a:p>
            <a:pPr algn="r"/>
            <a:r>
              <a:rPr lang="en-US" dirty="0">
                <a:solidFill>
                  <a:schemeClr val="accent6">
                    <a:lumMod val="40000"/>
                    <a:lumOff val="60000"/>
                  </a:schemeClr>
                </a:solidFill>
                <a:latin typeface="Cambria" panose="02040503050406030204" pitchFamily="18" charset="0"/>
              </a:rPr>
              <a:t>in Antarctica</a:t>
            </a:r>
            <a:endParaRPr lang="ru-RU" dirty="0">
              <a:solidFill>
                <a:schemeClr val="accent6">
                  <a:lumMod val="40000"/>
                  <a:lumOff val="60000"/>
                </a:schemeClr>
              </a:solidFill>
              <a:latin typeface="Cambria" panose="02040503050406030204" pitchFamily="18" charset="0"/>
            </a:endParaRPr>
          </a:p>
        </p:txBody>
      </p:sp>
      <p:sp>
        <p:nvSpPr>
          <p:cNvPr id="28" name="TextBox 27">
            <a:extLst>
              <a:ext uri="{FF2B5EF4-FFF2-40B4-BE49-F238E27FC236}">
                <a16:creationId xmlns:a16="http://schemas.microsoft.com/office/drawing/2014/main" id="{F72943BF-3607-8471-8337-BF4B09367793}"/>
              </a:ext>
            </a:extLst>
          </p:cNvPr>
          <p:cNvSpPr txBox="1"/>
          <p:nvPr/>
        </p:nvSpPr>
        <p:spPr>
          <a:xfrm>
            <a:off x="11226798" y="5115467"/>
            <a:ext cx="999055" cy="369332"/>
          </a:xfrm>
          <a:prstGeom prst="rect">
            <a:avLst/>
          </a:prstGeom>
          <a:noFill/>
        </p:spPr>
        <p:txBody>
          <a:bodyPr wrap="square" rtlCol="0">
            <a:spAutoFit/>
          </a:bodyPr>
          <a:lstStyle/>
          <a:p>
            <a:r>
              <a:rPr lang="en-US" dirty="0">
                <a:solidFill>
                  <a:schemeClr val="accent6">
                    <a:lumMod val="40000"/>
                    <a:lumOff val="60000"/>
                  </a:schemeClr>
                </a:solidFill>
                <a:latin typeface="Cambria" panose="02040503050406030204" pitchFamily="18" charset="0"/>
              </a:rPr>
              <a:t>1958 </a:t>
            </a:r>
            <a:endParaRPr lang="ru-RU" dirty="0">
              <a:solidFill>
                <a:schemeClr val="accent6">
                  <a:lumMod val="40000"/>
                  <a:lumOff val="60000"/>
                </a:schemeClr>
              </a:solidFill>
              <a:latin typeface="Cambria" panose="02040503050406030204" pitchFamily="18" charset="0"/>
            </a:endParaRPr>
          </a:p>
        </p:txBody>
      </p:sp>
      <p:cxnSp>
        <p:nvCxnSpPr>
          <p:cNvPr id="29" name="Прямая соединительная линия 28">
            <a:extLst>
              <a:ext uri="{FF2B5EF4-FFF2-40B4-BE49-F238E27FC236}">
                <a16:creationId xmlns:a16="http://schemas.microsoft.com/office/drawing/2014/main" id="{0C854C96-B317-E436-15D7-42710CB06AEE}"/>
              </a:ext>
            </a:extLst>
          </p:cNvPr>
          <p:cNvCxnSpPr>
            <a:cxnSpLocks/>
          </p:cNvCxnSpPr>
          <p:nvPr/>
        </p:nvCxnSpPr>
        <p:spPr>
          <a:xfrm flipH="1">
            <a:off x="10752664" y="4487334"/>
            <a:ext cx="372533" cy="0"/>
          </a:xfrm>
          <a:prstGeom prst="line">
            <a:avLst/>
          </a:prstGeom>
          <a:ln w="22225">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BF6D1C92-E8C9-693F-65B7-21F815CBB285}"/>
              </a:ext>
            </a:extLst>
          </p:cNvPr>
          <p:cNvSpPr txBox="1"/>
          <p:nvPr/>
        </p:nvSpPr>
        <p:spPr>
          <a:xfrm>
            <a:off x="8178804" y="4164168"/>
            <a:ext cx="2573860" cy="646331"/>
          </a:xfrm>
          <a:prstGeom prst="rect">
            <a:avLst/>
          </a:prstGeom>
          <a:noFill/>
        </p:spPr>
        <p:txBody>
          <a:bodyPr wrap="square" rtlCol="0">
            <a:spAutoFit/>
          </a:bodyPr>
          <a:lstStyle/>
          <a:p>
            <a:pPr algn="r"/>
            <a:r>
              <a:rPr lang="en-US" dirty="0">
                <a:solidFill>
                  <a:schemeClr val="accent6">
                    <a:lumMod val="40000"/>
                    <a:lumOff val="60000"/>
                  </a:schemeClr>
                </a:solidFill>
                <a:latin typeface="Cambria" panose="02040503050406030204" pitchFamily="18" charset="0"/>
              </a:rPr>
              <a:t>Joining to the</a:t>
            </a:r>
            <a:br>
              <a:rPr lang="en-US" dirty="0">
                <a:solidFill>
                  <a:schemeClr val="accent6">
                    <a:lumMod val="40000"/>
                    <a:lumOff val="60000"/>
                  </a:schemeClr>
                </a:solidFill>
                <a:latin typeface="Cambria" panose="02040503050406030204" pitchFamily="18" charset="0"/>
              </a:rPr>
            </a:br>
            <a:r>
              <a:rPr lang="en-US" dirty="0">
                <a:solidFill>
                  <a:schemeClr val="accent6">
                    <a:lumMod val="40000"/>
                    <a:lumOff val="60000"/>
                  </a:schemeClr>
                </a:solidFill>
                <a:latin typeface="Cambria" panose="02040503050406030204" pitchFamily="18" charset="0"/>
              </a:rPr>
              <a:t>Antarctic Treaty</a:t>
            </a:r>
            <a:endParaRPr lang="ru-RU" dirty="0">
              <a:solidFill>
                <a:schemeClr val="accent6">
                  <a:lumMod val="40000"/>
                  <a:lumOff val="60000"/>
                </a:schemeClr>
              </a:solidFill>
              <a:latin typeface="Cambria" panose="02040503050406030204" pitchFamily="18" charset="0"/>
            </a:endParaRPr>
          </a:p>
        </p:txBody>
      </p:sp>
      <p:sp>
        <p:nvSpPr>
          <p:cNvPr id="31" name="TextBox 30">
            <a:extLst>
              <a:ext uri="{FF2B5EF4-FFF2-40B4-BE49-F238E27FC236}">
                <a16:creationId xmlns:a16="http://schemas.microsoft.com/office/drawing/2014/main" id="{EB9EE9C0-2D27-F91B-8A2F-5A15E4BFF2E6}"/>
              </a:ext>
            </a:extLst>
          </p:cNvPr>
          <p:cNvSpPr txBox="1"/>
          <p:nvPr/>
        </p:nvSpPr>
        <p:spPr>
          <a:xfrm>
            <a:off x="11226798" y="4302667"/>
            <a:ext cx="999055" cy="369332"/>
          </a:xfrm>
          <a:prstGeom prst="rect">
            <a:avLst/>
          </a:prstGeom>
          <a:noFill/>
        </p:spPr>
        <p:txBody>
          <a:bodyPr wrap="square" rtlCol="0">
            <a:spAutoFit/>
          </a:bodyPr>
          <a:lstStyle/>
          <a:p>
            <a:r>
              <a:rPr lang="en-US" dirty="0">
                <a:solidFill>
                  <a:schemeClr val="accent6">
                    <a:lumMod val="40000"/>
                    <a:lumOff val="60000"/>
                  </a:schemeClr>
                </a:solidFill>
                <a:latin typeface="Cambria" panose="02040503050406030204" pitchFamily="18" charset="0"/>
              </a:rPr>
              <a:t>1975 </a:t>
            </a:r>
            <a:endParaRPr lang="ru-RU" dirty="0">
              <a:solidFill>
                <a:schemeClr val="accent6">
                  <a:lumMod val="40000"/>
                  <a:lumOff val="60000"/>
                </a:schemeClr>
              </a:solidFill>
              <a:latin typeface="Cambria" panose="02040503050406030204" pitchFamily="18" charset="0"/>
            </a:endParaRPr>
          </a:p>
        </p:txBody>
      </p:sp>
      <p:cxnSp>
        <p:nvCxnSpPr>
          <p:cNvPr id="32" name="Прямая соединительная линия 31">
            <a:extLst>
              <a:ext uri="{FF2B5EF4-FFF2-40B4-BE49-F238E27FC236}">
                <a16:creationId xmlns:a16="http://schemas.microsoft.com/office/drawing/2014/main" id="{64D7636A-3FF4-2E25-0DB2-344044A28D41}"/>
              </a:ext>
            </a:extLst>
          </p:cNvPr>
          <p:cNvCxnSpPr>
            <a:cxnSpLocks/>
          </p:cNvCxnSpPr>
          <p:nvPr/>
        </p:nvCxnSpPr>
        <p:spPr>
          <a:xfrm flipH="1">
            <a:off x="10752663" y="3698501"/>
            <a:ext cx="372533" cy="0"/>
          </a:xfrm>
          <a:prstGeom prst="line">
            <a:avLst/>
          </a:prstGeom>
          <a:ln w="22225">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B08E8D70-2AAF-66CB-EF02-E48651904C56}"/>
              </a:ext>
            </a:extLst>
          </p:cNvPr>
          <p:cNvSpPr txBox="1"/>
          <p:nvPr/>
        </p:nvSpPr>
        <p:spPr>
          <a:xfrm>
            <a:off x="7315201" y="3375337"/>
            <a:ext cx="3437463" cy="646331"/>
          </a:xfrm>
          <a:prstGeom prst="rect">
            <a:avLst/>
          </a:prstGeom>
          <a:noFill/>
        </p:spPr>
        <p:txBody>
          <a:bodyPr wrap="square" rtlCol="0">
            <a:spAutoFit/>
          </a:bodyPr>
          <a:lstStyle/>
          <a:p>
            <a:pPr algn="r"/>
            <a:r>
              <a:rPr lang="en-US" dirty="0">
                <a:solidFill>
                  <a:schemeClr val="accent6">
                    <a:lumMod val="40000"/>
                    <a:lumOff val="60000"/>
                  </a:schemeClr>
                </a:solidFill>
                <a:latin typeface="Cambria" panose="02040503050406030204" pitchFamily="18" charset="0"/>
              </a:rPr>
              <a:t>Scientific Cooperation between Great Britain and Brazil</a:t>
            </a:r>
            <a:endParaRPr lang="ru-RU" dirty="0">
              <a:solidFill>
                <a:schemeClr val="accent6">
                  <a:lumMod val="40000"/>
                  <a:lumOff val="60000"/>
                </a:schemeClr>
              </a:solidFill>
              <a:latin typeface="Cambria" panose="02040503050406030204" pitchFamily="18" charset="0"/>
            </a:endParaRPr>
          </a:p>
        </p:txBody>
      </p:sp>
      <p:sp>
        <p:nvSpPr>
          <p:cNvPr id="34" name="TextBox 33">
            <a:extLst>
              <a:ext uri="{FF2B5EF4-FFF2-40B4-BE49-F238E27FC236}">
                <a16:creationId xmlns:a16="http://schemas.microsoft.com/office/drawing/2014/main" id="{EF3CB792-4D88-BC94-D272-7256AEF8118A}"/>
              </a:ext>
            </a:extLst>
          </p:cNvPr>
          <p:cNvSpPr txBox="1"/>
          <p:nvPr/>
        </p:nvSpPr>
        <p:spPr>
          <a:xfrm>
            <a:off x="11192945" y="3513835"/>
            <a:ext cx="999055" cy="369332"/>
          </a:xfrm>
          <a:prstGeom prst="rect">
            <a:avLst/>
          </a:prstGeom>
          <a:noFill/>
        </p:spPr>
        <p:txBody>
          <a:bodyPr wrap="square" rtlCol="0">
            <a:spAutoFit/>
          </a:bodyPr>
          <a:lstStyle/>
          <a:p>
            <a:r>
              <a:rPr lang="en-US" dirty="0">
                <a:solidFill>
                  <a:schemeClr val="accent6">
                    <a:lumMod val="40000"/>
                    <a:lumOff val="60000"/>
                  </a:schemeClr>
                </a:solidFill>
                <a:latin typeface="Cambria" panose="02040503050406030204" pitchFamily="18" charset="0"/>
              </a:rPr>
              <a:t>1976 </a:t>
            </a:r>
            <a:endParaRPr lang="ru-RU" dirty="0">
              <a:solidFill>
                <a:schemeClr val="accent6">
                  <a:lumMod val="40000"/>
                  <a:lumOff val="60000"/>
                </a:schemeClr>
              </a:solidFill>
              <a:latin typeface="Cambria" panose="02040503050406030204" pitchFamily="18" charset="0"/>
            </a:endParaRPr>
          </a:p>
        </p:txBody>
      </p:sp>
      <p:cxnSp>
        <p:nvCxnSpPr>
          <p:cNvPr id="35" name="Прямая соединительная линия 34">
            <a:extLst>
              <a:ext uri="{FF2B5EF4-FFF2-40B4-BE49-F238E27FC236}">
                <a16:creationId xmlns:a16="http://schemas.microsoft.com/office/drawing/2014/main" id="{62DD8592-0B28-26A8-B2B4-03D3EE2B58DA}"/>
              </a:ext>
            </a:extLst>
          </p:cNvPr>
          <p:cNvCxnSpPr>
            <a:cxnSpLocks/>
          </p:cNvCxnSpPr>
          <p:nvPr/>
        </p:nvCxnSpPr>
        <p:spPr>
          <a:xfrm flipH="1">
            <a:off x="10752662" y="2739786"/>
            <a:ext cx="372533" cy="0"/>
          </a:xfrm>
          <a:prstGeom prst="line">
            <a:avLst/>
          </a:prstGeom>
          <a:ln w="22225">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ABB1DBE6-0461-E182-E720-4ED5ED28D1C7}"/>
              </a:ext>
            </a:extLst>
          </p:cNvPr>
          <p:cNvSpPr txBox="1"/>
          <p:nvPr/>
        </p:nvSpPr>
        <p:spPr>
          <a:xfrm>
            <a:off x="11192941" y="2548086"/>
            <a:ext cx="999055" cy="369332"/>
          </a:xfrm>
          <a:prstGeom prst="rect">
            <a:avLst/>
          </a:prstGeom>
          <a:noFill/>
        </p:spPr>
        <p:txBody>
          <a:bodyPr wrap="square" rtlCol="0">
            <a:spAutoFit/>
          </a:bodyPr>
          <a:lstStyle/>
          <a:p>
            <a:r>
              <a:rPr lang="en-US" b="1" dirty="0">
                <a:solidFill>
                  <a:schemeClr val="accent6">
                    <a:lumMod val="75000"/>
                  </a:schemeClr>
                </a:solidFill>
                <a:latin typeface="Cambria" panose="02040503050406030204" pitchFamily="18" charset="0"/>
              </a:rPr>
              <a:t>1982</a:t>
            </a:r>
            <a:r>
              <a:rPr lang="en-US" b="1" dirty="0">
                <a:solidFill>
                  <a:schemeClr val="accent6">
                    <a:lumMod val="40000"/>
                    <a:lumOff val="60000"/>
                  </a:schemeClr>
                </a:solidFill>
                <a:latin typeface="Cambria" panose="02040503050406030204" pitchFamily="18" charset="0"/>
              </a:rPr>
              <a:t> </a:t>
            </a:r>
            <a:endParaRPr lang="ru-RU" b="1" dirty="0">
              <a:solidFill>
                <a:schemeClr val="accent6">
                  <a:lumMod val="40000"/>
                  <a:lumOff val="60000"/>
                </a:schemeClr>
              </a:solidFill>
              <a:latin typeface="Cambria" panose="02040503050406030204" pitchFamily="18" charset="0"/>
            </a:endParaRPr>
          </a:p>
        </p:txBody>
      </p:sp>
      <p:sp>
        <p:nvSpPr>
          <p:cNvPr id="37" name="TextBox 36">
            <a:extLst>
              <a:ext uri="{FF2B5EF4-FFF2-40B4-BE49-F238E27FC236}">
                <a16:creationId xmlns:a16="http://schemas.microsoft.com/office/drawing/2014/main" id="{96CAB788-30E4-F8A7-365D-AB0FD62350B3}"/>
              </a:ext>
            </a:extLst>
          </p:cNvPr>
          <p:cNvSpPr txBox="1"/>
          <p:nvPr/>
        </p:nvSpPr>
        <p:spPr>
          <a:xfrm>
            <a:off x="7298260" y="2409587"/>
            <a:ext cx="3437463" cy="646331"/>
          </a:xfrm>
          <a:prstGeom prst="rect">
            <a:avLst/>
          </a:prstGeom>
          <a:noFill/>
        </p:spPr>
        <p:txBody>
          <a:bodyPr wrap="square" rtlCol="0">
            <a:spAutoFit/>
          </a:bodyPr>
          <a:lstStyle/>
          <a:p>
            <a:pPr algn="r"/>
            <a:r>
              <a:rPr lang="en-US" b="1" dirty="0">
                <a:solidFill>
                  <a:schemeClr val="accent6">
                    <a:lumMod val="75000"/>
                  </a:schemeClr>
                </a:solidFill>
                <a:latin typeface="Cambria" panose="02040503050406030204" pitchFamily="18" charset="0"/>
              </a:rPr>
              <a:t>PROANTAR </a:t>
            </a:r>
            <a:br>
              <a:rPr lang="en-US" b="1" dirty="0">
                <a:solidFill>
                  <a:schemeClr val="accent6">
                    <a:lumMod val="75000"/>
                  </a:schemeClr>
                </a:solidFill>
                <a:latin typeface="Cambria" panose="02040503050406030204" pitchFamily="18" charset="0"/>
              </a:rPr>
            </a:br>
            <a:r>
              <a:rPr lang="en-US" b="1" dirty="0">
                <a:solidFill>
                  <a:schemeClr val="accent6">
                    <a:lumMod val="75000"/>
                  </a:schemeClr>
                </a:solidFill>
                <a:latin typeface="Cambria" panose="02040503050406030204" pitchFamily="18" charset="0"/>
              </a:rPr>
              <a:t>was established</a:t>
            </a:r>
            <a:endParaRPr lang="ru-RU" b="1" dirty="0">
              <a:solidFill>
                <a:schemeClr val="accent6">
                  <a:lumMod val="75000"/>
                </a:schemeClr>
              </a:solidFill>
              <a:latin typeface="Cambria" panose="02040503050406030204" pitchFamily="18" charset="0"/>
            </a:endParaRPr>
          </a:p>
        </p:txBody>
      </p:sp>
      <p:cxnSp>
        <p:nvCxnSpPr>
          <p:cNvPr id="38" name="Прямая соединительная линия 37">
            <a:extLst>
              <a:ext uri="{FF2B5EF4-FFF2-40B4-BE49-F238E27FC236}">
                <a16:creationId xmlns:a16="http://schemas.microsoft.com/office/drawing/2014/main" id="{368E7FE4-DDF0-4082-9FF3-6907500DADF6}"/>
              </a:ext>
            </a:extLst>
          </p:cNvPr>
          <p:cNvCxnSpPr>
            <a:cxnSpLocks/>
          </p:cNvCxnSpPr>
          <p:nvPr/>
        </p:nvCxnSpPr>
        <p:spPr>
          <a:xfrm flipH="1">
            <a:off x="10752662" y="1971301"/>
            <a:ext cx="372533" cy="0"/>
          </a:xfrm>
          <a:prstGeom prst="line">
            <a:avLst/>
          </a:prstGeom>
          <a:ln w="22225">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3A4EEFAF-6F9E-5B7D-9426-B58A7ACFED18}"/>
              </a:ext>
            </a:extLst>
          </p:cNvPr>
          <p:cNvSpPr txBox="1"/>
          <p:nvPr/>
        </p:nvSpPr>
        <p:spPr>
          <a:xfrm>
            <a:off x="7315199" y="1786254"/>
            <a:ext cx="3437463" cy="369332"/>
          </a:xfrm>
          <a:prstGeom prst="rect">
            <a:avLst/>
          </a:prstGeom>
          <a:noFill/>
        </p:spPr>
        <p:txBody>
          <a:bodyPr wrap="square" rtlCol="0">
            <a:spAutoFit/>
          </a:bodyPr>
          <a:lstStyle/>
          <a:p>
            <a:pPr algn="r"/>
            <a:r>
              <a:rPr lang="en-US" dirty="0">
                <a:solidFill>
                  <a:schemeClr val="accent6">
                    <a:lumMod val="40000"/>
                    <a:lumOff val="60000"/>
                  </a:schemeClr>
                </a:solidFill>
                <a:latin typeface="Cambria" panose="02040503050406030204" pitchFamily="18" charset="0"/>
              </a:rPr>
              <a:t>First “Antarctic I” expedition </a:t>
            </a:r>
            <a:endParaRPr lang="ru-RU" dirty="0">
              <a:solidFill>
                <a:schemeClr val="accent6">
                  <a:lumMod val="40000"/>
                  <a:lumOff val="60000"/>
                </a:schemeClr>
              </a:solidFill>
              <a:latin typeface="Cambria" panose="02040503050406030204" pitchFamily="18" charset="0"/>
            </a:endParaRPr>
          </a:p>
        </p:txBody>
      </p:sp>
      <p:sp>
        <p:nvSpPr>
          <p:cNvPr id="40" name="TextBox 39">
            <a:extLst>
              <a:ext uri="{FF2B5EF4-FFF2-40B4-BE49-F238E27FC236}">
                <a16:creationId xmlns:a16="http://schemas.microsoft.com/office/drawing/2014/main" id="{B28B9A27-76B6-08ED-3F94-A9A9CE09830D}"/>
              </a:ext>
            </a:extLst>
          </p:cNvPr>
          <p:cNvSpPr txBox="1"/>
          <p:nvPr/>
        </p:nvSpPr>
        <p:spPr>
          <a:xfrm>
            <a:off x="11192943" y="1778170"/>
            <a:ext cx="999055" cy="369332"/>
          </a:xfrm>
          <a:prstGeom prst="rect">
            <a:avLst/>
          </a:prstGeom>
          <a:noFill/>
        </p:spPr>
        <p:txBody>
          <a:bodyPr wrap="square" rtlCol="0">
            <a:spAutoFit/>
          </a:bodyPr>
          <a:lstStyle/>
          <a:p>
            <a:r>
              <a:rPr lang="en-US" dirty="0">
                <a:solidFill>
                  <a:schemeClr val="accent6">
                    <a:lumMod val="40000"/>
                    <a:lumOff val="60000"/>
                  </a:schemeClr>
                </a:solidFill>
                <a:latin typeface="Cambria" panose="02040503050406030204" pitchFamily="18" charset="0"/>
              </a:rPr>
              <a:t>1983 </a:t>
            </a:r>
            <a:endParaRPr lang="ru-RU" dirty="0">
              <a:solidFill>
                <a:schemeClr val="accent6">
                  <a:lumMod val="40000"/>
                  <a:lumOff val="60000"/>
                </a:schemeClr>
              </a:solidFill>
              <a:latin typeface="Cambria" panose="02040503050406030204" pitchFamily="18" charset="0"/>
            </a:endParaRPr>
          </a:p>
        </p:txBody>
      </p:sp>
      <p:cxnSp>
        <p:nvCxnSpPr>
          <p:cNvPr id="41" name="Прямая соединительная линия 40">
            <a:extLst>
              <a:ext uri="{FF2B5EF4-FFF2-40B4-BE49-F238E27FC236}">
                <a16:creationId xmlns:a16="http://schemas.microsoft.com/office/drawing/2014/main" id="{91195132-A19E-AAE3-E8DF-603AB244641D}"/>
              </a:ext>
            </a:extLst>
          </p:cNvPr>
          <p:cNvCxnSpPr>
            <a:cxnSpLocks/>
            <a:endCxn id="44" idx="3"/>
          </p:cNvCxnSpPr>
          <p:nvPr/>
        </p:nvCxnSpPr>
        <p:spPr>
          <a:xfrm flipH="1">
            <a:off x="10735723" y="1260101"/>
            <a:ext cx="372533" cy="0"/>
          </a:xfrm>
          <a:prstGeom prst="line">
            <a:avLst/>
          </a:prstGeom>
          <a:ln w="22225">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93EC4E77-F3A4-0079-105A-C531D9C3F4CF}"/>
              </a:ext>
            </a:extLst>
          </p:cNvPr>
          <p:cNvSpPr txBox="1"/>
          <p:nvPr/>
        </p:nvSpPr>
        <p:spPr>
          <a:xfrm>
            <a:off x="11192942" y="1075435"/>
            <a:ext cx="999055" cy="369332"/>
          </a:xfrm>
          <a:prstGeom prst="rect">
            <a:avLst/>
          </a:prstGeom>
          <a:noFill/>
        </p:spPr>
        <p:txBody>
          <a:bodyPr wrap="square" rtlCol="0">
            <a:spAutoFit/>
          </a:bodyPr>
          <a:lstStyle/>
          <a:p>
            <a:r>
              <a:rPr lang="en-US" dirty="0">
                <a:solidFill>
                  <a:schemeClr val="accent6">
                    <a:lumMod val="40000"/>
                    <a:lumOff val="60000"/>
                  </a:schemeClr>
                </a:solidFill>
                <a:latin typeface="Cambria" panose="02040503050406030204" pitchFamily="18" charset="0"/>
              </a:rPr>
              <a:t>1984</a:t>
            </a:r>
            <a:endParaRPr lang="ru-RU" dirty="0">
              <a:solidFill>
                <a:schemeClr val="accent6">
                  <a:lumMod val="40000"/>
                  <a:lumOff val="60000"/>
                </a:schemeClr>
              </a:solidFill>
              <a:latin typeface="Cambria" panose="02040503050406030204" pitchFamily="18" charset="0"/>
            </a:endParaRPr>
          </a:p>
        </p:txBody>
      </p:sp>
      <p:sp>
        <p:nvSpPr>
          <p:cNvPr id="44" name="TextBox 43">
            <a:extLst>
              <a:ext uri="{FF2B5EF4-FFF2-40B4-BE49-F238E27FC236}">
                <a16:creationId xmlns:a16="http://schemas.microsoft.com/office/drawing/2014/main" id="{975CF955-E403-C1B5-FAC6-CEAB1A5A0DA3}"/>
              </a:ext>
            </a:extLst>
          </p:cNvPr>
          <p:cNvSpPr txBox="1"/>
          <p:nvPr/>
        </p:nvSpPr>
        <p:spPr>
          <a:xfrm>
            <a:off x="7298260" y="936935"/>
            <a:ext cx="3437463" cy="646331"/>
          </a:xfrm>
          <a:prstGeom prst="rect">
            <a:avLst/>
          </a:prstGeom>
          <a:noFill/>
        </p:spPr>
        <p:txBody>
          <a:bodyPr wrap="square" rtlCol="0">
            <a:spAutoFit/>
          </a:bodyPr>
          <a:lstStyle/>
          <a:p>
            <a:pPr algn="r"/>
            <a:r>
              <a:rPr lang="en-US" dirty="0">
                <a:solidFill>
                  <a:schemeClr val="accent6">
                    <a:lumMod val="40000"/>
                    <a:lumOff val="60000"/>
                  </a:schemeClr>
                </a:solidFill>
                <a:latin typeface="Cambria" panose="02040503050406030204" pitchFamily="18" charset="0"/>
              </a:rPr>
              <a:t>The Station “</a:t>
            </a:r>
            <a:r>
              <a:rPr lang="en-US" dirty="0" err="1">
                <a:solidFill>
                  <a:schemeClr val="accent6">
                    <a:lumMod val="40000"/>
                    <a:lumOff val="60000"/>
                  </a:schemeClr>
                </a:solidFill>
                <a:latin typeface="Cambria" panose="02040503050406030204" pitchFamily="18" charset="0"/>
              </a:rPr>
              <a:t>Commandante</a:t>
            </a:r>
            <a:r>
              <a:rPr lang="en-US" dirty="0">
                <a:solidFill>
                  <a:schemeClr val="accent6">
                    <a:lumMod val="40000"/>
                    <a:lumOff val="60000"/>
                  </a:schemeClr>
                </a:solidFill>
                <a:latin typeface="Cambria" panose="02040503050406030204" pitchFamily="18" charset="0"/>
              </a:rPr>
              <a:t> </a:t>
            </a:r>
            <a:r>
              <a:rPr lang="en-US" dirty="0" err="1">
                <a:solidFill>
                  <a:schemeClr val="accent6">
                    <a:lumMod val="40000"/>
                    <a:lumOff val="60000"/>
                  </a:schemeClr>
                </a:solidFill>
                <a:latin typeface="Cambria" panose="02040503050406030204" pitchFamily="18" charset="0"/>
              </a:rPr>
              <a:t>Ferraz</a:t>
            </a:r>
            <a:r>
              <a:rPr lang="en-US" dirty="0">
                <a:solidFill>
                  <a:schemeClr val="accent6">
                    <a:lumMod val="40000"/>
                    <a:lumOff val="60000"/>
                  </a:schemeClr>
                </a:solidFill>
                <a:latin typeface="Cambria" panose="02040503050406030204" pitchFamily="18" charset="0"/>
              </a:rPr>
              <a:t>» was created </a:t>
            </a:r>
            <a:endParaRPr lang="ru-RU" dirty="0">
              <a:solidFill>
                <a:schemeClr val="accent6">
                  <a:lumMod val="40000"/>
                  <a:lumOff val="60000"/>
                </a:schemeClr>
              </a:solidFill>
              <a:latin typeface="Cambria" panose="02040503050406030204" pitchFamily="18" charset="0"/>
            </a:endParaRPr>
          </a:p>
        </p:txBody>
      </p:sp>
      <p:cxnSp>
        <p:nvCxnSpPr>
          <p:cNvPr id="47" name="Прямая соединительная линия 46">
            <a:extLst>
              <a:ext uri="{FF2B5EF4-FFF2-40B4-BE49-F238E27FC236}">
                <a16:creationId xmlns:a16="http://schemas.microsoft.com/office/drawing/2014/main" id="{83D996F4-7303-3832-97D8-4CBD2977F654}"/>
              </a:ext>
            </a:extLst>
          </p:cNvPr>
          <p:cNvCxnSpPr>
            <a:cxnSpLocks/>
          </p:cNvCxnSpPr>
          <p:nvPr/>
        </p:nvCxnSpPr>
        <p:spPr>
          <a:xfrm flipH="1">
            <a:off x="10735723" y="467751"/>
            <a:ext cx="372533" cy="0"/>
          </a:xfrm>
          <a:prstGeom prst="line">
            <a:avLst/>
          </a:prstGeom>
          <a:ln w="22225">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D770D861-2522-A7A5-DF59-EAD37D1DFFA5}"/>
              </a:ext>
            </a:extLst>
          </p:cNvPr>
          <p:cNvSpPr txBox="1"/>
          <p:nvPr/>
        </p:nvSpPr>
        <p:spPr>
          <a:xfrm>
            <a:off x="11192940" y="277484"/>
            <a:ext cx="999055" cy="369332"/>
          </a:xfrm>
          <a:prstGeom prst="rect">
            <a:avLst/>
          </a:prstGeom>
          <a:noFill/>
        </p:spPr>
        <p:txBody>
          <a:bodyPr wrap="square" rtlCol="0">
            <a:spAutoFit/>
          </a:bodyPr>
          <a:lstStyle/>
          <a:p>
            <a:r>
              <a:rPr lang="en-US" b="1" dirty="0">
                <a:solidFill>
                  <a:schemeClr val="accent6">
                    <a:lumMod val="75000"/>
                  </a:schemeClr>
                </a:solidFill>
                <a:latin typeface="Cambria" panose="02040503050406030204" pitchFamily="18" charset="0"/>
              </a:rPr>
              <a:t>2013</a:t>
            </a:r>
            <a:endParaRPr lang="ru-RU" b="1" dirty="0">
              <a:solidFill>
                <a:schemeClr val="accent6">
                  <a:lumMod val="75000"/>
                </a:schemeClr>
              </a:solidFill>
              <a:latin typeface="Cambria" panose="02040503050406030204" pitchFamily="18" charset="0"/>
            </a:endParaRPr>
          </a:p>
        </p:txBody>
      </p:sp>
      <p:sp>
        <p:nvSpPr>
          <p:cNvPr id="49" name="TextBox 48">
            <a:extLst>
              <a:ext uri="{FF2B5EF4-FFF2-40B4-BE49-F238E27FC236}">
                <a16:creationId xmlns:a16="http://schemas.microsoft.com/office/drawing/2014/main" id="{B1886B57-E04C-CE48-0779-0F67230DA1FA}"/>
              </a:ext>
            </a:extLst>
          </p:cNvPr>
          <p:cNvSpPr txBox="1"/>
          <p:nvPr/>
        </p:nvSpPr>
        <p:spPr>
          <a:xfrm>
            <a:off x="7298260" y="138985"/>
            <a:ext cx="3437463" cy="646331"/>
          </a:xfrm>
          <a:prstGeom prst="rect">
            <a:avLst/>
          </a:prstGeom>
          <a:noFill/>
        </p:spPr>
        <p:txBody>
          <a:bodyPr wrap="square" rtlCol="0">
            <a:spAutoFit/>
          </a:bodyPr>
          <a:lstStyle/>
          <a:p>
            <a:pPr algn="r"/>
            <a:r>
              <a:rPr lang="en-US" b="1" dirty="0">
                <a:solidFill>
                  <a:schemeClr val="accent6">
                    <a:lumMod val="75000"/>
                  </a:schemeClr>
                </a:solidFill>
                <a:latin typeface="Cambria" panose="02040503050406030204" pitchFamily="18" charset="0"/>
              </a:rPr>
              <a:t>The first Antarctic Research Plan was implemented</a:t>
            </a:r>
            <a:endParaRPr lang="ru-RU" b="1" dirty="0">
              <a:solidFill>
                <a:schemeClr val="accent6">
                  <a:lumMod val="75000"/>
                </a:schemeClr>
              </a:solidFill>
              <a:latin typeface="Cambria" panose="02040503050406030204" pitchFamily="18" charset="0"/>
            </a:endParaRPr>
          </a:p>
        </p:txBody>
      </p:sp>
      <p:sp>
        <p:nvSpPr>
          <p:cNvPr id="50" name="Скругленный прямоугольник 49">
            <a:extLst>
              <a:ext uri="{FF2B5EF4-FFF2-40B4-BE49-F238E27FC236}">
                <a16:creationId xmlns:a16="http://schemas.microsoft.com/office/drawing/2014/main" id="{958481AF-6EF0-A141-17E2-21C5FC1C9295}"/>
              </a:ext>
            </a:extLst>
          </p:cNvPr>
          <p:cNvSpPr/>
          <p:nvPr/>
        </p:nvSpPr>
        <p:spPr>
          <a:xfrm>
            <a:off x="711189" y="936935"/>
            <a:ext cx="6671734" cy="5059548"/>
          </a:xfrm>
          <a:prstGeom prst="round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1" name="TextBox 50">
            <a:extLst>
              <a:ext uri="{FF2B5EF4-FFF2-40B4-BE49-F238E27FC236}">
                <a16:creationId xmlns:a16="http://schemas.microsoft.com/office/drawing/2014/main" id="{690CB279-85BE-7367-F8BE-C05300D3A51C}"/>
              </a:ext>
            </a:extLst>
          </p:cNvPr>
          <p:cNvSpPr txBox="1"/>
          <p:nvPr/>
        </p:nvSpPr>
        <p:spPr>
          <a:xfrm>
            <a:off x="1879589" y="1255096"/>
            <a:ext cx="4385733" cy="830997"/>
          </a:xfrm>
          <a:prstGeom prst="rect">
            <a:avLst/>
          </a:prstGeom>
          <a:noFill/>
        </p:spPr>
        <p:txBody>
          <a:bodyPr wrap="square" rtlCol="0">
            <a:spAutoFit/>
          </a:bodyPr>
          <a:lstStyle/>
          <a:p>
            <a:pPr algn="ctr"/>
            <a:r>
              <a:rPr lang="en-US" sz="2400" b="1" dirty="0">
                <a:solidFill>
                  <a:schemeClr val="accent6">
                    <a:lumMod val="50000"/>
                  </a:schemeClr>
                </a:solidFill>
                <a:latin typeface="Cambria" panose="02040503050406030204" pitchFamily="18" charset="0"/>
              </a:rPr>
              <a:t>The Antarctic Research Plan</a:t>
            </a:r>
            <a:br>
              <a:rPr lang="en-US" sz="2400" b="1" dirty="0">
                <a:solidFill>
                  <a:schemeClr val="accent6">
                    <a:lumMod val="50000"/>
                  </a:schemeClr>
                </a:solidFill>
                <a:latin typeface="Cambria" panose="02040503050406030204" pitchFamily="18" charset="0"/>
              </a:rPr>
            </a:br>
            <a:r>
              <a:rPr lang="en-US" sz="2400" b="1" dirty="0">
                <a:solidFill>
                  <a:schemeClr val="accent6">
                    <a:lumMod val="50000"/>
                  </a:schemeClr>
                </a:solidFill>
                <a:latin typeface="Cambria" panose="02040503050406030204" pitchFamily="18" charset="0"/>
              </a:rPr>
              <a:t> (2023 – 2032)</a:t>
            </a:r>
            <a:endParaRPr lang="ru-RU" sz="2400" b="1" dirty="0">
              <a:solidFill>
                <a:schemeClr val="accent6">
                  <a:lumMod val="50000"/>
                </a:schemeClr>
              </a:solidFill>
              <a:latin typeface="Cambria" panose="02040503050406030204" pitchFamily="18" charset="0"/>
            </a:endParaRPr>
          </a:p>
        </p:txBody>
      </p:sp>
      <p:sp>
        <p:nvSpPr>
          <p:cNvPr id="52" name="TextBox 51">
            <a:extLst>
              <a:ext uri="{FF2B5EF4-FFF2-40B4-BE49-F238E27FC236}">
                <a16:creationId xmlns:a16="http://schemas.microsoft.com/office/drawing/2014/main" id="{649214EC-53F8-9C7D-85FB-4C65E188110F}"/>
              </a:ext>
            </a:extLst>
          </p:cNvPr>
          <p:cNvSpPr txBox="1"/>
          <p:nvPr/>
        </p:nvSpPr>
        <p:spPr>
          <a:xfrm>
            <a:off x="1938852" y="2217943"/>
            <a:ext cx="4267205" cy="326685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000" dirty="0">
                <a:solidFill>
                  <a:schemeClr val="accent6">
                    <a:lumMod val="50000"/>
                  </a:schemeClr>
                </a:solidFill>
                <a:latin typeface="Cambria" panose="02040503050406030204" pitchFamily="18" charset="0"/>
              </a:rPr>
              <a:t>Cryosphere</a:t>
            </a:r>
          </a:p>
          <a:p>
            <a:pPr marL="285750" indent="-285750">
              <a:lnSpc>
                <a:spcPct val="150000"/>
              </a:lnSpc>
              <a:buFont typeface="Arial" panose="020B0604020202020204" pitchFamily="34" charset="0"/>
              <a:buChar char="•"/>
            </a:pPr>
            <a:r>
              <a:rPr lang="en-US" sz="2000" dirty="0">
                <a:solidFill>
                  <a:schemeClr val="accent6">
                    <a:lumMod val="50000"/>
                  </a:schemeClr>
                </a:solidFill>
                <a:latin typeface="Cambria" panose="02040503050406030204" pitchFamily="18" charset="0"/>
              </a:rPr>
              <a:t>Antarctic Biodiversity</a:t>
            </a:r>
          </a:p>
          <a:p>
            <a:pPr marL="285750" indent="-285750">
              <a:lnSpc>
                <a:spcPct val="150000"/>
              </a:lnSpc>
              <a:buFont typeface="Arial" panose="020B0604020202020204" pitchFamily="34" charset="0"/>
              <a:buChar char="•"/>
            </a:pPr>
            <a:r>
              <a:rPr lang="en-US" sz="2000" dirty="0">
                <a:solidFill>
                  <a:schemeClr val="accent6">
                    <a:lumMod val="50000"/>
                  </a:schemeClr>
                </a:solidFill>
                <a:latin typeface="Cambria" panose="02040503050406030204" pitchFamily="18" charset="0"/>
              </a:rPr>
              <a:t>Climate Change</a:t>
            </a:r>
          </a:p>
          <a:p>
            <a:pPr marL="285750" indent="-285750">
              <a:lnSpc>
                <a:spcPct val="150000"/>
              </a:lnSpc>
              <a:buFont typeface="Arial" panose="020B0604020202020204" pitchFamily="34" charset="0"/>
              <a:buChar char="•"/>
            </a:pPr>
            <a:r>
              <a:rPr lang="en-US" sz="2000" dirty="0">
                <a:solidFill>
                  <a:schemeClr val="accent6">
                    <a:lumMod val="50000"/>
                  </a:schemeClr>
                </a:solidFill>
                <a:latin typeface="Cambria" panose="02040503050406030204" pitchFamily="18" charset="0"/>
              </a:rPr>
              <a:t>Geodynamics </a:t>
            </a:r>
          </a:p>
          <a:p>
            <a:pPr marL="285750" indent="-285750">
              <a:lnSpc>
                <a:spcPct val="150000"/>
              </a:lnSpc>
              <a:buFont typeface="Arial" panose="020B0604020202020204" pitchFamily="34" charset="0"/>
              <a:buChar char="•"/>
            </a:pPr>
            <a:r>
              <a:rPr lang="en-US" sz="2000" dirty="0">
                <a:solidFill>
                  <a:schemeClr val="accent6">
                    <a:lumMod val="50000"/>
                  </a:schemeClr>
                </a:solidFill>
                <a:latin typeface="Cambria" panose="02040503050406030204" pitchFamily="18" charset="0"/>
              </a:rPr>
              <a:t>Atmosphere</a:t>
            </a:r>
          </a:p>
          <a:p>
            <a:pPr marL="285750" indent="-285750">
              <a:lnSpc>
                <a:spcPct val="150000"/>
              </a:lnSpc>
              <a:buFont typeface="Arial" panose="020B0604020202020204" pitchFamily="34" charset="0"/>
              <a:buChar char="•"/>
            </a:pPr>
            <a:r>
              <a:rPr lang="en-US" sz="2000" dirty="0">
                <a:solidFill>
                  <a:schemeClr val="accent6">
                    <a:lumMod val="50000"/>
                  </a:schemeClr>
                </a:solidFill>
                <a:latin typeface="Cambria" panose="02040503050406030204" pitchFamily="18" charset="0"/>
              </a:rPr>
              <a:t>Social Sphere</a:t>
            </a:r>
          </a:p>
          <a:p>
            <a:pPr marL="285750" indent="-285750">
              <a:lnSpc>
                <a:spcPct val="150000"/>
              </a:lnSpc>
              <a:buFont typeface="Arial" panose="020B0604020202020204" pitchFamily="34" charset="0"/>
              <a:buChar char="•"/>
            </a:pPr>
            <a:r>
              <a:rPr lang="en-US" sz="2000" dirty="0">
                <a:solidFill>
                  <a:schemeClr val="accent6">
                    <a:lumMod val="50000"/>
                  </a:schemeClr>
                </a:solidFill>
                <a:latin typeface="Cambria" panose="02040503050406030204" pitchFamily="18" charset="0"/>
              </a:rPr>
              <a:t>The Arctic: Brazil’s new Prospects</a:t>
            </a:r>
            <a:endParaRPr lang="ru-RU" sz="2000" dirty="0">
              <a:solidFill>
                <a:schemeClr val="accent6">
                  <a:lumMod val="50000"/>
                </a:schemeClr>
              </a:solidFill>
              <a:latin typeface="Cambria" panose="02040503050406030204" pitchFamily="18" charset="0"/>
            </a:endParaRPr>
          </a:p>
        </p:txBody>
      </p:sp>
    </p:spTree>
    <p:extLst>
      <p:ext uri="{BB962C8B-B14F-4D97-AF65-F5344CB8AC3E}">
        <p14:creationId xmlns:p14="http://schemas.microsoft.com/office/powerpoint/2010/main" val="276006979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Прямая соединительная линия 6">
            <a:extLst>
              <a:ext uri="{FF2B5EF4-FFF2-40B4-BE49-F238E27FC236}">
                <a16:creationId xmlns:a16="http://schemas.microsoft.com/office/drawing/2014/main" id="{684DD140-2950-F4F4-7E4B-74D1E0511D02}"/>
              </a:ext>
            </a:extLst>
          </p:cNvPr>
          <p:cNvCxnSpPr>
            <a:cxnSpLocks/>
          </p:cNvCxnSpPr>
          <p:nvPr/>
        </p:nvCxnSpPr>
        <p:spPr>
          <a:xfrm flipV="1">
            <a:off x="10938933" y="0"/>
            <a:ext cx="0" cy="6858000"/>
          </a:xfrm>
          <a:prstGeom prst="line">
            <a:avLst/>
          </a:prstGeom>
          <a:ln w="22225">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a:extLst>
              <a:ext uri="{FF2B5EF4-FFF2-40B4-BE49-F238E27FC236}">
                <a16:creationId xmlns:a16="http://schemas.microsoft.com/office/drawing/2014/main" id="{A80FB84D-0ACA-C432-74B4-EA9C80934BC5}"/>
              </a:ext>
            </a:extLst>
          </p:cNvPr>
          <p:cNvCxnSpPr>
            <a:cxnSpLocks/>
          </p:cNvCxnSpPr>
          <p:nvPr/>
        </p:nvCxnSpPr>
        <p:spPr>
          <a:xfrm flipH="1">
            <a:off x="10752657" y="5794883"/>
            <a:ext cx="372533" cy="0"/>
          </a:xfrm>
          <a:prstGeom prst="line">
            <a:avLst/>
          </a:prstGeom>
          <a:ln w="22225">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78648C94-9B07-5C1A-E7C5-0F0E6D5259FB}"/>
              </a:ext>
            </a:extLst>
          </p:cNvPr>
          <p:cNvSpPr txBox="1"/>
          <p:nvPr/>
        </p:nvSpPr>
        <p:spPr>
          <a:xfrm>
            <a:off x="8001003" y="5287052"/>
            <a:ext cx="2573860" cy="1015663"/>
          </a:xfrm>
          <a:prstGeom prst="rect">
            <a:avLst/>
          </a:prstGeom>
          <a:noFill/>
        </p:spPr>
        <p:txBody>
          <a:bodyPr wrap="square" rtlCol="0">
            <a:spAutoFit/>
          </a:bodyPr>
          <a:lstStyle/>
          <a:p>
            <a:pPr algn="r"/>
            <a:r>
              <a:rPr lang="en-US" sz="2000" b="1" dirty="0">
                <a:solidFill>
                  <a:schemeClr val="accent6">
                    <a:lumMod val="60000"/>
                    <a:lumOff val="40000"/>
                  </a:schemeClr>
                </a:solidFill>
                <a:latin typeface="Cambria" panose="02040503050406030204" pitchFamily="18" charset="0"/>
              </a:rPr>
              <a:t>The Emergence of official Arctic Interests</a:t>
            </a:r>
            <a:endParaRPr lang="ru-RU" sz="2000" b="1" dirty="0">
              <a:solidFill>
                <a:schemeClr val="accent6">
                  <a:lumMod val="60000"/>
                  <a:lumOff val="40000"/>
                </a:schemeClr>
              </a:solidFill>
              <a:latin typeface="Cambria" panose="02040503050406030204" pitchFamily="18" charset="0"/>
            </a:endParaRPr>
          </a:p>
        </p:txBody>
      </p:sp>
      <p:sp>
        <p:nvSpPr>
          <p:cNvPr id="25" name="TextBox 24">
            <a:extLst>
              <a:ext uri="{FF2B5EF4-FFF2-40B4-BE49-F238E27FC236}">
                <a16:creationId xmlns:a16="http://schemas.microsoft.com/office/drawing/2014/main" id="{703190FA-BE8F-DFD5-AB79-9AB11ADD72B1}"/>
              </a:ext>
            </a:extLst>
          </p:cNvPr>
          <p:cNvSpPr txBox="1"/>
          <p:nvPr/>
        </p:nvSpPr>
        <p:spPr>
          <a:xfrm>
            <a:off x="11192945" y="5610217"/>
            <a:ext cx="999055" cy="369332"/>
          </a:xfrm>
          <a:prstGeom prst="rect">
            <a:avLst/>
          </a:prstGeom>
          <a:noFill/>
        </p:spPr>
        <p:txBody>
          <a:bodyPr wrap="square" rtlCol="0">
            <a:spAutoFit/>
          </a:bodyPr>
          <a:lstStyle/>
          <a:p>
            <a:r>
              <a:rPr lang="en-US" dirty="0">
                <a:solidFill>
                  <a:schemeClr val="accent6">
                    <a:lumMod val="40000"/>
                    <a:lumOff val="60000"/>
                  </a:schemeClr>
                </a:solidFill>
                <a:latin typeface="Cambria" panose="02040503050406030204" pitchFamily="18" charset="0"/>
              </a:rPr>
              <a:t>2010 </a:t>
            </a:r>
            <a:endParaRPr lang="ru-RU" dirty="0">
              <a:solidFill>
                <a:schemeClr val="accent6">
                  <a:lumMod val="40000"/>
                  <a:lumOff val="60000"/>
                </a:schemeClr>
              </a:solidFill>
              <a:latin typeface="Cambria" panose="02040503050406030204" pitchFamily="18" charset="0"/>
            </a:endParaRPr>
          </a:p>
        </p:txBody>
      </p:sp>
      <p:cxnSp>
        <p:nvCxnSpPr>
          <p:cNvPr id="26" name="Прямая соединительная линия 25">
            <a:extLst>
              <a:ext uri="{FF2B5EF4-FFF2-40B4-BE49-F238E27FC236}">
                <a16:creationId xmlns:a16="http://schemas.microsoft.com/office/drawing/2014/main" id="{472D2128-8D23-380C-66AD-94A0818F7C2A}"/>
              </a:ext>
            </a:extLst>
          </p:cNvPr>
          <p:cNvCxnSpPr>
            <a:cxnSpLocks/>
          </p:cNvCxnSpPr>
          <p:nvPr/>
        </p:nvCxnSpPr>
        <p:spPr>
          <a:xfrm flipH="1">
            <a:off x="10752657" y="4204371"/>
            <a:ext cx="372533" cy="0"/>
          </a:xfrm>
          <a:prstGeom prst="line">
            <a:avLst/>
          </a:prstGeom>
          <a:ln w="22225">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78FD284E-859A-AC5F-17A2-32024DEAA2BB}"/>
              </a:ext>
            </a:extLst>
          </p:cNvPr>
          <p:cNvSpPr txBox="1"/>
          <p:nvPr/>
        </p:nvSpPr>
        <p:spPr>
          <a:xfrm>
            <a:off x="8102595" y="3742705"/>
            <a:ext cx="2573860" cy="923330"/>
          </a:xfrm>
          <a:prstGeom prst="rect">
            <a:avLst/>
          </a:prstGeom>
          <a:noFill/>
        </p:spPr>
        <p:txBody>
          <a:bodyPr wrap="square" rtlCol="0">
            <a:spAutoFit/>
          </a:bodyPr>
          <a:lstStyle/>
          <a:p>
            <a:pPr algn="r"/>
            <a:r>
              <a:rPr lang="en-US" b="1" dirty="0">
                <a:solidFill>
                  <a:schemeClr val="accent6">
                    <a:lumMod val="60000"/>
                    <a:lumOff val="40000"/>
                  </a:schemeClr>
                </a:solidFill>
                <a:latin typeface="Cambria" panose="02040503050406030204" pitchFamily="18" charset="0"/>
              </a:rPr>
              <a:t>The Technical Group for Arctic Activities’ establishment</a:t>
            </a:r>
            <a:endParaRPr lang="ru-RU" b="1" dirty="0">
              <a:solidFill>
                <a:schemeClr val="accent6">
                  <a:lumMod val="60000"/>
                  <a:lumOff val="40000"/>
                </a:schemeClr>
              </a:solidFill>
              <a:latin typeface="Cambria" panose="02040503050406030204" pitchFamily="18" charset="0"/>
            </a:endParaRPr>
          </a:p>
        </p:txBody>
      </p:sp>
      <p:sp>
        <p:nvSpPr>
          <p:cNvPr id="30" name="TextBox 29">
            <a:extLst>
              <a:ext uri="{FF2B5EF4-FFF2-40B4-BE49-F238E27FC236}">
                <a16:creationId xmlns:a16="http://schemas.microsoft.com/office/drawing/2014/main" id="{BF6D1C92-E8C9-693F-65B7-21F815CBB285}"/>
              </a:ext>
            </a:extLst>
          </p:cNvPr>
          <p:cNvSpPr txBox="1"/>
          <p:nvPr/>
        </p:nvSpPr>
        <p:spPr>
          <a:xfrm>
            <a:off x="8178797" y="2462700"/>
            <a:ext cx="2573860" cy="646331"/>
          </a:xfrm>
          <a:prstGeom prst="rect">
            <a:avLst/>
          </a:prstGeom>
          <a:noFill/>
        </p:spPr>
        <p:txBody>
          <a:bodyPr wrap="square" rtlCol="0">
            <a:spAutoFit/>
          </a:bodyPr>
          <a:lstStyle/>
          <a:p>
            <a:pPr algn="r"/>
            <a:r>
              <a:rPr lang="en-US" b="1" dirty="0">
                <a:solidFill>
                  <a:schemeClr val="accent6">
                    <a:lumMod val="60000"/>
                    <a:lumOff val="40000"/>
                  </a:schemeClr>
                </a:solidFill>
                <a:latin typeface="Cambria" panose="02040503050406030204" pitchFamily="18" charset="0"/>
              </a:rPr>
              <a:t>The Arctic Working Group’ establishment</a:t>
            </a:r>
            <a:endParaRPr lang="ru-RU" b="1" dirty="0">
              <a:solidFill>
                <a:schemeClr val="accent6">
                  <a:lumMod val="60000"/>
                  <a:lumOff val="40000"/>
                </a:schemeClr>
              </a:solidFill>
              <a:latin typeface="Cambria" panose="02040503050406030204" pitchFamily="18" charset="0"/>
            </a:endParaRPr>
          </a:p>
        </p:txBody>
      </p:sp>
      <p:sp>
        <p:nvSpPr>
          <p:cNvPr id="31" name="TextBox 30">
            <a:extLst>
              <a:ext uri="{FF2B5EF4-FFF2-40B4-BE49-F238E27FC236}">
                <a16:creationId xmlns:a16="http://schemas.microsoft.com/office/drawing/2014/main" id="{EB9EE9C0-2D27-F91B-8A2F-5A15E4BFF2E6}"/>
              </a:ext>
            </a:extLst>
          </p:cNvPr>
          <p:cNvSpPr txBox="1"/>
          <p:nvPr/>
        </p:nvSpPr>
        <p:spPr>
          <a:xfrm>
            <a:off x="11192945" y="4019704"/>
            <a:ext cx="999055" cy="369332"/>
          </a:xfrm>
          <a:prstGeom prst="rect">
            <a:avLst/>
          </a:prstGeom>
          <a:noFill/>
        </p:spPr>
        <p:txBody>
          <a:bodyPr wrap="square" rtlCol="0">
            <a:spAutoFit/>
          </a:bodyPr>
          <a:lstStyle/>
          <a:p>
            <a:r>
              <a:rPr lang="en-US" dirty="0">
                <a:solidFill>
                  <a:schemeClr val="accent6">
                    <a:lumMod val="40000"/>
                    <a:lumOff val="60000"/>
                  </a:schemeClr>
                </a:solidFill>
                <a:latin typeface="Cambria" panose="02040503050406030204" pitchFamily="18" charset="0"/>
              </a:rPr>
              <a:t>2019 </a:t>
            </a:r>
            <a:endParaRPr lang="ru-RU" dirty="0">
              <a:solidFill>
                <a:schemeClr val="accent6">
                  <a:lumMod val="40000"/>
                  <a:lumOff val="60000"/>
                </a:schemeClr>
              </a:solidFill>
              <a:latin typeface="Cambria" panose="02040503050406030204" pitchFamily="18" charset="0"/>
            </a:endParaRPr>
          </a:p>
        </p:txBody>
      </p:sp>
      <p:cxnSp>
        <p:nvCxnSpPr>
          <p:cNvPr id="32" name="Прямая соединительная линия 31">
            <a:extLst>
              <a:ext uri="{FF2B5EF4-FFF2-40B4-BE49-F238E27FC236}">
                <a16:creationId xmlns:a16="http://schemas.microsoft.com/office/drawing/2014/main" id="{64D7636A-3FF4-2E25-0DB2-344044A28D41}"/>
              </a:ext>
            </a:extLst>
          </p:cNvPr>
          <p:cNvCxnSpPr>
            <a:cxnSpLocks/>
          </p:cNvCxnSpPr>
          <p:nvPr/>
        </p:nvCxnSpPr>
        <p:spPr>
          <a:xfrm flipH="1">
            <a:off x="10752662" y="1255096"/>
            <a:ext cx="372533" cy="0"/>
          </a:xfrm>
          <a:prstGeom prst="line">
            <a:avLst/>
          </a:prstGeom>
          <a:ln w="22225">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EF3CB792-4D88-BC94-D272-7256AEF8118A}"/>
              </a:ext>
            </a:extLst>
          </p:cNvPr>
          <p:cNvSpPr txBox="1"/>
          <p:nvPr/>
        </p:nvSpPr>
        <p:spPr>
          <a:xfrm>
            <a:off x="11192906" y="2609844"/>
            <a:ext cx="999055" cy="369332"/>
          </a:xfrm>
          <a:prstGeom prst="rect">
            <a:avLst/>
          </a:prstGeom>
          <a:noFill/>
        </p:spPr>
        <p:txBody>
          <a:bodyPr wrap="square" rtlCol="0">
            <a:spAutoFit/>
          </a:bodyPr>
          <a:lstStyle/>
          <a:p>
            <a:r>
              <a:rPr lang="en-US" dirty="0">
                <a:solidFill>
                  <a:schemeClr val="accent6">
                    <a:lumMod val="40000"/>
                    <a:lumOff val="60000"/>
                  </a:schemeClr>
                </a:solidFill>
                <a:latin typeface="Cambria" panose="02040503050406030204" pitchFamily="18" charset="0"/>
              </a:rPr>
              <a:t>2021 </a:t>
            </a:r>
            <a:endParaRPr lang="ru-RU" dirty="0">
              <a:solidFill>
                <a:schemeClr val="accent6">
                  <a:lumMod val="40000"/>
                  <a:lumOff val="60000"/>
                </a:schemeClr>
              </a:solidFill>
              <a:latin typeface="Cambria" panose="02040503050406030204" pitchFamily="18" charset="0"/>
            </a:endParaRPr>
          </a:p>
        </p:txBody>
      </p:sp>
      <p:sp>
        <p:nvSpPr>
          <p:cNvPr id="39" name="TextBox 38">
            <a:extLst>
              <a:ext uri="{FF2B5EF4-FFF2-40B4-BE49-F238E27FC236}">
                <a16:creationId xmlns:a16="http://schemas.microsoft.com/office/drawing/2014/main" id="{3A4EEFAF-6F9E-5B7D-9426-B58A7ACFED18}"/>
              </a:ext>
            </a:extLst>
          </p:cNvPr>
          <p:cNvSpPr txBox="1"/>
          <p:nvPr/>
        </p:nvSpPr>
        <p:spPr>
          <a:xfrm>
            <a:off x="7255926" y="936935"/>
            <a:ext cx="3437463" cy="646331"/>
          </a:xfrm>
          <a:prstGeom prst="rect">
            <a:avLst/>
          </a:prstGeom>
          <a:noFill/>
        </p:spPr>
        <p:txBody>
          <a:bodyPr wrap="square" rtlCol="0">
            <a:spAutoFit/>
          </a:bodyPr>
          <a:lstStyle/>
          <a:p>
            <a:pPr algn="r"/>
            <a:r>
              <a:rPr lang="en-US" b="1" dirty="0">
                <a:solidFill>
                  <a:schemeClr val="accent6">
                    <a:lumMod val="60000"/>
                    <a:lumOff val="40000"/>
                  </a:schemeClr>
                </a:solidFill>
                <a:latin typeface="Cambria" panose="02040503050406030204" pitchFamily="18" charset="0"/>
              </a:rPr>
              <a:t>The first “Arctic I” </a:t>
            </a:r>
            <a:br>
              <a:rPr lang="en-US" b="1" dirty="0">
                <a:solidFill>
                  <a:schemeClr val="accent6">
                    <a:lumMod val="60000"/>
                    <a:lumOff val="40000"/>
                  </a:schemeClr>
                </a:solidFill>
                <a:latin typeface="Cambria" panose="02040503050406030204" pitchFamily="18" charset="0"/>
              </a:rPr>
            </a:br>
            <a:r>
              <a:rPr lang="en-US" b="1" dirty="0">
                <a:solidFill>
                  <a:schemeClr val="accent6">
                    <a:lumMod val="60000"/>
                    <a:lumOff val="40000"/>
                  </a:schemeClr>
                </a:solidFill>
                <a:latin typeface="Cambria" panose="02040503050406030204" pitchFamily="18" charset="0"/>
              </a:rPr>
              <a:t>Expedition</a:t>
            </a:r>
            <a:endParaRPr lang="ru-RU" b="1" dirty="0">
              <a:solidFill>
                <a:schemeClr val="accent6">
                  <a:lumMod val="60000"/>
                  <a:lumOff val="40000"/>
                </a:schemeClr>
              </a:solidFill>
              <a:latin typeface="Cambria" panose="02040503050406030204" pitchFamily="18" charset="0"/>
            </a:endParaRPr>
          </a:p>
        </p:txBody>
      </p:sp>
      <p:sp>
        <p:nvSpPr>
          <p:cNvPr id="40" name="TextBox 39">
            <a:extLst>
              <a:ext uri="{FF2B5EF4-FFF2-40B4-BE49-F238E27FC236}">
                <a16:creationId xmlns:a16="http://schemas.microsoft.com/office/drawing/2014/main" id="{B28B9A27-76B6-08ED-3F94-A9A9CE09830D}"/>
              </a:ext>
            </a:extLst>
          </p:cNvPr>
          <p:cNvSpPr txBox="1"/>
          <p:nvPr/>
        </p:nvSpPr>
        <p:spPr>
          <a:xfrm>
            <a:off x="11192945" y="1070430"/>
            <a:ext cx="999055" cy="369332"/>
          </a:xfrm>
          <a:prstGeom prst="rect">
            <a:avLst/>
          </a:prstGeom>
          <a:noFill/>
        </p:spPr>
        <p:txBody>
          <a:bodyPr wrap="square" rtlCol="0">
            <a:spAutoFit/>
          </a:bodyPr>
          <a:lstStyle/>
          <a:p>
            <a:r>
              <a:rPr lang="en-US" dirty="0">
                <a:solidFill>
                  <a:schemeClr val="accent6">
                    <a:lumMod val="40000"/>
                    <a:lumOff val="60000"/>
                  </a:schemeClr>
                </a:solidFill>
                <a:latin typeface="Cambria" panose="02040503050406030204" pitchFamily="18" charset="0"/>
              </a:rPr>
              <a:t>2023 </a:t>
            </a:r>
            <a:endParaRPr lang="ru-RU" dirty="0">
              <a:solidFill>
                <a:schemeClr val="accent6">
                  <a:lumMod val="40000"/>
                  <a:lumOff val="60000"/>
                </a:schemeClr>
              </a:solidFill>
              <a:latin typeface="Cambria" panose="02040503050406030204" pitchFamily="18" charset="0"/>
            </a:endParaRPr>
          </a:p>
        </p:txBody>
      </p:sp>
      <p:sp>
        <p:nvSpPr>
          <p:cNvPr id="50" name="Скругленный прямоугольник 49">
            <a:extLst>
              <a:ext uri="{FF2B5EF4-FFF2-40B4-BE49-F238E27FC236}">
                <a16:creationId xmlns:a16="http://schemas.microsoft.com/office/drawing/2014/main" id="{958481AF-6EF0-A141-17E2-21C5FC1C9295}"/>
              </a:ext>
            </a:extLst>
          </p:cNvPr>
          <p:cNvSpPr/>
          <p:nvPr/>
        </p:nvSpPr>
        <p:spPr>
          <a:xfrm>
            <a:off x="711189" y="936935"/>
            <a:ext cx="6671734" cy="5059548"/>
          </a:xfrm>
          <a:prstGeom prst="round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1" name="TextBox 50">
            <a:extLst>
              <a:ext uri="{FF2B5EF4-FFF2-40B4-BE49-F238E27FC236}">
                <a16:creationId xmlns:a16="http://schemas.microsoft.com/office/drawing/2014/main" id="{690CB279-85BE-7367-F8BE-C05300D3A51C}"/>
              </a:ext>
            </a:extLst>
          </p:cNvPr>
          <p:cNvSpPr txBox="1"/>
          <p:nvPr/>
        </p:nvSpPr>
        <p:spPr>
          <a:xfrm>
            <a:off x="1879587" y="1229778"/>
            <a:ext cx="4385733" cy="646331"/>
          </a:xfrm>
          <a:prstGeom prst="rect">
            <a:avLst/>
          </a:prstGeom>
          <a:noFill/>
        </p:spPr>
        <p:txBody>
          <a:bodyPr wrap="square" rtlCol="0">
            <a:spAutoFit/>
          </a:bodyPr>
          <a:lstStyle/>
          <a:p>
            <a:pPr algn="ctr"/>
            <a:r>
              <a:rPr lang="en-US" sz="3600" b="1" dirty="0">
                <a:solidFill>
                  <a:schemeClr val="accent6">
                    <a:lumMod val="50000"/>
                  </a:schemeClr>
                </a:solidFill>
                <a:latin typeface="Cambria" panose="02040503050406030204" pitchFamily="18" charset="0"/>
              </a:rPr>
              <a:t>Arctic Interests:</a:t>
            </a:r>
            <a:endParaRPr lang="ru-RU" sz="3600" b="1" dirty="0">
              <a:solidFill>
                <a:schemeClr val="accent6">
                  <a:lumMod val="50000"/>
                </a:schemeClr>
              </a:solidFill>
              <a:latin typeface="Cambria" panose="02040503050406030204" pitchFamily="18" charset="0"/>
            </a:endParaRPr>
          </a:p>
        </p:txBody>
      </p:sp>
      <p:sp>
        <p:nvSpPr>
          <p:cNvPr id="52" name="TextBox 51">
            <a:extLst>
              <a:ext uri="{FF2B5EF4-FFF2-40B4-BE49-F238E27FC236}">
                <a16:creationId xmlns:a16="http://schemas.microsoft.com/office/drawing/2014/main" id="{649214EC-53F8-9C7D-85FB-4C65E188110F}"/>
              </a:ext>
            </a:extLst>
          </p:cNvPr>
          <p:cNvSpPr txBox="1"/>
          <p:nvPr/>
        </p:nvSpPr>
        <p:spPr>
          <a:xfrm>
            <a:off x="1938852" y="2066362"/>
            <a:ext cx="4267205" cy="3728521"/>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000" dirty="0">
                <a:solidFill>
                  <a:schemeClr val="accent6">
                    <a:lumMod val="50000"/>
                  </a:schemeClr>
                </a:solidFill>
                <a:latin typeface="Cambria" panose="02040503050406030204" pitchFamily="18" charset="0"/>
              </a:rPr>
              <a:t>”Mature Power necessity”</a:t>
            </a:r>
          </a:p>
          <a:p>
            <a:pPr marL="285750" indent="-285750">
              <a:lnSpc>
                <a:spcPct val="150000"/>
              </a:lnSpc>
              <a:buFont typeface="Arial" panose="020B0604020202020204" pitchFamily="34" charset="0"/>
              <a:buChar char="•"/>
            </a:pPr>
            <a:r>
              <a:rPr lang="en-US" sz="2000" dirty="0">
                <a:solidFill>
                  <a:schemeClr val="accent6">
                    <a:lumMod val="50000"/>
                  </a:schemeClr>
                </a:solidFill>
                <a:latin typeface="Cambria" panose="02040503050406030204" pitchFamily="18" charset="0"/>
              </a:rPr>
              <a:t>National Research Cooperation</a:t>
            </a:r>
          </a:p>
          <a:p>
            <a:pPr marL="285750" indent="-285750">
              <a:lnSpc>
                <a:spcPct val="150000"/>
              </a:lnSpc>
              <a:buFont typeface="Arial" panose="020B0604020202020204" pitchFamily="34" charset="0"/>
              <a:buChar char="•"/>
            </a:pPr>
            <a:r>
              <a:rPr lang="en-US" sz="2000" dirty="0">
                <a:solidFill>
                  <a:schemeClr val="accent6">
                    <a:lumMod val="50000"/>
                  </a:schemeClr>
                </a:solidFill>
                <a:latin typeface="Cambria" panose="02040503050406030204" pitchFamily="18" charset="0"/>
              </a:rPr>
              <a:t>Prevention of the negative Impact of Climate Change</a:t>
            </a:r>
          </a:p>
          <a:p>
            <a:pPr marL="285750" indent="-285750">
              <a:lnSpc>
                <a:spcPct val="150000"/>
              </a:lnSpc>
              <a:buFont typeface="Arial" panose="020B0604020202020204" pitchFamily="34" charset="0"/>
              <a:buChar char="•"/>
            </a:pPr>
            <a:r>
              <a:rPr lang="en-US" sz="2000" dirty="0">
                <a:solidFill>
                  <a:schemeClr val="accent6">
                    <a:lumMod val="50000"/>
                  </a:schemeClr>
                </a:solidFill>
                <a:latin typeface="Cambria" panose="02040503050406030204" pitchFamily="18" charset="0"/>
              </a:rPr>
              <a:t>Participation in the Maritime Regulation </a:t>
            </a:r>
          </a:p>
          <a:p>
            <a:pPr marL="285750" indent="-285750">
              <a:lnSpc>
                <a:spcPct val="150000"/>
              </a:lnSpc>
              <a:buFont typeface="Arial" panose="020B0604020202020204" pitchFamily="34" charset="0"/>
              <a:buChar char="•"/>
            </a:pPr>
            <a:r>
              <a:rPr lang="en-US" sz="2000" dirty="0">
                <a:solidFill>
                  <a:schemeClr val="accent6">
                    <a:lumMod val="50000"/>
                  </a:schemeClr>
                </a:solidFill>
                <a:latin typeface="Cambria" panose="02040503050406030204" pitchFamily="18" charset="0"/>
              </a:rPr>
              <a:t>Oil and Gas Exploration and Economic Interests</a:t>
            </a:r>
          </a:p>
        </p:txBody>
      </p:sp>
      <p:cxnSp>
        <p:nvCxnSpPr>
          <p:cNvPr id="56" name="Прямая соединительная линия 55">
            <a:extLst>
              <a:ext uri="{FF2B5EF4-FFF2-40B4-BE49-F238E27FC236}">
                <a16:creationId xmlns:a16="http://schemas.microsoft.com/office/drawing/2014/main" id="{2B8CAB01-76B0-11F6-37A5-F41E1F634B03}"/>
              </a:ext>
            </a:extLst>
          </p:cNvPr>
          <p:cNvCxnSpPr>
            <a:cxnSpLocks/>
          </p:cNvCxnSpPr>
          <p:nvPr/>
        </p:nvCxnSpPr>
        <p:spPr>
          <a:xfrm flipH="1">
            <a:off x="10752656" y="2794510"/>
            <a:ext cx="372533" cy="0"/>
          </a:xfrm>
          <a:prstGeom prst="line">
            <a:avLst/>
          </a:prstGeom>
          <a:ln w="22225">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731086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2440DA-3D31-7055-CE5D-CFAC3208FE06}"/>
              </a:ext>
            </a:extLst>
          </p:cNvPr>
          <p:cNvSpPr>
            <a:spLocks noGrp="1"/>
          </p:cNvSpPr>
          <p:nvPr>
            <p:ph type="title"/>
          </p:nvPr>
        </p:nvSpPr>
        <p:spPr>
          <a:xfrm>
            <a:off x="-21166" y="2878"/>
            <a:ext cx="12192001" cy="1325563"/>
          </a:xfrm>
        </p:spPr>
        <p:txBody>
          <a:bodyPr vert="horz" lIns="90000">
            <a:noAutofit/>
          </a:bodyPr>
          <a:lstStyle/>
          <a:p>
            <a:pPr algn="ctr"/>
            <a:r>
              <a:rPr lang="en-US" sz="3600" b="1" dirty="0">
                <a:solidFill>
                  <a:schemeClr val="accent6">
                    <a:lumMod val="50000"/>
                  </a:schemeClr>
                </a:solidFill>
                <a:latin typeface="Cambria" panose="02040503050406030204" pitchFamily="18" charset="0"/>
              </a:rPr>
              <a:t> </a:t>
            </a:r>
            <a:r>
              <a:rPr lang="en-US" sz="4000" b="1" dirty="0">
                <a:solidFill>
                  <a:schemeClr val="accent6">
                    <a:lumMod val="50000"/>
                  </a:schemeClr>
                </a:solidFill>
                <a:latin typeface="Cambria" panose="02040503050406030204" pitchFamily="18" charset="0"/>
              </a:rPr>
              <a:t>Prospects for Cooperation</a:t>
            </a:r>
            <a:r>
              <a:rPr lang="en-US" sz="3600" b="1" dirty="0">
                <a:solidFill>
                  <a:schemeClr val="accent6">
                    <a:lumMod val="50000"/>
                  </a:schemeClr>
                </a:solidFill>
                <a:latin typeface="Cambria" panose="02040503050406030204" pitchFamily="18" charset="0"/>
              </a:rPr>
              <a:t>  </a:t>
            </a:r>
            <a:endParaRPr lang="ru-RU" sz="3600" b="1" dirty="0">
              <a:solidFill>
                <a:schemeClr val="accent6">
                  <a:lumMod val="50000"/>
                </a:schemeClr>
              </a:solidFill>
              <a:latin typeface="Cambria" panose="02040503050406030204" pitchFamily="18" charset="0"/>
            </a:endParaRPr>
          </a:p>
        </p:txBody>
      </p:sp>
      <p:sp>
        <p:nvSpPr>
          <p:cNvPr id="5" name="Прямоугольник 4">
            <a:extLst>
              <a:ext uri="{FF2B5EF4-FFF2-40B4-BE49-F238E27FC236}">
                <a16:creationId xmlns:a16="http://schemas.microsoft.com/office/drawing/2014/main" id="{ABE4A284-35AC-6564-C5A3-E1B2FAB4AD33}"/>
              </a:ext>
            </a:extLst>
          </p:cNvPr>
          <p:cNvSpPr/>
          <p:nvPr/>
        </p:nvSpPr>
        <p:spPr>
          <a:xfrm>
            <a:off x="0" y="0"/>
            <a:ext cx="2963334" cy="6857999"/>
          </a:xfrm>
          <a:prstGeom prst="rect">
            <a:avLst/>
          </a:prstGeom>
          <a:solidFill>
            <a:schemeClr val="accent6">
              <a:lumMod val="20000"/>
              <a:lumOff val="80000"/>
              <a:alpha val="33182"/>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Прямоугольник 6">
            <a:extLst>
              <a:ext uri="{FF2B5EF4-FFF2-40B4-BE49-F238E27FC236}">
                <a16:creationId xmlns:a16="http://schemas.microsoft.com/office/drawing/2014/main" id="{B81D793F-CA16-6A41-FE15-B7E6E4B754DD}"/>
              </a:ext>
            </a:extLst>
          </p:cNvPr>
          <p:cNvSpPr/>
          <p:nvPr/>
        </p:nvSpPr>
        <p:spPr>
          <a:xfrm>
            <a:off x="8890002" y="0"/>
            <a:ext cx="3301998" cy="6858000"/>
          </a:xfrm>
          <a:prstGeom prst="rect">
            <a:avLst/>
          </a:prstGeom>
          <a:solidFill>
            <a:schemeClr val="accent6">
              <a:lumMod val="75000"/>
              <a:alpha val="33182"/>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a:extLst>
              <a:ext uri="{FF2B5EF4-FFF2-40B4-BE49-F238E27FC236}">
                <a16:creationId xmlns:a16="http://schemas.microsoft.com/office/drawing/2014/main" id="{CD4F4F53-BC0F-6BC8-387C-3B15C43BF374}"/>
              </a:ext>
            </a:extLst>
          </p:cNvPr>
          <p:cNvSpPr/>
          <p:nvPr/>
        </p:nvSpPr>
        <p:spPr>
          <a:xfrm>
            <a:off x="2963334" y="0"/>
            <a:ext cx="2963334" cy="6858000"/>
          </a:xfrm>
          <a:prstGeom prst="rect">
            <a:avLst/>
          </a:prstGeom>
          <a:solidFill>
            <a:schemeClr val="accent6">
              <a:lumMod val="40000"/>
              <a:lumOff val="60000"/>
              <a:alpha val="33182"/>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a:extLst>
              <a:ext uri="{FF2B5EF4-FFF2-40B4-BE49-F238E27FC236}">
                <a16:creationId xmlns:a16="http://schemas.microsoft.com/office/drawing/2014/main" id="{0B0A6A5E-FA28-F62E-9B90-7A424AD71220}"/>
              </a:ext>
            </a:extLst>
          </p:cNvPr>
          <p:cNvSpPr/>
          <p:nvPr/>
        </p:nvSpPr>
        <p:spPr>
          <a:xfrm>
            <a:off x="5926668" y="0"/>
            <a:ext cx="2963334" cy="6858000"/>
          </a:xfrm>
          <a:prstGeom prst="rect">
            <a:avLst/>
          </a:prstGeom>
          <a:solidFill>
            <a:schemeClr val="accent6">
              <a:lumMod val="60000"/>
              <a:lumOff val="40000"/>
              <a:alpha val="33182"/>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0" name="TextBox 9">
            <a:extLst>
              <a:ext uri="{FF2B5EF4-FFF2-40B4-BE49-F238E27FC236}">
                <a16:creationId xmlns:a16="http://schemas.microsoft.com/office/drawing/2014/main" id="{FE91AAA4-CBB7-462E-4EF5-DB515DD860D2}"/>
              </a:ext>
            </a:extLst>
          </p:cNvPr>
          <p:cNvSpPr txBox="1"/>
          <p:nvPr/>
        </p:nvSpPr>
        <p:spPr>
          <a:xfrm>
            <a:off x="148166" y="2506661"/>
            <a:ext cx="3695701" cy="1361591"/>
          </a:xfrm>
          <a:prstGeom prst="rect">
            <a:avLst/>
          </a:prstGeom>
          <a:noFill/>
        </p:spPr>
        <p:txBody>
          <a:bodyPr wrap="square" rtlCol="0">
            <a:spAutoFit/>
          </a:bodyPr>
          <a:lstStyle/>
          <a:p>
            <a:pPr>
              <a:lnSpc>
                <a:spcPct val="107000"/>
              </a:lnSpc>
              <a:spcAft>
                <a:spcPts val="800"/>
              </a:spcAft>
            </a:pPr>
            <a:r>
              <a:rPr lang="en-US" sz="4000" b="1" kern="100" dirty="0">
                <a:solidFill>
                  <a:schemeClr val="accent6">
                    <a:lumMod val="50000"/>
                  </a:schemeClr>
                </a:solidFill>
                <a:latin typeface="Cambria" panose="02040503050406030204" pitchFamily="18" charset="0"/>
                <a:ea typeface="Calibri" panose="020F0502020204030204" pitchFamily="34" charset="0"/>
                <a:cs typeface="Times New Roman" panose="02020603050405020304" pitchFamily="18" charset="0"/>
              </a:rPr>
              <a:t>Climate </a:t>
            </a:r>
            <a:br>
              <a:rPr lang="en-US" sz="4000" b="1" kern="100" dirty="0">
                <a:solidFill>
                  <a:schemeClr val="accent6">
                    <a:lumMod val="50000"/>
                  </a:schemeClr>
                </a:solidFill>
                <a:latin typeface="Cambria" panose="02040503050406030204" pitchFamily="18" charset="0"/>
                <a:ea typeface="Calibri" panose="020F0502020204030204" pitchFamily="34" charset="0"/>
                <a:cs typeface="Times New Roman" panose="02020603050405020304" pitchFamily="18" charset="0"/>
              </a:rPr>
            </a:br>
            <a:r>
              <a:rPr lang="en-US" sz="4000" b="1" kern="100" dirty="0">
                <a:solidFill>
                  <a:schemeClr val="accent6">
                    <a:lumMod val="50000"/>
                  </a:schemeClr>
                </a:solidFill>
                <a:latin typeface="Cambria" panose="02040503050406030204" pitchFamily="18" charset="0"/>
                <a:ea typeface="Calibri" panose="020F0502020204030204" pitchFamily="34" charset="0"/>
                <a:cs typeface="Times New Roman" panose="02020603050405020304" pitchFamily="18" charset="0"/>
              </a:rPr>
              <a:t>Change</a:t>
            </a:r>
            <a:endParaRPr lang="en-US" sz="4000" b="1" kern="100" dirty="0">
              <a:solidFill>
                <a:schemeClr val="accent6">
                  <a:lumMod val="50000"/>
                </a:schemeClr>
              </a:solidFill>
              <a:effectLst/>
              <a:latin typeface="Cambria" panose="020405030504060302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0B85D559-8D94-A222-5412-9A20A430923B}"/>
              </a:ext>
            </a:extLst>
          </p:cNvPr>
          <p:cNvSpPr txBox="1"/>
          <p:nvPr/>
        </p:nvSpPr>
        <p:spPr>
          <a:xfrm>
            <a:off x="3011312" y="2587291"/>
            <a:ext cx="2667000" cy="1200329"/>
          </a:xfrm>
          <a:prstGeom prst="rect">
            <a:avLst/>
          </a:prstGeom>
          <a:noFill/>
        </p:spPr>
        <p:txBody>
          <a:bodyPr wrap="square" rtlCol="0">
            <a:spAutoFit/>
          </a:bodyPr>
          <a:lstStyle/>
          <a:p>
            <a:r>
              <a:rPr lang="en-US" sz="3600" b="1" dirty="0">
                <a:solidFill>
                  <a:schemeClr val="accent6">
                    <a:lumMod val="50000"/>
                  </a:schemeClr>
                </a:solidFill>
                <a:latin typeface="Cambria" panose="02040503050406030204" pitchFamily="18" charset="0"/>
              </a:rPr>
              <a:t>Sustainable Agriculture</a:t>
            </a:r>
          </a:p>
        </p:txBody>
      </p:sp>
      <p:sp>
        <p:nvSpPr>
          <p:cNvPr id="12" name="TextBox 11">
            <a:extLst>
              <a:ext uri="{FF2B5EF4-FFF2-40B4-BE49-F238E27FC236}">
                <a16:creationId xmlns:a16="http://schemas.microsoft.com/office/drawing/2014/main" id="{B9C4B0B2-4880-F042-FEB8-73BC4C73339C}"/>
              </a:ext>
            </a:extLst>
          </p:cNvPr>
          <p:cNvSpPr txBox="1"/>
          <p:nvPr/>
        </p:nvSpPr>
        <p:spPr>
          <a:xfrm>
            <a:off x="6176436" y="2369269"/>
            <a:ext cx="2667000" cy="1754326"/>
          </a:xfrm>
          <a:prstGeom prst="rect">
            <a:avLst/>
          </a:prstGeom>
          <a:noFill/>
        </p:spPr>
        <p:txBody>
          <a:bodyPr wrap="square" rtlCol="0">
            <a:spAutoFit/>
          </a:bodyPr>
          <a:lstStyle/>
          <a:p>
            <a:r>
              <a:rPr lang="en-US" sz="3600" b="1" dirty="0">
                <a:solidFill>
                  <a:schemeClr val="accent6">
                    <a:lumMod val="50000"/>
                  </a:schemeClr>
                </a:solidFill>
                <a:latin typeface="Cambria" panose="02040503050406030204" pitchFamily="18" charset="0"/>
              </a:rPr>
              <a:t>Indigenous</a:t>
            </a:r>
            <a:br>
              <a:rPr lang="en-US" sz="3600" b="1" dirty="0">
                <a:solidFill>
                  <a:schemeClr val="accent6">
                    <a:lumMod val="50000"/>
                  </a:schemeClr>
                </a:solidFill>
                <a:latin typeface="Cambria" panose="02040503050406030204" pitchFamily="18" charset="0"/>
              </a:rPr>
            </a:br>
            <a:r>
              <a:rPr lang="en-US" sz="3600" b="1" dirty="0">
                <a:solidFill>
                  <a:schemeClr val="accent6">
                    <a:lumMod val="50000"/>
                  </a:schemeClr>
                </a:solidFill>
                <a:latin typeface="Cambria" panose="02040503050406030204" pitchFamily="18" charset="0"/>
              </a:rPr>
              <a:t>People</a:t>
            </a:r>
            <a:br>
              <a:rPr lang="en-US" sz="3600" b="1" dirty="0">
                <a:solidFill>
                  <a:schemeClr val="accent6">
                    <a:lumMod val="50000"/>
                  </a:schemeClr>
                </a:solidFill>
                <a:latin typeface="Cambria" panose="02040503050406030204" pitchFamily="18" charset="0"/>
              </a:rPr>
            </a:br>
            <a:r>
              <a:rPr lang="en-US" sz="3600" b="1" dirty="0">
                <a:solidFill>
                  <a:schemeClr val="accent6">
                    <a:lumMod val="50000"/>
                  </a:schemeClr>
                </a:solidFill>
                <a:latin typeface="Cambria" panose="02040503050406030204" pitchFamily="18" charset="0"/>
              </a:rPr>
              <a:t>Support</a:t>
            </a:r>
          </a:p>
        </p:txBody>
      </p:sp>
      <p:sp>
        <p:nvSpPr>
          <p:cNvPr id="13" name="TextBox 12">
            <a:extLst>
              <a:ext uri="{FF2B5EF4-FFF2-40B4-BE49-F238E27FC236}">
                <a16:creationId xmlns:a16="http://schemas.microsoft.com/office/drawing/2014/main" id="{EE30877E-BA96-95A6-522F-A8594B2BF060}"/>
              </a:ext>
            </a:extLst>
          </p:cNvPr>
          <p:cNvSpPr txBox="1"/>
          <p:nvPr/>
        </p:nvSpPr>
        <p:spPr>
          <a:xfrm>
            <a:off x="9093204" y="2646267"/>
            <a:ext cx="2836332" cy="1200329"/>
          </a:xfrm>
          <a:prstGeom prst="rect">
            <a:avLst/>
          </a:prstGeom>
          <a:noFill/>
        </p:spPr>
        <p:txBody>
          <a:bodyPr wrap="square" rtlCol="0">
            <a:spAutoFit/>
          </a:bodyPr>
          <a:lstStyle/>
          <a:p>
            <a:r>
              <a:rPr lang="en-US" sz="3600" b="1" dirty="0">
                <a:solidFill>
                  <a:schemeClr val="accent6">
                    <a:lumMod val="50000"/>
                  </a:schemeClr>
                </a:solidFill>
                <a:latin typeface="Cambria" panose="02040503050406030204" pitchFamily="18" charset="0"/>
              </a:rPr>
              <a:t>Energy</a:t>
            </a:r>
            <a:br>
              <a:rPr lang="en-US" sz="3600" b="1" dirty="0">
                <a:solidFill>
                  <a:schemeClr val="accent6">
                    <a:lumMod val="50000"/>
                  </a:schemeClr>
                </a:solidFill>
                <a:latin typeface="Cambria" panose="02040503050406030204" pitchFamily="18" charset="0"/>
              </a:rPr>
            </a:br>
            <a:r>
              <a:rPr lang="en-US" sz="3600" b="1" dirty="0">
                <a:solidFill>
                  <a:schemeClr val="accent6">
                    <a:lumMod val="50000"/>
                  </a:schemeClr>
                </a:solidFill>
                <a:latin typeface="Cambria" panose="02040503050406030204" pitchFamily="18" charset="0"/>
              </a:rPr>
              <a:t>Cooperation</a:t>
            </a:r>
          </a:p>
        </p:txBody>
      </p:sp>
      <p:pic>
        <p:nvPicPr>
          <p:cNvPr id="16" name="Рисунок 15" descr="Воспроизвести">
            <a:extLst>
              <a:ext uri="{FF2B5EF4-FFF2-40B4-BE49-F238E27FC236}">
                <a16:creationId xmlns:a16="http://schemas.microsoft.com/office/drawing/2014/main" id="{0DDECB2B-F615-A653-DFE8-B2F39942142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65966" y="5164428"/>
            <a:ext cx="615889" cy="615889"/>
          </a:xfrm>
          <a:prstGeom prst="rect">
            <a:avLst/>
          </a:prstGeom>
        </p:spPr>
      </p:pic>
      <p:pic>
        <p:nvPicPr>
          <p:cNvPr id="17" name="Рисунок 16" descr="Воспроизвести">
            <a:extLst>
              <a:ext uri="{FF2B5EF4-FFF2-40B4-BE49-F238E27FC236}">
                <a16:creationId xmlns:a16="http://schemas.microsoft.com/office/drawing/2014/main" id="{8EF68628-4176-954B-7F07-7851E3589EB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683915" y="5164428"/>
            <a:ext cx="615889" cy="615889"/>
          </a:xfrm>
          <a:prstGeom prst="rect">
            <a:avLst/>
          </a:prstGeom>
        </p:spPr>
      </p:pic>
      <p:pic>
        <p:nvPicPr>
          <p:cNvPr id="18" name="Рисунок 17" descr="Воспроизвести">
            <a:extLst>
              <a:ext uri="{FF2B5EF4-FFF2-40B4-BE49-F238E27FC236}">
                <a16:creationId xmlns:a16="http://schemas.microsoft.com/office/drawing/2014/main" id="{302CEBA3-C9DD-5374-F854-0A5A9F15284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036868" y="5150391"/>
            <a:ext cx="615889" cy="615889"/>
          </a:xfrm>
          <a:prstGeom prst="rect">
            <a:avLst/>
          </a:prstGeom>
        </p:spPr>
      </p:pic>
      <p:pic>
        <p:nvPicPr>
          <p:cNvPr id="19" name="Рисунок 18" descr="Воспроизвести">
            <a:extLst>
              <a:ext uri="{FF2B5EF4-FFF2-40B4-BE49-F238E27FC236}">
                <a16:creationId xmlns:a16="http://schemas.microsoft.com/office/drawing/2014/main" id="{D2A5E557-E489-8790-593C-98E15773548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84501" y="5164426"/>
            <a:ext cx="615889" cy="615889"/>
          </a:xfrm>
          <a:prstGeom prst="rect">
            <a:avLst/>
          </a:prstGeom>
        </p:spPr>
      </p:pic>
      <p:pic>
        <p:nvPicPr>
          <p:cNvPr id="20" name="Рисунок 19" descr="Воспроизвести">
            <a:extLst>
              <a:ext uri="{FF2B5EF4-FFF2-40B4-BE49-F238E27FC236}">
                <a16:creationId xmlns:a16="http://schemas.microsoft.com/office/drawing/2014/main" id="{FADF2886-E913-62A1-1770-4691FB2EF9A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647249" y="5164425"/>
            <a:ext cx="615889" cy="615889"/>
          </a:xfrm>
          <a:prstGeom prst="rect">
            <a:avLst/>
          </a:prstGeom>
        </p:spPr>
      </p:pic>
      <p:pic>
        <p:nvPicPr>
          <p:cNvPr id="21" name="Рисунок 20" descr="Воспроизвести">
            <a:extLst>
              <a:ext uri="{FF2B5EF4-FFF2-40B4-BE49-F238E27FC236}">
                <a16:creationId xmlns:a16="http://schemas.microsoft.com/office/drawing/2014/main" id="{19F3D3D5-623E-B4F2-202D-AFA72EF146F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792446" y="5164424"/>
            <a:ext cx="615889" cy="615889"/>
          </a:xfrm>
          <a:prstGeom prst="rect">
            <a:avLst/>
          </a:prstGeom>
        </p:spPr>
      </p:pic>
      <p:pic>
        <p:nvPicPr>
          <p:cNvPr id="22" name="Рисунок 21" descr="Оканчивать">
            <a:extLst>
              <a:ext uri="{FF2B5EF4-FFF2-40B4-BE49-F238E27FC236}">
                <a16:creationId xmlns:a16="http://schemas.microsoft.com/office/drawing/2014/main" id="{0A6B276D-8F62-6DF8-D3FB-D287A25FD9D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107053" y="5123086"/>
            <a:ext cx="698563" cy="698563"/>
          </a:xfrm>
          <a:prstGeom prst="rect">
            <a:avLst/>
          </a:prstGeom>
        </p:spPr>
      </p:pic>
    </p:spTree>
    <p:extLst>
      <p:ext uri="{BB962C8B-B14F-4D97-AF65-F5344CB8AC3E}">
        <p14:creationId xmlns:p14="http://schemas.microsoft.com/office/powerpoint/2010/main" val="40687702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2440DA-3D31-7055-CE5D-CFAC3208FE06}"/>
              </a:ext>
            </a:extLst>
          </p:cNvPr>
          <p:cNvSpPr>
            <a:spLocks noGrp="1"/>
          </p:cNvSpPr>
          <p:nvPr>
            <p:ph type="title"/>
          </p:nvPr>
        </p:nvSpPr>
        <p:spPr>
          <a:xfrm>
            <a:off x="5198532" y="0"/>
            <a:ext cx="1794936" cy="1325563"/>
          </a:xfrm>
        </p:spPr>
        <p:txBody>
          <a:bodyPr vert="wordArtVert" lIns="90000">
            <a:normAutofit fontScale="90000"/>
          </a:bodyPr>
          <a:lstStyle/>
          <a:p>
            <a:r>
              <a:rPr lang="en-US" b="1" dirty="0">
                <a:solidFill>
                  <a:schemeClr val="accent6">
                    <a:lumMod val="50000"/>
                  </a:schemeClr>
                </a:solidFill>
                <a:latin typeface="Cambria" panose="02040503050406030204" pitchFamily="18" charset="0"/>
              </a:rPr>
              <a:t>The Presentation Plan</a:t>
            </a:r>
            <a:endParaRPr lang="ru-RU" b="1" dirty="0">
              <a:solidFill>
                <a:schemeClr val="accent6">
                  <a:lumMod val="50000"/>
                </a:schemeClr>
              </a:solidFill>
              <a:latin typeface="Cambria" panose="02040503050406030204" pitchFamily="18" charset="0"/>
            </a:endParaRPr>
          </a:p>
        </p:txBody>
      </p:sp>
      <p:sp>
        <p:nvSpPr>
          <p:cNvPr id="5" name="Прямоугольник 4">
            <a:extLst>
              <a:ext uri="{FF2B5EF4-FFF2-40B4-BE49-F238E27FC236}">
                <a16:creationId xmlns:a16="http://schemas.microsoft.com/office/drawing/2014/main" id="{ABE4A284-35AC-6564-C5A3-E1B2FAB4AD33}"/>
              </a:ext>
            </a:extLst>
          </p:cNvPr>
          <p:cNvSpPr/>
          <p:nvPr/>
        </p:nvSpPr>
        <p:spPr>
          <a:xfrm>
            <a:off x="0" y="0"/>
            <a:ext cx="2963334" cy="6857999"/>
          </a:xfrm>
          <a:prstGeom prst="rect">
            <a:avLst/>
          </a:prstGeom>
          <a:solidFill>
            <a:schemeClr val="accent6">
              <a:lumMod val="20000"/>
              <a:lumOff val="80000"/>
              <a:alpha val="33182"/>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Прямоугольник 6">
            <a:extLst>
              <a:ext uri="{FF2B5EF4-FFF2-40B4-BE49-F238E27FC236}">
                <a16:creationId xmlns:a16="http://schemas.microsoft.com/office/drawing/2014/main" id="{B81D793F-CA16-6A41-FE15-B7E6E4B754DD}"/>
              </a:ext>
            </a:extLst>
          </p:cNvPr>
          <p:cNvSpPr/>
          <p:nvPr/>
        </p:nvSpPr>
        <p:spPr>
          <a:xfrm>
            <a:off x="8890002" y="0"/>
            <a:ext cx="3301998" cy="6858000"/>
          </a:xfrm>
          <a:prstGeom prst="rect">
            <a:avLst/>
          </a:prstGeom>
          <a:solidFill>
            <a:schemeClr val="accent6">
              <a:lumMod val="75000"/>
              <a:alpha val="33182"/>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a:extLst>
              <a:ext uri="{FF2B5EF4-FFF2-40B4-BE49-F238E27FC236}">
                <a16:creationId xmlns:a16="http://schemas.microsoft.com/office/drawing/2014/main" id="{CD4F4F53-BC0F-6BC8-387C-3B15C43BF374}"/>
              </a:ext>
            </a:extLst>
          </p:cNvPr>
          <p:cNvSpPr/>
          <p:nvPr/>
        </p:nvSpPr>
        <p:spPr>
          <a:xfrm>
            <a:off x="2963334" y="0"/>
            <a:ext cx="2963334" cy="6858000"/>
          </a:xfrm>
          <a:prstGeom prst="rect">
            <a:avLst/>
          </a:prstGeom>
          <a:solidFill>
            <a:schemeClr val="accent6">
              <a:lumMod val="40000"/>
              <a:lumOff val="60000"/>
              <a:alpha val="33182"/>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a:extLst>
              <a:ext uri="{FF2B5EF4-FFF2-40B4-BE49-F238E27FC236}">
                <a16:creationId xmlns:a16="http://schemas.microsoft.com/office/drawing/2014/main" id="{0B0A6A5E-FA28-F62E-9B90-7A424AD71220}"/>
              </a:ext>
            </a:extLst>
          </p:cNvPr>
          <p:cNvSpPr/>
          <p:nvPr/>
        </p:nvSpPr>
        <p:spPr>
          <a:xfrm>
            <a:off x="5926668" y="0"/>
            <a:ext cx="2963334" cy="6858000"/>
          </a:xfrm>
          <a:prstGeom prst="rect">
            <a:avLst/>
          </a:prstGeom>
          <a:solidFill>
            <a:schemeClr val="accent6">
              <a:lumMod val="60000"/>
              <a:lumOff val="40000"/>
              <a:alpha val="33182"/>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Box 9">
            <a:extLst>
              <a:ext uri="{FF2B5EF4-FFF2-40B4-BE49-F238E27FC236}">
                <a16:creationId xmlns:a16="http://schemas.microsoft.com/office/drawing/2014/main" id="{FE91AAA4-CBB7-462E-4EF5-DB515DD860D2}"/>
              </a:ext>
            </a:extLst>
          </p:cNvPr>
          <p:cNvSpPr txBox="1"/>
          <p:nvPr/>
        </p:nvSpPr>
        <p:spPr>
          <a:xfrm>
            <a:off x="148167" y="2506661"/>
            <a:ext cx="2667000" cy="1754326"/>
          </a:xfrm>
          <a:prstGeom prst="rect">
            <a:avLst/>
          </a:prstGeom>
          <a:noFill/>
        </p:spPr>
        <p:txBody>
          <a:bodyPr wrap="square" rtlCol="0">
            <a:spAutoFit/>
          </a:bodyPr>
          <a:lstStyle/>
          <a:p>
            <a:r>
              <a:rPr lang="en-US" sz="3600" b="1" dirty="0">
                <a:solidFill>
                  <a:schemeClr val="accent6">
                    <a:lumMod val="50000"/>
                  </a:schemeClr>
                </a:solidFill>
                <a:latin typeface="Cambria" panose="02040503050406030204" pitchFamily="18" charset="0"/>
              </a:rPr>
              <a:t>“The Interpolar Connector”</a:t>
            </a:r>
          </a:p>
        </p:txBody>
      </p:sp>
      <p:sp>
        <p:nvSpPr>
          <p:cNvPr id="11" name="TextBox 10">
            <a:extLst>
              <a:ext uri="{FF2B5EF4-FFF2-40B4-BE49-F238E27FC236}">
                <a16:creationId xmlns:a16="http://schemas.microsoft.com/office/drawing/2014/main" id="{0B85D559-8D94-A222-5412-9A20A430923B}"/>
              </a:ext>
            </a:extLst>
          </p:cNvPr>
          <p:cNvSpPr txBox="1"/>
          <p:nvPr/>
        </p:nvSpPr>
        <p:spPr>
          <a:xfrm>
            <a:off x="3132666" y="2274837"/>
            <a:ext cx="2667000" cy="2308324"/>
          </a:xfrm>
          <a:prstGeom prst="rect">
            <a:avLst/>
          </a:prstGeom>
          <a:noFill/>
        </p:spPr>
        <p:txBody>
          <a:bodyPr wrap="square" rtlCol="0">
            <a:spAutoFit/>
          </a:bodyPr>
          <a:lstStyle/>
          <a:p>
            <a:r>
              <a:rPr lang="en-US" sz="3600" b="1" dirty="0">
                <a:solidFill>
                  <a:schemeClr val="accent6">
                    <a:lumMod val="50000"/>
                  </a:schemeClr>
                </a:solidFill>
                <a:latin typeface="Cambria" panose="02040503050406030204" pitchFamily="18" charset="0"/>
              </a:rPr>
              <a:t>The </a:t>
            </a:r>
            <a:br>
              <a:rPr lang="en-US" sz="3600" b="1" dirty="0">
                <a:solidFill>
                  <a:schemeClr val="accent6">
                    <a:lumMod val="50000"/>
                  </a:schemeClr>
                </a:solidFill>
                <a:latin typeface="Cambria" panose="02040503050406030204" pitchFamily="18" charset="0"/>
              </a:rPr>
            </a:br>
            <a:r>
              <a:rPr lang="en-US" sz="3600" b="1" dirty="0">
                <a:solidFill>
                  <a:schemeClr val="accent6">
                    <a:lumMod val="50000"/>
                  </a:schemeClr>
                </a:solidFill>
                <a:latin typeface="Cambria" panose="02040503050406030204" pitchFamily="18" charset="0"/>
              </a:rPr>
              <a:t>Brazil’s Antarctic Policy</a:t>
            </a:r>
          </a:p>
        </p:txBody>
      </p:sp>
      <p:sp>
        <p:nvSpPr>
          <p:cNvPr id="12" name="TextBox 11">
            <a:extLst>
              <a:ext uri="{FF2B5EF4-FFF2-40B4-BE49-F238E27FC236}">
                <a16:creationId xmlns:a16="http://schemas.microsoft.com/office/drawing/2014/main" id="{B9C4B0B2-4880-F042-FEB8-73BC4C73339C}"/>
              </a:ext>
            </a:extLst>
          </p:cNvPr>
          <p:cNvSpPr txBox="1"/>
          <p:nvPr/>
        </p:nvSpPr>
        <p:spPr>
          <a:xfrm>
            <a:off x="6074835" y="2783659"/>
            <a:ext cx="2667000" cy="1200329"/>
          </a:xfrm>
          <a:prstGeom prst="rect">
            <a:avLst/>
          </a:prstGeom>
          <a:noFill/>
        </p:spPr>
        <p:txBody>
          <a:bodyPr wrap="square" rtlCol="0">
            <a:spAutoFit/>
          </a:bodyPr>
          <a:lstStyle/>
          <a:p>
            <a:r>
              <a:rPr lang="en-US" sz="3600" b="1" dirty="0">
                <a:solidFill>
                  <a:schemeClr val="accent6">
                    <a:lumMod val="50000"/>
                  </a:schemeClr>
                </a:solidFill>
                <a:latin typeface="Cambria" panose="02040503050406030204" pitchFamily="18" charset="0"/>
              </a:rPr>
              <a:t>Arctic Interests</a:t>
            </a:r>
          </a:p>
        </p:txBody>
      </p:sp>
      <p:sp>
        <p:nvSpPr>
          <p:cNvPr id="13" name="TextBox 12">
            <a:extLst>
              <a:ext uri="{FF2B5EF4-FFF2-40B4-BE49-F238E27FC236}">
                <a16:creationId xmlns:a16="http://schemas.microsoft.com/office/drawing/2014/main" id="{EE30877E-BA96-95A6-522F-A8594B2BF060}"/>
              </a:ext>
            </a:extLst>
          </p:cNvPr>
          <p:cNvSpPr txBox="1"/>
          <p:nvPr/>
        </p:nvSpPr>
        <p:spPr>
          <a:xfrm>
            <a:off x="9038169" y="2551836"/>
            <a:ext cx="2836332" cy="1754326"/>
          </a:xfrm>
          <a:prstGeom prst="rect">
            <a:avLst/>
          </a:prstGeom>
          <a:noFill/>
        </p:spPr>
        <p:txBody>
          <a:bodyPr wrap="square" rtlCol="0">
            <a:spAutoFit/>
          </a:bodyPr>
          <a:lstStyle/>
          <a:p>
            <a:r>
              <a:rPr lang="en-US" sz="3600" b="1" dirty="0">
                <a:solidFill>
                  <a:schemeClr val="accent6">
                    <a:lumMod val="50000"/>
                  </a:schemeClr>
                </a:solidFill>
                <a:latin typeface="Cambria" panose="02040503050406030204" pitchFamily="18" charset="0"/>
              </a:rPr>
              <a:t>Some Prospects of Cooperation</a:t>
            </a:r>
          </a:p>
        </p:txBody>
      </p:sp>
      <p:pic>
        <p:nvPicPr>
          <p:cNvPr id="16" name="Рисунок 15" descr="Воспроизвести">
            <a:extLst>
              <a:ext uri="{FF2B5EF4-FFF2-40B4-BE49-F238E27FC236}">
                <a16:creationId xmlns:a16="http://schemas.microsoft.com/office/drawing/2014/main" id="{0DDECB2B-F615-A653-DFE8-B2F39942142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65966" y="5164428"/>
            <a:ext cx="615889" cy="615889"/>
          </a:xfrm>
          <a:prstGeom prst="rect">
            <a:avLst/>
          </a:prstGeom>
        </p:spPr>
      </p:pic>
      <p:pic>
        <p:nvPicPr>
          <p:cNvPr id="17" name="Рисунок 16" descr="Воспроизвести">
            <a:extLst>
              <a:ext uri="{FF2B5EF4-FFF2-40B4-BE49-F238E27FC236}">
                <a16:creationId xmlns:a16="http://schemas.microsoft.com/office/drawing/2014/main" id="{8EF68628-4176-954B-7F07-7851E3589EB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683915" y="5164428"/>
            <a:ext cx="615889" cy="615889"/>
          </a:xfrm>
          <a:prstGeom prst="rect">
            <a:avLst/>
          </a:prstGeom>
        </p:spPr>
      </p:pic>
      <p:pic>
        <p:nvPicPr>
          <p:cNvPr id="18" name="Рисунок 17" descr="Воспроизвести">
            <a:extLst>
              <a:ext uri="{FF2B5EF4-FFF2-40B4-BE49-F238E27FC236}">
                <a16:creationId xmlns:a16="http://schemas.microsoft.com/office/drawing/2014/main" id="{302CEBA3-C9DD-5374-F854-0A5A9F15284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036868" y="5150391"/>
            <a:ext cx="615889" cy="615889"/>
          </a:xfrm>
          <a:prstGeom prst="rect">
            <a:avLst/>
          </a:prstGeom>
        </p:spPr>
      </p:pic>
      <p:pic>
        <p:nvPicPr>
          <p:cNvPr id="19" name="Рисунок 18" descr="Воспроизвести">
            <a:extLst>
              <a:ext uri="{FF2B5EF4-FFF2-40B4-BE49-F238E27FC236}">
                <a16:creationId xmlns:a16="http://schemas.microsoft.com/office/drawing/2014/main" id="{D2A5E557-E489-8790-593C-98E15773548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84501" y="5164426"/>
            <a:ext cx="615889" cy="615889"/>
          </a:xfrm>
          <a:prstGeom prst="rect">
            <a:avLst/>
          </a:prstGeom>
        </p:spPr>
      </p:pic>
      <p:pic>
        <p:nvPicPr>
          <p:cNvPr id="20" name="Рисунок 19" descr="Воспроизвести">
            <a:extLst>
              <a:ext uri="{FF2B5EF4-FFF2-40B4-BE49-F238E27FC236}">
                <a16:creationId xmlns:a16="http://schemas.microsoft.com/office/drawing/2014/main" id="{FADF2886-E913-62A1-1770-4691FB2EF9A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647249" y="5164425"/>
            <a:ext cx="615889" cy="615889"/>
          </a:xfrm>
          <a:prstGeom prst="rect">
            <a:avLst/>
          </a:prstGeom>
        </p:spPr>
      </p:pic>
      <p:pic>
        <p:nvPicPr>
          <p:cNvPr id="21" name="Рисунок 20" descr="Воспроизвести">
            <a:extLst>
              <a:ext uri="{FF2B5EF4-FFF2-40B4-BE49-F238E27FC236}">
                <a16:creationId xmlns:a16="http://schemas.microsoft.com/office/drawing/2014/main" id="{19F3D3D5-623E-B4F2-202D-AFA72EF146F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792446" y="5164424"/>
            <a:ext cx="615889" cy="615889"/>
          </a:xfrm>
          <a:prstGeom prst="rect">
            <a:avLst/>
          </a:prstGeom>
        </p:spPr>
      </p:pic>
      <p:pic>
        <p:nvPicPr>
          <p:cNvPr id="22" name="Рисунок 21" descr="Оканчивать">
            <a:extLst>
              <a:ext uri="{FF2B5EF4-FFF2-40B4-BE49-F238E27FC236}">
                <a16:creationId xmlns:a16="http://schemas.microsoft.com/office/drawing/2014/main" id="{0A6B276D-8F62-6DF8-D3FB-D287A25FD9D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107053" y="5123086"/>
            <a:ext cx="698563" cy="698563"/>
          </a:xfrm>
          <a:prstGeom prst="rect">
            <a:avLst/>
          </a:prstGeom>
        </p:spPr>
      </p:pic>
    </p:spTree>
    <p:extLst>
      <p:ext uri="{BB962C8B-B14F-4D97-AF65-F5344CB8AC3E}">
        <p14:creationId xmlns:p14="http://schemas.microsoft.com/office/powerpoint/2010/main" val="197840667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A8FB6A-615C-3070-934E-F69FE756401A}"/>
              </a:ext>
            </a:extLst>
          </p:cNvPr>
          <p:cNvSpPr>
            <a:spLocks noGrp="1"/>
          </p:cNvSpPr>
          <p:nvPr>
            <p:ph type="title"/>
          </p:nvPr>
        </p:nvSpPr>
        <p:spPr/>
        <p:txBody>
          <a:bodyPr/>
          <a:lstStyle/>
          <a:p>
            <a:r>
              <a:rPr lang="en-US" b="1" dirty="0">
                <a:solidFill>
                  <a:schemeClr val="accent6">
                    <a:lumMod val="75000"/>
                  </a:schemeClr>
                </a:solidFill>
                <a:latin typeface="Cambria" panose="02040503050406030204" pitchFamily="18" charset="0"/>
              </a:rPr>
              <a:t>Brazil’s Sustainable Development Plan</a:t>
            </a:r>
            <a:endParaRPr lang="ru-RU" b="1" dirty="0">
              <a:solidFill>
                <a:schemeClr val="accent6">
                  <a:lumMod val="75000"/>
                </a:schemeClr>
              </a:solidFill>
              <a:latin typeface="Cambria" panose="02040503050406030204" pitchFamily="18" charset="0"/>
            </a:endParaRPr>
          </a:p>
        </p:txBody>
      </p:sp>
      <p:sp>
        <p:nvSpPr>
          <p:cNvPr id="4" name="Овал 3">
            <a:extLst>
              <a:ext uri="{FF2B5EF4-FFF2-40B4-BE49-F238E27FC236}">
                <a16:creationId xmlns:a16="http://schemas.microsoft.com/office/drawing/2014/main" id="{555DD50D-0963-6A46-2873-66994F5BB491}"/>
              </a:ext>
            </a:extLst>
          </p:cNvPr>
          <p:cNvSpPr/>
          <p:nvPr/>
        </p:nvSpPr>
        <p:spPr>
          <a:xfrm>
            <a:off x="734632" y="1909629"/>
            <a:ext cx="207135" cy="215385"/>
          </a:xfrm>
          <a:prstGeom prst="ellipse">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a:extLst>
              <a:ext uri="{FF2B5EF4-FFF2-40B4-BE49-F238E27FC236}">
                <a16:creationId xmlns:a16="http://schemas.microsoft.com/office/drawing/2014/main" id="{5F5E4228-58F1-4F54-391E-C646EF0DC810}"/>
              </a:ext>
            </a:extLst>
          </p:cNvPr>
          <p:cNvSpPr/>
          <p:nvPr/>
        </p:nvSpPr>
        <p:spPr>
          <a:xfrm>
            <a:off x="734631" y="2744609"/>
            <a:ext cx="207135" cy="215385"/>
          </a:xfrm>
          <a:prstGeom prst="ellipse">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a:extLst>
              <a:ext uri="{FF2B5EF4-FFF2-40B4-BE49-F238E27FC236}">
                <a16:creationId xmlns:a16="http://schemas.microsoft.com/office/drawing/2014/main" id="{B1428AD6-9BF3-7FE5-F638-B1564B9D3C40}"/>
              </a:ext>
            </a:extLst>
          </p:cNvPr>
          <p:cNvSpPr/>
          <p:nvPr/>
        </p:nvSpPr>
        <p:spPr>
          <a:xfrm>
            <a:off x="734630" y="3579589"/>
            <a:ext cx="207135" cy="215385"/>
          </a:xfrm>
          <a:prstGeom prst="ellipse">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a:extLst>
              <a:ext uri="{FF2B5EF4-FFF2-40B4-BE49-F238E27FC236}">
                <a16:creationId xmlns:a16="http://schemas.microsoft.com/office/drawing/2014/main" id="{37C5B319-39FB-009E-8BD2-63BA15EEAD69}"/>
              </a:ext>
            </a:extLst>
          </p:cNvPr>
          <p:cNvSpPr/>
          <p:nvPr/>
        </p:nvSpPr>
        <p:spPr>
          <a:xfrm>
            <a:off x="734629" y="4414569"/>
            <a:ext cx="207135" cy="215385"/>
          </a:xfrm>
          <a:prstGeom prst="ellipse">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вал 11">
            <a:extLst>
              <a:ext uri="{FF2B5EF4-FFF2-40B4-BE49-F238E27FC236}">
                <a16:creationId xmlns:a16="http://schemas.microsoft.com/office/drawing/2014/main" id="{0D1B3477-044A-7468-B625-3566E9AB4DAD}"/>
              </a:ext>
            </a:extLst>
          </p:cNvPr>
          <p:cNvSpPr/>
          <p:nvPr/>
        </p:nvSpPr>
        <p:spPr>
          <a:xfrm>
            <a:off x="734629" y="5249549"/>
            <a:ext cx="207135" cy="215385"/>
          </a:xfrm>
          <a:prstGeom prst="ellipse">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TextBox 12">
            <a:extLst>
              <a:ext uri="{FF2B5EF4-FFF2-40B4-BE49-F238E27FC236}">
                <a16:creationId xmlns:a16="http://schemas.microsoft.com/office/drawing/2014/main" id="{36668FB1-3B1A-EB63-77DD-84ED9F0DB80F}"/>
              </a:ext>
            </a:extLst>
          </p:cNvPr>
          <p:cNvSpPr txBox="1"/>
          <p:nvPr/>
        </p:nvSpPr>
        <p:spPr>
          <a:xfrm>
            <a:off x="1700012" y="1755711"/>
            <a:ext cx="2653048" cy="523220"/>
          </a:xfrm>
          <a:prstGeom prst="rect">
            <a:avLst/>
          </a:prstGeom>
          <a:noFill/>
        </p:spPr>
        <p:txBody>
          <a:bodyPr wrap="square" rtlCol="0">
            <a:spAutoFit/>
          </a:bodyPr>
          <a:lstStyle/>
          <a:p>
            <a:r>
              <a:rPr lang="en-US" sz="2800" b="1" dirty="0">
                <a:solidFill>
                  <a:schemeClr val="accent6">
                    <a:lumMod val="60000"/>
                    <a:lumOff val="40000"/>
                  </a:schemeClr>
                </a:solidFill>
                <a:latin typeface="Cambria" panose="02040503050406030204" pitchFamily="18" charset="0"/>
              </a:rPr>
              <a:t>Clean Energy</a:t>
            </a:r>
            <a:endParaRPr lang="ru-RU" sz="2800" b="1" dirty="0">
              <a:solidFill>
                <a:schemeClr val="accent6">
                  <a:lumMod val="60000"/>
                  <a:lumOff val="40000"/>
                </a:schemeClr>
              </a:solidFill>
              <a:latin typeface="Cambria" panose="02040503050406030204" pitchFamily="18" charset="0"/>
            </a:endParaRPr>
          </a:p>
        </p:txBody>
      </p:sp>
      <p:sp>
        <p:nvSpPr>
          <p:cNvPr id="14" name="TextBox 13">
            <a:extLst>
              <a:ext uri="{FF2B5EF4-FFF2-40B4-BE49-F238E27FC236}">
                <a16:creationId xmlns:a16="http://schemas.microsoft.com/office/drawing/2014/main" id="{A966BB1B-8463-D791-FB7C-8F0FB135F4E9}"/>
              </a:ext>
            </a:extLst>
          </p:cNvPr>
          <p:cNvSpPr txBox="1"/>
          <p:nvPr/>
        </p:nvSpPr>
        <p:spPr>
          <a:xfrm>
            <a:off x="1700012" y="2590691"/>
            <a:ext cx="3541689" cy="523220"/>
          </a:xfrm>
          <a:prstGeom prst="rect">
            <a:avLst/>
          </a:prstGeom>
          <a:noFill/>
        </p:spPr>
        <p:txBody>
          <a:bodyPr wrap="square" rtlCol="0">
            <a:spAutoFit/>
          </a:bodyPr>
          <a:lstStyle/>
          <a:p>
            <a:r>
              <a:rPr lang="en-US" sz="2800" b="1" dirty="0">
                <a:solidFill>
                  <a:schemeClr val="accent6">
                    <a:lumMod val="60000"/>
                    <a:lumOff val="40000"/>
                  </a:schemeClr>
                </a:solidFill>
                <a:latin typeface="Cambria" panose="02040503050406030204" pitchFamily="18" charset="0"/>
              </a:rPr>
              <a:t>Mineral Extraction</a:t>
            </a:r>
            <a:endParaRPr lang="ru-RU" sz="2800" b="1" dirty="0">
              <a:solidFill>
                <a:schemeClr val="accent6">
                  <a:lumMod val="60000"/>
                  <a:lumOff val="40000"/>
                </a:schemeClr>
              </a:solidFill>
              <a:latin typeface="Cambria" panose="02040503050406030204" pitchFamily="18" charset="0"/>
            </a:endParaRPr>
          </a:p>
        </p:txBody>
      </p:sp>
      <p:sp>
        <p:nvSpPr>
          <p:cNvPr id="15" name="TextBox 14">
            <a:extLst>
              <a:ext uri="{FF2B5EF4-FFF2-40B4-BE49-F238E27FC236}">
                <a16:creationId xmlns:a16="http://schemas.microsoft.com/office/drawing/2014/main" id="{F1CD266B-E6E3-815D-DA02-B0982582EFCA}"/>
              </a:ext>
            </a:extLst>
          </p:cNvPr>
          <p:cNvSpPr txBox="1"/>
          <p:nvPr/>
        </p:nvSpPr>
        <p:spPr>
          <a:xfrm>
            <a:off x="1700011" y="3425671"/>
            <a:ext cx="4636395" cy="523220"/>
          </a:xfrm>
          <a:prstGeom prst="rect">
            <a:avLst/>
          </a:prstGeom>
          <a:noFill/>
        </p:spPr>
        <p:txBody>
          <a:bodyPr wrap="square" rtlCol="0">
            <a:spAutoFit/>
          </a:bodyPr>
          <a:lstStyle/>
          <a:p>
            <a:r>
              <a:rPr lang="en-US" sz="2800" b="1" dirty="0">
                <a:solidFill>
                  <a:schemeClr val="accent6">
                    <a:lumMod val="60000"/>
                    <a:lumOff val="40000"/>
                  </a:schemeClr>
                </a:solidFill>
                <a:latin typeface="Cambria" panose="02040503050406030204" pitchFamily="18" charset="0"/>
              </a:rPr>
              <a:t>Environmental Protection</a:t>
            </a:r>
            <a:endParaRPr lang="ru-RU" sz="2800" b="1" dirty="0">
              <a:solidFill>
                <a:schemeClr val="accent6">
                  <a:lumMod val="60000"/>
                  <a:lumOff val="40000"/>
                </a:schemeClr>
              </a:solidFill>
              <a:latin typeface="Cambria" panose="02040503050406030204" pitchFamily="18" charset="0"/>
            </a:endParaRPr>
          </a:p>
        </p:txBody>
      </p:sp>
      <p:sp>
        <p:nvSpPr>
          <p:cNvPr id="16" name="TextBox 15">
            <a:extLst>
              <a:ext uri="{FF2B5EF4-FFF2-40B4-BE49-F238E27FC236}">
                <a16:creationId xmlns:a16="http://schemas.microsoft.com/office/drawing/2014/main" id="{CF4C9A24-B5E3-ACA3-E428-F8D9C30FF28B}"/>
              </a:ext>
            </a:extLst>
          </p:cNvPr>
          <p:cNvSpPr txBox="1"/>
          <p:nvPr/>
        </p:nvSpPr>
        <p:spPr>
          <a:xfrm>
            <a:off x="1700012" y="4260651"/>
            <a:ext cx="4395988" cy="523220"/>
          </a:xfrm>
          <a:prstGeom prst="rect">
            <a:avLst/>
          </a:prstGeom>
          <a:noFill/>
        </p:spPr>
        <p:txBody>
          <a:bodyPr wrap="square" rtlCol="0">
            <a:spAutoFit/>
          </a:bodyPr>
          <a:lstStyle/>
          <a:p>
            <a:r>
              <a:rPr lang="en-US" sz="2800" b="1" dirty="0">
                <a:solidFill>
                  <a:schemeClr val="accent6">
                    <a:lumMod val="60000"/>
                    <a:lumOff val="40000"/>
                  </a:schemeClr>
                </a:solidFill>
                <a:latin typeface="Cambria" panose="02040503050406030204" pitchFamily="18" charset="0"/>
              </a:rPr>
              <a:t>Sustainable Agriculture</a:t>
            </a:r>
            <a:endParaRPr lang="ru-RU" sz="2800" b="1" dirty="0">
              <a:solidFill>
                <a:schemeClr val="accent6">
                  <a:lumMod val="60000"/>
                  <a:lumOff val="40000"/>
                </a:schemeClr>
              </a:solidFill>
              <a:latin typeface="Cambria" panose="02040503050406030204" pitchFamily="18" charset="0"/>
            </a:endParaRPr>
          </a:p>
        </p:txBody>
      </p:sp>
      <p:sp>
        <p:nvSpPr>
          <p:cNvPr id="17" name="TextBox 16">
            <a:extLst>
              <a:ext uri="{FF2B5EF4-FFF2-40B4-BE49-F238E27FC236}">
                <a16:creationId xmlns:a16="http://schemas.microsoft.com/office/drawing/2014/main" id="{590C539F-3E6C-ED19-B265-568397E0EC03}"/>
              </a:ext>
            </a:extLst>
          </p:cNvPr>
          <p:cNvSpPr txBox="1"/>
          <p:nvPr/>
        </p:nvSpPr>
        <p:spPr>
          <a:xfrm>
            <a:off x="1700011" y="4987880"/>
            <a:ext cx="5804080" cy="954107"/>
          </a:xfrm>
          <a:prstGeom prst="rect">
            <a:avLst/>
          </a:prstGeom>
          <a:noFill/>
        </p:spPr>
        <p:txBody>
          <a:bodyPr wrap="square" rtlCol="0">
            <a:spAutoFit/>
          </a:bodyPr>
          <a:lstStyle/>
          <a:p>
            <a:r>
              <a:rPr lang="en-US" sz="2800" b="1" dirty="0">
                <a:solidFill>
                  <a:schemeClr val="accent6">
                    <a:lumMod val="60000"/>
                    <a:lumOff val="40000"/>
                  </a:schemeClr>
                </a:solidFill>
                <a:latin typeface="Cambria" panose="02040503050406030204" pitchFamily="18" charset="0"/>
              </a:rPr>
              <a:t>Protection the Rights of the Indigenous Population</a:t>
            </a:r>
            <a:endParaRPr lang="ru-RU" sz="2800" b="1" dirty="0">
              <a:solidFill>
                <a:schemeClr val="accent6">
                  <a:lumMod val="60000"/>
                  <a:lumOff val="40000"/>
                </a:schemeClr>
              </a:solidFill>
              <a:latin typeface="Cambria" panose="02040503050406030204" pitchFamily="18" charset="0"/>
            </a:endParaRPr>
          </a:p>
        </p:txBody>
      </p:sp>
    </p:spTree>
    <p:extLst>
      <p:ext uri="{BB962C8B-B14F-4D97-AF65-F5344CB8AC3E}">
        <p14:creationId xmlns:p14="http://schemas.microsoft.com/office/powerpoint/2010/main" val="33141889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A8FB6A-615C-3070-934E-F69FE756401A}"/>
              </a:ext>
            </a:extLst>
          </p:cNvPr>
          <p:cNvSpPr>
            <a:spLocks noGrp="1"/>
          </p:cNvSpPr>
          <p:nvPr>
            <p:ph type="title"/>
          </p:nvPr>
        </p:nvSpPr>
        <p:spPr/>
        <p:txBody>
          <a:bodyPr/>
          <a:lstStyle/>
          <a:p>
            <a:pPr algn="ctr"/>
            <a:r>
              <a:rPr lang="en-US" b="1" dirty="0">
                <a:solidFill>
                  <a:schemeClr val="accent6">
                    <a:lumMod val="50000"/>
                  </a:schemeClr>
                </a:solidFill>
                <a:latin typeface="Cambria" panose="02040503050406030204" pitchFamily="18" charset="0"/>
              </a:rPr>
              <a:t>Clean Energy</a:t>
            </a:r>
            <a:endParaRPr lang="ru-RU" b="1" dirty="0">
              <a:solidFill>
                <a:schemeClr val="accent6">
                  <a:lumMod val="50000"/>
                </a:schemeClr>
              </a:solidFill>
              <a:latin typeface="Cambria" panose="02040503050406030204" pitchFamily="18" charset="0"/>
            </a:endParaRPr>
          </a:p>
        </p:txBody>
      </p:sp>
      <p:sp>
        <p:nvSpPr>
          <p:cNvPr id="4" name="Овал 3">
            <a:extLst>
              <a:ext uri="{FF2B5EF4-FFF2-40B4-BE49-F238E27FC236}">
                <a16:creationId xmlns:a16="http://schemas.microsoft.com/office/drawing/2014/main" id="{555DD50D-0963-6A46-2873-66994F5BB491}"/>
              </a:ext>
            </a:extLst>
          </p:cNvPr>
          <p:cNvSpPr/>
          <p:nvPr/>
        </p:nvSpPr>
        <p:spPr>
          <a:xfrm>
            <a:off x="527494" y="920213"/>
            <a:ext cx="207135" cy="215385"/>
          </a:xfrm>
          <a:prstGeom prst="ellipse">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a:extLst>
              <a:ext uri="{FF2B5EF4-FFF2-40B4-BE49-F238E27FC236}">
                <a16:creationId xmlns:a16="http://schemas.microsoft.com/office/drawing/2014/main" id="{5F5E4228-58F1-4F54-391E-C646EF0DC810}"/>
              </a:ext>
            </a:extLst>
          </p:cNvPr>
          <p:cNvSpPr/>
          <p:nvPr/>
        </p:nvSpPr>
        <p:spPr>
          <a:xfrm>
            <a:off x="527493" y="2331010"/>
            <a:ext cx="207135" cy="215385"/>
          </a:xfrm>
          <a:prstGeom prst="ellipse">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a:extLst>
              <a:ext uri="{FF2B5EF4-FFF2-40B4-BE49-F238E27FC236}">
                <a16:creationId xmlns:a16="http://schemas.microsoft.com/office/drawing/2014/main" id="{B1428AD6-9BF3-7FE5-F638-B1564B9D3C40}"/>
              </a:ext>
            </a:extLst>
          </p:cNvPr>
          <p:cNvSpPr/>
          <p:nvPr/>
        </p:nvSpPr>
        <p:spPr>
          <a:xfrm>
            <a:off x="527493" y="3157404"/>
            <a:ext cx="207135" cy="215385"/>
          </a:xfrm>
          <a:prstGeom prst="ellipse">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a:extLst>
              <a:ext uri="{FF2B5EF4-FFF2-40B4-BE49-F238E27FC236}">
                <a16:creationId xmlns:a16="http://schemas.microsoft.com/office/drawing/2014/main" id="{37C5B319-39FB-009E-8BD2-63BA15EEAD69}"/>
              </a:ext>
            </a:extLst>
          </p:cNvPr>
          <p:cNvSpPr/>
          <p:nvPr/>
        </p:nvSpPr>
        <p:spPr>
          <a:xfrm>
            <a:off x="527492" y="3983798"/>
            <a:ext cx="207135" cy="215385"/>
          </a:xfrm>
          <a:prstGeom prst="ellipse">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вал 11">
            <a:extLst>
              <a:ext uri="{FF2B5EF4-FFF2-40B4-BE49-F238E27FC236}">
                <a16:creationId xmlns:a16="http://schemas.microsoft.com/office/drawing/2014/main" id="{0D1B3477-044A-7468-B625-3566E9AB4DAD}"/>
              </a:ext>
            </a:extLst>
          </p:cNvPr>
          <p:cNvSpPr/>
          <p:nvPr/>
        </p:nvSpPr>
        <p:spPr>
          <a:xfrm>
            <a:off x="527491" y="4810192"/>
            <a:ext cx="207135" cy="215385"/>
          </a:xfrm>
          <a:prstGeom prst="ellipse">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Скругленный прямоугольник 2">
            <a:extLst>
              <a:ext uri="{FF2B5EF4-FFF2-40B4-BE49-F238E27FC236}">
                <a16:creationId xmlns:a16="http://schemas.microsoft.com/office/drawing/2014/main" id="{F0D580B6-DDA7-A096-C736-4991C467BB73}"/>
              </a:ext>
            </a:extLst>
          </p:cNvPr>
          <p:cNvSpPr/>
          <p:nvPr/>
        </p:nvSpPr>
        <p:spPr>
          <a:xfrm>
            <a:off x="1017431" y="1584101"/>
            <a:ext cx="10336369" cy="4357886"/>
          </a:xfrm>
          <a:prstGeom prst="round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a:extLst>
              <a:ext uri="{FF2B5EF4-FFF2-40B4-BE49-F238E27FC236}">
                <a16:creationId xmlns:a16="http://schemas.microsoft.com/office/drawing/2014/main" id="{94E73CF5-3416-A51A-EBE8-CEC663809BC6}"/>
              </a:ext>
            </a:extLst>
          </p:cNvPr>
          <p:cNvSpPr txBox="1"/>
          <p:nvPr/>
        </p:nvSpPr>
        <p:spPr>
          <a:xfrm>
            <a:off x="1465508" y="2089156"/>
            <a:ext cx="9440214" cy="3347776"/>
          </a:xfrm>
          <a:prstGeom prst="rect">
            <a:avLst/>
          </a:prstGeom>
          <a:noFill/>
        </p:spPr>
        <p:txBody>
          <a:bodyPr wrap="square" rtlCol="0">
            <a:spAutoFit/>
          </a:bodyPr>
          <a:lstStyle/>
          <a:p>
            <a:pPr>
              <a:lnSpc>
                <a:spcPct val="150000"/>
              </a:lnSpc>
            </a:pPr>
            <a:r>
              <a:rPr lang="en-US" sz="2000" i="0" u="none" strike="noStrike" dirty="0">
                <a:solidFill>
                  <a:schemeClr val="accent6">
                    <a:lumMod val="50000"/>
                  </a:schemeClr>
                </a:solidFill>
                <a:effectLst/>
                <a:latin typeface="Cambria" panose="02040503050406030204" pitchFamily="18" charset="0"/>
              </a:rPr>
              <a:t>The structure of the country's energy balance has been </a:t>
            </a:r>
            <a:r>
              <a:rPr lang="en-US" sz="2000" b="1" i="0" u="none" strike="noStrike" dirty="0">
                <a:solidFill>
                  <a:schemeClr val="accent6">
                    <a:lumMod val="50000"/>
                  </a:schemeClr>
                </a:solidFill>
                <a:effectLst/>
                <a:latin typeface="Cambria" panose="02040503050406030204" pitchFamily="18" charset="0"/>
              </a:rPr>
              <a:t>one of the "cleanest"</a:t>
            </a:r>
            <a:r>
              <a:rPr lang="en-US" sz="2000" i="0" u="none" strike="noStrike" dirty="0">
                <a:solidFill>
                  <a:schemeClr val="accent6">
                    <a:lumMod val="50000"/>
                  </a:schemeClr>
                </a:solidFill>
                <a:effectLst/>
                <a:latin typeface="Cambria" panose="02040503050406030204" pitchFamily="18" charset="0"/>
              </a:rPr>
              <a:t> in the world for many years, the </a:t>
            </a:r>
            <a:r>
              <a:rPr lang="en-US" sz="2000" b="1" i="0" u="none" strike="noStrike" dirty="0">
                <a:solidFill>
                  <a:schemeClr val="accent6">
                    <a:lumMod val="50000"/>
                  </a:schemeClr>
                </a:solidFill>
                <a:effectLst/>
                <a:latin typeface="Cambria" panose="02040503050406030204" pitchFamily="18" charset="0"/>
              </a:rPr>
              <a:t>share of renewable energy</a:t>
            </a:r>
            <a:r>
              <a:rPr lang="en-US" sz="2000" i="0" u="none" strike="noStrike" dirty="0">
                <a:solidFill>
                  <a:schemeClr val="accent6">
                    <a:lumMod val="50000"/>
                  </a:schemeClr>
                </a:solidFill>
                <a:effectLst/>
                <a:latin typeface="Cambria" panose="02040503050406030204" pitchFamily="18" charset="0"/>
              </a:rPr>
              <a:t>, including hydropower, in 2020 </a:t>
            </a:r>
            <a:r>
              <a:rPr lang="en-US" sz="2000" b="1" i="0" u="none" strike="noStrike" dirty="0">
                <a:solidFill>
                  <a:schemeClr val="accent6">
                    <a:lumMod val="50000"/>
                  </a:schemeClr>
                </a:solidFill>
                <a:effectLst/>
                <a:latin typeface="Cambria" panose="02040503050406030204" pitchFamily="18" charset="0"/>
              </a:rPr>
              <a:t>accounted for 48.4%. </a:t>
            </a:r>
          </a:p>
          <a:p>
            <a:pPr>
              <a:lnSpc>
                <a:spcPct val="150000"/>
              </a:lnSpc>
            </a:pPr>
            <a:br>
              <a:rPr lang="en-US" sz="2000" b="1" i="0" u="none" strike="noStrike" dirty="0">
                <a:solidFill>
                  <a:schemeClr val="accent6">
                    <a:lumMod val="50000"/>
                  </a:schemeClr>
                </a:solidFill>
                <a:effectLst/>
                <a:latin typeface="Cambria" panose="02040503050406030204" pitchFamily="18" charset="0"/>
              </a:rPr>
            </a:br>
            <a:r>
              <a:rPr lang="en-US" sz="2000" i="0" u="none" strike="noStrike" dirty="0">
                <a:solidFill>
                  <a:schemeClr val="accent6">
                    <a:lumMod val="50000"/>
                  </a:schemeClr>
                </a:solidFill>
                <a:effectLst/>
                <a:latin typeface="Cambria" panose="02040503050406030204" pitchFamily="18" charset="0"/>
              </a:rPr>
              <a:t>New renewable energy sources, namely </a:t>
            </a:r>
            <a:r>
              <a:rPr lang="en-US" sz="2000" b="1" i="0" u="none" strike="noStrike" dirty="0">
                <a:solidFill>
                  <a:schemeClr val="accent6">
                    <a:lumMod val="50000"/>
                  </a:schemeClr>
                </a:solidFill>
                <a:effectLst/>
                <a:latin typeface="Cambria" panose="02040503050406030204" pitchFamily="18" charset="0"/>
              </a:rPr>
              <a:t>wind and solar energy</a:t>
            </a:r>
            <a:r>
              <a:rPr lang="en-US" sz="2000" i="0" u="none" strike="noStrike" dirty="0">
                <a:solidFill>
                  <a:schemeClr val="accent6">
                    <a:lumMod val="50000"/>
                  </a:schemeClr>
                </a:solidFill>
                <a:effectLst/>
                <a:latin typeface="Cambria" panose="02040503050406030204" pitchFamily="18" charset="0"/>
              </a:rPr>
              <a:t>, are one of the top priorities of sustainable development, which also allow to lessen the heavy reliance on hydropower</a:t>
            </a:r>
            <a:r>
              <a:rPr lang="en-US" sz="2400" i="0" u="none" strike="noStrike" dirty="0">
                <a:solidFill>
                  <a:schemeClr val="accent6">
                    <a:lumMod val="50000"/>
                  </a:schemeClr>
                </a:solidFill>
                <a:effectLst/>
                <a:latin typeface="Cambria" panose="02040503050406030204" pitchFamily="18" charset="0"/>
              </a:rPr>
              <a:t>.</a:t>
            </a:r>
            <a:endParaRPr lang="ru-RU" sz="2400" dirty="0">
              <a:solidFill>
                <a:schemeClr val="accent6">
                  <a:lumMod val="50000"/>
                </a:schemeClr>
              </a:solidFill>
              <a:latin typeface="Cambria" panose="02040503050406030204" pitchFamily="18" charset="0"/>
            </a:endParaRPr>
          </a:p>
        </p:txBody>
      </p:sp>
    </p:spTree>
    <p:extLst>
      <p:ext uri="{BB962C8B-B14F-4D97-AF65-F5344CB8AC3E}">
        <p14:creationId xmlns:p14="http://schemas.microsoft.com/office/powerpoint/2010/main" val="103674305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A8FB6A-615C-3070-934E-F69FE756401A}"/>
              </a:ext>
            </a:extLst>
          </p:cNvPr>
          <p:cNvSpPr>
            <a:spLocks noGrp="1"/>
          </p:cNvSpPr>
          <p:nvPr>
            <p:ph type="title"/>
          </p:nvPr>
        </p:nvSpPr>
        <p:spPr/>
        <p:txBody>
          <a:bodyPr/>
          <a:lstStyle/>
          <a:p>
            <a:pPr algn="ctr"/>
            <a:r>
              <a:rPr lang="en-US" sz="4400" b="1" dirty="0">
                <a:solidFill>
                  <a:schemeClr val="accent6">
                    <a:lumMod val="50000"/>
                  </a:schemeClr>
                </a:solidFill>
                <a:latin typeface="Cambria" panose="02040503050406030204" pitchFamily="18" charset="0"/>
              </a:rPr>
              <a:t>Mineral Extraction</a:t>
            </a:r>
            <a:endParaRPr lang="ru-RU" sz="4400" b="1" dirty="0">
              <a:solidFill>
                <a:schemeClr val="accent6">
                  <a:lumMod val="50000"/>
                </a:schemeClr>
              </a:solidFill>
              <a:latin typeface="Cambria" panose="02040503050406030204" pitchFamily="18" charset="0"/>
            </a:endParaRPr>
          </a:p>
        </p:txBody>
      </p:sp>
      <p:sp>
        <p:nvSpPr>
          <p:cNvPr id="4" name="Овал 3">
            <a:extLst>
              <a:ext uri="{FF2B5EF4-FFF2-40B4-BE49-F238E27FC236}">
                <a16:creationId xmlns:a16="http://schemas.microsoft.com/office/drawing/2014/main" id="{555DD50D-0963-6A46-2873-66994F5BB491}"/>
              </a:ext>
            </a:extLst>
          </p:cNvPr>
          <p:cNvSpPr/>
          <p:nvPr/>
        </p:nvSpPr>
        <p:spPr>
          <a:xfrm>
            <a:off x="527491" y="2331010"/>
            <a:ext cx="207135" cy="215385"/>
          </a:xfrm>
          <a:prstGeom prst="ellipse">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a:extLst>
              <a:ext uri="{FF2B5EF4-FFF2-40B4-BE49-F238E27FC236}">
                <a16:creationId xmlns:a16="http://schemas.microsoft.com/office/drawing/2014/main" id="{5F5E4228-58F1-4F54-391E-C646EF0DC810}"/>
              </a:ext>
            </a:extLst>
          </p:cNvPr>
          <p:cNvSpPr/>
          <p:nvPr/>
        </p:nvSpPr>
        <p:spPr>
          <a:xfrm>
            <a:off x="526948" y="920213"/>
            <a:ext cx="207135" cy="215385"/>
          </a:xfrm>
          <a:prstGeom prst="ellipse">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a:extLst>
              <a:ext uri="{FF2B5EF4-FFF2-40B4-BE49-F238E27FC236}">
                <a16:creationId xmlns:a16="http://schemas.microsoft.com/office/drawing/2014/main" id="{B1428AD6-9BF3-7FE5-F638-B1564B9D3C40}"/>
              </a:ext>
            </a:extLst>
          </p:cNvPr>
          <p:cNvSpPr/>
          <p:nvPr/>
        </p:nvSpPr>
        <p:spPr>
          <a:xfrm>
            <a:off x="527493" y="3157404"/>
            <a:ext cx="207135" cy="215385"/>
          </a:xfrm>
          <a:prstGeom prst="ellipse">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a:extLst>
              <a:ext uri="{FF2B5EF4-FFF2-40B4-BE49-F238E27FC236}">
                <a16:creationId xmlns:a16="http://schemas.microsoft.com/office/drawing/2014/main" id="{37C5B319-39FB-009E-8BD2-63BA15EEAD69}"/>
              </a:ext>
            </a:extLst>
          </p:cNvPr>
          <p:cNvSpPr/>
          <p:nvPr/>
        </p:nvSpPr>
        <p:spPr>
          <a:xfrm>
            <a:off x="527492" y="3983798"/>
            <a:ext cx="207135" cy="215385"/>
          </a:xfrm>
          <a:prstGeom prst="ellipse">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вал 11">
            <a:extLst>
              <a:ext uri="{FF2B5EF4-FFF2-40B4-BE49-F238E27FC236}">
                <a16:creationId xmlns:a16="http://schemas.microsoft.com/office/drawing/2014/main" id="{0D1B3477-044A-7468-B625-3566E9AB4DAD}"/>
              </a:ext>
            </a:extLst>
          </p:cNvPr>
          <p:cNvSpPr/>
          <p:nvPr/>
        </p:nvSpPr>
        <p:spPr>
          <a:xfrm>
            <a:off x="527491" y="4810192"/>
            <a:ext cx="207135" cy="215385"/>
          </a:xfrm>
          <a:prstGeom prst="ellipse">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кругленный прямоугольник 5">
            <a:extLst>
              <a:ext uri="{FF2B5EF4-FFF2-40B4-BE49-F238E27FC236}">
                <a16:creationId xmlns:a16="http://schemas.microsoft.com/office/drawing/2014/main" id="{C5ADB196-1828-8503-2F68-FD82D78E8970}"/>
              </a:ext>
            </a:extLst>
          </p:cNvPr>
          <p:cNvSpPr/>
          <p:nvPr/>
        </p:nvSpPr>
        <p:spPr>
          <a:xfrm>
            <a:off x="1017431" y="1584101"/>
            <a:ext cx="10336369" cy="4357886"/>
          </a:xfrm>
          <a:prstGeom prst="round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6">
                  <a:lumMod val="40000"/>
                  <a:lumOff val="60000"/>
                </a:schemeClr>
              </a:solidFill>
            </a:endParaRPr>
          </a:p>
        </p:txBody>
      </p:sp>
      <p:sp>
        <p:nvSpPr>
          <p:cNvPr id="7" name="TextBox 6">
            <a:extLst>
              <a:ext uri="{FF2B5EF4-FFF2-40B4-BE49-F238E27FC236}">
                <a16:creationId xmlns:a16="http://schemas.microsoft.com/office/drawing/2014/main" id="{E37FFE23-E1F3-F2FC-12C6-C687E6E0914F}"/>
              </a:ext>
            </a:extLst>
          </p:cNvPr>
          <p:cNvSpPr txBox="1"/>
          <p:nvPr/>
        </p:nvSpPr>
        <p:spPr>
          <a:xfrm>
            <a:off x="1375893" y="1783166"/>
            <a:ext cx="9440214" cy="4616648"/>
          </a:xfrm>
          <a:prstGeom prst="rect">
            <a:avLst/>
          </a:prstGeom>
          <a:noFill/>
        </p:spPr>
        <p:txBody>
          <a:bodyPr wrap="square" rtlCol="0">
            <a:spAutoFit/>
          </a:bodyPr>
          <a:lstStyle/>
          <a:p>
            <a:pPr algn="just" rtl="0">
              <a:lnSpc>
                <a:spcPct val="150000"/>
              </a:lnSpc>
              <a:spcBef>
                <a:spcPts val="0"/>
              </a:spcBef>
              <a:spcAft>
                <a:spcPts val="0"/>
              </a:spcAft>
            </a:pPr>
            <a:r>
              <a:rPr lang="en-US" sz="2000" b="0" i="0" u="none" strike="noStrike" dirty="0">
                <a:solidFill>
                  <a:schemeClr val="accent6">
                    <a:lumMod val="50000"/>
                  </a:schemeClr>
                </a:solidFill>
                <a:effectLst/>
                <a:latin typeface="Cambria" panose="02040503050406030204" pitchFamily="18" charset="0"/>
              </a:rPr>
              <a:t>Despite the large role of renewable sources, fossil energy sources, namely </a:t>
            </a:r>
            <a:br>
              <a:rPr lang="en-US" sz="2000" b="0" i="0" u="none" strike="noStrike" dirty="0">
                <a:solidFill>
                  <a:schemeClr val="accent6">
                    <a:lumMod val="50000"/>
                  </a:schemeClr>
                </a:solidFill>
                <a:effectLst/>
                <a:latin typeface="Cambria" panose="02040503050406030204" pitchFamily="18" charset="0"/>
              </a:rPr>
            </a:br>
            <a:r>
              <a:rPr lang="en-US" sz="2000" b="1" i="0" u="none" strike="noStrike" dirty="0">
                <a:solidFill>
                  <a:schemeClr val="accent6">
                    <a:lumMod val="50000"/>
                  </a:schemeClr>
                </a:solidFill>
                <a:effectLst/>
                <a:latin typeface="Cambria" panose="02040503050406030204" pitchFamily="18" charset="0"/>
              </a:rPr>
              <a:t>gas and oil</a:t>
            </a:r>
            <a:r>
              <a:rPr lang="en-US" sz="2000" b="0" i="0" u="none" strike="noStrike" dirty="0">
                <a:solidFill>
                  <a:schemeClr val="accent6">
                    <a:lumMod val="50000"/>
                  </a:schemeClr>
                </a:solidFill>
                <a:effectLst/>
                <a:latin typeface="Cambria" panose="02040503050406030204" pitchFamily="18" charset="0"/>
              </a:rPr>
              <a:t>, still occupy a large share in Brazil's energy mix. Brazil has established a regulatory framework that sets strict environmental and safety standards for oil and gas exploration and production. </a:t>
            </a:r>
          </a:p>
          <a:p>
            <a:pPr algn="just" rtl="0">
              <a:lnSpc>
                <a:spcPct val="150000"/>
              </a:lnSpc>
              <a:spcBef>
                <a:spcPts val="0"/>
              </a:spcBef>
              <a:spcAft>
                <a:spcPts val="0"/>
              </a:spcAft>
            </a:pPr>
            <a:endParaRPr lang="en-US" sz="2400" dirty="0">
              <a:solidFill>
                <a:srgbClr val="000000"/>
              </a:solidFill>
              <a:latin typeface="Cambria" panose="02040503050406030204" pitchFamily="18" charset="0"/>
            </a:endParaRPr>
          </a:p>
          <a:p>
            <a:pPr algn="just" rtl="0">
              <a:lnSpc>
                <a:spcPct val="150000"/>
              </a:lnSpc>
              <a:spcBef>
                <a:spcPts val="0"/>
              </a:spcBef>
              <a:spcAft>
                <a:spcPts val="0"/>
              </a:spcAft>
            </a:pPr>
            <a:r>
              <a:rPr lang="en-US" sz="2000" b="0" i="0" u="none" strike="noStrike" dirty="0">
                <a:solidFill>
                  <a:schemeClr val="accent6">
                    <a:lumMod val="50000"/>
                  </a:schemeClr>
                </a:solidFill>
                <a:effectLst/>
                <a:latin typeface="Cambria" panose="02040503050406030204" pitchFamily="18" charset="0"/>
              </a:rPr>
              <a:t>Brazil's rich oil and gas coastal and offshore areas have been called the </a:t>
            </a:r>
            <a:r>
              <a:rPr lang="en-US" sz="2000" b="1" i="0" u="none" strike="noStrike" dirty="0">
                <a:solidFill>
                  <a:schemeClr val="accent6">
                    <a:lumMod val="50000"/>
                  </a:schemeClr>
                </a:solidFill>
                <a:effectLst/>
                <a:latin typeface="Cambria" panose="02040503050406030204" pitchFamily="18" charset="0"/>
              </a:rPr>
              <a:t>"Blue Amazon”. </a:t>
            </a:r>
            <a:r>
              <a:rPr lang="en-US" sz="2000" b="0" i="0" u="none" strike="noStrike" dirty="0">
                <a:solidFill>
                  <a:schemeClr val="accent6">
                    <a:lumMod val="50000"/>
                  </a:schemeClr>
                </a:solidFill>
                <a:effectLst/>
                <a:latin typeface="Cambria" panose="02040503050406030204" pitchFamily="18" charset="0"/>
              </a:rPr>
              <a:t>The Brazilian Navy's PROMAR program is actively promoting the economic, environmental and scientific importance of these areas.</a:t>
            </a:r>
            <a:endParaRPr lang="en-US" sz="2000" b="0" dirty="0">
              <a:solidFill>
                <a:schemeClr val="accent6">
                  <a:lumMod val="50000"/>
                </a:schemeClr>
              </a:solidFill>
              <a:effectLst/>
              <a:latin typeface="Cambria" panose="02040503050406030204" pitchFamily="18" charset="0"/>
            </a:endParaRPr>
          </a:p>
          <a:p>
            <a:br>
              <a:rPr lang="en-US" sz="2400" dirty="0"/>
            </a:br>
            <a:endParaRPr lang="en-US" sz="2400" b="1" i="0" u="none" strike="noStrike" dirty="0">
              <a:solidFill>
                <a:schemeClr val="accent6">
                  <a:lumMod val="50000"/>
                </a:schemeClr>
              </a:solidFill>
              <a:effectLst/>
              <a:latin typeface="Cambria" panose="02040503050406030204" pitchFamily="18" charset="0"/>
            </a:endParaRPr>
          </a:p>
        </p:txBody>
      </p:sp>
    </p:spTree>
    <p:extLst>
      <p:ext uri="{BB962C8B-B14F-4D97-AF65-F5344CB8AC3E}">
        <p14:creationId xmlns:p14="http://schemas.microsoft.com/office/powerpoint/2010/main" val="167928549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A8FB6A-615C-3070-934E-F69FE756401A}"/>
              </a:ext>
            </a:extLst>
          </p:cNvPr>
          <p:cNvSpPr>
            <a:spLocks noGrp="1"/>
          </p:cNvSpPr>
          <p:nvPr>
            <p:ph type="title"/>
          </p:nvPr>
        </p:nvSpPr>
        <p:spPr/>
        <p:txBody>
          <a:bodyPr/>
          <a:lstStyle/>
          <a:p>
            <a:pPr algn="ctr"/>
            <a:r>
              <a:rPr lang="en-US" sz="4400" b="1" dirty="0">
                <a:solidFill>
                  <a:schemeClr val="accent6">
                    <a:lumMod val="50000"/>
                  </a:schemeClr>
                </a:solidFill>
                <a:latin typeface="Cambria" panose="02040503050406030204" pitchFamily="18" charset="0"/>
              </a:rPr>
              <a:t>Environmental Protection</a:t>
            </a:r>
            <a:endParaRPr lang="ru-RU" sz="4400" b="1" dirty="0">
              <a:solidFill>
                <a:schemeClr val="accent6">
                  <a:lumMod val="50000"/>
                </a:schemeClr>
              </a:solidFill>
              <a:latin typeface="Cambria" panose="02040503050406030204" pitchFamily="18" charset="0"/>
            </a:endParaRPr>
          </a:p>
        </p:txBody>
      </p:sp>
      <p:sp>
        <p:nvSpPr>
          <p:cNvPr id="4" name="Овал 3">
            <a:extLst>
              <a:ext uri="{FF2B5EF4-FFF2-40B4-BE49-F238E27FC236}">
                <a16:creationId xmlns:a16="http://schemas.microsoft.com/office/drawing/2014/main" id="{555DD50D-0963-6A46-2873-66994F5BB491}"/>
              </a:ext>
            </a:extLst>
          </p:cNvPr>
          <p:cNvSpPr/>
          <p:nvPr/>
        </p:nvSpPr>
        <p:spPr>
          <a:xfrm>
            <a:off x="527491" y="2331010"/>
            <a:ext cx="207135" cy="215385"/>
          </a:xfrm>
          <a:prstGeom prst="ellipse">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a:extLst>
              <a:ext uri="{FF2B5EF4-FFF2-40B4-BE49-F238E27FC236}">
                <a16:creationId xmlns:a16="http://schemas.microsoft.com/office/drawing/2014/main" id="{5F5E4228-58F1-4F54-391E-C646EF0DC810}"/>
              </a:ext>
            </a:extLst>
          </p:cNvPr>
          <p:cNvSpPr/>
          <p:nvPr/>
        </p:nvSpPr>
        <p:spPr>
          <a:xfrm>
            <a:off x="526948" y="3157404"/>
            <a:ext cx="207135" cy="215385"/>
          </a:xfrm>
          <a:prstGeom prst="ellipse">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a:extLst>
              <a:ext uri="{FF2B5EF4-FFF2-40B4-BE49-F238E27FC236}">
                <a16:creationId xmlns:a16="http://schemas.microsoft.com/office/drawing/2014/main" id="{B1428AD6-9BF3-7FE5-F638-B1564B9D3C40}"/>
              </a:ext>
            </a:extLst>
          </p:cNvPr>
          <p:cNvSpPr/>
          <p:nvPr/>
        </p:nvSpPr>
        <p:spPr>
          <a:xfrm>
            <a:off x="526398" y="920213"/>
            <a:ext cx="207135" cy="215385"/>
          </a:xfrm>
          <a:prstGeom prst="ellipse">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a:extLst>
              <a:ext uri="{FF2B5EF4-FFF2-40B4-BE49-F238E27FC236}">
                <a16:creationId xmlns:a16="http://schemas.microsoft.com/office/drawing/2014/main" id="{37C5B319-39FB-009E-8BD2-63BA15EEAD69}"/>
              </a:ext>
            </a:extLst>
          </p:cNvPr>
          <p:cNvSpPr/>
          <p:nvPr/>
        </p:nvSpPr>
        <p:spPr>
          <a:xfrm>
            <a:off x="527492" y="3983798"/>
            <a:ext cx="207135" cy="215385"/>
          </a:xfrm>
          <a:prstGeom prst="ellipse">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вал 11">
            <a:extLst>
              <a:ext uri="{FF2B5EF4-FFF2-40B4-BE49-F238E27FC236}">
                <a16:creationId xmlns:a16="http://schemas.microsoft.com/office/drawing/2014/main" id="{0D1B3477-044A-7468-B625-3566E9AB4DAD}"/>
              </a:ext>
            </a:extLst>
          </p:cNvPr>
          <p:cNvSpPr/>
          <p:nvPr/>
        </p:nvSpPr>
        <p:spPr>
          <a:xfrm>
            <a:off x="527491" y="4810192"/>
            <a:ext cx="207135" cy="215385"/>
          </a:xfrm>
          <a:prstGeom prst="ellipse">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кругленный прямоугольник 5">
            <a:extLst>
              <a:ext uri="{FF2B5EF4-FFF2-40B4-BE49-F238E27FC236}">
                <a16:creationId xmlns:a16="http://schemas.microsoft.com/office/drawing/2014/main" id="{C5ADB196-1828-8503-2F68-FD82D78E8970}"/>
              </a:ext>
            </a:extLst>
          </p:cNvPr>
          <p:cNvSpPr/>
          <p:nvPr/>
        </p:nvSpPr>
        <p:spPr>
          <a:xfrm>
            <a:off x="1017431" y="1584101"/>
            <a:ext cx="10336369" cy="4357886"/>
          </a:xfrm>
          <a:prstGeom prst="round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6">
                  <a:lumMod val="60000"/>
                  <a:lumOff val="40000"/>
                </a:schemeClr>
              </a:solidFill>
            </a:endParaRPr>
          </a:p>
        </p:txBody>
      </p:sp>
      <p:sp>
        <p:nvSpPr>
          <p:cNvPr id="7" name="TextBox 6">
            <a:extLst>
              <a:ext uri="{FF2B5EF4-FFF2-40B4-BE49-F238E27FC236}">
                <a16:creationId xmlns:a16="http://schemas.microsoft.com/office/drawing/2014/main" id="{E37FFE23-E1F3-F2FC-12C6-C687E6E0914F}"/>
              </a:ext>
            </a:extLst>
          </p:cNvPr>
          <p:cNvSpPr txBox="1"/>
          <p:nvPr/>
        </p:nvSpPr>
        <p:spPr>
          <a:xfrm>
            <a:off x="1465508" y="1690688"/>
            <a:ext cx="9440214" cy="5293757"/>
          </a:xfrm>
          <a:prstGeom prst="rect">
            <a:avLst/>
          </a:prstGeom>
          <a:noFill/>
        </p:spPr>
        <p:txBody>
          <a:bodyPr wrap="square" rtlCol="0">
            <a:spAutoFit/>
          </a:bodyPr>
          <a:lstStyle/>
          <a:p>
            <a:pPr algn="just" rtl="0">
              <a:lnSpc>
                <a:spcPct val="150000"/>
              </a:lnSpc>
              <a:spcBef>
                <a:spcPts val="0"/>
              </a:spcBef>
              <a:spcAft>
                <a:spcPts val="0"/>
              </a:spcAft>
            </a:pPr>
            <a:r>
              <a:rPr lang="en-US" sz="2000" b="0" i="0" u="none" strike="noStrike" dirty="0">
                <a:solidFill>
                  <a:schemeClr val="accent6">
                    <a:lumMod val="50000"/>
                  </a:schemeClr>
                </a:solidFill>
                <a:effectLst/>
                <a:latin typeface="Cambria" panose="02040503050406030204" pitchFamily="18" charset="0"/>
              </a:rPr>
              <a:t>Brazil is rich in natural bioresources, therefore </a:t>
            </a:r>
            <a:r>
              <a:rPr lang="en-US" sz="2000" b="1" i="0" u="none" strike="noStrike" dirty="0">
                <a:solidFill>
                  <a:schemeClr val="accent6">
                    <a:lumMod val="50000"/>
                  </a:schemeClr>
                </a:solidFill>
                <a:effectLst/>
                <a:latin typeface="Cambria" panose="02040503050406030204" pitchFamily="18" charset="0"/>
              </a:rPr>
              <a:t>the protection of ecosystems </a:t>
            </a:r>
            <a:r>
              <a:rPr lang="en-US" sz="2000" b="0" i="0" u="none" strike="noStrike" dirty="0">
                <a:solidFill>
                  <a:schemeClr val="accent6">
                    <a:lumMod val="50000"/>
                  </a:schemeClr>
                </a:solidFill>
                <a:effectLst/>
                <a:latin typeface="Cambria" panose="02040503050406030204" pitchFamily="18" charset="0"/>
              </a:rPr>
              <a:t>and the conservation of biodiversity are important aspects of the sustainable development policy in the country. </a:t>
            </a:r>
          </a:p>
          <a:p>
            <a:pPr algn="just" rtl="0">
              <a:lnSpc>
                <a:spcPct val="150000"/>
              </a:lnSpc>
              <a:spcBef>
                <a:spcPts val="0"/>
              </a:spcBef>
              <a:spcAft>
                <a:spcPts val="0"/>
              </a:spcAft>
            </a:pPr>
            <a:endParaRPr lang="en-US" sz="2000" dirty="0">
              <a:solidFill>
                <a:schemeClr val="accent6">
                  <a:lumMod val="50000"/>
                </a:schemeClr>
              </a:solidFill>
              <a:latin typeface="Cambria" panose="02040503050406030204" pitchFamily="18" charset="0"/>
            </a:endParaRPr>
          </a:p>
          <a:p>
            <a:pPr algn="just" rtl="0">
              <a:lnSpc>
                <a:spcPct val="150000"/>
              </a:lnSpc>
              <a:spcBef>
                <a:spcPts val="0"/>
              </a:spcBef>
              <a:spcAft>
                <a:spcPts val="0"/>
              </a:spcAft>
            </a:pPr>
            <a:r>
              <a:rPr lang="en-US" sz="2000" b="0" i="0" u="none" strike="noStrike" dirty="0">
                <a:solidFill>
                  <a:schemeClr val="accent6">
                    <a:lumMod val="50000"/>
                  </a:schemeClr>
                </a:solidFill>
                <a:effectLst/>
                <a:latin typeface="Cambria" panose="02040503050406030204" pitchFamily="18" charset="0"/>
              </a:rPr>
              <a:t>Water management is equally high on Brazil's sustainable development agenda Brazil accounts for </a:t>
            </a:r>
            <a:r>
              <a:rPr lang="en-US" sz="2000" i="0" u="none" strike="noStrike" dirty="0">
                <a:solidFill>
                  <a:schemeClr val="accent6">
                    <a:lumMod val="50000"/>
                  </a:schemeClr>
                </a:solidFill>
                <a:effectLst/>
                <a:latin typeface="Cambria" panose="02040503050406030204" pitchFamily="18" charset="0"/>
              </a:rPr>
              <a:t>12% of the world's fresh water. </a:t>
            </a:r>
            <a:r>
              <a:rPr lang="en-US" sz="2000" b="1" i="0" u="none" strike="noStrike" dirty="0">
                <a:solidFill>
                  <a:schemeClr val="accent6">
                    <a:lumMod val="50000"/>
                  </a:schemeClr>
                </a:solidFill>
                <a:effectLst/>
                <a:latin typeface="Cambria" panose="02040503050406030204" pitchFamily="18" charset="0"/>
              </a:rPr>
              <a:t>The coastal zone of Brazil covers approximately 514,000 km²</a:t>
            </a:r>
            <a:r>
              <a:rPr lang="en-US" sz="2000" i="0" u="none" strike="noStrike" dirty="0">
                <a:solidFill>
                  <a:schemeClr val="accent6">
                    <a:lumMod val="50000"/>
                  </a:schemeClr>
                </a:solidFill>
                <a:effectLst/>
                <a:latin typeface="Cambria" panose="02040503050406030204" pitchFamily="18" charset="0"/>
              </a:rPr>
              <a:t>. According to the 2010 demographic census, 45.7 million people, i.e. about a quarter of the country's population lived in the coastal zone. </a:t>
            </a:r>
            <a:endParaRPr lang="en-US" sz="2000" dirty="0">
              <a:solidFill>
                <a:schemeClr val="accent6">
                  <a:lumMod val="50000"/>
                </a:schemeClr>
              </a:solidFill>
              <a:effectLst/>
              <a:latin typeface="Cambria" panose="02040503050406030204" pitchFamily="18" charset="0"/>
            </a:endParaRPr>
          </a:p>
          <a:p>
            <a:br>
              <a:rPr lang="en-US" sz="2000" dirty="0">
                <a:solidFill>
                  <a:schemeClr val="accent6">
                    <a:lumMod val="50000"/>
                  </a:schemeClr>
                </a:solidFill>
                <a:latin typeface="Cambria" panose="02040503050406030204" pitchFamily="18" charset="0"/>
              </a:rPr>
            </a:br>
            <a:br>
              <a:rPr lang="en-US" sz="2400" dirty="0"/>
            </a:br>
            <a:endParaRPr lang="en-US" sz="2400" b="1" i="0" u="none" strike="noStrike" dirty="0">
              <a:solidFill>
                <a:schemeClr val="accent6">
                  <a:lumMod val="50000"/>
                </a:schemeClr>
              </a:solidFill>
              <a:effectLst/>
              <a:latin typeface="Cambria" panose="02040503050406030204" pitchFamily="18" charset="0"/>
            </a:endParaRPr>
          </a:p>
        </p:txBody>
      </p:sp>
    </p:spTree>
    <p:extLst>
      <p:ext uri="{BB962C8B-B14F-4D97-AF65-F5344CB8AC3E}">
        <p14:creationId xmlns:p14="http://schemas.microsoft.com/office/powerpoint/2010/main" val="55043358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A8FB6A-615C-3070-934E-F69FE756401A}"/>
              </a:ext>
            </a:extLst>
          </p:cNvPr>
          <p:cNvSpPr>
            <a:spLocks noGrp="1"/>
          </p:cNvSpPr>
          <p:nvPr>
            <p:ph type="title"/>
          </p:nvPr>
        </p:nvSpPr>
        <p:spPr/>
        <p:txBody>
          <a:bodyPr/>
          <a:lstStyle/>
          <a:p>
            <a:pPr algn="ctr"/>
            <a:r>
              <a:rPr lang="en-US" sz="4400" b="1" dirty="0">
                <a:solidFill>
                  <a:schemeClr val="accent6">
                    <a:lumMod val="50000"/>
                  </a:schemeClr>
                </a:solidFill>
                <a:latin typeface="Cambria" panose="02040503050406030204" pitchFamily="18" charset="0"/>
              </a:rPr>
              <a:t>Sustainable Agriculture</a:t>
            </a:r>
            <a:endParaRPr lang="ru-RU" sz="4400" b="1" dirty="0">
              <a:solidFill>
                <a:schemeClr val="accent6">
                  <a:lumMod val="50000"/>
                </a:schemeClr>
              </a:solidFill>
              <a:latin typeface="Cambria" panose="02040503050406030204" pitchFamily="18" charset="0"/>
            </a:endParaRPr>
          </a:p>
        </p:txBody>
      </p:sp>
      <p:sp>
        <p:nvSpPr>
          <p:cNvPr id="4" name="Овал 3">
            <a:extLst>
              <a:ext uri="{FF2B5EF4-FFF2-40B4-BE49-F238E27FC236}">
                <a16:creationId xmlns:a16="http://schemas.microsoft.com/office/drawing/2014/main" id="{555DD50D-0963-6A46-2873-66994F5BB491}"/>
              </a:ext>
            </a:extLst>
          </p:cNvPr>
          <p:cNvSpPr/>
          <p:nvPr/>
        </p:nvSpPr>
        <p:spPr>
          <a:xfrm>
            <a:off x="527491" y="2331010"/>
            <a:ext cx="207135" cy="215385"/>
          </a:xfrm>
          <a:prstGeom prst="ellipse">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a:extLst>
              <a:ext uri="{FF2B5EF4-FFF2-40B4-BE49-F238E27FC236}">
                <a16:creationId xmlns:a16="http://schemas.microsoft.com/office/drawing/2014/main" id="{5F5E4228-58F1-4F54-391E-C646EF0DC810}"/>
              </a:ext>
            </a:extLst>
          </p:cNvPr>
          <p:cNvSpPr/>
          <p:nvPr/>
        </p:nvSpPr>
        <p:spPr>
          <a:xfrm>
            <a:off x="526948" y="3157404"/>
            <a:ext cx="207135" cy="215385"/>
          </a:xfrm>
          <a:prstGeom prst="ellipse">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a:extLst>
              <a:ext uri="{FF2B5EF4-FFF2-40B4-BE49-F238E27FC236}">
                <a16:creationId xmlns:a16="http://schemas.microsoft.com/office/drawing/2014/main" id="{B1428AD6-9BF3-7FE5-F638-B1564B9D3C40}"/>
              </a:ext>
            </a:extLst>
          </p:cNvPr>
          <p:cNvSpPr/>
          <p:nvPr/>
        </p:nvSpPr>
        <p:spPr>
          <a:xfrm>
            <a:off x="526947" y="3983798"/>
            <a:ext cx="207135" cy="215385"/>
          </a:xfrm>
          <a:prstGeom prst="ellipse">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a:extLst>
              <a:ext uri="{FF2B5EF4-FFF2-40B4-BE49-F238E27FC236}">
                <a16:creationId xmlns:a16="http://schemas.microsoft.com/office/drawing/2014/main" id="{37C5B319-39FB-009E-8BD2-63BA15EEAD69}"/>
              </a:ext>
            </a:extLst>
          </p:cNvPr>
          <p:cNvSpPr/>
          <p:nvPr/>
        </p:nvSpPr>
        <p:spPr>
          <a:xfrm>
            <a:off x="526947" y="920213"/>
            <a:ext cx="207135" cy="215385"/>
          </a:xfrm>
          <a:prstGeom prst="ellipse">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вал 11">
            <a:extLst>
              <a:ext uri="{FF2B5EF4-FFF2-40B4-BE49-F238E27FC236}">
                <a16:creationId xmlns:a16="http://schemas.microsoft.com/office/drawing/2014/main" id="{0D1B3477-044A-7468-B625-3566E9AB4DAD}"/>
              </a:ext>
            </a:extLst>
          </p:cNvPr>
          <p:cNvSpPr/>
          <p:nvPr/>
        </p:nvSpPr>
        <p:spPr>
          <a:xfrm>
            <a:off x="527491" y="4810192"/>
            <a:ext cx="207135" cy="215385"/>
          </a:xfrm>
          <a:prstGeom prst="ellipse">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кругленный прямоугольник 5">
            <a:extLst>
              <a:ext uri="{FF2B5EF4-FFF2-40B4-BE49-F238E27FC236}">
                <a16:creationId xmlns:a16="http://schemas.microsoft.com/office/drawing/2014/main" id="{C5ADB196-1828-8503-2F68-FD82D78E8970}"/>
              </a:ext>
            </a:extLst>
          </p:cNvPr>
          <p:cNvSpPr/>
          <p:nvPr/>
        </p:nvSpPr>
        <p:spPr>
          <a:xfrm>
            <a:off x="1017431" y="1584101"/>
            <a:ext cx="10336369" cy="4357886"/>
          </a:xfrm>
          <a:prstGeom prst="roundRect">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6">
                  <a:lumMod val="60000"/>
                  <a:lumOff val="40000"/>
                </a:schemeClr>
              </a:solidFill>
            </a:endParaRPr>
          </a:p>
        </p:txBody>
      </p:sp>
      <p:sp>
        <p:nvSpPr>
          <p:cNvPr id="7" name="TextBox 6">
            <a:extLst>
              <a:ext uri="{FF2B5EF4-FFF2-40B4-BE49-F238E27FC236}">
                <a16:creationId xmlns:a16="http://schemas.microsoft.com/office/drawing/2014/main" id="{E37FFE23-E1F3-F2FC-12C6-C687E6E0914F}"/>
              </a:ext>
            </a:extLst>
          </p:cNvPr>
          <p:cNvSpPr txBox="1"/>
          <p:nvPr/>
        </p:nvSpPr>
        <p:spPr>
          <a:xfrm>
            <a:off x="1465508" y="2549951"/>
            <a:ext cx="9440214" cy="3754874"/>
          </a:xfrm>
          <a:prstGeom prst="rect">
            <a:avLst/>
          </a:prstGeom>
          <a:noFill/>
        </p:spPr>
        <p:txBody>
          <a:bodyPr wrap="square" rtlCol="0">
            <a:spAutoFit/>
          </a:bodyPr>
          <a:lstStyle/>
          <a:p>
            <a:pPr algn="just" rtl="0">
              <a:lnSpc>
                <a:spcPct val="150000"/>
              </a:lnSpc>
              <a:spcBef>
                <a:spcPts val="0"/>
              </a:spcBef>
              <a:spcAft>
                <a:spcPts val="0"/>
              </a:spcAft>
            </a:pPr>
            <a:r>
              <a:rPr lang="en-US" sz="2000" b="0" i="0" u="none" strike="noStrike" dirty="0">
                <a:solidFill>
                  <a:schemeClr val="accent6">
                    <a:lumMod val="20000"/>
                    <a:lumOff val="80000"/>
                  </a:schemeClr>
                </a:solidFill>
                <a:effectLst/>
                <a:latin typeface="Cambria" panose="02040503050406030204" pitchFamily="18" charset="0"/>
              </a:rPr>
              <a:t>Over the past decades, Brazil has become </a:t>
            </a:r>
            <a:r>
              <a:rPr lang="en-US" sz="2000" b="1" i="0" u="none" strike="noStrike" dirty="0">
                <a:solidFill>
                  <a:schemeClr val="accent6">
                    <a:lumMod val="20000"/>
                    <a:lumOff val="80000"/>
                  </a:schemeClr>
                </a:solidFill>
                <a:effectLst/>
                <a:latin typeface="Cambria" panose="02040503050406030204" pitchFamily="18" charset="0"/>
              </a:rPr>
              <a:t>one of the world's key producers of food </a:t>
            </a:r>
            <a:r>
              <a:rPr lang="en-US" sz="2000" b="0" i="0" u="none" strike="noStrike" dirty="0">
                <a:solidFill>
                  <a:schemeClr val="accent6">
                    <a:lumMod val="20000"/>
                    <a:lumOff val="80000"/>
                  </a:schemeClr>
                </a:solidFill>
                <a:effectLst/>
                <a:latin typeface="Cambria" panose="02040503050406030204" pitchFamily="18" charset="0"/>
              </a:rPr>
              <a:t>and various raw materials (in particular, soybeans, bioethanol), whose approach to agricultural production is based on the massive implementation of scientific developments that increase agricultural productivity and is consistent with the principles. </a:t>
            </a:r>
            <a:endParaRPr lang="en-US" sz="2000" b="0" dirty="0">
              <a:solidFill>
                <a:schemeClr val="accent6">
                  <a:lumMod val="20000"/>
                  <a:lumOff val="80000"/>
                </a:schemeClr>
              </a:solidFill>
              <a:effectLst/>
              <a:latin typeface="Cambria" panose="02040503050406030204" pitchFamily="18" charset="0"/>
            </a:endParaRPr>
          </a:p>
          <a:p>
            <a:br>
              <a:rPr lang="en-US" sz="2000" dirty="0"/>
            </a:br>
            <a:br>
              <a:rPr lang="en-US" sz="2000" dirty="0">
                <a:solidFill>
                  <a:schemeClr val="accent6">
                    <a:lumMod val="50000"/>
                  </a:schemeClr>
                </a:solidFill>
                <a:latin typeface="Cambria" panose="02040503050406030204" pitchFamily="18" charset="0"/>
              </a:rPr>
            </a:br>
            <a:br>
              <a:rPr lang="en-US" sz="2400" dirty="0"/>
            </a:br>
            <a:endParaRPr lang="en-US" sz="2400" b="1" i="0" u="none" strike="noStrike" dirty="0">
              <a:solidFill>
                <a:schemeClr val="accent6">
                  <a:lumMod val="50000"/>
                </a:schemeClr>
              </a:solidFill>
              <a:effectLst/>
              <a:latin typeface="Cambria" panose="02040503050406030204" pitchFamily="18" charset="0"/>
            </a:endParaRPr>
          </a:p>
        </p:txBody>
      </p:sp>
    </p:spTree>
    <p:extLst>
      <p:ext uri="{BB962C8B-B14F-4D97-AF65-F5344CB8AC3E}">
        <p14:creationId xmlns:p14="http://schemas.microsoft.com/office/powerpoint/2010/main" val="131721553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A8FB6A-615C-3070-934E-F69FE756401A}"/>
              </a:ext>
            </a:extLst>
          </p:cNvPr>
          <p:cNvSpPr>
            <a:spLocks noGrp="1"/>
          </p:cNvSpPr>
          <p:nvPr>
            <p:ph type="title"/>
          </p:nvPr>
        </p:nvSpPr>
        <p:spPr>
          <a:xfrm>
            <a:off x="838200" y="258538"/>
            <a:ext cx="10515600" cy="1325563"/>
          </a:xfrm>
        </p:spPr>
        <p:txBody>
          <a:bodyPr>
            <a:noAutofit/>
          </a:bodyPr>
          <a:lstStyle/>
          <a:p>
            <a:pPr algn="ctr" rtl="0">
              <a:spcBef>
                <a:spcPts val="0"/>
              </a:spcBef>
              <a:spcAft>
                <a:spcPts val="0"/>
              </a:spcAft>
            </a:pPr>
            <a:r>
              <a:rPr lang="en-US" sz="3600" b="1" i="0" u="none" strike="noStrike" dirty="0">
                <a:solidFill>
                  <a:schemeClr val="accent6">
                    <a:lumMod val="50000"/>
                  </a:schemeClr>
                </a:solidFill>
                <a:effectLst/>
                <a:latin typeface="Cambria" panose="02040503050406030204" pitchFamily="18" charset="0"/>
              </a:rPr>
              <a:t>Protecting the rights of the indigenous population</a:t>
            </a:r>
            <a:endParaRPr lang="ru-RU" sz="3600" b="1" dirty="0">
              <a:solidFill>
                <a:schemeClr val="accent6">
                  <a:lumMod val="50000"/>
                </a:schemeClr>
              </a:solidFill>
              <a:latin typeface="Cambria" panose="02040503050406030204" pitchFamily="18" charset="0"/>
            </a:endParaRPr>
          </a:p>
        </p:txBody>
      </p:sp>
      <p:sp>
        <p:nvSpPr>
          <p:cNvPr id="4" name="Овал 3">
            <a:extLst>
              <a:ext uri="{FF2B5EF4-FFF2-40B4-BE49-F238E27FC236}">
                <a16:creationId xmlns:a16="http://schemas.microsoft.com/office/drawing/2014/main" id="{555DD50D-0963-6A46-2873-66994F5BB491}"/>
              </a:ext>
            </a:extLst>
          </p:cNvPr>
          <p:cNvSpPr/>
          <p:nvPr/>
        </p:nvSpPr>
        <p:spPr>
          <a:xfrm>
            <a:off x="527491" y="2331010"/>
            <a:ext cx="207135" cy="215385"/>
          </a:xfrm>
          <a:prstGeom prst="ellipse">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a:extLst>
              <a:ext uri="{FF2B5EF4-FFF2-40B4-BE49-F238E27FC236}">
                <a16:creationId xmlns:a16="http://schemas.microsoft.com/office/drawing/2014/main" id="{5F5E4228-58F1-4F54-391E-C646EF0DC810}"/>
              </a:ext>
            </a:extLst>
          </p:cNvPr>
          <p:cNvSpPr/>
          <p:nvPr/>
        </p:nvSpPr>
        <p:spPr>
          <a:xfrm>
            <a:off x="526948" y="3157404"/>
            <a:ext cx="207135" cy="215385"/>
          </a:xfrm>
          <a:prstGeom prst="ellipse">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a:extLst>
              <a:ext uri="{FF2B5EF4-FFF2-40B4-BE49-F238E27FC236}">
                <a16:creationId xmlns:a16="http://schemas.microsoft.com/office/drawing/2014/main" id="{B1428AD6-9BF3-7FE5-F638-B1564B9D3C40}"/>
              </a:ext>
            </a:extLst>
          </p:cNvPr>
          <p:cNvSpPr/>
          <p:nvPr/>
        </p:nvSpPr>
        <p:spPr>
          <a:xfrm>
            <a:off x="526947" y="3983798"/>
            <a:ext cx="207135" cy="215385"/>
          </a:xfrm>
          <a:prstGeom prst="ellipse">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a:extLst>
              <a:ext uri="{FF2B5EF4-FFF2-40B4-BE49-F238E27FC236}">
                <a16:creationId xmlns:a16="http://schemas.microsoft.com/office/drawing/2014/main" id="{37C5B319-39FB-009E-8BD2-63BA15EEAD69}"/>
              </a:ext>
            </a:extLst>
          </p:cNvPr>
          <p:cNvSpPr/>
          <p:nvPr/>
        </p:nvSpPr>
        <p:spPr>
          <a:xfrm>
            <a:off x="529630" y="4810192"/>
            <a:ext cx="207135" cy="215385"/>
          </a:xfrm>
          <a:prstGeom prst="ellipse">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вал 11">
            <a:extLst>
              <a:ext uri="{FF2B5EF4-FFF2-40B4-BE49-F238E27FC236}">
                <a16:creationId xmlns:a16="http://schemas.microsoft.com/office/drawing/2014/main" id="{0D1B3477-044A-7468-B625-3566E9AB4DAD}"/>
              </a:ext>
            </a:extLst>
          </p:cNvPr>
          <p:cNvSpPr/>
          <p:nvPr/>
        </p:nvSpPr>
        <p:spPr>
          <a:xfrm>
            <a:off x="526947" y="920213"/>
            <a:ext cx="207135" cy="215385"/>
          </a:xfrm>
          <a:prstGeom prst="ellipse">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кругленный прямоугольник 5">
            <a:extLst>
              <a:ext uri="{FF2B5EF4-FFF2-40B4-BE49-F238E27FC236}">
                <a16:creationId xmlns:a16="http://schemas.microsoft.com/office/drawing/2014/main" id="{C5ADB196-1828-8503-2F68-FD82D78E8970}"/>
              </a:ext>
            </a:extLst>
          </p:cNvPr>
          <p:cNvSpPr/>
          <p:nvPr/>
        </p:nvSpPr>
        <p:spPr>
          <a:xfrm>
            <a:off x="1017431" y="1584101"/>
            <a:ext cx="10336369" cy="4357886"/>
          </a:xfrm>
          <a:prstGeom prst="round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6">
                  <a:lumMod val="60000"/>
                  <a:lumOff val="40000"/>
                </a:schemeClr>
              </a:solidFill>
            </a:endParaRPr>
          </a:p>
        </p:txBody>
      </p:sp>
      <p:sp>
        <p:nvSpPr>
          <p:cNvPr id="7" name="TextBox 6">
            <a:extLst>
              <a:ext uri="{FF2B5EF4-FFF2-40B4-BE49-F238E27FC236}">
                <a16:creationId xmlns:a16="http://schemas.microsoft.com/office/drawing/2014/main" id="{E37FFE23-E1F3-F2FC-12C6-C687E6E0914F}"/>
              </a:ext>
            </a:extLst>
          </p:cNvPr>
          <p:cNvSpPr txBox="1"/>
          <p:nvPr/>
        </p:nvSpPr>
        <p:spPr>
          <a:xfrm>
            <a:off x="1465508" y="2331010"/>
            <a:ext cx="9440214" cy="3728585"/>
          </a:xfrm>
          <a:prstGeom prst="rect">
            <a:avLst/>
          </a:prstGeom>
          <a:noFill/>
        </p:spPr>
        <p:txBody>
          <a:bodyPr wrap="square" rtlCol="0">
            <a:spAutoFit/>
          </a:bodyPr>
          <a:lstStyle/>
          <a:p>
            <a:pPr rtl="0">
              <a:lnSpc>
                <a:spcPct val="150000"/>
              </a:lnSpc>
              <a:spcBef>
                <a:spcPts val="0"/>
              </a:spcBef>
              <a:spcAft>
                <a:spcPts val="0"/>
              </a:spcAft>
            </a:pPr>
            <a:r>
              <a:rPr lang="en-US" sz="2000" b="0" i="0" u="none" strike="noStrike" dirty="0">
                <a:solidFill>
                  <a:schemeClr val="accent6">
                    <a:lumMod val="20000"/>
                    <a:lumOff val="80000"/>
                  </a:schemeClr>
                </a:solidFill>
                <a:effectLst/>
                <a:latin typeface="Cambria" panose="02040503050406030204" pitchFamily="18" charset="0"/>
              </a:rPr>
              <a:t>According to the 2010 census, there are </a:t>
            </a:r>
            <a:r>
              <a:rPr lang="en-US" sz="2000" b="1" i="0" u="none" strike="noStrike" dirty="0">
                <a:solidFill>
                  <a:schemeClr val="accent6">
                    <a:lumMod val="20000"/>
                    <a:lumOff val="80000"/>
                  </a:schemeClr>
                </a:solidFill>
                <a:effectLst/>
                <a:latin typeface="Cambria" panose="02040503050406030204" pitchFamily="18" charset="0"/>
              </a:rPr>
              <a:t>896.9 thousand indigenous peoples </a:t>
            </a:r>
            <a:r>
              <a:rPr lang="en-US" sz="2000" b="0" i="0" u="none" strike="noStrike" dirty="0">
                <a:solidFill>
                  <a:schemeClr val="accent6">
                    <a:lumMod val="20000"/>
                    <a:lumOff val="80000"/>
                  </a:schemeClr>
                </a:solidFill>
                <a:effectLst/>
                <a:latin typeface="Cambria" panose="02040503050406030204" pitchFamily="18" charset="0"/>
              </a:rPr>
              <a:t>living in Brazil. Indigenous peoples have unique knowledge of the plants and animals of Brazil's ecosystems. Indigenous peoples also defend their interests in the preservation of natural capital in relatively isolated areas of their residence. Thus, they play an important role in the conservation of biodiversity and have to be</a:t>
            </a:r>
            <a:r>
              <a:rPr lang="ru-RU" sz="2000" b="0" i="0" u="none" strike="noStrike" dirty="0">
                <a:solidFill>
                  <a:schemeClr val="accent6">
                    <a:lumMod val="20000"/>
                    <a:lumOff val="80000"/>
                  </a:schemeClr>
                </a:solidFill>
                <a:effectLst/>
                <a:latin typeface="Cambria" panose="02040503050406030204" pitchFamily="18" charset="0"/>
              </a:rPr>
              <a:t> </a:t>
            </a:r>
            <a:r>
              <a:rPr lang="en-US" sz="2000" b="0" i="0" u="none" strike="noStrike" dirty="0">
                <a:solidFill>
                  <a:schemeClr val="accent6">
                    <a:lumMod val="20000"/>
                    <a:lumOff val="80000"/>
                  </a:schemeClr>
                </a:solidFill>
                <a:effectLst/>
                <a:latin typeface="Cambria" panose="02040503050406030204" pitchFamily="18" charset="0"/>
              </a:rPr>
              <a:t>included in the of decision-making.</a:t>
            </a:r>
            <a:br>
              <a:rPr lang="en-US" sz="2000" dirty="0">
                <a:solidFill>
                  <a:schemeClr val="accent6">
                    <a:lumMod val="20000"/>
                    <a:lumOff val="80000"/>
                  </a:schemeClr>
                </a:solidFill>
                <a:latin typeface="Cambria" panose="02040503050406030204" pitchFamily="18" charset="0"/>
              </a:rPr>
            </a:br>
            <a:br>
              <a:rPr lang="en-US" sz="2000" dirty="0">
                <a:solidFill>
                  <a:schemeClr val="accent6">
                    <a:lumMod val="20000"/>
                    <a:lumOff val="80000"/>
                  </a:schemeClr>
                </a:solidFill>
                <a:latin typeface="Cambria" panose="02040503050406030204" pitchFamily="18" charset="0"/>
              </a:rPr>
            </a:br>
            <a:endParaRPr lang="en-US" sz="2000" b="1" i="0" u="none" strike="noStrike" dirty="0">
              <a:solidFill>
                <a:schemeClr val="accent6">
                  <a:lumMod val="20000"/>
                  <a:lumOff val="80000"/>
                </a:schemeClr>
              </a:solidFill>
              <a:effectLst/>
              <a:latin typeface="Cambria" panose="02040503050406030204" pitchFamily="18" charset="0"/>
            </a:endParaRPr>
          </a:p>
        </p:txBody>
      </p:sp>
    </p:spTree>
    <p:extLst>
      <p:ext uri="{BB962C8B-B14F-4D97-AF65-F5344CB8AC3E}">
        <p14:creationId xmlns:p14="http://schemas.microsoft.com/office/powerpoint/2010/main" val="1897336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A8FB6A-615C-3070-934E-F69FE756401A}"/>
              </a:ext>
            </a:extLst>
          </p:cNvPr>
          <p:cNvSpPr>
            <a:spLocks noGrp="1"/>
          </p:cNvSpPr>
          <p:nvPr>
            <p:ph type="title"/>
          </p:nvPr>
        </p:nvSpPr>
        <p:spPr/>
        <p:txBody>
          <a:bodyPr/>
          <a:lstStyle/>
          <a:p>
            <a:r>
              <a:rPr lang="en-US" b="1" dirty="0">
                <a:solidFill>
                  <a:schemeClr val="accent6">
                    <a:lumMod val="75000"/>
                  </a:schemeClr>
                </a:solidFill>
                <a:latin typeface="Cambria" panose="02040503050406030204" pitchFamily="18" charset="0"/>
              </a:rPr>
              <a:t>Brazil’s Sustainable Development Plan</a:t>
            </a:r>
            <a:endParaRPr lang="ru-RU" b="1" dirty="0">
              <a:solidFill>
                <a:schemeClr val="accent6">
                  <a:lumMod val="75000"/>
                </a:schemeClr>
              </a:solidFill>
              <a:latin typeface="Cambria" panose="02040503050406030204" pitchFamily="18" charset="0"/>
            </a:endParaRPr>
          </a:p>
        </p:txBody>
      </p:sp>
      <p:sp>
        <p:nvSpPr>
          <p:cNvPr id="4" name="Овал 3">
            <a:extLst>
              <a:ext uri="{FF2B5EF4-FFF2-40B4-BE49-F238E27FC236}">
                <a16:creationId xmlns:a16="http://schemas.microsoft.com/office/drawing/2014/main" id="{555DD50D-0963-6A46-2873-66994F5BB491}"/>
              </a:ext>
            </a:extLst>
          </p:cNvPr>
          <p:cNvSpPr/>
          <p:nvPr/>
        </p:nvSpPr>
        <p:spPr>
          <a:xfrm>
            <a:off x="734632" y="1909629"/>
            <a:ext cx="207135" cy="215385"/>
          </a:xfrm>
          <a:prstGeom prst="ellipse">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a:extLst>
              <a:ext uri="{FF2B5EF4-FFF2-40B4-BE49-F238E27FC236}">
                <a16:creationId xmlns:a16="http://schemas.microsoft.com/office/drawing/2014/main" id="{5F5E4228-58F1-4F54-391E-C646EF0DC810}"/>
              </a:ext>
            </a:extLst>
          </p:cNvPr>
          <p:cNvSpPr/>
          <p:nvPr/>
        </p:nvSpPr>
        <p:spPr>
          <a:xfrm>
            <a:off x="734631" y="2744609"/>
            <a:ext cx="207135" cy="215385"/>
          </a:xfrm>
          <a:prstGeom prst="ellipse">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a:extLst>
              <a:ext uri="{FF2B5EF4-FFF2-40B4-BE49-F238E27FC236}">
                <a16:creationId xmlns:a16="http://schemas.microsoft.com/office/drawing/2014/main" id="{B1428AD6-9BF3-7FE5-F638-B1564B9D3C40}"/>
              </a:ext>
            </a:extLst>
          </p:cNvPr>
          <p:cNvSpPr/>
          <p:nvPr/>
        </p:nvSpPr>
        <p:spPr>
          <a:xfrm>
            <a:off x="734630" y="3579589"/>
            <a:ext cx="207135" cy="215385"/>
          </a:xfrm>
          <a:prstGeom prst="ellipse">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a:extLst>
              <a:ext uri="{FF2B5EF4-FFF2-40B4-BE49-F238E27FC236}">
                <a16:creationId xmlns:a16="http://schemas.microsoft.com/office/drawing/2014/main" id="{37C5B319-39FB-009E-8BD2-63BA15EEAD69}"/>
              </a:ext>
            </a:extLst>
          </p:cNvPr>
          <p:cNvSpPr/>
          <p:nvPr/>
        </p:nvSpPr>
        <p:spPr>
          <a:xfrm>
            <a:off x="734629" y="4414569"/>
            <a:ext cx="207135" cy="215385"/>
          </a:xfrm>
          <a:prstGeom prst="ellipse">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вал 11">
            <a:extLst>
              <a:ext uri="{FF2B5EF4-FFF2-40B4-BE49-F238E27FC236}">
                <a16:creationId xmlns:a16="http://schemas.microsoft.com/office/drawing/2014/main" id="{0D1B3477-044A-7468-B625-3566E9AB4DAD}"/>
              </a:ext>
            </a:extLst>
          </p:cNvPr>
          <p:cNvSpPr/>
          <p:nvPr/>
        </p:nvSpPr>
        <p:spPr>
          <a:xfrm>
            <a:off x="734629" y="5249549"/>
            <a:ext cx="207135" cy="215385"/>
          </a:xfrm>
          <a:prstGeom prst="ellipse">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TextBox 12">
            <a:extLst>
              <a:ext uri="{FF2B5EF4-FFF2-40B4-BE49-F238E27FC236}">
                <a16:creationId xmlns:a16="http://schemas.microsoft.com/office/drawing/2014/main" id="{36668FB1-3B1A-EB63-77DD-84ED9F0DB80F}"/>
              </a:ext>
            </a:extLst>
          </p:cNvPr>
          <p:cNvSpPr txBox="1"/>
          <p:nvPr/>
        </p:nvSpPr>
        <p:spPr>
          <a:xfrm>
            <a:off x="1700012" y="1755711"/>
            <a:ext cx="2653048" cy="523220"/>
          </a:xfrm>
          <a:prstGeom prst="rect">
            <a:avLst/>
          </a:prstGeom>
          <a:noFill/>
        </p:spPr>
        <p:txBody>
          <a:bodyPr wrap="square" rtlCol="0">
            <a:spAutoFit/>
          </a:bodyPr>
          <a:lstStyle/>
          <a:p>
            <a:r>
              <a:rPr lang="en-US" sz="2800" b="1" dirty="0">
                <a:solidFill>
                  <a:schemeClr val="accent6">
                    <a:lumMod val="60000"/>
                    <a:lumOff val="40000"/>
                  </a:schemeClr>
                </a:solidFill>
                <a:latin typeface="Cambria" panose="02040503050406030204" pitchFamily="18" charset="0"/>
              </a:rPr>
              <a:t>Clean Energy</a:t>
            </a:r>
            <a:endParaRPr lang="ru-RU" sz="2800" b="1" dirty="0">
              <a:solidFill>
                <a:schemeClr val="accent6">
                  <a:lumMod val="60000"/>
                  <a:lumOff val="40000"/>
                </a:schemeClr>
              </a:solidFill>
              <a:latin typeface="Cambria" panose="02040503050406030204" pitchFamily="18" charset="0"/>
            </a:endParaRPr>
          </a:p>
        </p:txBody>
      </p:sp>
      <p:sp>
        <p:nvSpPr>
          <p:cNvPr id="14" name="TextBox 13">
            <a:extLst>
              <a:ext uri="{FF2B5EF4-FFF2-40B4-BE49-F238E27FC236}">
                <a16:creationId xmlns:a16="http://schemas.microsoft.com/office/drawing/2014/main" id="{A966BB1B-8463-D791-FB7C-8F0FB135F4E9}"/>
              </a:ext>
            </a:extLst>
          </p:cNvPr>
          <p:cNvSpPr txBox="1"/>
          <p:nvPr/>
        </p:nvSpPr>
        <p:spPr>
          <a:xfrm>
            <a:off x="1700012" y="2590691"/>
            <a:ext cx="3541689" cy="523220"/>
          </a:xfrm>
          <a:prstGeom prst="rect">
            <a:avLst/>
          </a:prstGeom>
          <a:noFill/>
        </p:spPr>
        <p:txBody>
          <a:bodyPr wrap="square" rtlCol="0">
            <a:spAutoFit/>
          </a:bodyPr>
          <a:lstStyle/>
          <a:p>
            <a:r>
              <a:rPr lang="en-US" sz="2800" b="1" dirty="0">
                <a:solidFill>
                  <a:schemeClr val="accent6">
                    <a:lumMod val="60000"/>
                    <a:lumOff val="40000"/>
                  </a:schemeClr>
                </a:solidFill>
                <a:latin typeface="Cambria" panose="02040503050406030204" pitchFamily="18" charset="0"/>
              </a:rPr>
              <a:t>Mineral Extraction</a:t>
            </a:r>
            <a:endParaRPr lang="ru-RU" sz="2800" b="1" dirty="0">
              <a:solidFill>
                <a:schemeClr val="accent6">
                  <a:lumMod val="60000"/>
                  <a:lumOff val="40000"/>
                </a:schemeClr>
              </a:solidFill>
              <a:latin typeface="Cambria" panose="02040503050406030204" pitchFamily="18" charset="0"/>
            </a:endParaRPr>
          </a:p>
        </p:txBody>
      </p:sp>
      <p:sp>
        <p:nvSpPr>
          <p:cNvPr id="15" name="TextBox 14">
            <a:extLst>
              <a:ext uri="{FF2B5EF4-FFF2-40B4-BE49-F238E27FC236}">
                <a16:creationId xmlns:a16="http://schemas.microsoft.com/office/drawing/2014/main" id="{F1CD266B-E6E3-815D-DA02-B0982582EFCA}"/>
              </a:ext>
            </a:extLst>
          </p:cNvPr>
          <p:cNvSpPr txBox="1"/>
          <p:nvPr/>
        </p:nvSpPr>
        <p:spPr>
          <a:xfrm>
            <a:off x="1700011" y="3425671"/>
            <a:ext cx="4636395" cy="523220"/>
          </a:xfrm>
          <a:prstGeom prst="rect">
            <a:avLst/>
          </a:prstGeom>
          <a:noFill/>
        </p:spPr>
        <p:txBody>
          <a:bodyPr wrap="square" rtlCol="0">
            <a:spAutoFit/>
          </a:bodyPr>
          <a:lstStyle/>
          <a:p>
            <a:r>
              <a:rPr lang="en-US" sz="2800" b="1" dirty="0">
                <a:solidFill>
                  <a:schemeClr val="accent6">
                    <a:lumMod val="60000"/>
                    <a:lumOff val="40000"/>
                  </a:schemeClr>
                </a:solidFill>
                <a:latin typeface="Cambria" panose="02040503050406030204" pitchFamily="18" charset="0"/>
              </a:rPr>
              <a:t>Environmental Protection</a:t>
            </a:r>
            <a:endParaRPr lang="ru-RU" sz="2800" b="1" dirty="0">
              <a:solidFill>
                <a:schemeClr val="accent6">
                  <a:lumMod val="60000"/>
                  <a:lumOff val="40000"/>
                </a:schemeClr>
              </a:solidFill>
              <a:latin typeface="Cambria" panose="02040503050406030204" pitchFamily="18" charset="0"/>
            </a:endParaRPr>
          </a:p>
        </p:txBody>
      </p:sp>
      <p:sp>
        <p:nvSpPr>
          <p:cNvPr id="16" name="TextBox 15">
            <a:extLst>
              <a:ext uri="{FF2B5EF4-FFF2-40B4-BE49-F238E27FC236}">
                <a16:creationId xmlns:a16="http://schemas.microsoft.com/office/drawing/2014/main" id="{CF4C9A24-B5E3-ACA3-E428-F8D9C30FF28B}"/>
              </a:ext>
            </a:extLst>
          </p:cNvPr>
          <p:cNvSpPr txBox="1"/>
          <p:nvPr/>
        </p:nvSpPr>
        <p:spPr>
          <a:xfrm>
            <a:off x="1700012" y="4260651"/>
            <a:ext cx="4395988" cy="523220"/>
          </a:xfrm>
          <a:prstGeom prst="rect">
            <a:avLst/>
          </a:prstGeom>
          <a:noFill/>
        </p:spPr>
        <p:txBody>
          <a:bodyPr wrap="square" rtlCol="0">
            <a:spAutoFit/>
          </a:bodyPr>
          <a:lstStyle/>
          <a:p>
            <a:r>
              <a:rPr lang="en-US" sz="2800" b="1" dirty="0">
                <a:solidFill>
                  <a:schemeClr val="accent6">
                    <a:lumMod val="60000"/>
                    <a:lumOff val="40000"/>
                  </a:schemeClr>
                </a:solidFill>
                <a:latin typeface="Cambria" panose="02040503050406030204" pitchFamily="18" charset="0"/>
              </a:rPr>
              <a:t>Sustainable Agriculture</a:t>
            </a:r>
            <a:endParaRPr lang="ru-RU" sz="2800" b="1" dirty="0">
              <a:solidFill>
                <a:schemeClr val="accent6">
                  <a:lumMod val="60000"/>
                  <a:lumOff val="40000"/>
                </a:schemeClr>
              </a:solidFill>
              <a:latin typeface="Cambria" panose="02040503050406030204" pitchFamily="18" charset="0"/>
            </a:endParaRPr>
          </a:p>
        </p:txBody>
      </p:sp>
      <p:sp>
        <p:nvSpPr>
          <p:cNvPr id="17" name="TextBox 16">
            <a:extLst>
              <a:ext uri="{FF2B5EF4-FFF2-40B4-BE49-F238E27FC236}">
                <a16:creationId xmlns:a16="http://schemas.microsoft.com/office/drawing/2014/main" id="{590C539F-3E6C-ED19-B265-568397E0EC03}"/>
              </a:ext>
            </a:extLst>
          </p:cNvPr>
          <p:cNvSpPr txBox="1"/>
          <p:nvPr/>
        </p:nvSpPr>
        <p:spPr>
          <a:xfrm>
            <a:off x="1700011" y="4987880"/>
            <a:ext cx="5804080" cy="954107"/>
          </a:xfrm>
          <a:prstGeom prst="rect">
            <a:avLst/>
          </a:prstGeom>
          <a:noFill/>
        </p:spPr>
        <p:txBody>
          <a:bodyPr wrap="square" rtlCol="0">
            <a:spAutoFit/>
          </a:bodyPr>
          <a:lstStyle/>
          <a:p>
            <a:r>
              <a:rPr lang="en-US" sz="2800" b="1" dirty="0">
                <a:solidFill>
                  <a:schemeClr val="accent6">
                    <a:lumMod val="60000"/>
                    <a:lumOff val="40000"/>
                  </a:schemeClr>
                </a:solidFill>
                <a:latin typeface="Cambria" panose="02040503050406030204" pitchFamily="18" charset="0"/>
              </a:rPr>
              <a:t>Protection the Rights of the Indigenous Population</a:t>
            </a:r>
            <a:endParaRPr lang="ru-RU" sz="2800" b="1" dirty="0">
              <a:solidFill>
                <a:schemeClr val="accent6">
                  <a:lumMod val="60000"/>
                  <a:lumOff val="40000"/>
                </a:schemeClr>
              </a:solidFill>
              <a:latin typeface="Cambria" panose="02040503050406030204" pitchFamily="18" charset="0"/>
            </a:endParaRPr>
          </a:p>
        </p:txBody>
      </p:sp>
    </p:spTree>
    <p:extLst>
      <p:ext uri="{BB962C8B-B14F-4D97-AF65-F5344CB8AC3E}">
        <p14:creationId xmlns:p14="http://schemas.microsoft.com/office/powerpoint/2010/main" val="273066401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1324</TotalTime>
  <Words>650</Words>
  <Application>Microsoft Macintosh PowerPoint</Application>
  <PresentationFormat>Широкоэкранный</PresentationFormat>
  <Paragraphs>83</Paragraphs>
  <Slides>12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Calibri</vt:lpstr>
      <vt:lpstr>Calibri Light</vt:lpstr>
      <vt:lpstr>Cambria</vt:lpstr>
      <vt:lpstr>Тема Office</vt:lpstr>
      <vt:lpstr>Brazil in the Arctic Region: Prospects for Cooperation  with Russia</vt:lpstr>
      <vt:lpstr>The Presentation Plan</vt:lpstr>
      <vt:lpstr>Brazil’s Sustainable Development Plan</vt:lpstr>
      <vt:lpstr>Clean Energy</vt:lpstr>
      <vt:lpstr>Mineral Extraction</vt:lpstr>
      <vt:lpstr>Environmental Protection</vt:lpstr>
      <vt:lpstr>Sustainable Agriculture</vt:lpstr>
      <vt:lpstr>Protecting the rights of the indigenous population</vt:lpstr>
      <vt:lpstr>Brazil’s Sustainable Development Plan</vt:lpstr>
      <vt:lpstr>Презентация PowerPoint</vt:lpstr>
      <vt:lpstr>Презентация PowerPoint</vt:lpstr>
      <vt:lpstr> Prospects for Cooperation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Brazil in the Arctic Region: Prospects for Cooperation  with Russia</dc:title>
  <dc:creator>Даниил Агафонов</dc:creator>
  <cp:lastModifiedBy>Даниил Агафонов</cp:lastModifiedBy>
  <cp:revision>1</cp:revision>
  <dcterms:created xsi:type="dcterms:W3CDTF">2024-02-15T08:50:17Z</dcterms:created>
  <dcterms:modified xsi:type="dcterms:W3CDTF">2024-02-16T06:55:12Z</dcterms:modified>
</cp:coreProperties>
</file>