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Lato" panose="02000000000000000000" pitchFamily="2" charset="0"/>
      <p:regular r:id="rId10"/>
      <p:bold r:id="rId11"/>
      <p:italic r:id="rId12"/>
      <p:boldItalic r:id="rId13"/>
    </p:embeddedFont>
    <p:embeddedFont>
      <p:font typeface="Raleway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4.fntdata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font" Target="fonts/font3.fntdata" /><Relationship Id="rId17" Type="http://schemas.openxmlformats.org/officeDocument/2006/relationships/font" Target="fonts/font8.fntdata" /><Relationship Id="rId2" Type="http://schemas.openxmlformats.org/officeDocument/2006/relationships/slide" Target="slides/slide1.xml" /><Relationship Id="rId16" Type="http://schemas.openxmlformats.org/officeDocument/2006/relationships/font" Target="fonts/font7.fntdata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font" Target="fonts/font2.fntdata" /><Relationship Id="rId5" Type="http://schemas.openxmlformats.org/officeDocument/2006/relationships/slide" Target="slides/slide4.xml" /><Relationship Id="rId15" Type="http://schemas.openxmlformats.org/officeDocument/2006/relationships/font" Target="fonts/font6.fntdata" /><Relationship Id="rId10" Type="http://schemas.openxmlformats.org/officeDocument/2006/relationships/font" Target="fonts/font1.fntdata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Relationship Id="rId14" Type="http://schemas.openxmlformats.org/officeDocument/2006/relationships/font" Target="fonts/font5.fntdat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f88252dc4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f88252dc4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44fea2df1f85696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44fea2df1f85696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3736ea0bca627e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3736ea0bca627e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44fea2df1f8569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44fea2df1f8569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44fea2df1f85696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44fea2df1f85696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f88252dc4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f88252dc4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shutterstock_429987889_edited.jpg"/>
          <p:cNvPicPr preferRelativeResize="0"/>
          <p:nvPr/>
        </p:nvPicPr>
        <p:blipFill rotWithShape="1">
          <a:blip r:embed="rId2">
            <a:alphaModFix/>
          </a:blip>
          <a:srcRect t="21799" b="23591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" name="Google Shape;13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226550" y="78500"/>
            <a:ext cx="9981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latin typeface="Raleway"/>
                <a:ea typeface="Raleway"/>
                <a:cs typeface="Raleway"/>
                <a:sym typeface="Raleway"/>
              </a:rPr>
              <a:t>Конфиденциально</a:t>
            </a:r>
            <a:endParaRPr sz="6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1296767" y="78500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latin typeface="Raleway"/>
                <a:ea typeface="Raleway"/>
                <a:cs typeface="Raleway"/>
                <a:sym typeface="Raleway"/>
              </a:rPr>
              <a:t>Создано для компании </a:t>
            </a:r>
            <a:r>
              <a:rPr lang="ru" sz="600" b="1">
                <a:latin typeface="Raleway"/>
                <a:ea typeface="Raleway"/>
                <a:cs typeface="Raleway"/>
                <a:sym typeface="Raleway"/>
              </a:rPr>
              <a:t>[Название компании]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20;p2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latin typeface="Raleway"/>
                <a:ea typeface="Raleway"/>
                <a:cs typeface="Raleway"/>
                <a:sym typeface="Raleway"/>
              </a:rPr>
              <a:t>Версия 1.0</a:t>
            </a:r>
            <a:endParaRPr sz="6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11" name="Google Shape;111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11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15" name="Google Shape;115;p11">
            <a:hlinkClick r:id="" action="ppaction://noaction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6" name="Google Shape;116;p11">
            <a:hlinkClick r:id="" action="ppaction://noaction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1">
            <a:hlinkClick r:id="" action="ppaction://noaction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118;p11">
            <a:hlinkClick r:id="" action="ppaction://noaction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2" name="Google Shape;122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1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8" name="Google Shape;128;p12">
            <a:hlinkClick r:id="" action="ppaction://noaction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9" name="Google Shape;129;p12">
            <a:hlinkClick r:id="" action="ppaction://noaction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2">
            <a:hlinkClick r:id="" action="ppaction://noaction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2">
            <a:hlinkClick r:id="" action="ppaction://noaction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35" name="Google Shape;135;p13">
            <a:hlinkClick r:id="" action="ppaction://noaction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6" name="Google Shape;136;p13">
            <a:hlinkClick r:id="" action="ppaction://noaction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13">
            <a:hlinkClick r:id="" action="ppaction://noaction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" name="Google Shape;138;p13">
            <a:hlinkClick r:id="" action="ppaction://noaction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41" name="Google Shape;141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14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46" name="Google Shape;146;p14">
            <a:hlinkClick r:id="" action="ppaction://noaction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7" name="Google Shape;147;p14">
            <a:hlinkClick r:id="" action="ppaction://noaction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Google Shape;148;p14">
            <a:hlinkClick r:id="" action="ppaction://noaction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Google Shape;149;p14">
            <a:hlinkClick r:id="" action="ppaction://noaction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52" name="Google Shape;152;p15">
            <a:hlinkClick r:id="" action="ppaction://noaction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3" name="Google Shape;153;p15">
            <a:hlinkClick r:id="" action="ppaction://noaction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15">
            <a:hlinkClick r:id="" action="ppaction://noaction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15">
            <a:hlinkClick r:id="" action="ppaction://noaction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C">
  <p:cSld name="SECTION_HEADER_1"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>
            <a:spLocks noGrp="1"/>
          </p:cNvSpPr>
          <p:nvPr>
            <p:ph type="title"/>
          </p:nvPr>
        </p:nvSpPr>
        <p:spPr>
          <a:xfrm>
            <a:off x="1308150" y="1318650"/>
            <a:ext cx="71100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59" name="Google Shape;159;p16"/>
          <p:cNvSpPr txBox="1"/>
          <p:nvPr/>
        </p:nvSpPr>
        <p:spPr>
          <a:xfrm>
            <a:off x="226550" y="78500"/>
            <a:ext cx="9981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Конфиденциально</a:t>
            </a:r>
            <a:endParaRPr sz="6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1296767" y="78500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Создано для компании </a:t>
            </a:r>
            <a:r>
              <a:rPr lang="ru" sz="6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[Название компании]</a:t>
            </a:r>
            <a:endParaRPr sz="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Версия 1.0</a:t>
            </a:r>
            <a:endParaRPr sz="6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1">
  <p:cSld name="SECTION_HEADER_2">
    <p:bg>
      <p:bgPr>
        <a:solidFill>
          <a:srgbClr val="434343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64" name="Google Shape;164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68" name="Google Shape;168;p17">
            <a:hlinkClick r:id="" action="ppaction://noaction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9" name="Google Shape;169;p17">
            <a:hlinkClick r:id="" action="ppaction://noaction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Google Shape;170;p17">
            <a:hlinkClick r:id="" action="ppaction://noaction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17">
            <a:hlinkClick r:id="" action="ppaction://noaction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alt1">
  <p:cSld name="TITLE_1">
    <p:bg>
      <p:bgPr>
        <a:solidFill>
          <a:schemeClr val="l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 descr="shutterstock_429987889_edited.jpg"/>
          <p:cNvPicPr preferRelativeResize="0"/>
          <p:nvPr/>
        </p:nvPicPr>
        <p:blipFill rotWithShape="1">
          <a:blip r:embed="rId2">
            <a:alphaModFix/>
          </a:blip>
          <a:srcRect t="21799" b="23591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5" name="Google Shape;25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0" name="Google Shape;30;p3">
            <a:hlinkClick r:id="" action="ppaction://noaction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" name="Google Shape;31;p3">
            <a:hlinkClick r:id="" action="ppaction://noaction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>
            <a:hlinkClick r:id="" action="ppaction://noaction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>
            <a:hlinkClick r:id="" action="ppaction://noaction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6" name="Google Shape;3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0" name="Google Shape;40;p4">
            <a:hlinkClick r:id="" action="ppaction://noaction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4">
            <a:hlinkClick r:id="" action="ppaction://noaction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>
            <a:hlinkClick r:id="" action="ppaction://noaction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>
            <a:hlinkClick r:id="" action="ppaction://noaction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7" name="Google Shape;47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52" name="Google Shape;52;p5">
            <a:hlinkClick r:id="" action="ppaction://noaction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3" name="Google Shape;53;p5">
            <a:hlinkClick r:id="" action="ppaction://noaction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5">
            <a:hlinkClick r:id="" action="ppaction://noaction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5">
            <a:hlinkClick r:id="" action="ppaction://noaction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only">
  <p:cSld name="TITLE_AND_BODY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59" name="Google Shape;59;p6">
            <a:hlinkClick r:id="" action="ppaction://noaction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0" name="Google Shape;60;p6">
            <a:hlinkClick r:id="" action="ppaction://noaction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61;p6">
            <a:hlinkClick r:id="" action="ppaction://noaction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Google Shape;62;p6">
            <a:hlinkClick r:id="" action="ppaction://noaction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6"/>
          <p:cNvSpPr txBox="1">
            <a:spLocks noGrp="1"/>
          </p:cNvSpPr>
          <p:nvPr>
            <p:ph type="body" idx="1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>
  <p:cSld name="TITLE_AND_BODY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7" descr="shutterstock_31891705.jpg"/>
          <p:cNvPicPr preferRelativeResize="0"/>
          <p:nvPr/>
        </p:nvPicPr>
        <p:blipFill rotWithShape="1">
          <a:blip r:embed="rId2">
            <a:alphaModFix/>
          </a:blip>
          <a:srcRect t="11971" b="11971"/>
          <a:stretch/>
        </p:blipFill>
        <p:spPr>
          <a:xfrm>
            <a:off x="0" y="487825"/>
            <a:ext cx="9143999" cy="465567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8" name="Google Shape;68;p7">
            <a:hlinkClick r:id="" action="ppaction://noaction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" name="Google Shape;69;p7">
            <a:hlinkClick r:id="" action="ppaction://noaction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7">
            <a:hlinkClick r:id="" action="ppaction://noaction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7">
            <a:hlinkClick r:id="" action="ppaction://noaction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729450" y="2056375"/>
            <a:ext cx="58875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6" name="Google Shape;76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2" name="Google Shape;82;p8">
            <a:hlinkClick r:id="" action="ppaction://noaction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3" name="Google Shape;83;p8">
            <a:hlinkClick r:id="" action="ppaction://noaction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8">
            <a:hlinkClick r:id="" action="ppaction://noaction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8">
            <a:hlinkClick r:id="" action="ppaction://noaction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9" name="Google Shape;89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93" name="Google Shape;93;p9">
            <a:hlinkClick r:id="" action="ppaction://noaction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4" name="Google Shape;94;p9">
            <a:hlinkClick r:id="" action="ppaction://noaction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95;p9">
            <a:hlinkClick r:id="" action="ppaction://noaction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9">
            <a:hlinkClick r:id="" action="ppaction://noaction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1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0" name="Google Shape;100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1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05" name="Google Shape;105;p10">
            <a:hlinkClick r:id="" action="ppaction://noaction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" name="Google Shape;106;p10">
            <a:hlinkClick r:id="" action="ppaction://noaction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0">
            <a:hlinkClick r:id="" action="ppaction://noaction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10">
            <a:hlinkClick r:id="" action="ppaction://noaction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/>
          <p:nvPr/>
        </p:nvSpPr>
        <p:spPr>
          <a:xfrm>
            <a:off x="1750" y="2041500"/>
            <a:ext cx="74616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p18"/>
          <p:cNvSpPr txBox="1"/>
          <p:nvPr/>
        </p:nvSpPr>
        <p:spPr>
          <a:xfrm>
            <a:off x="1988875" y="1233925"/>
            <a:ext cx="4570200" cy="20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Перспективы и особенности   развития политической стратегии Китая в Арктическом регионе  как участника БРИКС </a:t>
            </a:r>
            <a:endParaRPr sz="24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p18"/>
          <p:cNvSpPr txBox="1"/>
          <p:nvPr/>
        </p:nvSpPr>
        <p:spPr>
          <a:xfrm>
            <a:off x="6152545" y="2847209"/>
            <a:ext cx="2818800" cy="22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Студентка группы </a:t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ММОЕА231</a:t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Ардзинба Камила Геннадьевна                         </a:t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Руководитель</a:t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Стрельникова Ирина Александровна</a:t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18"/>
          <p:cNvSpPr txBox="1"/>
          <p:nvPr/>
        </p:nvSpPr>
        <p:spPr>
          <a:xfrm>
            <a:off x="1748" y="2041498"/>
            <a:ext cx="91440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9" descr="shutterstock_429987889_edited.jpg"/>
          <p:cNvPicPr preferRelativeResize="0"/>
          <p:nvPr/>
        </p:nvPicPr>
        <p:blipFill rotWithShape="1">
          <a:blip r:embed="rId3">
            <a:alphaModFix/>
          </a:blip>
          <a:srcRect l="12609" t="85988" r="6247" b="1381"/>
          <a:stretch/>
        </p:blipFill>
        <p:spPr>
          <a:xfrm>
            <a:off x="0" y="3961025"/>
            <a:ext cx="9144000" cy="120154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9"/>
          <p:cNvSpPr txBox="1"/>
          <p:nvPr/>
        </p:nvSpPr>
        <p:spPr>
          <a:xfrm>
            <a:off x="795475" y="1436850"/>
            <a:ext cx="2173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Введение</a:t>
            </a:r>
            <a:endParaRPr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583425" y="1846325"/>
            <a:ext cx="83292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Ряд  азиатских стран являющихся “наблюдателями”  Арктического совета активно проводят арктическую политику Китай, Республика Корея и Япония. Исследование интересов, различных аспектов их деятельности позволяет выявить особенности арктической политики каждой из трёх стран. Сравнительный анализ показывает, что наряду с политическими, экономическими вопросами сотрудничества, эти страны начали уделять больше внимания вопросам противодействия новым вызовам и угрозам безопасности (терроризму и незаконной миграции), развитию конструктивного и делового взаимодействия по предотвращению чрезвычайных ситуаций, решению задач поиска и спасания в Арктике.</a:t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0" descr="shutterstock_429987889_edited.jpg"/>
          <p:cNvPicPr preferRelativeResize="0"/>
          <p:nvPr/>
        </p:nvPicPr>
        <p:blipFill rotWithShape="1">
          <a:blip r:embed="rId3">
            <a:alphaModFix/>
          </a:blip>
          <a:srcRect l="12609" t="85988" r="6247" b="1381"/>
          <a:stretch/>
        </p:blipFill>
        <p:spPr>
          <a:xfrm>
            <a:off x="0" y="3985501"/>
            <a:ext cx="9144000" cy="117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0"/>
          <p:cNvSpPr txBox="1"/>
          <p:nvPr/>
        </p:nvSpPr>
        <p:spPr>
          <a:xfrm>
            <a:off x="302200" y="901129"/>
            <a:ext cx="34656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Арктическая стратегия Китая</a:t>
            </a:r>
            <a:endParaRPr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302200" y="1292900"/>
            <a:ext cx="8054400" cy="25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</a:rPr>
              <a:t>Китай рассматривает Арктику как"общую"международную территорию. Китайские национальные научные учреждения изучали ледовые условия и состояние водных путей вдоль СМП, прошли через Центральный арктический проход, исследовали Северо-Западный проход вдоль побережья Северной Америки через Канадский арктический архипелаг и разработали арктические проекты с несколькими субарктическим и странами,включая Норвегию, Канаду и США. В рамках Национальной программыисследованийАрктикив среднем раз в два годавСеверныйЛедовитыйокеанотправляютсякрупныеэкспедиции"Арктическаястратегия:энергия,безопасность,окружающаясредаиклимат"184июля2020 года, гдестроятся ледоколы инаучно-исследовательскиесуда ледового класса.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body" idx="1"/>
          </p:nvPr>
        </p:nvSpPr>
        <p:spPr>
          <a:xfrm>
            <a:off x="727650" y="1418750"/>
            <a:ext cx="8112900" cy="25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Южной Кореи в Арктике значительно активизировалась. Наряду с созданием базы Дасан на Шпицбергене, в 2009 году Корея построила свой первый исследовательский ледокол "Араон", а в 2012 году подписала Шпицбергенскую конвенцию. Кроме того, в 2013 году Корея наконец-то получила статус наблюдателя в Арктическом совете (она подавала заявку с 2008 года) и разработала генеральный план, демонстрирующий серьезные намерения Кореи в отношении Арктики, чтобы участвовать в климатических исследованиях и экономической деятельности в арктическом регионе В 2018 году была разработана новая версия первого Генерального плана развития Арктики. Стратегический мастер-план развития Арктики был сформулирован в виде версии,Стратегический мастер-план развития Арктики,ельэтого Генерального плана-содействовать устойчивому будущему Арктики путем укрепления сотрудничества с арктическими странамии соответствующими международным и организациями в области науки,технологий и экономики.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9" name="Google Shape;199;p21" descr="shutterstock_429987889_edited.jpg"/>
          <p:cNvPicPr preferRelativeResize="0"/>
          <p:nvPr/>
        </p:nvPicPr>
        <p:blipFill rotWithShape="1">
          <a:blip r:embed="rId3">
            <a:alphaModFix/>
          </a:blip>
          <a:srcRect l="12609" t="85988" r="6247" b="1381"/>
          <a:stretch/>
        </p:blipFill>
        <p:spPr>
          <a:xfrm>
            <a:off x="0" y="4191418"/>
            <a:ext cx="9144000" cy="93089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1"/>
          <p:cNvSpPr txBox="1"/>
          <p:nvPr/>
        </p:nvSpPr>
        <p:spPr>
          <a:xfrm>
            <a:off x="727650" y="721675"/>
            <a:ext cx="39786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Арктическая стратегия Республики Корея </a:t>
            </a:r>
            <a:endParaRPr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2" descr="shutterstock_429987889_edited.jpg"/>
          <p:cNvPicPr preferRelativeResize="0"/>
          <p:nvPr/>
        </p:nvPicPr>
        <p:blipFill rotWithShape="1">
          <a:blip r:embed="rId3">
            <a:alphaModFix/>
          </a:blip>
          <a:srcRect l="12609" t="85988" r="6247" b="1381"/>
          <a:stretch/>
        </p:blipFill>
        <p:spPr>
          <a:xfrm>
            <a:off x="0" y="3835670"/>
            <a:ext cx="9144000" cy="132689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2"/>
          <p:cNvSpPr txBox="1"/>
          <p:nvPr/>
        </p:nvSpPr>
        <p:spPr>
          <a:xfrm>
            <a:off x="549557" y="753250"/>
            <a:ext cx="29862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2"/>
                </a:solidFill>
              </a:rPr>
              <a:t>Арктическая стратегия Японии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</a:endParaRPr>
          </a:p>
        </p:txBody>
      </p:sp>
      <p:sp>
        <p:nvSpPr>
          <p:cNvPr id="207" name="Google Shape;207;p22"/>
          <p:cNvSpPr txBox="1"/>
          <p:nvPr/>
        </p:nvSpPr>
        <p:spPr>
          <a:xfrm>
            <a:off x="302200" y="1524550"/>
            <a:ext cx="85080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Арктическая стратегия Японии 2015года:официальная расстановка приоритетов.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Официальная арктическая стратегия Японии подтверждаетеенамерениеукрепитьстратегические исследовательские позиции вАрктике.Предполагается,что Япония будет продвигать проектыпосозданиюисследовательскихстанцийварктическихстранах,финансировать программы поддержки молодыхученыхиреализовыватьновые инновационныеисследовательскиепроектывстранеизарубежом.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Развитие СМПявляетсяоднимиз приоритетов арктической политики Япониина2015год.Однаков документе неуказаныконкретныеэкономическиеиполитическиеинтересыЯпониив СМП.Встратегиилишьповерхностноупоминаетсяроль Токио врастущеммеждународноминтересек СМП.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/>
          <p:nvPr/>
        </p:nvSpPr>
        <p:spPr>
          <a:xfrm>
            <a:off x="1698725" y="608275"/>
            <a:ext cx="54036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2"/>
                </a:solidFill>
              </a:rPr>
              <a:t>Список использованных источников и литературы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</a:endParaRPr>
          </a:p>
        </p:txBody>
      </p:sp>
      <p:sp>
        <p:nvSpPr>
          <p:cNvPr id="213" name="Google Shape;213;p23"/>
          <p:cNvSpPr txBox="1"/>
          <p:nvPr/>
        </p:nvSpPr>
        <p:spPr>
          <a:xfrm>
            <a:off x="269825" y="1115875"/>
            <a:ext cx="8730000" cy="50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1. Новостная сводка со станции Ню-Олесунн. 38-е издание, 2016 год. С.8 URL: http://nysmac.npolar.no/nysmac/export/sites/default/files/newsletters/No38- December-2016.pdf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2. Официальный сайт Японского консорциума исследований окружающей среды Арктики. URL: https://www.jcar.org/english/menu02/ 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3. Официальная речь Министра иностранных дел Таро Коно на открытии ежегодного форума «Арктический круг 2018» в Рейкьявике, 19 октября 2018. Официальный сайт Министерства иностранных дел Японии. URL: https://www.mofa.go.jp/files/000410409.pdf 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4. Официальный сайт ЕС. EU and Arctic partners enter historic agreement to prevent unregulated fishing in high seas. URL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5. Samsung Heavy Industry http://www.samsungshi.com/Eng/Pr/news_view.aspx?Page=1&amp;Seq=1125&amp;mac =cd427d67430a6b389026b70801032204 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6. Arctic Today. https://www.arctictoday.com/maersk-container-ship-setcomplete-arctic-ocean-transit/ 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7. B.Park, S.Park. A study on international trends and Korean future strategy on Arctic research, Ocean and Polar Research., 2011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8. Официальный сайт Госсовета КНР: http://english.gov.cn/archive/white_paper/2018/01/26/content_281476026660 336.htm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000000"/>
                </a:solidFill>
              </a:rPr>
              <a:t>Благодарю за внимание!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Экран (16:9)</PresentationFormat>
  <Slides>7</Slides>
  <Notes>7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Streamline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Камила Ардзинба</cp:lastModifiedBy>
  <cp:revision>1</cp:revision>
  <dcterms:modified xsi:type="dcterms:W3CDTF">2024-03-13T19:26:16Z</dcterms:modified>
</cp:coreProperties>
</file>