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874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40005-E51E-4698-A1B9-D184589351C1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407FE-FE1F-4C87-BB13-3CAE9EB61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83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407FE-FE1F-4C87-BB13-3CAE9EB61A7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2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407FE-FE1F-4C87-BB13-3CAE9EB61A7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127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407FE-FE1F-4C87-BB13-3CAE9EB61A7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53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AE4737-CD73-48B3-8D4B-EF1F8CDEF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64B187-2AF1-4932-B0D0-6FCB9189B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245199-0CB2-46AB-831E-F3577841E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B2EA-D4E0-4095-8541-B086433F535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CF2768-25B1-4E53-A4FE-4EACC02AA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2EB5E2-B6C4-451E-823D-7F028354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C98-C04F-464D-8F59-8C4E9B2D4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71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86674-EC0E-43DB-8819-D19DFFF16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5D939E-21E1-41AF-83C4-BFBE89A4C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3E39CD-2A62-4238-9980-79486415D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B2EA-D4E0-4095-8541-B086433F535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0428D5-05F0-452D-87E6-BDF06C770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362C2E-1194-4E9B-9DA2-C798EB506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C98-C04F-464D-8F59-8C4E9B2D4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7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3F24162-9A4A-4118-922F-B6DD392C3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ACE5A2-4937-446E-B7A5-48A5E3D36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E43FE0-FF85-4F47-9C51-94CF3EA12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B2EA-D4E0-4095-8541-B086433F535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6295CD-D727-442A-98C0-0442A0EA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2A81B9-C06E-4076-B856-23C53E02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C98-C04F-464D-8F59-8C4E9B2D4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12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4AD60F-FBF4-4FC4-9D6A-C3D23C3F5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8618FD-3172-4CBA-B7A6-DDCE2F878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D1F547-8632-45C2-B3FF-7089E0DF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B2EA-D4E0-4095-8541-B086433F535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A5569D-3137-4CD9-B026-67C3B712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51EEBC-FAB3-4389-8E5D-55A6E911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C98-C04F-464D-8F59-8C4E9B2D4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2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92B15F-0800-4B07-8896-E849616DC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098DEA-92A2-4EB8-ABA5-68B9A6413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131F3C-50F3-4803-953E-C125B62EE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B2EA-D4E0-4095-8541-B086433F535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80698E-506D-472D-AB2B-B10478ED9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3BA51B-F3C8-411D-A188-2E52EE06C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C98-C04F-464D-8F59-8C4E9B2D4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99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33BC8-56CE-40D1-8103-EFD6ACA22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1FC41B-26F9-4047-8B45-86C0E95F2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585772-8514-496D-A699-6E2232BE5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A5BB73-18CF-4566-84AB-971E57335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B2EA-D4E0-4095-8541-B086433F535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845AD6-A0B6-45DB-A855-F12B59B5A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400562-B047-4B3E-869F-C6444257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C98-C04F-464D-8F59-8C4E9B2D4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30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A39C9-EDAB-469C-912D-F148B557A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747456-793A-47E1-8B03-A4D908B1D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5AA5C0-1A7E-4605-8A40-D498DB799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0038B1-2B8D-4746-9E38-D4A512B4A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DD78292-BDFA-41BB-8573-8E1CDD79E2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270DAA-B5F1-4CF9-8EA3-F06B14288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B2EA-D4E0-4095-8541-B086433F535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D3475DF-3390-4CB6-8BFB-D146DAD7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321D4BF-E9A1-4E4F-B23E-CB6D1D48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C98-C04F-464D-8F59-8C4E9B2D4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0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A2340-3E0C-470C-BCD3-EF795BB9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8227D67-1E52-4FCB-9E4D-933E19F0B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B2EA-D4E0-4095-8541-B086433F535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4FF02F-4BD3-455F-9D68-7F5E2ADB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7E792-94C6-4CD7-970F-32AC82B5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C98-C04F-464D-8F59-8C4E9B2D4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86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F7E1613-434D-4277-8EA3-DFA4482EA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B2EA-D4E0-4095-8541-B086433F535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1DE1538-AD8B-40F6-B6DF-FF702E124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7E35AC-3BE0-4F29-BB3B-0C3B1F93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C98-C04F-464D-8F59-8C4E9B2D4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3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264F5-DC31-409A-9E69-A1AA471E5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A3A527-2AE8-4DB8-AAD6-70A589414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B5D77D-D716-4AD1-BB6C-9585F38BB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FC7624-2D28-4A87-8E17-F1CDA5DFC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B2EA-D4E0-4095-8541-B086433F535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7E1A04-4D44-4BB4-B954-5EA155AF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66AB8C-E6BB-49BD-B24F-FA24F775C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C98-C04F-464D-8F59-8C4E9B2D4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02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A595B-448F-4472-B5CD-5DD6C6F73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222FD2-7FE4-49BF-B2B5-436DA9133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F8EE3D8-141F-4ED3-BCFA-B18BD6D21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5D79E0-2496-4FA6-A4EF-7F99948F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B2EA-D4E0-4095-8541-B086433F535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9051BB-0199-48BE-9267-13C07B98B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B210E8-F873-446F-8849-A586AF41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C98-C04F-464D-8F59-8C4E9B2D4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7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796FE8-0278-491D-997C-F06E8912B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A6D600-3F14-4A26-BA6E-D6238A02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E8FEFD-52E5-422D-BE73-869E06A8DC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B2EA-D4E0-4095-8541-B086433F535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A29962-F435-4C36-A350-32CEE6A58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A557AD-E258-436C-ACB9-FDA71E507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23C98-C04F-464D-8F59-8C4E9B2D46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87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2DE47C-8C05-42EA-A708-C26641EAD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4982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b="0" i="0" dirty="0">
                <a:solidFill>
                  <a:srgbClr val="000000"/>
                </a:solidFill>
                <a:effectLst/>
                <a:latin typeface="HSE Sans"/>
              </a:rPr>
              <a:t>Арктический совет и Совет Баренцева/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HSE Sans"/>
              </a:rPr>
              <a:t>Евроарктического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HSE Sans"/>
              </a:rPr>
              <a:t> региона: разные траектории развития ключевых региональных институтов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26D830-F1CC-4987-AA58-FD6078209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9625"/>
            <a:ext cx="9144000" cy="1655762"/>
          </a:xfrm>
        </p:spPr>
        <p:txBody>
          <a:bodyPr/>
          <a:lstStyle/>
          <a:p>
            <a:pPr algn="l"/>
            <a:r>
              <a:rPr lang="ru-RU" dirty="0"/>
              <a:t>Чистиков М.Н.,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HSE Sans"/>
              </a:rPr>
              <a:t>стажер-исследователь Научно-учебной лаборатории изменения климата, член НУГ </a:t>
            </a:r>
            <a:r>
              <a:rPr lang="ru-RU" b="0" i="0" dirty="0">
                <a:solidFill>
                  <a:srgbClr val="000000"/>
                </a:solidFill>
                <a:effectLst/>
                <a:latin typeface="HSE Slab"/>
              </a:rPr>
              <a:t>«БРИКС+ как площадка для сотрудничества в Арктике: проблемы, перспективы и сценарии развития»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77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5F8F1F-0021-4B6A-A722-DB9BA272E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Арктический совет и Совет Баренцев/ </a:t>
            </a:r>
            <a:r>
              <a:rPr lang="ru-RU" dirty="0" err="1"/>
              <a:t>Евроарктического</a:t>
            </a:r>
            <a:r>
              <a:rPr lang="ru-RU" dirty="0"/>
              <a:t> региона</a:t>
            </a:r>
          </a:p>
        </p:txBody>
      </p:sp>
      <p:pic>
        <p:nvPicPr>
          <p:cNvPr id="1026" name="Picture 2" descr="Россия становится председателем Арктического совета в 2021–2023 года">
            <a:extLst>
              <a:ext uri="{FF2B5EF4-FFF2-40B4-BE49-F238E27FC236}">
                <a16:creationId xmlns:a16="http://schemas.microsoft.com/office/drawing/2014/main" id="{FF517228-B143-4321-88ED-6730B143A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41869"/>
            <a:ext cx="4619520" cy="297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ИД: Россия выходит из Совета Баренцева/Евроарктического региона">
            <a:extLst>
              <a:ext uri="{FF2B5EF4-FFF2-40B4-BE49-F238E27FC236}">
                <a16:creationId xmlns:a16="http://schemas.microsoft.com/office/drawing/2014/main" id="{8851A935-CEEE-4DD2-98B7-177429535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1919" y1="53135" x2="21919" y2="56113"/>
                        <a14:foregroundMark x1="24747" y1="53135" x2="27071" y2="53448"/>
                        <a14:foregroundMark x1="37273" y1="54859" x2="36869" y2="56583"/>
                        <a14:foregroundMark x1="40404" y1="54075" x2="40505" y2="55956"/>
                        <a14:foregroundMark x1="44444" y1="53918" x2="44242" y2="55329"/>
                        <a14:foregroundMark x1="49394" y1="53918" x2="49394" y2="55329"/>
                        <a14:foregroundMark x1="51414" y1="53762" x2="51515" y2="55486"/>
                        <a14:foregroundMark x1="56162" y1="54702" x2="56263" y2="55643"/>
                        <a14:foregroundMark x1="63232" y1="54702" x2="63333" y2="54702"/>
                        <a14:foregroundMark x1="69192" y1="54389" x2="69192" y2="54389"/>
                        <a14:foregroundMark x1="66970" y1="54545" x2="66970" y2="54545"/>
                        <a14:foregroundMark x1="73030" y1="55643" x2="73030" y2="55643"/>
                        <a14:foregroundMark x1="74747" y1="55329" x2="74747" y2="55329"/>
                        <a14:foregroundMark x1="35152" y1="47649" x2="38586" y2="47649"/>
                        <a14:foregroundMark x1="29798" y1="33856" x2="66869" y2="33856"/>
                        <a14:foregroundMark x1="34242" y1="68809" x2="60707" y2="65674"/>
                        <a14:foregroundMark x1="46061" y1="47649" x2="61414" y2="47649"/>
                        <a14:foregroundMark x1="73434" y1="54232" x2="67576" y2="54389"/>
                        <a14:foregroundMark x1="74444" y1="55643" x2="73939" y2="55643"/>
                        <a14:foregroundMark x1="74646" y1="55329" x2="73636" y2="55329"/>
                        <a14:foregroundMark x1="25051" y1="63009" x2="27071" y2="63166"/>
                        <a14:foregroundMark x1="29899" y1="64107" x2="27980" y2="62853"/>
                        <a14:foregroundMark x1="22525" y1="62539" x2="24343" y2="62539"/>
                        <a14:backgroundMark x1="42626" y1="48746" x2="42626" y2="48746"/>
                        <a14:backgroundMark x1="43131" y1="44671" x2="41414" y2="49373"/>
                        <a14:backgroundMark x1="32626" y1="59561" x2="58081" y2="58307"/>
                        <a14:backgroundMark x1="68990" y1="59248" x2="43737" y2="59875"/>
                        <a14:backgroundMark x1="64848" y1="44514" x2="12828" y2="435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280" y="2341869"/>
            <a:ext cx="4619520" cy="297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54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4E4CD2-2257-4F3D-BBDB-44623A61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Хронология трансформации АС и СБЕР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D30539B-D7DE-4844-BD31-7E62832892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Арктический совет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7B23466-7A78-4BD4-B7F9-3E4D1A8EA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  <a:ln cmpd="sng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>
            <a:normAutofit fontScale="70000" lnSpcReduction="20000"/>
          </a:bodyPr>
          <a:lstStyle/>
          <a:p>
            <a:r>
              <a:rPr lang="ru-RU" dirty="0"/>
              <a:t>3 марта 2022 г. – заявление о прекращении сотрудничества с Россией.</a:t>
            </a:r>
          </a:p>
          <a:p>
            <a:r>
              <a:rPr lang="ru-RU" dirty="0"/>
              <a:t>8 июня 2022 г. – заявление о восстановлении взаимодействия по проектам без России.</a:t>
            </a:r>
          </a:p>
          <a:p>
            <a:r>
              <a:rPr lang="ru-RU" dirty="0"/>
              <a:t>11 мая 2023 г. – встреча АС в Салехарде.</a:t>
            </a:r>
          </a:p>
          <a:p>
            <a:r>
              <a:rPr lang="ru-RU" dirty="0"/>
              <a:t>15 июня 2023 г. – встреча СДЛ Норвегии с представителями рабочих групп.</a:t>
            </a:r>
          </a:p>
          <a:p>
            <a:r>
              <a:rPr lang="ru-RU" dirty="0"/>
              <a:t>3 октября 2023 г. – встреча СДЛ Норвегии с представителями организаций коренных народов.</a:t>
            </a:r>
          </a:p>
          <a:p>
            <a:r>
              <a:rPr lang="ru-RU" dirty="0"/>
              <a:t>Запуск новых проектов и инициатив. 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7D33E020-FB6D-42F1-B7C8-EEE11BEDE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Совет Баренцева/</a:t>
            </a:r>
            <a:r>
              <a:rPr lang="ru-RU" dirty="0" err="1"/>
              <a:t>Евроарктического</a:t>
            </a:r>
            <a:r>
              <a:rPr lang="ru-RU" dirty="0"/>
              <a:t> региона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06F9F08-0FF4-4184-8281-6277BA99A9F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/>
              <a:t>4 марта 2022 г. – совместное заявление о прекращении сотрудничества с Россией в рамках СБЕР.</a:t>
            </a:r>
          </a:p>
          <a:p>
            <a:r>
              <a:rPr lang="ru-RU" dirty="0"/>
              <a:t>Запуск новых проектов, кадровые перемены в секретариате и обновление официального сайта без участия России.</a:t>
            </a:r>
          </a:p>
          <a:p>
            <a:r>
              <a:rPr lang="ru-RU" dirty="0"/>
              <a:t>18 сентября 2023 г. – Россия приняла решение выйти из состава СБЕР. 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B136884-C849-4EAD-86F6-2DAA0663AB31}"/>
              </a:ext>
            </a:extLst>
          </p:cNvPr>
          <p:cNvCxnSpPr>
            <a:cxnSpLocks/>
          </p:cNvCxnSpPr>
          <p:nvPr/>
        </p:nvCxnSpPr>
        <p:spPr>
          <a:xfrm>
            <a:off x="839788" y="3773347"/>
            <a:ext cx="5157787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258DAFA-C686-4CB3-A74F-C59500A99290}"/>
              </a:ext>
            </a:extLst>
          </p:cNvPr>
          <p:cNvSpPr txBox="1"/>
          <p:nvPr/>
        </p:nvSpPr>
        <p:spPr>
          <a:xfrm rot="16200000">
            <a:off x="-234570" y="2956560"/>
            <a:ext cx="1430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Первый этап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A3D3C6-2BB4-4557-83D1-C9E99A560A37}"/>
              </a:ext>
            </a:extLst>
          </p:cNvPr>
          <p:cNvSpPr txBox="1"/>
          <p:nvPr/>
        </p:nvSpPr>
        <p:spPr>
          <a:xfrm rot="16200000">
            <a:off x="-205439" y="4843242"/>
            <a:ext cx="1361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Второй этап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44EFB7F5-AFFF-4C8B-87BF-DBEDEBABBE24}"/>
              </a:ext>
            </a:extLst>
          </p:cNvPr>
          <p:cNvCxnSpPr/>
          <p:nvPr/>
        </p:nvCxnSpPr>
        <p:spPr>
          <a:xfrm>
            <a:off x="11562080" y="2505075"/>
            <a:ext cx="0" cy="3684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33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D545C533-7DCF-4867-BE1A-08EC2B1D1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Простые и расширенные эффекты международных режимов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A7B37F39-5B0C-4F90-9AFF-66C5DDC727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Простые последствия </a:t>
            </a:r>
          </a:p>
          <a:p>
            <a:pPr marL="0" indent="0" algn="just">
              <a:buNone/>
            </a:pPr>
            <a:r>
              <a:rPr lang="ru-RU" dirty="0"/>
              <a:t>эффекты, связанные с решением тех проблемных вопросов, вокруг которых был сформирован международный институт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F98C028E-7DEB-416B-A07D-E0393F8BB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612" y="1825625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Расширенные последствия </a:t>
            </a:r>
          </a:p>
          <a:p>
            <a:pPr marL="0" indent="0" algn="just">
              <a:buNone/>
            </a:pPr>
            <a:r>
              <a:rPr lang="ru-RU" dirty="0"/>
              <a:t>все непрямые эффекты или </a:t>
            </a:r>
            <a:r>
              <a:rPr lang="ru-RU" dirty="0" err="1"/>
              <a:t>экстерналии</a:t>
            </a:r>
            <a:r>
              <a:rPr lang="ru-RU" dirty="0"/>
              <a:t> международного института. 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BAA3A2A-B27B-4303-8423-9E7849BF33CB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1825626"/>
            <a:ext cx="74612" cy="425005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76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F8B41849-FE7C-42B4-92AD-02BA3CCDE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Факторы простой эффективности</a:t>
            </a:r>
          </a:p>
        </p:txBody>
      </p:sp>
      <p:graphicFrame>
        <p:nvGraphicFramePr>
          <p:cNvPr id="16" name="Таблица 16">
            <a:extLst>
              <a:ext uri="{FF2B5EF4-FFF2-40B4-BE49-F238E27FC236}">
                <a16:creationId xmlns:a16="http://schemas.microsoft.com/office/drawing/2014/main" id="{E099AEC4-B53D-46A1-8B26-0CEEFDFAA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354121"/>
              </p:ext>
            </p:extLst>
          </p:nvPr>
        </p:nvGraphicFramePr>
        <p:xfrm>
          <a:off x="947419" y="1320799"/>
          <a:ext cx="10297161" cy="4216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2387">
                  <a:extLst>
                    <a:ext uri="{9D8B030D-6E8A-4147-A177-3AD203B41FA5}">
                      <a16:colId xmlns:a16="http://schemas.microsoft.com/office/drawing/2014/main" val="3631959055"/>
                    </a:ext>
                  </a:extLst>
                </a:gridCol>
                <a:gridCol w="3432387">
                  <a:extLst>
                    <a:ext uri="{9D8B030D-6E8A-4147-A177-3AD203B41FA5}">
                      <a16:colId xmlns:a16="http://schemas.microsoft.com/office/drawing/2014/main" val="2239029385"/>
                    </a:ext>
                  </a:extLst>
                </a:gridCol>
                <a:gridCol w="3432387">
                  <a:extLst>
                    <a:ext uri="{9D8B030D-6E8A-4147-A177-3AD203B41FA5}">
                      <a16:colId xmlns:a16="http://schemas.microsoft.com/office/drawing/2014/main" val="4286196428"/>
                    </a:ext>
                  </a:extLst>
                </a:gridCol>
              </a:tblGrid>
              <a:tr h="19021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Арктический совет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Совет Баренцева/</a:t>
                      </a:r>
                      <a:r>
                        <a:rPr lang="ru-RU" dirty="0" err="1"/>
                        <a:t>Евроарктического</a:t>
                      </a:r>
                      <a:r>
                        <a:rPr lang="ru-RU" dirty="0"/>
                        <a:t> региона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927613"/>
                  </a:ext>
                </a:extLst>
              </a:tr>
              <a:tr h="771422">
                <a:tc>
                  <a:txBody>
                    <a:bodyPr/>
                    <a:lstStyle/>
                    <a:p>
                      <a:r>
                        <a:rPr lang="ru-RU" dirty="0"/>
                        <a:t>Охват с точки зрения проблемных вопросов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Основной фокус – экология и климат.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Более широкий круг вопросов.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533054"/>
                  </a:ext>
                </a:extLst>
              </a:tr>
              <a:tr h="771422"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 стран-членов, 13 стран-наблюдателей.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 стран-членов, 9 стран-наблюдателей.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326565"/>
                  </a:ext>
                </a:extLst>
              </a:tr>
              <a:tr h="771422">
                <a:tc>
                  <a:txBody>
                    <a:bodyPr/>
                    <a:lstStyle/>
                    <a:p>
                      <a:r>
                        <a:rPr lang="ru-RU" dirty="0"/>
                        <a:t>География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Весь арктический регион.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Скандинавия и Финляндия + европейский север России.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513549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A817612-F61B-4158-B8DB-4D603392A4C6}"/>
              </a:ext>
            </a:extLst>
          </p:cNvPr>
          <p:cNvSpPr txBox="1"/>
          <p:nvPr/>
        </p:nvSpPr>
        <p:spPr>
          <a:xfrm>
            <a:off x="4836160" y="5943600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Финансирование??</a:t>
            </a:r>
          </a:p>
        </p:txBody>
      </p:sp>
    </p:spTree>
    <p:extLst>
      <p:ext uri="{BB962C8B-B14F-4D97-AF65-F5344CB8AC3E}">
        <p14:creationId xmlns:p14="http://schemas.microsoft.com/office/powerpoint/2010/main" val="25770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FDA60-59B1-42D1-9280-78E766D01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Факторы расширенной эффективности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66106070-23C2-44D0-A433-52F7C55CC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37876"/>
              </p:ext>
            </p:extLst>
          </p:nvPr>
        </p:nvGraphicFramePr>
        <p:xfrm>
          <a:off x="838200" y="1867746"/>
          <a:ext cx="9941559" cy="4106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3853">
                  <a:extLst>
                    <a:ext uri="{9D8B030D-6E8A-4147-A177-3AD203B41FA5}">
                      <a16:colId xmlns:a16="http://schemas.microsoft.com/office/drawing/2014/main" val="1750996620"/>
                    </a:ext>
                  </a:extLst>
                </a:gridCol>
                <a:gridCol w="3313853">
                  <a:extLst>
                    <a:ext uri="{9D8B030D-6E8A-4147-A177-3AD203B41FA5}">
                      <a16:colId xmlns:a16="http://schemas.microsoft.com/office/drawing/2014/main" val="4181107879"/>
                    </a:ext>
                  </a:extLst>
                </a:gridCol>
                <a:gridCol w="3313853">
                  <a:extLst>
                    <a:ext uri="{9D8B030D-6E8A-4147-A177-3AD203B41FA5}">
                      <a16:colId xmlns:a16="http://schemas.microsoft.com/office/drawing/2014/main" val="3514094398"/>
                    </a:ext>
                  </a:extLst>
                </a:gridCol>
              </a:tblGrid>
              <a:tr h="13687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Арктический совет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Совет Баренцева/</a:t>
                      </a:r>
                      <a:r>
                        <a:rPr lang="ru-RU" dirty="0" err="1"/>
                        <a:t>Евроарктического</a:t>
                      </a:r>
                      <a:r>
                        <a:rPr lang="ru-RU" dirty="0"/>
                        <a:t> региона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044097"/>
                  </a:ext>
                </a:extLst>
              </a:tr>
              <a:tr h="1368778">
                <a:tc>
                  <a:txBody>
                    <a:bodyPr/>
                    <a:lstStyle/>
                    <a:p>
                      <a:r>
                        <a:rPr lang="ru-RU" dirty="0"/>
                        <a:t>Идеология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Более практико-ориентированный институт.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Содержит идеологические элементы, утратившие смысл после 2022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033951"/>
                  </a:ext>
                </a:extLst>
              </a:tr>
              <a:tr h="1368778">
                <a:tc>
                  <a:txBody>
                    <a:bodyPr/>
                    <a:lstStyle/>
                    <a:p>
                      <a:r>
                        <a:rPr lang="ru-RU" dirty="0"/>
                        <a:t>Площадка для политических контактов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Члены: США и Россия. Встречи на уровне МИД раз в два года.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Встречи на уровне МИД также есть, но значимость для мировой политики ниже.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327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8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CC629E4-D709-4771-B61A-F39D6A813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Может быть дело не в режимах?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141546-5408-44EB-965E-2ECE9247EBE6}"/>
              </a:ext>
            </a:extLst>
          </p:cNvPr>
          <p:cNvSpPr txBox="1"/>
          <p:nvPr/>
        </p:nvSpPr>
        <p:spPr>
          <a:xfrm>
            <a:off x="5215415" y="3761433"/>
            <a:ext cx="110410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/>
              <a:t>Россия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994770-6B37-4C0D-90E0-A870CCF0BB2D}"/>
              </a:ext>
            </a:extLst>
          </p:cNvPr>
          <p:cNvSpPr txBox="1"/>
          <p:nvPr/>
        </p:nvSpPr>
        <p:spPr>
          <a:xfrm>
            <a:off x="8446323" y="2252503"/>
            <a:ext cx="16834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/>
              <a:t>Финляндия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A37B9B-6468-4020-9D74-C1A39C415735}"/>
              </a:ext>
            </a:extLst>
          </p:cNvPr>
          <p:cNvSpPr txBox="1"/>
          <p:nvPr/>
        </p:nvSpPr>
        <p:spPr>
          <a:xfrm>
            <a:off x="1676400" y="2252504"/>
            <a:ext cx="142058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/>
              <a:t>Норвегия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5C518E22-0DF0-4F26-85D4-DFD60DBBFFA9}"/>
              </a:ext>
            </a:extLst>
          </p:cNvPr>
          <p:cNvCxnSpPr>
            <a:cxnSpLocks/>
            <a:stCxn id="9" idx="2"/>
            <a:endCxn id="7" idx="0"/>
          </p:cNvCxnSpPr>
          <p:nvPr/>
        </p:nvCxnSpPr>
        <p:spPr>
          <a:xfrm>
            <a:off x="2386691" y="2714169"/>
            <a:ext cx="3380777" cy="10472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9F075472-28AB-4BB1-B0A3-4CB0283F5452}"/>
              </a:ext>
            </a:extLst>
          </p:cNvPr>
          <p:cNvCxnSpPr>
            <a:cxnSpLocks/>
            <a:stCxn id="7" idx="0"/>
            <a:endCxn id="8" idx="2"/>
          </p:cNvCxnSpPr>
          <p:nvPr/>
        </p:nvCxnSpPr>
        <p:spPr>
          <a:xfrm flipV="1">
            <a:off x="5767468" y="2714168"/>
            <a:ext cx="3520592" cy="10472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32131B4-E9EA-4807-85EC-B069734DE1E6}"/>
              </a:ext>
            </a:extLst>
          </p:cNvPr>
          <p:cNvSpPr txBox="1"/>
          <p:nvPr/>
        </p:nvSpPr>
        <p:spPr>
          <a:xfrm>
            <a:off x="8846689" y="3761433"/>
            <a:ext cx="88274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/>
              <a:t>НАТО</a:t>
            </a:r>
            <a:endParaRPr lang="ru-RU" dirty="0"/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EB24DAD5-70EE-4270-901C-5D21CEDDE95A}"/>
              </a:ext>
            </a:extLst>
          </p:cNvPr>
          <p:cNvCxnSpPr>
            <a:cxnSpLocks/>
            <a:stCxn id="20" idx="0"/>
            <a:endCxn id="8" idx="2"/>
          </p:cNvCxnSpPr>
          <p:nvPr/>
        </p:nvCxnSpPr>
        <p:spPr>
          <a:xfrm flipV="1">
            <a:off x="9288060" y="2714168"/>
            <a:ext cx="0" cy="10472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C47AFD10-8716-4645-8DD0-B95CD5126E0B}"/>
              </a:ext>
            </a:extLst>
          </p:cNvPr>
          <p:cNvCxnSpPr>
            <a:cxnSpLocks/>
            <a:stCxn id="20" idx="1"/>
            <a:endCxn id="7" idx="0"/>
          </p:cNvCxnSpPr>
          <p:nvPr/>
        </p:nvCxnSpPr>
        <p:spPr>
          <a:xfrm flipH="1" flipV="1">
            <a:off x="5767468" y="3761433"/>
            <a:ext cx="3079221" cy="2308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EF875B-D0BA-47DF-96E0-5A85FAC29579}"/>
              </a:ext>
            </a:extLst>
          </p:cNvPr>
          <p:cNvSpPr txBox="1"/>
          <p:nvPr/>
        </p:nvSpPr>
        <p:spPr>
          <a:xfrm>
            <a:off x="838200" y="5039530"/>
            <a:ext cx="6053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Динамика развития АС и СБЕР – историческая случайность?</a:t>
            </a:r>
          </a:p>
        </p:txBody>
      </p:sp>
    </p:spTree>
    <p:extLst>
      <p:ext uri="{BB962C8B-B14F-4D97-AF65-F5344CB8AC3E}">
        <p14:creationId xmlns:p14="http://schemas.microsoft.com/office/powerpoint/2010/main" val="3867390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80D8669-130C-4FB9-A434-31A1F112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3018"/>
            <a:ext cx="10515600" cy="2852737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pic>
        <p:nvPicPr>
          <p:cNvPr id="2050" name="Picture 2" descr="Новости ВсЁ Мир - Белый медведь на самом деле чёрный? Исследование и... -  iCity.life">
            <a:extLst>
              <a:ext uri="{FF2B5EF4-FFF2-40B4-BE49-F238E27FC236}">
                <a16:creationId xmlns:a16="http://schemas.microsoft.com/office/drawing/2014/main" id="{12AB513C-6FCF-449E-8E41-0E5EB4041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935" y="905828"/>
            <a:ext cx="4941570" cy="329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481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365</Words>
  <Application>Microsoft Office PowerPoint</Application>
  <PresentationFormat>Широкоэкранный</PresentationFormat>
  <Paragraphs>55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HSE Sans</vt:lpstr>
      <vt:lpstr>HSE Slab</vt:lpstr>
      <vt:lpstr>Тема Office</vt:lpstr>
      <vt:lpstr>Арктический совет и Совет Баренцева/Евроарктического региона: разные траектории развития ключевых региональных институтов</vt:lpstr>
      <vt:lpstr>Арктический совет и Совет Баренцев/ Евроарктического региона</vt:lpstr>
      <vt:lpstr>Хронология трансформации АС и СБЕР</vt:lpstr>
      <vt:lpstr>Простые и расширенные эффекты международных режимов</vt:lpstr>
      <vt:lpstr>Факторы простой эффективности</vt:lpstr>
      <vt:lpstr>Факторы расширенной эффективности</vt:lpstr>
      <vt:lpstr>Может быть дело не в режимах?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Арктический совет и Совет Баренцева/Евроарктического региона: разные траектории развития ключевых региональных институтов</dc:title>
  <dc:creator>Matvei Chistikov</dc:creator>
  <cp:lastModifiedBy>Matvei Chistikov</cp:lastModifiedBy>
  <cp:revision>20</cp:revision>
  <dcterms:created xsi:type="dcterms:W3CDTF">2024-04-18T09:02:29Z</dcterms:created>
  <dcterms:modified xsi:type="dcterms:W3CDTF">2024-04-18T13:05:05Z</dcterms:modified>
</cp:coreProperties>
</file>