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webextensions/webextension7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95" r:id="rId3"/>
    <p:sldId id="296" r:id="rId4"/>
    <p:sldId id="257" r:id="rId5"/>
    <p:sldId id="268" r:id="rId6"/>
    <p:sldId id="269" r:id="rId7"/>
    <p:sldId id="261" r:id="rId8"/>
    <p:sldId id="262" r:id="rId9"/>
    <p:sldId id="264" r:id="rId10"/>
    <p:sldId id="265" r:id="rId11"/>
    <p:sldId id="266" r:id="rId12"/>
    <p:sldId id="270" r:id="rId13"/>
    <p:sldId id="267" r:id="rId14"/>
    <p:sldId id="272" r:id="rId15"/>
    <p:sldId id="281" r:id="rId16"/>
    <p:sldId id="288" r:id="rId17"/>
    <p:sldId id="289" r:id="rId18"/>
    <p:sldId id="290" r:id="rId19"/>
    <p:sldId id="291" r:id="rId20"/>
    <p:sldId id="292" r:id="rId21"/>
    <p:sldId id="293" r:id="rId22"/>
    <p:sldId id="278" r:id="rId23"/>
    <p:sldId id="279" r:id="rId24"/>
    <p:sldId id="280" r:id="rId25"/>
    <p:sldId id="287" r:id="rId26"/>
    <p:sldId id="297" r:id="rId27"/>
    <p:sldId id="273" r:id="rId28"/>
    <p:sldId id="274" r:id="rId29"/>
    <p:sldId id="275" r:id="rId30"/>
    <p:sldId id="298" r:id="rId31"/>
    <p:sldId id="299" r:id="rId32"/>
    <p:sldId id="300" r:id="rId33"/>
    <p:sldId id="271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2"/>
    <p:restoredTop sz="93770"/>
  </p:normalViewPr>
  <p:slideViewPr>
    <p:cSldViewPr snapToGrid="0">
      <p:cViewPr varScale="1">
        <p:scale>
          <a:sx n="87" d="100"/>
          <a:sy n="87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F96CF-41DE-B949-97B0-4AAD43AA515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F6911-0033-6443-93A8-CF27C7AD5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2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6911-0033-6443-93A8-CF27C7AD52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6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6911-0033-6443-93A8-CF27C7AD52F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6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6911-0033-6443-93A8-CF27C7AD52F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6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8B740-4C3C-9EAB-729D-05A9FFFB4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C6A592-7307-B8B9-195C-04512BE75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62A3C-8155-976D-40D6-F2B3A52D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27D08-3B48-0C9D-B423-E49039A2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93EE2-1F81-D349-6D8D-BFFC4DD8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6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F4E52-36AC-0517-E479-49BF71E0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891F96-FC6E-CAE2-A830-0EB018335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A30EE-ECB2-D8C6-2E00-56D740BC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C2AC2-5422-3550-471A-8026C0A9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E84FD-A86A-4B26-9442-2822DC3D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6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0A94F3-5314-B45D-41AD-8A4A421AC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B28589-F32D-6F31-0DA5-4CE945D88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F4D2B-6B24-1B2F-8D57-6DEB1413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A1B513-30C6-0900-53D1-B0695B84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6CE2A-03E6-2CCF-6F51-1B3860AE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83543-F23F-69FE-F72F-067E3304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FD3FB-A888-B437-D45C-0C0E9DA1C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F5919-C23D-453A-7FDF-040344CCB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A6AEE-F6C6-90E7-A284-FC1FD09B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CA5A8-6D4A-435B-1A05-F20CA1E8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4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795F7-E056-B198-07D3-6ADEDC3A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BFD6F8-ACA7-38B0-129A-1DA0090F8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81E78-1407-CFAD-8C3D-7DD84A68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40510-3F6B-5F32-2AE8-FE6435F8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855690-D5DE-EE98-1A5B-74159BE9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74B8E-03D5-CE57-D365-6F199DE5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C7FA6-8418-A748-2B71-64635C7B6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A3A71-56F7-09DA-B6B3-3BDE35A2E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5E68CA-44ED-C237-FB62-72264182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1C8F0-FF1B-C16E-F9F3-A4E5116A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CB43A8-88C5-3F84-0938-8B289BBF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9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A551F-8041-2FC6-7ADC-385B4695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60F772-C960-AC67-8E8D-A1091D96F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D99109-1B02-895A-969F-8887B51A4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53C190-48E1-A1B0-F6BE-91ED023C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D0901C-2270-EB12-EF0E-3527FA173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B2396B-E214-E77D-2894-2CC1DC7E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6D01C2-9A34-00CE-3C9D-00E8AEB4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309B6F-9B08-ADCD-096C-3199DF7F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1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5EDC4-302C-3882-A162-A16AE4B8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7EFE1D-6DDF-DD2E-31BB-2D164347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701FA1-EBF2-04AD-AB65-9D5E5F30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CE2627-8E44-A847-4309-A9A6EB35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1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42DF26-24F7-BDC0-192C-A2C6E2D3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F49DE1-579E-7E2D-9A3D-7830A149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15C0B8-4B0F-FAF5-9538-923E343D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A732C-A08F-11C2-4D7A-E3F129F7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68A2F4-58DE-6E34-4396-05344E2C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CDF88-C264-E610-516D-FB41A6F3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BF75E-32B2-67BF-F6F0-AD08F94B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5390CB-32CD-2415-FA0F-0A8686E2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9E0F1-331A-03FE-BF99-16F1CA21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3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4B781-BE73-DF58-5449-61D23420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AF05ED-CD12-234F-02C1-E1314DB18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16743-16FB-F85A-128A-718F5BF8C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BA7F96-9FFE-A749-1482-83C8A812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0DD919-E400-C318-C9BE-7116A583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FA9EC6-C641-C30F-AFD1-2EF41D5C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0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70CD7-9182-048D-19A1-3CC7C2F5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6EA14-1547-5827-8A96-759FE8AA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B1228-83C1-8E76-39D6-F87BD585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67CD2-BA4C-3740-A753-AF6A860BC3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B11513-9498-C6DC-4F3E-972C02E30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0963F-1048-0F5C-899E-156FCE137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001-A245-B243-8F5C-9CD2A0A55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3.jp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11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1.png"/><Relationship Id="rId5" Type="http://schemas.openxmlformats.org/officeDocument/2006/relationships/image" Target="../media/image39.png"/><Relationship Id="rId10" Type="http://schemas.openxmlformats.org/officeDocument/2006/relationships/image" Target="../media/image8.png"/><Relationship Id="rId4" Type="http://schemas.openxmlformats.org/officeDocument/2006/relationships/image" Target="../media/image38.png"/><Relationship Id="rId9" Type="http://schemas.openxmlformats.org/officeDocument/2006/relationships/image" Target="../media/image5.pn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png"/><Relationship Id="rId18" Type="http://schemas.openxmlformats.org/officeDocument/2006/relationships/image" Target="../media/image31.png"/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12" Type="http://schemas.openxmlformats.org/officeDocument/2006/relationships/image" Target="../media/image24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7.png"/><Relationship Id="rId5" Type="http://schemas.openxmlformats.org/officeDocument/2006/relationships/image" Target="../media/image39.png"/><Relationship Id="rId15" Type="http://schemas.openxmlformats.org/officeDocument/2006/relationships/image" Target="../media/image25.png"/><Relationship Id="rId10" Type="http://schemas.openxmlformats.org/officeDocument/2006/relationships/image" Target="../media/image33.png"/><Relationship Id="rId19" Type="http://schemas.openxmlformats.org/officeDocument/2006/relationships/image" Target="../media/image29.png"/><Relationship Id="rId4" Type="http://schemas.openxmlformats.org/officeDocument/2006/relationships/image" Target="../media/image38.png"/><Relationship Id="rId9" Type="http://schemas.openxmlformats.org/officeDocument/2006/relationships/image" Target="../media/image30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51.png"/><Relationship Id="rId5" Type="http://schemas.openxmlformats.org/officeDocument/2006/relationships/image" Target="../media/image40.png"/><Relationship Id="rId10" Type="http://schemas.openxmlformats.org/officeDocument/2006/relationships/image" Target="../media/image50.png"/><Relationship Id="rId4" Type="http://schemas.openxmlformats.org/officeDocument/2006/relationships/image" Target="../media/image39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58.jpeg"/><Relationship Id="rId5" Type="http://schemas.openxmlformats.org/officeDocument/2006/relationships/image" Target="../media/image41.png"/><Relationship Id="rId10" Type="http://schemas.openxmlformats.org/officeDocument/2006/relationships/image" Target="../media/image57.png"/><Relationship Id="rId4" Type="http://schemas.openxmlformats.org/officeDocument/2006/relationships/image" Target="../media/image36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6.png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64.jpeg"/><Relationship Id="rId5" Type="http://schemas.openxmlformats.org/officeDocument/2006/relationships/image" Target="../media/image37.png"/><Relationship Id="rId10" Type="http://schemas.openxmlformats.org/officeDocument/2006/relationships/image" Target="../media/image63.jpeg"/><Relationship Id="rId4" Type="http://schemas.openxmlformats.org/officeDocument/2006/relationships/image" Target="../media/image41.png"/><Relationship Id="rId9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933E2-F1BE-BDE7-1218-7A746F98D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9670"/>
            <a:ext cx="9144000" cy="23876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Роль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Арктического совета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как гаранта международного сотрудничества в Арктике в современных условиях: проблемы и перспективы функционирования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AD3513-2B79-46EC-F04C-B27B4736F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136" y="4604171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Агафонов Даниил</a:t>
            </a: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НУГ «БРИКС+ как площадка для сотрудничества в Арктике: </a:t>
            </a: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проблемы, перспективы и сценарии развития»</a:t>
            </a: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18.04.2024</a:t>
            </a:r>
          </a:p>
        </p:txBody>
      </p:sp>
    </p:spTree>
    <p:extLst>
      <p:ext uri="{BB962C8B-B14F-4D97-AF65-F5344CB8AC3E}">
        <p14:creationId xmlns:p14="http://schemas.microsoft.com/office/powerpoint/2010/main" val="91577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лекопитающее, иллюстрация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696B38B-8F2E-FC2B-862A-188121CE5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4" r="28777" b="25976"/>
          <a:stretch/>
        </p:blipFill>
        <p:spPr>
          <a:xfrm>
            <a:off x="4449558" y="2459668"/>
            <a:ext cx="3293061" cy="2087024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D40E8E8-B9FA-A9DE-DD86-BD21ADADDFFD}"/>
              </a:ext>
            </a:extLst>
          </p:cNvPr>
          <p:cNvSpPr/>
          <p:nvPr/>
        </p:nvSpPr>
        <p:spPr>
          <a:xfrm>
            <a:off x="3613007" y="1224464"/>
            <a:ext cx="4871820" cy="4320256"/>
          </a:xfrm>
          <a:prstGeom prst="ellipse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F3C355-7921-D91D-05C2-743AC96F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214" y="710314"/>
            <a:ext cx="1005734" cy="10057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DD4BDE-DEC7-FB69-5D0B-8A1D43FE5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255" y="1537360"/>
            <a:ext cx="1005734" cy="10057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DBB0129-5DA3-5224-BA5E-AAA3AF469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147" y="1537360"/>
            <a:ext cx="1005734" cy="100573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9F29E27-FC0D-E721-1DE2-6FF0132EB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139" y="2919864"/>
            <a:ext cx="1005735" cy="10057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CDE2FA-7129-D56D-8916-78E05721F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146" y="4268932"/>
            <a:ext cx="1005735" cy="10057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95D3BC-2D9C-1CA7-AFDE-B1A3C0145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212" y="5004590"/>
            <a:ext cx="1005736" cy="10057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AFBE83-BF22-DBD6-85CB-FEF7CE5D4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9891" y="4266066"/>
            <a:ext cx="1005735" cy="10057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0791B2-F707-3F3F-56FD-B318FDCC03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4121" y="2919863"/>
            <a:ext cx="1005736" cy="100573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91ABE-8B6B-418D-8507-032EBDFBB4FE}"/>
              </a:ext>
            </a:extLst>
          </p:cNvPr>
          <p:cNvSpPr txBox="1"/>
          <p:nvPr/>
        </p:nvSpPr>
        <p:spPr>
          <a:xfrm>
            <a:off x="469406" y="1440955"/>
            <a:ext cx="236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форум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организация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6E75966-345A-48FA-1BA5-6A64F4FA4001}"/>
              </a:ext>
            </a:extLst>
          </p:cNvPr>
          <p:cNvSpPr/>
          <p:nvPr/>
        </p:nvSpPr>
        <p:spPr>
          <a:xfrm>
            <a:off x="309785" y="1731969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8041A489-BB3E-F5A0-262F-0FA68AD14BDD}"/>
              </a:ext>
            </a:extLst>
          </p:cNvPr>
          <p:cNvSpPr/>
          <p:nvPr/>
        </p:nvSpPr>
        <p:spPr>
          <a:xfrm>
            <a:off x="246139" y="3321839"/>
            <a:ext cx="125506" cy="1255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7971C9-92AA-5B1C-F1CF-2A503782DD5F}"/>
              </a:ext>
            </a:extLst>
          </p:cNvPr>
          <p:cNvSpPr txBox="1"/>
          <p:nvPr/>
        </p:nvSpPr>
        <p:spPr>
          <a:xfrm>
            <a:off x="511524" y="2783282"/>
            <a:ext cx="151560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про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людей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 не про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государства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C6F5FCE2-8E0D-C85F-09A6-270132FF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80" y="-24285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9AAAC14-847C-7012-8572-7415C751669E}"/>
              </a:ext>
            </a:extLst>
          </p:cNvPr>
          <p:cNvSpPr/>
          <p:nvPr/>
        </p:nvSpPr>
        <p:spPr>
          <a:xfrm>
            <a:off x="308892" y="5263390"/>
            <a:ext cx="125506" cy="1255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F4704E-40F4-ACE2-9EFE-CDCEC3500882}"/>
              </a:ext>
            </a:extLst>
          </p:cNvPr>
          <p:cNvSpPr txBox="1"/>
          <p:nvPr/>
        </p:nvSpPr>
        <p:spPr>
          <a:xfrm>
            <a:off x="464014" y="4985421"/>
            <a:ext cx="3193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полезный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нефункциональный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3263D430-BD74-E18B-CB71-3660823BAACB}"/>
              </a:ext>
            </a:extLst>
          </p:cNvPr>
          <p:cNvSpPr/>
          <p:nvPr/>
        </p:nvSpPr>
        <p:spPr>
          <a:xfrm>
            <a:off x="11775078" y="1782449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737501-22F1-7663-1025-E187DFBA4927}"/>
              </a:ext>
            </a:extLst>
          </p:cNvPr>
          <p:cNvSpPr txBox="1"/>
          <p:nvPr/>
        </p:nvSpPr>
        <p:spPr>
          <a:xfrm>
            <a:off x="9237397" y="1503707"/>
            <a:ext cx="253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инклюзивный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4A007C0-7DB2-E541-930F-09B059B46288}"/>
              </a:ext>
            </a:extLst>
          </p:cNvPr>
          <p:cNvSpPr/>
          <p:nvPr/>
        </p:nvSpPr>
        <p:spPr>
          <a:xfrm>
            <a:off x="11775078" y="3393842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B83A53-5D92-E276-7AF0-14295692B0BF}"/>
              </a:ext>
            </a:extLst>
          </p:cNvPr>
          <p:cNvSpPr txBox="1"/>
          <p:nvPr/>
        </p:nvSpPr>
        <p:spPr>
          <a:xfrm>
            <a:off x="8916795" y="4985421"/>
            <a:ext cx="285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климат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безопасность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A314C52-D2FE-8C0F-71C4-5180D9BD7885}"/>
              </a:ext>
            </a:extLst>
          </p:cNvPr>
          <p:cNvSpPr/>
          <p:nvPr/>
        </p:nvSpPr>
        <p:spPr>
          <a:xfrm>
            <a:off x="11727986" y="5225798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1E0E70-C1C9-C67B-D7EC-C42C64DFCD62}"/>
              </a:ext>
            </a:extLst>
          </p:cNvPr>
          <p:cNvSpPr txBox="1"/>
          <p:nvPr/>
        </p:nvSpPr>
        <p:spPr>
          <a:xfrm>
            <a:off x="9388736" y="2837955"/>
            <a:ext cx="24020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исключительность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 не про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конъюнктурность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лекопитающее, иллюстрация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696B38B-8F2E-FC2B-862A-188121CE5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4" r="28777" b="25976"/>
          <a:stretch/>
        </p:blipFill>
        <p:spPr>
          <a:xfrm>
            <a:off x="5067462" y="2878367"/>
            <a:ext cx="2156581" cy="1366764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D40E8E8-B9FA-A9DE-DD86-BD21ADADDFFD}"/>
              </a:ext>
            </a:extLst>
          </p:cNvPr>
          <p:cNvSpPr/>
          <p:nvPr/>
        </p:nvSpPr>
        <p:spPr>
          <a:xfrm>
            <a:off x="4393198" y="1971943"/>
            <a:ext cx="3344877" cy="3170010"/>
          </a:xfrm>
          <a:prstGeom prst="ellipse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F3C355-7921-D91D-05C2-743AC96F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40" y="1665704"/>
            <a:ext cx="612478" cy="6124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DD4BDE-DEC7-FB69-5D0B-8A1D43FE5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130" y="2143193"/>
            <a:ext cx="612479" cy="6124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DBB0129-5DA3-5224-BA5E-AAA3AF469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431" y="2143193"/>
            <a:ext cx="612478" cy="612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9F29E27-FC0D-E721-1DE2-6FF0132EB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072" y="3116492"/>
            <a:ext cx="612478" cy="6124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CDE2FA-7129-D56D-8916-78E05721F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3430" y="4200125"/>
            <a:ext cx="612479" cy="6124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95D3BC-2D9C-1CA7-AFDE-B1A3C0145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4840" y="4835713"/>
            <a:ext cx="612479" cy="6124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AFBE83-BF22-DBD6-85CB-FEF7CE5D4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5596" y="4200124"/>
            <a:ext cx="612479" cy="6124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0791B2-F707-3F3F-56FD-B318FDCC03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1836" y="3116492"/>
            <a:ext cx="612478" cy="61247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DC3CF0C2-0502-329A-1DFC-3FC6B5CAC1A7}"/>
              </a:ext>
            </a:extLst>
          </p:cNvPr>
          <p:cNvSpPr/>
          <p:nvPr/>
        </p:nvSpPr>
        <p:spPr>
          <a:xfrm>
            <a:off x="3135825" y="798534"/>
            <a:ext cx="5885345" cy="551682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A16FA0-1F64-EFB4-1EA8-BC73D83636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7183" y="535955"/>
            <a:ext cx="612479" cy="6124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171E9A-63F2-2548-EF52-350EEDB0DB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4840" y="6009121"/>
            <a:ext cx="612480" cy="6124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E4E88-F80C-9BF3-CB5A-50228996D6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1296" y="5613109"/>
            <a:ext cx="612478" cy="6124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2FEE1D-6427-FCF8-F2F1-F8F5DB9F75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14931" y="3116490"/>
            <a:ext cx="612480" cy="6124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36DA0D-9B0D-EAD2-1F21-CBECA089F1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5609" y="998644"/>
            <a:ext cx="612479" cy="6124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021FEE-A8E0-6B62-BAC7-4D4DD399A2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746" y="1836953"/>
            <a:ext cx="612479" cy="6124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43671C6-34AA-35D0-BC20-CCD115E2C2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53745" y="4488722"/>
            <a:ext cx="612480" cy="6124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609A5B0-6D63-DD45-E70B-2256C53164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8420" y="5613107"/>
            <a:ext cx="612480" cy="6124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31A34C-3EC3-B344-E8CA-16FD14E28EA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24917" y="4785527"/>
            <a:ext cx="612479" cy="6124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143F168-696E-E27F-9AFA-E853E6ADF8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02505" y="3513146"/>
            <a:ext cx="612479" cy="6124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57C539-5C93-A486-3ABA-D81FD3BA6FF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18677" y="2280021"/>
            <a:ext cx="612480" cy="612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C452A3-C0A9-67BB-B9B5-BE7A78BDB9C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90085" y="1224474"/>
            <a:ext cx="612479" cy="61247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9753FB0-1282-98FA-C244-BD81BA67F65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61307" y="633891"/>
            <a:ext cx="612480" cy="6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2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F97FF-F5D2-3047-796B-3E8BD61F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«Арктическая исключительность»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41D27B6-29E2-08B8-29E4-FF98714D28C7}"/>
              </a:ext>
            </a:extLst>
          </p:cNvPr>
          <p:cNvSpPr txBox="1">
            <a:spLocks/>
          </p:cNvSpPr>
          <p:nvPr/>
        </p:nvSpPr>
        <p:spPr>
          <a:xfrm>
            <a:off x="838200" y="2188737"/>
            <a:ext cx="10515600" cy="252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1) уникальный регион,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оторванный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от глобальной политической динамики</a:t>
            </a:r>
          </a:p>
          <a:p>
            <a:pPr algn="ctr"/>
            <a:endParaRPr lang="ru-RU" sz="2800" dirty="0">
              <a:solidFill>
                <a:srgbClr val="6778F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111086-BA6D-DDCF-107E-28E335B10EBB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252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2)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аполитичное пространство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регионального управления,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функционального сотрудничества и мирного сосуществования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17624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6EF5AE3-35D5-4F5A-938C-79A2AB95145E}"/>
              </a:ext>
            </a:extLst>
          </p:cNvPr>
          <p:cNvCxnSpPr/>
          <p:nvPr/>
        </p:nvCxnSpPr>
        <p:spPr>
          <a:xfrm>
            <a:off x="6123296" y="0"/>
            <a:ext cx="0" cy="697400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109EC20-E772-9829-E4F5-6C02009CB376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F3406E3-390C-F8F4-AEFD-97081DFC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21" y="1235939"/>
            <a:ext cx="4794347" cy="14372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«Арктическая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исключительность»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CA11D09-2416-791D-53D8-21AD471982CB}"/>
              </a:ext>
            </a:extLst>
          </p:cNvPr>
          <p:cNvSpPr txBox="1">
            <a:spLocks/>
          </p:cNvSpPr>
          <p:nvPr/>
        </p:nvSpPr>
        <p:spPr>
          <a:xfrm>
            <a:off x="6228505" y="1291803"/>
            <a:ext cx="5635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Интернационализация Арктики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D387CE8F-4641-93F1-F9AC-1CAB9D5338CA}"/>
              </a:ext>
            </a:extLst>
          </p:cNvPr>
          <p:cNvSpPr txBox="1">
            <a:spLocks/>
          </p:cNvSpPr>
          <p:nvPr/>
        </p:nvSpPr>
        <p:spPr>
          <a:xfrm>
            <a:off x="382140" y="4431246"/>
            <a:ext cx="5635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Балканизация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Арктики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328955A-175D-0CBB-E09E-0EB0755F797D}"/>
              </a:ext>
            </a:extLst>
          </p:cNvPr>
          <p:cNvSpPr txBox="1">
            <a:spLocks/>
          </p:cNvSpPr>
          <p:nvPr/>
        </p:nvSpPr>
        <p:spPr>
          <a:xfrm>
            <a:off x="6228505" y="4431246"/>
            <a:ext cx="5635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Детерриториализация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»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Арктики</a:t>
            </a:r>
          </a:p>
        </p:txBody>
      </p:sp>
    </p:spTree>
    <p:extLst>
      <p:ext uri="{BB962C8B-B14F-4D97-AF65-F5344CB8AC3E}">
        <p14:creationId xmlns:p14="http://schemas.microsoft.com/office/powerpoint/2010/main" val="3011390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03971-316F-ECC9-35DB-75E47C36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Ключевым элементом конструкции «арктической исключительности» является Арктический Совет</a:t>
            </a:r>
          </a:p>
        </p:txBody>
      </p:sp>
    </p:spTree>
    <p:extLst>
      <p:ext uri="{BB962C8B-B14F-4D97-AF65-F5344CB8AC3E}">
        <p14:creationId xmlns:p14="http://schemas.microsoft.com/office/powerpoint/2010/main" val="24819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390689" y="0"/>
            <a:ext cx="1801311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6" y="0"/>
            <a:ext cx="1892228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3265813" y="0"/>
            <a:ext cx="1805186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5009512" y="0"/>
            <a:ext cx="1801308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6797302" y="0"/>
            <a:ext cx="1801309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8603087" y="0"/>
            <a:ext cx="1801310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29C77A-7C01-2315-32AD-CA5B5042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274" y="424100"/>
            <a:ext cx="810146" cy="81014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4B5DBD-2608-29AB-A2E2-4ACA74D08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548" y="437332"/>
            <a:ext cx="810147" cy="8101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A4EFCF-FAAC-C042-0642-F39E971BD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851" y="424100"/>
            <a:ext cx="823379" cy="8233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3856" y="424099"/>
            <a:ext cx="810147" cy="8101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BF6F2C-8FE8-E666-39BC-DFBDDFCD7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566" y="424100"/>
            <a:ext cx="810146" cy="810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77D56-49C0-2022-296F-425F8738C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019" y="424100"/>
            <a:ext cx="790294" cy="7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2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817211" y="0"/>
            <a:ext cx="1374790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5" y="0"/>
            <a:ext cx="3942651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5345466" y="0"/>
            <a:ext cx="150107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6744043" y="0"/>
            <a:ext cx="136943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8109695" y="0"/>
            <a:ext cx="1354676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9464373" y="0"/>
            <a:ext cx="1374786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29C77A-7C01-2315-32AD-CA5B5042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30" y="424100"/>
            <a:ext cx="810146" cy="81014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4B5DBD-2608-29AB-A2E2-4ACA74D08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9" y="437332"/>
            <a:ext cx="810147" cy="8101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A4EFCF-FAAC-C042-0642-F39E971BD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102" y="424100"/>
            <a:ext cx="823379" cy="8233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0506" y="437332"/>
            <a:ext cx="810147" cy="8101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77D56-49C0-2022-296F-425F8738C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511" y="457185"/>
            <a:ext cx="790294" cy="790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9810E1-7EDB-15E0-0B31-631DFB795442}"/>
              </a:ext>
            </a:extLst>
          </p:cNvPr>
          <p:cNvSpPr txBox="1"/>
          <p:nvPr/>
        </p:nvSpPr>
        <p:spPr>
          <a:xfrm>
            <a:off x="1603747" y="352119"/>
            <a:ext cx="3546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</a:rPr>
              <a:t>Арктические государства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0F2E9A-AD90-192B-6357-88841EE7A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552" y="1338111"/>
            <a:ext cx="1005734" cy="10057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16E720-D1ED-3A6D-C6BD-0A62DA91D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905" y="1351017"/>
            <a:ext cx="1005736" cy="10057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95EAE2-89D4-A3E1-BDF9-517F906398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1552" y="2709398"/>
            <a:ext cx="1005733" cy="1005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14C4B5-2F31-947E-F0AD-92F0F3000F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3906" y="2709398"/>
            <a:ext cx="1005735" cy="10057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396971-7198-99FE-48BE-D18E28028A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1552" y="4098056"/>
            <a:ext cx="1005736" cy="10057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059E30-FC94-BD0C-25E5-3AD714F375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3905" y="4109290"/>
            <a:ext cx="1005735" cy="10057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541ECA-D9B4-9CFA-0180-1D24B26338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1552" y="5469340"/>
            <a:ext cx="1005735" cy="10057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8B4F11-996E-9684-8D6A-A42244B839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3905" y="5459576"/>
            <a:ext cx="1005734" cy="10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32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789185" y="0"/>
            <a:ext cx="1402815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5" y="0"/>
            <a:ext cx="1411897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2781524" y="0"/>
            <a:ext cx="4027072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6744043" y="0"/>
            <a:ext cx="1443262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8109695" y="0"/>
            <a:ext cx="1354676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9464373" y="0"/>
            <a:ext cx="1352839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4B5DBD-2608-29AB-A2E2-4ACA74D08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09" y="437332"/>
            <a:ext cx="810147" cy="8101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A4EFCF-FAAC-C042-0642-F39E971B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102" y="424100"/>
            <a:ext cx="823379" cy="8233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506" y="437332"/>
            <a:ext cx="810147" cy="8101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77D56-49C0-2022-296F-425F8738C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511" y="457185"/>
            <a:ext cx="790294" cy="7902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AF36B-1F40-A909-A95D-11AEFDBC1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427" y="457185"/>
            <a:ext cx="810146" cy="8101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1A6B2-240F-C940-F0C1-1FFBFF07DB48}"/>
              </a:ext>
            </a:extLst>
          </p:cNvPr>
          <p:cNvSpPr txBox="1"/>
          <p:nvPr/>
        </p:nvSpPr>
        <p:spPr>
          <a:xfrm>
            <a:off x="2893519" y="358735"/>
            <a:ext cx="3546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</a:rPr>
              <a:t>Постоянные участники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B73F0F3-D0E5-04BF-0B08-8B4FB844F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4229" y="1671577"/>
            <a:ext cx="1333302" cy="131478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880BFA-8AAB-DE44-9828-BDBF36567C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236" y="1671577"/>
            <a:ext cx="1333302" cy="131478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A00EAB7-D2B9-EA80-17D0-2F30A0FADF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4229" y="3428028"/>
            <a:ext cx="1333302" cy="131478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5DB53F8-193F-82C2-D385-5DFC48A799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236" y="3428028"/>
            <a:ext cx="1333302" cy="1314785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FE1B3CC-A186-F39F-2FA5-32BF697BF5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8023" y="5170968"/>
            <a:ext cx="1548527" cy="114120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CF584BF-2D45-B966-4D58-90E8C5E8E0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3869" y="5184480"/>
            <a:ext cx="1590848" cy="112769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64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839161" y="0"/>
            <a:ext cx="1352839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6" y="0"/>
            <a:ext cx="1445288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2781523" y="0"/>
            <a:ext cx="1389071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4160233" y="0"/>
            <a:ext cx="394946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8109695" y="0"/>
            <a:ext cx="1354676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9464373" y="0"/>
            <a:ext cx="1374786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4B5DBD-2608-29AB-A2E2-4ACA74D08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09" y="437332"/>
            <a:ext cx="810147" cy="8101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A4EFCF-FAAC-C042-0642-F39E971BD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102" y="424100"/>
            <a:ext cx="823379" cy="8233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0506" y="437332"/>
            <a:ext cx="810147" cy="8101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AF36B-1F40-A909-A95D-11AEFDBC1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427" y="457185"/>
            <a:ext cx="810146" cy="810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50737-F29A-61D8-3836-E13038AE8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0751" y="457185"/>
            <a:ext cx="810146" cy="810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C78883-6BD7-15CA-81F9-23B1AB7CC330}"/>
              </a:ext>
            </a:extLst>
          </p:cNvPr>
          <p:cNvSpPr txBox="1"/>
          <p:nvPr/>
        </p:nvSpPr>
        <p:spPr>
          <a:xfrm>
            <a:off x="4322969" y="358735"/>
            <a:ext cx="3546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</a:rPr>
              <a:t>Государства-наблюдатели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B95B86-1A7C-DEF2-4E0A-13B8B372C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378" y="1676214"/>
            <a:ext cx="612479" cy="6124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FC874D-0027-EA24-7E6D-5544C3188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7254" y="1671576"/>
            <a:ext cx="612480" cy="6124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00B838-FC21-72CA-8A5B-E090EB2DC4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1131" y="1671576"/>
            <a:ext cx="612480" cy="6124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1EAC2C-E298-523A-0626-84A6C5B9B2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3378" y="2652065"/>
            <a:ext cx="612479" cy="6124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07829E-9044-C774-85A7-8CA461C48C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3237" y="2652065"/>
            <a:ext cx="612480" cy="6124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85B442-2524-C640-E538-D60F5E79CB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1132" y="2647908"/>
            <a:ext cx="612479" cy="6124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9F90E5-F9D0-DAE8-CC5F-7E4839FC35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43378" y="3627916"/>
            <a:ext cx="612479" cy="6124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F8B7804-5C5C-010F-06A9-B946DB6FE1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7256" y="3623304"/>
            <a:ext cx="612478" cy="6124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044AC8C-A7EB-7510-4EB1-94B9E07D19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51131" y="3623304"/>
            <a:ext cx="612480" cy="6124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B63F908-E51B-7EE6-5EAB-6161BF50B9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3378" y="4569306"/>
            <a:ext cx="612480" cy="61248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CDE79B3-1720-7F69-8529-94CD69E2DF5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23237" y="4569306"/>
            <a:ext cx="612479" cy="61247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0F9CCA9-19E8-37EB-66A6-E4B7D01B361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43378" y="5510697"/>
            <a:ext cx="612480" cy="6124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DFD30CF-11CD-DBA5-5F7C-67B4C7B05A8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23236" y="5510698"/>
            <a:ext cx="612479" cy="6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61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839161" y="0"/>
            <a:ext cx="1352839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6" y="0"/>
            <a:ext cx="1458250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2781523" y="0"/>
            <a:ext cx="1393131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4160233" y="0"/>
            <a:ext cx="1393128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5538942" y="0"/>
            <a:ext cx="3925429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9464373" y="0"/>
            <a:ext cx="1374786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A4EFCF-FAAC-C042-0642-F39E971B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102" y="424100"/>
            <a:ext cx="823379" cy="8233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506" y="437332"/>
            <a:ext cx="810147" cy="8101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AF36B-1F40-A909-A95D-11AEFDBC1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427" y="457185"/>
            <a:ext cx="810146" cy="810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50737-F29A-61D8-3836-E13038AE8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751" y="457185"/>
            <a:ext cx="810146" cy="810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5F9865-B445-E320-CB36-588EF13F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386" y="477037"/>
            <a:ext cx="790294" cy="7902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EF2C22-B974-908E-3AFA-D99CB91B8607}"/>
              </a:ext>
            </a:extLst>
          </p:cNvPr>
          <p:cNvSpPr txBox="1"/>
          <p:nvPr/>
        </p:nvSpPr>
        <p:spPr>
          <a:xfrm>
            <a:off x="5728625" y="610574"/>
            <a:ext cx="354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</a:rPr>
              <a:t>Рабочие группы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3E920E7-90C1-2C42-1BC9-05AD8F4AFE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279"/>
          <a:stretch/>
        </p:blipFill>
        <p:spPr>
          <a:xfrm>
            <a:off x="5928712" y="1463942"/>
            <a:ext cx="1428451" cy="1550204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057565-271F-0393-3498-EACA21729B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541" y="1464010"/>
            <a:ext cx="1428451" cy="1550136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548046D-F9DF-0971-A77F-B9C9A71C97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9022" y="3344294"/>
            <a:ext cx="1816100" cy="1066800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1FE1942-5582-82B4-112C-8687C493599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712" t="24800" r="5109" b="15626"/>
          <a:stretch/>
        </p:blipFill>
        <p:spPr>
          <a:xfrm>
            <a:off x="7551696" y="3335871"/>
            <a:ext cx="1816100" cy="1066801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DB094CD-EF90-38F8-381C-4665F0B670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9022" y="4732820"/>
            <a:ext cx="2308744" cy="1066799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8DEC4E-A87B-8881-36CC-2042E25224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7657" y="4732820"/>
            <a:ext cx="1120139" cy="1066799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3209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1608D3-A37A-9BF4-A10F-9B980066DCE6}"/>
              </a:ext>
            </a:extLst>
          </p:cNvPr>
          <p:cNvSpPr/>
          <p:nvPr/>
        </p:nvSpPr>
        <p:spPr>
          <a:xfrm>
            <a:off x="5207000" y="382588"/>
            <a:ext cx="1778000" cy="114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3D395-37B0-9708-BE15-935AEB047C99}"/>
              </a:ext>
            </a:extLst>
          </p:cNvPr>
          <p:cNvSpPr txBox="1"/>
          <p:nvPr/>
        </p:nvSpPr>
        <p:spPr>
          <a:xfrm>
            <a:off x="317934" y="735955"/>
            <a:ext cx="11556132" cy="5386090"/>
          </a:xfrm>
          <a:prstGeom prst="rect">
            <a:avLst/>
          </a:prstGeom>
          <a:solidFill>
            <a:schemeClr val="bg1">
              <a:alpha val="8568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Различия полярных правовых режимов:</a:t>
            </a: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Антарктика –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материк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, окруженный океаном;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Арктика –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океан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, окруженный материками;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Антарктический лед –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сезонный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лед –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многолетний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«Экосистемный подход»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 сохранению экосистемы Антарктики;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Отсутствие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обязывающих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документов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по сохранению флоры и фауны Арктике;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Коренное население Антарктики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отсутствует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Коренные народы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исторически заселяли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Арктику;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Правовой режим Антарктики характеризуется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Договором об Антарктике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 отношении Арктики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уникальный договор отсутствует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, при применимости широкой правовой базы.</a:t>
            </a:r>
          </a:p>
        </p:txBody>
      </p:sp>
    </p:spTree>
    <p:extLst>
      <p:ext uri="{BB962C8B-B14F-4D97-AF65-F5344CB8AC3E}">
        <p14:creationId xmlns:p14="http://schemas.microsoft.com/office/powerpoint/2010/main" val="1196231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10789185" y="0"/>
            <a:ext cx="1402816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6" y="0"/>
            <a:ext cx="1417692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2781523" y="0"/>
            <a:ext cx="142761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4160233" y="0"/>
            <a:ext cx="1376588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5538942" y="0"/>
            <a:ext cx="1396784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6917653" y="0"/>
            <a:ext cx="3899560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A85CF9-F4E7-7DB8-EF61-B5761268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506" y="437332"/>
            <a:ext cx="810147" cy="8101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AF36B-1F40-A909-A95D-11AEFDBC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427" y="457185"/>
            <a:ext cx="810146" cy="810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50737-F29A-61D8-3836-E13038AE8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751" y="457185"/>
            <a:ext cx="810146" cy="810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5F9865-B445-E320-CB36-588EF13FA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386" y="477037"/>
            <a:ext cx="790294" cy="7902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946283-A70C-AD2E-FF36-1BDCFFD0F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168" y="477037"/>
            <a:ext cx="810147" cy="810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B600DF-2135-2C33-7EE1-48C4BBC76121}"/>
              </a:ext>
            </a:extLst>
          </p:cNvPr>
          <p:cNvSpPr txBox="1"/>
          <p:nvPr/>
        </p:nvSpPr>
        <p:spPr>
          <a:xfrm>
            <a:off x="6542884" y="466611"/>
            <a:ext cx="464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Межправительственные </a:t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организации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39846EA-23D7-AE8F-687E-6046CDCC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42" y="1764219"/>
            <a:ext cx="1312052" cy="125178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076CA84-C5E5-6BF2-266D-8CAE507D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740" y="1764218"/>
            <a:ext cx="1295127" cy="125178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6B663AA-A6D4-25AC-370D-E0A98929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73" y="3482611"/>
            <a:ext cx="1600589" cy="100109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CC087087-3609-270E-EF1B-0450F2BB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97" y="3422205"/>
            <a:ext cx="1115670" cy="112190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E4FF6ED-808D-FBF8-78F2-A0F948EBD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73" y="4950314"/>
            <a:ext cx="1885667" cy="1001092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>
            <a:extLst>
              <a:ext uri="{FF2B5EF4-FFF2-40B4-BE49-F238E27FC236}">
                <a16:creationId xmlns:a16="http://schemas.microsoft.com/office/drawing/2014/main" id="{44A08EC7-8504-D748-EDCB-18846905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983" y="4824969"/>
            <a:ext cx="1064884" cy="125178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463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8E61C4-24EC-6CE7-D6B3-EF6421967BAB}"/>
              </a:ext>
            </a:extLst>
          </p:cNvPr>
          <p:cNvSpPr/>
          <p:nvPr/>
        </p:nvSpPr>
        <p:spPr>
          <a:xfrm>
            <a:off x="8296365" y="0"/>
            <a:ext cx="3895636" cy="6858000"/>
          </a:xfrm>
          <a:prstGeom prst="rect">
            <a:avLst/>
          </a:prstGeom>
          <a:solidFill>
            <a:schemeClr val="accent1">
              <a:lumMod val="50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1E430-89B1-0B00-CAD2-2A73D2BC54BC}"/>
              </a:ext>
            </a:extLst>
          </p:cNvPr>
          <p:cNvSpPr/>
          <p:nvPr/>
        </p:nvSpPr>
        <p:spPr>
          <a:xfrm>
            <a:off x="1402815" y="0"/>
            <a:ext cx="1385323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74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C34-E7F0-1A71-F264-441551DD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F77FF10-AB8F-8F09-0196-BD720C09C5E9}"/>
              </a:ext>
            </a:extLst>
          </p:cNvPr>
          <p:cNvCxnSpPr>
            <a:cxnSpLocks/>
          </p:cNvCxnSpPr>
          <p:nvPr/>
        </p:nvCxnSpPr>
        <p:spPr>
          <a:xfrm flipH="1">
            <a:off x="1374787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228DEE-453A-B06C-A41E-882FC3155FAA}"/>
              </a:ext>
            </a:extLst>
          </p:cNvPr>
          <p:cNvSpPr/>
          <p:nvPr/>
        </p:nvSpPr>
        <p:spPr>
          <a:xfrm>
            <a:off x="2781524" y="0"/>
            <a:ext cx="139525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E767C70-9FC9-2960-F12B-959F37F8FF9A}"/>
              </a:ext>
            </a:extLst>
          </p:cNvPr>
          <p:cNvSpPr/>
          <p:nvPr/>
        </p:nvSpPr>
        <p:spPr>
          <a:xfrm>
            <a:off x="4160232" y="0"/>
            <a:ext cx="141027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6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28E4C9-022E-A6E9-C6B2-BD30CA98FAAC}"/>
              </a:ext>
            </a:extLst>
          </p:cNvPr>
          <p:cNvSpPr/>
          <p:nvPr/>
        </p:nvSpPr>
        <p:spPr>
          <a:xfrm>
            <a:off x="5538942" y="0"/>
            <a:ext cx="1395250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FAFBD0-1E2E-A233-7024-61854D26ED23}"/>
              </a:ext>
            </a:extLst>
          </p:cNvPr>
          <p:cNvSpPr/>
          <p:nvPr/>
        </p:nvSpPr>
        <p:spPr>
          <a:xfrm>
            <a:off x="6917653" y="0"/>
            <a:ext cx="1410275" cy="6858000"/>
          </a:xfrm>
          <a:prstGeom prst="rect">
            <a:avLst/>
          </a:prstGeom>
          <a:solidFill>
            <a:schemeClr val="accent1">
              <a:lumMod val="75000"/>
              <a:alpha val="8745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0AF36B-1F40-A909-A95D-11AEFDBC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27" y="457185"/>
            <a:ext cx="810146" cy="810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50737-F29A-61D8-3836-E13038AE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751" y="457185"/>
            <a:ext cx="810146" cy="810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5F9865-B445-E320-CB36-588EF13FA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386" y="477037"/>
            <a:ext cx="790294" cy="7902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946283-A70C-AD2E-FF36-1BDCFFD0F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168" y="477037"/>
            <a:ext cx="810147" cy="8101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113567-5B53-6D18-573D-A8D1A5D7D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263" y="424100"/>
            <a:ext cx="823379" cy="8233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D6D262-C0CE-738B-C48E-E81C274CDCC9}"/>
              </a:ext>
            </a:extLst>
          </p:cNvPr>
          <p:cNvSpPr txBox="1"/>
          <p:nvPr/>
        </p:nvSpPr>
        <p:spPr>
          <a:xfrm>
            <a:off x="7919634" y="456187"/>
            <a:ext cx="464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Неправительственные </a:t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организации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9EC5169-3A4A-8014-2031-F38FAFA53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9" r="73160" b="-1"/>
          <a:stretch/>
        </p:blipFill>
        <p:spPr bwMode="auto">
          <a:xfrm>
            <a:off x="8706084" y="1681198"/>
            <a:ext cx="861837" cy="131886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CC22DB0D-8647-0394-2413-D4B0178A9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55"/>
          <a:stretch/>
        </p:blipFill>
        <p:spPr bwMode="auto">
          <a:xfrm>
            <a:off x="10229794" y="1681197"/>
            <a:ext cx="1411746" cy="131886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8683FCE9-BE54-FE67-B6A2-A1F4BA6E8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r="15122"/>
          <a:stretch/>
        </p:blipFill>
        <p:spPr bwMode="auto">
          <a:xfrm>
            <a:off x="8431128" y="3424107"/>
            <a:ext cx="1411747" cy="1370491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9149E778-5195-9B0E-8DE5-74110431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823" y="3424107"/>
            <a:ext cx="1411746" cy="1341703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7193B3A3-1D48-298B-E62F-F7F23B46C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r="20244"/>
          <a:stretch/>
        </p:blipFill>
        <p:spPr bwMode="auto">
          <a:xfrm>
            <a:off x="8431129" y="5218647"/>
            <a:ext cx="1411746" cy="1498323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9D06DEA2-C0A1-9D70-4DF0-9FF0FA61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823" y="5189860"/>
            <a:ext cx="1411746" cy="1498323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35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08CB1F-099C-439D-D0DD-7E26B170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8" y="27662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FE48986-8C6C-06DA-53A8-BC7432E271A6}"/>
              </a:ext>
            </a:extLst>
          </p:cNvPr>
          <p:cNvCxnSpPr>
            <a:cxnSpLocks/>
          </p:cNvCxnSpPr>
          <p:nvPr/>
        </p:nvCxnSpPr>
        <p:spPr>
          <a:xfrm flipH="1">
            <a:off x="1311916" y="0"/>
            <a:ext cx="27295" cy="698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A583146-C20B-AEC6-F196-270FE27A9B0A}"/>
              </a:ext>
            </a:extLst>
          </p:cNvPr>
          <p:cNvCxnSpPr>
            <a:cxnSpLocks/>
          </p:cNvCxnSpPr>
          <p:nvPr/>
        </p:nvCxnSpPr>
        <p:spPr>
          <a:xfrm flipH="1">
            <a:off x="6096000" y="0"/>
            <a:ext cx="27295" cy="6987654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0F986B-02CA-B789-239C-4225BCD32E51}"/>
              </a:ext>
            </a:extLst>
          </p:cNvPr>
          <p:cNvSpPr/>
          <p:nvPr/>
        </p:nvSpPr>
        <p:spPr>
          <a:xfrm>
            <a:off x="1410265" y="251535"/>
            <a:ext cx="1960729" cy="9911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7B867-5FE0-07D6-AF18-1536D6DFD609}"/>
              </a:ext>
            </a:extLst>
          </p:cNvPr>
          <p:cNvSpPr txBox="1"/>
          <p:nvPr/>
        </p:nvSpPr>
        <p:spPr>
          <a:xfrm>
            <a:off x="1390849" y="275820"/>
            <a:ext cx="1960729" cy="95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Министры иностранных дел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AFF6A95-EFAD-8B33-FBBC-1965BA1C341A}"/>
              </a:ext>
            </a:extLst>
          </p:cNvPr>
          <p:cNvCxnSpPr/>
          <p:nvPr/>
        </p:nvCxnSpPr>
        <p:spPr>
          <a:xfrm>
            <a:off x="2390629" y="1436929"/>
            <a:ext cx="0" cy="573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D405B7-B5EA-D7C4-A645-53C724C80934}"/>
              </a:ext>
            </a:extLst>
          </p:cNvPr>
          <p:cNvSpPr txBox="1"/>
          <p:nvPr/>
        </p:nvSpPr>
        <p:spPr>
          <a:xfrm>
            <a:off x="1471141" y="2302930"/>
            <a:ext cx="1846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Старшие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должностные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лица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F1AFC0-E320-EF29-382E-83116F8C9996}"/>
              </a:ext>
            </a:extLst>
          </p:cNvPr>
          <p:cNvSpPr/>
          <p:nvPr/>
        </p:nvSpPr>
        <p:spPr>
          <a:xfrm>
            <a:off x="1410265" y="2269520"/>
            <a:ext cx="1960729" cy="9911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8962AED-602E-5D9A-91D8-4271E7670429}"/>
              </a:ext>
            </a:extLst>
          </p:cNvPr>
          <p:cNvSpPr/>
          <p:nvPr/>
        </p:nvSpPr>
        <p:spPr>
          <a:xfrm>
            <a:off x="1410265" y="4063357"/>
            <a:ext cx="1960729" cy="9911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E0F2583-784D-D224-8B0A-2825081F2CE8}"/>
              </a:ext>
            </a:extLst>
          </p:cNvPr>
          <p:cNvCxnSpPr/>
          <p:nvPr/>
        </p:nvCxnSpPr>
        <p:spPr>
          <a:xfrm>
            <a:off x="2390629" y="3359624"/>
            <a:ext cx="0" cy="573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D8BBA5-5579-B776-E346-CEDB638E4B7A}"/>
              </a:ext>
            </a:extLst>
          </p:cNvPr>
          <p:cNvSpPr txBox="1"/>
          <p:nvPr/>
        </p:nvSpPr>
        <p:spPr>
          <a:xfrm>
            <a:off x="1467356" y="4253342"/>
            <a:ext cx="184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Рабочие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группы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F3F21D-80CD-1995-7C66-CBD733219F76}"/>
              </a:ext>
            </a:extLst>
          </p:cNvPr>
          <p:cNvSpPr/>
          <p:nvPr/>
        </p:nvSpPr>
        <p:spPr>
          <a:xfrm>
            <a:off x="3957478" y="2729490"/>
            <a:ext cx="1960729" cy="1828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8634ED7-1359-AC5F-8015-DFAA3047ECD5}"/>
              </a:ext>
            </a:extLst>
          </p:cNvPr>
          <p:cNvCxnSpPr>
            <a:cxnSpLocks/>
          </p:cNvCxnSpPr>
          <p:nvPr/>
        </p:nvCxnSpPr>
        <p:spPr>
          <a:xfrm>
            <a:off x="3449097" y="2764595"/>
            <a:ext cx="330588" cy="282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D10C595-26F5-3633-EDC7-A8BE02C6D10C}"/>
              </a:ext>
            </a:extLst>
          </p:cNvPr>
          <p:cNvCxnSpPr>
            <a:cxnSpLocks/>
          </p:cNvCxnSpPr>
          <p:nvPr/>
        </p:nvCxnSpPr>
        <p:spPr>
          <a:xfrm flipV="1">
            <a:off x="3408919" y="4307745"/>
            <a:ext cx="370766" cy="2505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E4DEAB4-6BDA-045E-E1B5-D355BA8F7026}"/>
              </a:ext>
            </a:extLst>
          </p:cNvPr>
          <p:cNvSpPr txBox="1"/>
          <p:nvPr/>
        </p:nvSpPr>
        <p:spPr>
          <a:xfrm>
            <a:off x="4014569" y="2897606"/>
            <a:ext cx="1846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Секретариат</a:t>
            </a:r>
          </a:p>
          <a:p>
            <a:pPr algn="ctr"/>
            <a:endParaRPr lang="ru-RU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Целевые группы</a:t>
            </a:r>
          </a:p>
          <a:p>
            <a:pPr algn="ctr"/>
            <a:endParaRPr lang="ru-RU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Экспертные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группы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C2EAC12-9DCF-97BF-6C33-9F3548250C27}"/>
              </a:ext>
            </a:extLst>
          </p:cNvPr>
          <p:cNvSpPr/>
          <p:nvPr/>
        </p:nvSpPr>
        <p:spPr>
          <a:xfrm>
            <a:off x="1467356" y="5886355"/>
            <a:ext cx="923274" cy="3281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834797-F39E-B19F-26ED-480C16ED8DFC}"/>
              </a:ext>
            </a:extLst>
          </p:cNvPr>
          <p:cNvSpPr txBox="1"/>
          <p:nvPr/>
        </p:nvSpPr>
        <p:spPr>
          <a:xfrm>
            <a:off x="1005720" y="5844988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оценки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C94D7F2-E40E-9E94-1E55-4C4D01FE920E}"/>
              </a:ext>
            </a:extLst>
          </p:cNvPr>
          <p:cNvSpPr/>
          <p:nvPr/>
        </p:nvSpPr>
        <p:spPr>
          <a:xfrm>
            <a:off x="2559946" y="5887604"/>
            <a:ext cx="1217670" cy="3461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A59C0D-23E1-5D07-8EA7-AD6601896A44}"/>
              </a:ext>
            </a:extLst>
          </p:cNvPr>
          <p:cNvSpPr txBox="1"/>
          <p:nvPr/>
        </p:nvSpPr>
        <p:spPr>
          <a:xfrm>
            <a:off x="2264561" y="5861647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стратегия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7B5032-9461-1127-2BB1-DB0A68E0B636}"/>
              </a:ext>
            </a:extLst>
          </p:cNvPr>
          <p:cNvSpPr txBox="1"/>
          <p:nvPr/>
        </p:nvSpPr>
        <p:spPr>
          <a:xfrm>
            <a:off x="3658698" y="5841358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политика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85A9089-45CF-52D0-9755-06755C64AF96}"/>
              </a:ext>
            </a:extLst>
          </p:cNvPr>
          <p:cNvSpPr/>
          <p:nvPr/>
        </p:nvSpPr>
        <p:spPr>
          <a:xfrm>
            <a:off x="3958841" y="5886355"/>
            <a:ext cx="1217670" cy="3281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62FF941-BC78-D47D-4D0D-341643ECC706}"/>
              </a:ext>
            </a:extLst>
          </p:cNvPr>
          <p:cNvSpPr/>
          <p:nvPr/>
        </p:nvSpPr>
        <p:spPr>
          <a:xfrm>
            <a:off x="1471141" y="6335806"/>
            <a:ext cx="923274" cy="3281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F7FE21-0DD1-B65A-47B7-BD4A1DE0947C}"/>
              </a:ext>
            </a:extLst>
          </p:cNvPr>
          <p:cNvSpPr txBox="1"/>
          <p:nvPr/>
        </p:nvSpPr>
        <p:spPr>
          <a:xfrm>
            <a:off x="1006694" y="6298496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дата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F26AB98-F64A-40C4-6D54-5F0AE5DA7857}"/>
              </a:ext>
            </a:extLst>
          </p:cNvPr>
          <p:cNvSpPr/>
          <p:nvPr/>
        </p:nvSpPr>
        <p:spPr>
          <a:xfrm>
            <a:off x="2523278" y="6351128"/>
            <a:ext cx="1412321" cy="3281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45E899-E64E-6B8E-5959-0428B8BAB72D}"/>
              </a:ext>
            </a:extLst>
          </p:cNvPr>
          <p:cNvSpPr txBox="1"/>
          <p:nvPr/>
        </p:nvSpPr>
        <p:spPr>
          <a:xfrm>
            <a:off x="2306165" y="6328534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мониторинг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7FD7497-A43F-BB2D-9767-C94268988DFC}"/>
              </a:ext>
            </a:extLst>
          </p:cNvPr>
          <p:cNvSpPr/>
          <p:nvPr/>
        </p:nvSpPr>
        <p:spPr>
          <a:xfrm>
            <a:off x="4084818" y="6335806"/>
            <a:ext cx="923274" cy="3281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F85F42-6BFC-984D-C218-88033563BF63}"/>
              </a:ext>
            </a:extLst>
          </p:cNvPr>
          <p:cNvSpPr txBox="1"/>
          <p:nvPr/>
        </p:nvSpPr>
        <p:spPr>
          <a:xfrm>
            <a:off x="3609940" y="6317645"/>
            <a:ext cx="18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связи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1AE8ED-E8F0-ACE9-6CCE-96BA42CA06D0}"/>
              </a:ext>
            </a:extLst>
          </p:cNvPr>
          <p:cNvSpPr txBox="1"/>
          <p:nvPr/>
        </p:nvSpPr>
        <p:spPr>
          <a:xfrm>
            <a:off x="7125090" y="523203"/>
            <a:ext cx="4281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Совещание министров иностранных дел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основной орган, принимающий  решения для функционирования Совета.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737D5F-AED2-33D3-DD4C-3AC679E14F78}"/>
              </a:ext>
            </a:extLst>
          </p:cNvPr>
          <p:cNvSpPr txBox="1"/>
          <p:nvPr/>
        </p:nvSpPr>
        <p:spPr>
          <a:xfrm>
            <a:off x="7100261" y="1844091"/>
            <a:ext cx="4281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Старшие должностные лица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SAO),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состоящие из представителей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министерств иностранных дел арктических государств и постоянных участников АС, функционируют от лиц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министров, что включает в себя обеспечение руководства вспомогательными органами Совета.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40E556-C726-B102-5C58-89B9907882D4}"/>
              </a:ext>
            </a:extLst>
          </p:cNvPr>
          <p:cNvSpPr txBox="1"/>
          <p:nvPr/>
        </p:nvSpPr>
        <p:spPr>
          <a:xfrm>
            <a:off x="7100261" y="4378653"/>
            <a:ext cx="4281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Рабочие группы,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в ведении которых находится большая часть работы Совета, представляют результаты своей деятельности на рассмотрение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SAO.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Существует 6 рабочих групп, каждая из которых занимается различными тематическими областями.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2EB8BAEC-29D8-1771-4B73-E80D02B34E89}"/>
              </a:ext>
            </a:extLst>
          </p:cNvPr>
          <p:cNvCxnSpPr>
            <a:cxnSpLocks/>
          </p:cNvCxnSpPr>
          <p:nvPr/>
        </p:nvCxnSpPr>
        <p:spPr>
          <a:xfrm>
            <a:off x="2340859" y="5054504"/>
            <a:ext cx="0" cy="8071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2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еугольник 3">
            <a:extLst>
              <a:ext uri="{FF2B5EF4-FFF2-40B4-BE49-F238E27FC236}">
                <a16:creationId xmlns:a16="http://schemas.microsoft.com/office/drawing/2014/main" id="{373B86F4-EE10-371D-79EC-42726E6317A3}"/>
              </a:ext>
            </a:extLst>
          </p:cNvPr>
          <p:cNvSpPr/>
          <p:nvPr/>
        </p:nvSpPr>
        <p:spPr>
          <a:xfrm>
            <a:off x="0" y="161365"/>
            <a:ext cx="12191999" cy="6696635"/>
          </a:xfrm>
          <a:prstGeom prst="triangle">
            <a:avLst/>
          </a:prstGeom>
          <a:solidFill>
            <a:schemeClr val="bg1"/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3D233D5-C902-75C1-38D0-97990F41078B}"/>
              </a:ext>
            </a:extLst>
          </p:cNvPr>
          <p:cNvSpPr/>
          <p:nvPr/>
        </p:nvSpPr>
        <p:spPr>
          <a:xfrm>
            <a:off x="6104965" y="180624"/>
            <a:ext cx="1891556" cy="2104440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2A0F0BC7-85C1-9294-A2DB-A593568AD2F1}"/>
              </a:ext>
            </a:extLst>
          </p:cNvPr>
          <p:cNvSpPr/>
          <p:nvPr/>
        </p:nvSpPr>
        <p:spPr>
          <a:xfrm flipH="1">
            <a:off x="4222363" y="161349"/>
            <a:ext cx="1882599" cy="2108501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76A50-D148-40AC-B063-23B4DF97D985}"/>
              </a:ext>
            </a:extLst>
          </p:cNvPr>
          <p:cNvSpPr txBox="1"/>
          <p:nvPr/>
        </p:nvSpPr>
        <p:spPr>
          <a:xfrm>
            <a:off x="4168587" y="1883513"/>
            <a:ext cx="381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Министерский уровень</a:t>
            </a:r>
          </a:p>
        </p:txBody>
      </p:sp>
      <p:sp>
        <p:nvSpPr>
          <p:cNvPr id="21" name="Прямоугольный треугольник 20">
            <a:extLst>
              <a:ext uri="{FF2B5EF4-FFF2-40B4-BE49-F238E27FC236}">
                <a16:creationId xmlns:a16="http://schemas.microsoft.com/office/drawing/2014/main" id="{A9C4D8D7-3E2A-2F14-A86C-AC8BE0026F5B}"/>
              </a:ext>
            </a:extLst>
          </p:cNvPr>
          <p:cNvSpPr/>
          <p:nvPr/>
        </p:nvSpPr>
        <p:spPr>
          <a:xfrm flipH="1">
            <a:off x="2223245" y="2285096"/>
            <a:ext cx="1972233" cy="2160459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E46212D-5F1C-0140-4DCE-A78FCBBE7A1B}"/>
              </a:ext>
            </a:extLst>
          </p:cNvPr>
          <p:cNvSpPr/>
          <p:nvPr/>
        </p:nvSpPr>
        <p:spPr>
          <a:xfrm>
            <a:off x="4195479" y="2285079"/>
            <a:ext cx="3801044" cy="2144374"/>
          </a:xfrm>
          <a:prstGeom prst="rect">
            <a:avLst/>
          </a:prstGeom>
          <a:solidFill>
            <a:schemeClr val="accent2">
              <a:lumMod val="20000"/>
              <a:lumOff val="80000"/>
              <a:alpha val="5913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0D29346D-78DE-0125-2864-9D48AF005D73}"/>
              </a:ext>
            </a:extLst>
          </p:cNvPr>
          <p:cNvSpPr/>
          <p:nvPr/>
        </p:nvSpPr>
        <p:spPr>
          <a:xfrm>
            <a:off x="7996523" y="2262667"/>
            <a:ext cx="1927407" cy="2144371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8021AC-92E0-E341-EEDB-1204DFDE3C40}"/>
              </a:ext>
            </a:extLst>
          </p:cNvPr>
          <p:cNvSpPr txBox="1"/>
          <p:nvPr/>
        </p:nvSpPr>
        <p:spPr>
          <a:xfrm>
            <a:off x="4195482" y="4007255"/>
            <a:ext cx="381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Уровень должностных лиц</a:t>
            </a:r>
          </a:p>
        </p:txBody>
      </p:sp>
      <p:sp>
        <p:nvSpPr>
          <p:cNvPr id="24" name="Прямоугольный треугольник 23">
            <a:extLst>
              <a:ext uri="{FF2B5EF4-FFF2-40B4-BE49-F238E27FC236}">
                <a16:creationId xmlns:a16="http://schemas.microsoft.com/office/drawing/2014/main" id="{B9DE4C07-4496-295B-85B3-A105F6EAE0BC}"/>
              </a:ext>
            </a:extLst>
          </p:cNvPr>
          <p:cNvSpPr/>
          <p:nvPr/>
        </p:nvSpPr>
        <p:spPr>
          <a:xfrm flipH="1">
            <a:off x="35858" y="4461720"/>
            <a:ext cx="2187388" cy="2381038"/>
          </a:xfrm>
          <a:prstGeom prst="rtTriangle">
            <a:avLst/>
          </a:prstGeom>
          <a:solidFill>
            <a:schemeClr val="accent2">
              <a:lumMod val="20000"/>
              <a:lumOff val="80000"/>
              <a:alpha val="592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>
            <a:extLst>
              <a:ext uri="{FF2B5EF4-FFF2-40B4-BE49-F238E27FC236}">
                <a16:creationId xmlns:a16="http://schemas.microsoft.com/office/drawing/2014/main" id="{C80EA995-43EB-94FB-76B4-93FC059B43C3}"/>
              </a:ext>
            </a:extLst>
          </p:cNvPr>
          <p:cNvSpPr/>
          <p:nvPr/>
        </p:nvSpPr>
        <p:spPr>
          <a:xfrm>
            <a:off x="9986682" y="4461720"/>
            <a:ext cx="2187388" cy="2381036"/>
          </a:xfrm>
          <a:prstGeom prst="rtTriangle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55F0FB6-C13E-4C5C-F3F2-CBB15868A385}"/>
              </a:ext>
            </a:extLst>
          </p:cNvPr>
          <p:cNvSpPr/>
          <p:nvPr/>
        </p:nvSpPr>
        <p:spPr>
          <a:xfrm>
            <a:off x="2223246" y="4445573"/>
            <a:ext cx="7763436" cy="2397183"/>
          </a:xfrm>
          <a:prstGeom prst="rect">
            <a:avLst/>
          </a:prstGeom>
          <a:solidFill>
            <a:schemeClr val="accent2">
              <a:lumMod val="20000"/>
              <a:lumOff val="80000"/>
              <a:alpha val="5913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2CCE7-FCCD-FA2B-087C-9FF5EC8BB4E6}"/>
              </a:ext>
            </a:extLst>
          </p:cNvPr>
          <p:cNvSpPr txBox="1"/>
          <p:nvPr/>
        </p:nvSpPr>
        <p:spPr>
          <a:xfrm>
            <a:off x="4195482" y="6421417"/>
            <a:ext cx="381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Уровень рабочих групп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F5CF5AB-B258-289B-0EBD-2FD9B6CB4AC9}"/>
              </a:ext>
            </a:extLst>
          </p:cNvPr>
          <p:cNvCxnSpPr>
            <a:cxnSpLocks/>
          </p:cNvCxnSpPr>
          <p:nvPr/>
        </p:nvCxnSpPr>
        <p:spPr>
          <a:xfrm>
            <a:off x="2169459" y="4437529"/>
            <a:ext cx="781722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EF6A304-3930-2A1D-DD4C-52DB8AFCAC50}"/>
              </a:ext>
            </a:extLst>
          </p:cNvPr>
          <p:cNvCxnSpPr>
            <a:cxnSpLocks/>
          </p:cNvCxnSpPr>
          <p:nvPr/>
        </p:nvCxnSpPr>
        <p:spPr>
          <a:xfrm>
            <a:off x="4195482" y="2277035"/>
            <a:ext cx="3818965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1F62A84D-75A3-7A86-CCC4-CB98A65B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747438">
            <a:off x="-2944912" y="223765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00E7E8C-50A6-3EAC-D54B-A43815F62910}"/>
              </a:ext>
            </a:extLst>
          </p:cNvPr>
          <p:cNvSpPr/>
          <p:nvPr/>
        </p:nvSpPr>
        <p:spPr>
          <a:xfrm>
            <a:off x="8144045" y="376517"/>
            <a:ext cx="233083" cy="2151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3605B7-F1A8-C49D-6DF4-480A3F83BBED}"/>
              </a:ext>
            </a:extLst>
          </p:cNvPr>
          <p:cNvSpPr txBox="1"/>
          <p:nvPr/>
        </p:nvSpPr>
        <p:spPr>
          <a:xfrm>
            <a:off x="8524652" y="299427"/>
            <a:ext cx="284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Арктические государства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3059B2D-D9FA-DB40-5F92-298B1E00A315}"/>
              </a:ext>
            </a:extLst>
          </p:cNvPr>
          <p:cNvSpPr/>
          <p:nvPr/>
        </p:nvSpPr>
        <p:spPr>
          <a:xfrm>
            <a:off x="8144045" y="838630"/>
            <a:ext cx="233083" cy="2151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2A2A4D-D57F-AE03-F038-42B9AB365E59}"/>
              </a:ext>
            </a:extLst>
          </p:cNvPr>
          <p:cNvSpPr txBox="1"/>
          <p:nvPr/>
        </p:nvSpPr>
        <p:spPr>
          <a:xfrm>
            <a:off x="8524651" y="761540"/>
            <a:ext cx="286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Коренные народы Севера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E44EDB50-CA30-03C8-36C1-4445FC134E5E}"/>
              </a:ext>
            </a:extLst>
          </p:cNvPr>
          <p:cNvSpPr/>
          <p:nvPr/>
        </p:nvSpPr>
        <p:spPr>
          <a:xfrm>
            <a:off x="8148138" y="1300743"/>
            <a:ext cx="233083" cy="2151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4B9C2B-3748-3913-0884-DBCA2C07F671}"/>
              </a:ext>
            </a:extLst>
          </p:cNvPr>
          <p:cNvSpPr txBox="1"/>
          <p:nvPr/>
        </p:nvSpPr>
        <p:spPr>
          <a:xfrm>
            <a:off x="8556194" y="1234399"/>
            <a:ext cx="254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</a:rPr>
              <a:t>Технические эксперты</a:t>
            </a:r>
          </a:p>
        </p:txBody>
      </p:sp>
    </p:spTree>
    <p:extLst>
      <p:ext uri="{BB962C8B-B14F-4D97-AF65-F5344CB8AC3E}">
        <p14:creationId xmlns:p14="http://schemas.microsoft.com/office/powerpoint/2010/main" val="37599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7A74F-B1FD-A304-9BC7-FC2ABF9C3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96000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23FAE3-415E-3B9D-5236-A4FB2B1D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592" y="0"/>
            <a:ext cx="6041408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0C0481-5B3A-5AB4-29AD-B7676DF81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7003"/>
            <a:ext cx="6068700" cy="337099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772E0D9-63C5-7931-DD30-53118956ED34}"/>
              </a:ext>
            </a:extLst>
          </p:cNvPr>
          <p:cNvSpPr/>
          <p:nvPr/>
        </p:nvSpPr>
        <p:spPr>
          <a:xfrm>
            <a:off x="6436659" y="3818965"/>
            <a:ext cx="5615805" cy="2743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975FDC-EFAE-D5D8-2C54-EDDEAB71F9E8}"/>
              </a:ext>
            </a:extLst>
          </p:cNvPr>
          <p:cNvSpPr txBox="1"/>
          <p:nvPr/>
        </p:nvSpPr>
        <p:spPr>
          <a:xfrm>
            <a:off x="8656498" y="3957029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Графики: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60FBF-5FF1-7A9D-5E12-550E4352A902}"/>
              </a:ext>
            </a:extLst>
          </p:cNvPr>
          <p:cNvSpPr txBox="1"/>
          <p:nvPr/>
        </p:nvSpPr>
        <p:spPr>
          <a:xfrm>
            <a:off x="6687670" y="4326361"/>
            <a:ext cx="5002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1. Участие «стейкхолдеров» в заседаниях Арктического Совета на уровне министров;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2. Участие «стейкхолдеров» в заседаниях старших должностных лиц Арктического совета;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3. Участие «стейкхолдеров» в заседаниях на уровне рабочих групп.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859D8-56DC-C13D-393E-6780BA6FE765}"/>
              </a:ext>
            </a:extLst>
          </p:cNvPr>
          <p:cNvSpPr txBox="1"/>
          <p:nvPr/>
        </p:nvSpPr>
        <p:spPr>
          <a:xfrm>
            <a:off x="6383272" y="179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D91F6E-D28F-DF90-DE8E-F7E1CEC68514}"/>
              </a:ext>
            </a:extLst>
          </p:cNvPr>
          <p:cNvSpPr txBox="1"/>
          <p:nvPr/>
        </p:nvSpPr>
        <p:spPr>
          <a:xfrm>
            <a:off x="72120" y="179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0EE4DF-9A62-E73A-FD20-312B451D7AD1}"/>
              </a:ext>
            </a:extLst>
          </p:cNvPr>
          <p:cNvSpPr txBox="1"/>
          <p:nvPr/>
        </p:nvSpPr>
        <p:spPr>
          <a:xfrm>
            <a:off x="72120" y="35876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</a:t>
            </a:r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F87E4457-9742-3A16-9491-9B096F16D201}"/>
              </a:ext>
            </a:extLst>
          </p:cNvPr>
          <p:cNvSpPr/>
          <p:nvPr/>
        </p:nvSpPr>
        <p:spPr>
          <a:xfrm>
            <a:off x="6752838" y="5895971"/>
            <a:ext cx="125506" cy="17929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E2A5F0-C6EE-AFA2-6A69-689D5834FAD9}"/>
              </a:ext>
            </a:extLst>
          </p:cNvPr>
          <p:cNvSpPr/>
          <p:nvPr/>
        </p:nvSpPr>
        <p:spPr>
          <a:xfrm>
            <a:off x="6743873" y="6208717"/>
            <a:ext cx="134471" cy="1792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3F29336-D623-0992-07A5-F7E96F1F42DE}"/>
              </a:ext>
            </a:extLst>
          </p:cNvPr>
          <p:cNvSpPr/>
          <p:nvPr/>
        </p:nvSpPr>
        <p:spPr>
          <a:xfrm>
            <a:off x="8703010" y="5944915"/>
            <a:ext cx="125506" cy="896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>
            <a:extLst>
              <a:ext uri="{FF2B5EF4-FFF2-40B4-BE49-F238E27FC236}">
                <a16:creationId xmlns:a16="http://schemas.microsoft.com/office/drawing/2014/main" id="{EC433798-27B5-8510-86BA-93EC834721E2}"/>
              </a:ext>
            </a:extLst>
          </p:cNvPr>
          <p:cNvSpPr/>
          <p:nvPr/>
        </p:nvSpPr>
        <p:spPr>
          <a:xfrm>
            <a:off x="8746624" y="6208716"/>
            <a:ext cx="81892" cy="179294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люс 20">
            <a:extLst>
              <a:ext uri="{FF2B5EF4-FFF2-40B4-BE49-F238E27FC236}">
                <a16:creationId xmlns:a16="http://schemas.microsoft.com/office/drawing/2014/main" id="{32581B76-CC00-6834-EFB8-BD0BEEFC8612}"/>
              </a:ext>
            </a:extLst>
          </p:cNvPr>
          <p:cNvSpPr/>
          <p:nvPr/>
        </p:nvSpPr>
        <p:spPr>
          <a:xfrm>
            <a:off x="10434562" y="6075265"/>
            <a:ext cx="126310" cy="179294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687841-A7A3-54D2-3F11-18C21D493A5D}"/>
              </a:ext>
            </a:extLst>
          </p:cNvPr>
          <p:cNvSpPr txBox="1"/>
          <p:nvPr/>
        </p:nvSpPr>
        <p:spPr>
          <a:xfrm>
            <a:off x="6878344" y="5847118"/>
            <a:ext cx="1585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Арктические гос-ва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5D10B6-FE99-9515-854A-338D35603DF6}"/>
              </a:ext>
            </a:extLst>
          </p:cNvPr>
          <p:cNvSpPr txBox="1"/>
          <p:nvPr/>
        </p:nvSpPr>
        <p:spPr>
          <a:xfrm>
            <a:off x="6878343" y="6159864"/>
            <a:ext cx="182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Постоянные участники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63A968-4079-41AC-758F-9E07A30F9DF8}"/>
              </a:ext>
            </a:extLst>
          </p:cNvPr>
          <p:cNvSpPr txBox="1"/>
          <p:nvPr/>
        </p:nvSpPr>
        <p:spPr>
          <a:xfrm>
            <a:off x="8828516" y="5847117"/>
            <a:ext cx="160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Гос-ва-наблюдатели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9DBB80-C067-0932-4039-97694E85E25D}"/>
              </a:ext>
            </a:extLst>
          </p:cNvPr>
          <p:cNvSpPr txBox="1"/>
          <p:nvPr/>
        </p:nvSpPr>
        <p:spPr>
          <a:xfrm>
            <a:off x="8828516" y="6159864"/>
            <a:ext cx="1511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МПО-наблюдатели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BC554E-050B-BD3D-663F-0697221F84E7}"/>
              </a:ext>
            </a:extLst>
          </p:cNvPr>
          <p:cNvSpPr txBox="1"/>
          <p:nvPr/>
        </p:nvSpPr>
        <p:spPr>
          <a:xfrm>
            <a:off x="10560068" y="6037077"/>
            <a:ext cx="1492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НПО-наблюдатели</a:t>
            </a:r>
          </a:p>
        </p:txBody>
      </p:sp>
    </p:spTree>
    <p:extLst>
      <p:ext uri="{BB962C8B-B14F-4D97-AF65-F5344CB8AC3E}">
        <p14:creationId xmlns:p14="http://schemas.microsoft.com/office/powerpoint/2010/main" val="40088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0DD44-A582-005E-D50D-80C831E9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33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Проблемы Арктического Совета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73785-B66F-DAB7-E8E5-BACAE3403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612"/>
            <a:ext cx="10515600" cy="21367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Отсутствие нормативно-правовой субъектности;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«Пересечение полномочий»;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«Арктическая»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государствоцентричность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Политическая ангажированность.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BD2B80-EA9D-9D64-52E9-69198B8ED6B1}"/>
              </a:ext>
            </a:extLst>
          </p:cNvPr>
          <p:cNvSpPr txBox="1"/>
          <p:nvPr/>
        </p:nvSpPr>
        <p:spPr>
          <a:xfrm>
            <a:off x="348343" y="527681"/>
            <a:ext cx="11495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Комиссия по границам континентального шельфа (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CLCS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EDC83-0E7A-1DDF-416D-5FB06F930E56}"/>
              </a:ext>
            </a:extLst>
          </p:cNvPr>
          <p:cNvSpPr txBox="1"/>
          <p:nvPr/>
        </p:nvSpPr>
        <p:spPr>
          <a:xfrm>
            <a:off x="1385207" y="1850882"/>
            <a:ext cx="94215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В соответствии с положениями статьи 2 Приложения </a:t>
            </a:r>
            <a:r>
              <a:rPr lang="en-US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II </a:t>
            </a:r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к Конвенции, "Комиссия состоит из двадцати одного члена, которые являются экспертами в области геологии, геофизики или гидрографии, избираемых государствами-участниками Конвенции из числа своих граждан с должным учетом необходимости обеспечения справедливого географического представительства, которые выступают в своем личном качестве”</a:t>
            </a:r>
          </a:p>
          <a:p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Участники Комиссии избираются сроком на пять лет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3C136-F18B-F338-48A8-531B1AE79408}"/>
              </a:ext>
            </a:extLst>
          </p:cNvPr>
          <p:cNvSpPr txBox="1"/>
          <p:nvPr/>
        </p:nvSpPr>
        <p:spPr>
          <a:xfrm>
            <a:off x="1385207" y="4005079"/>
            <a:ext cx="101590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Секретариат Комиссии находитс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я в штаб-квартире ООН в Нью-Йорке, США.</a:t>
            </a:r>
            <a:b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Также вспомогательными органами Комиссии являются:</a:t>
            </a: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      Комитет по конфиденциальности, </a:t>
            </a:r>
          </a:p>
          <a:p>
            <a:r>
              <a:rPr lang="ru-RU" sz="180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      Комитет по предоставлению научно-технических консультаций прибрежным государствам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,    </a:t>
            </a: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      К</a:t>
            </a:r>
            <a:r>
              <a:rPr lang="ru-RU" sz="180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омитет по обучению  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3EDF9-E304-BA28-3E67-5AB8A8245115}"/>
              </a:ext>
            </a:extLst>
          </p:cNvPr>
          <p:cNvSpPr txBox="1"/>
          <p:nvPr/>
        </p:nvSpPr>
        <p:spPr>
          <a:xfrm>
            <a:off x="1385207" y="5605279"/>
            <a:ext cx="10159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Согласно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UNCLOS,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государства имеют десять лет с даты ратификации соглашения, чтобы формализовать свои претензии на расширение континентального шельфа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B184F1-3D9F-1A14-18FE-DCE0107A63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437" y="2408350"/>
            <a:ext cx="380921" cy="380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3209A-7254-BEBA-6606-A06A7178E9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7914" y="3469611"/>
            <a:ext cx="434444" cy="4344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7F8452-1A2C-5CEF-776F-615E1088F1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374" y="4530872"/>
            <a:ext cx="434444" cy="4344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3BEEBC-BCFF-F56E-AE00-F5AAE1C4C20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675" y="5711222"/>
            <a:ext cx="434444" cy="4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0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BD2B80-EA9D-9D64-52E9-69198B8ED6B1}"/>
              </a:ext>
            </a:extLst>
          </p:cNvPr>
          <p:cNvSpPr txBox="1"/>
          <p:nvPr/>
        </p:nvSpPr>
        <p:spPr>
          <a:xfrm>
            <a:off x="348343" y="527681"/>
            <a:ext cx="11495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Комиссия по границам континентального шельфа (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CLCS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EDC83-0E7A-1DDF-416D-5FB06F930E56}"/>
              </a:ext>
            </a:extLst>
          </p:cNvPr>
          <p:cNvSpPr txBox="1"/>
          <p:nvPr/>
        </p:nvSpPr>
        <p:spPr>
          <a:xfrm>
            <a:off x="1215939" y="2274838"/>
            <a:ext cx="97601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Представление подается на имя Председателя Комиссии на одном из официальных языков</a:t>
            </a:r>
            <a:r>
              <a:rPr lang="en-US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Комиссии в печатном или электронном виде. </a:t>
            </a:r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Далее представление регистрируется Генеральным секретарем ООН</a:t>
            </a:r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, который после внесения соответствующей регистрационной записи уведомляет прибрежное государство, а также Комиссию и государства-члены ООН о получении соответствующего представления. Резюме представления подлежит обнародованию, после чего вопрос о его рассмотрении включается в предварительную повестку дня следующей очередной сессии Комиссии, при этом сессия проводится </a:t>
            </a:r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не ранее, чем через 3 месяца после дня обнародования.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857F9-E5F7-B9BF-09CA-B062D46F1019}"/>
              </a:ext>
            </a:extLst>
          </p:cNvPr>
          <p:cNvSpPr txBox="1"/>
          <p:nvPr/>
        </p:nvSpPr>
        <p:spPr>
          <a:xfrm>
            <a:off x="587252" y="3136612"/>
            <a:ext cx="62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I.</a:t>
            </a:r>
            <a:endParaRPr lang="ru-R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3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BD2B80-EA9D-9D64-52E9-69198B8ED6B1}"/>
              </a:ext>
            </a:extLst>
          </p:cNvPr>
          <p:cNvSpPr txBox="1"/>
          <p:nvPr/>
        </p:nvSpPr>
        <p:spPr>
          <a:xfrm>
            <a:off x="348343" y="527681"/>
            <a:ext cx="11495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Комиссия по границам континентального шельфа (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CLCS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3C136-F18B-F338-48A8-531B1AE79408}"/>
              </a:ext>
            </a:extLst>
          </p:cNvPr>
          <p:cNvSpPr txBox="1"/>
          <p:nvPr/>
        </p:nvSpPr>
        <p:spPr>
          <a:xfrm>
            <a:off x="1016453" y="2154935"/>
            <a:ext cx="101590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Не позднее, чем за 60 дней до начала работы сессии прибрежное государство уведомляется о дате и месте первого рассмотрения и приглашается к участию в нем без права голоса. По истечении предусмотренного трехмесячного срока после даты обнародования Комиссия собирается на сессию</a:t>
            </a:r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, в предварительную повестку дня которой включаются следующие пункты: презентация представления прибрежным государством; рассмотрение информации о спорах, имеющих отношение к представлению; рассмотрение порядка последующей работы; учреждение подкомиссий. </a:t>
            </a:r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Результатом работы сессии является назначение подкомиссии, ответственной за рассмотрение представления. На этой стадии подкомиссия может при необходимости запросить разъяснения прибрежного государства по тому или иному вопросу. Взаимодействие в этом случае осуществляется через Секретариат.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D175E-F03B-269D-BDB4-01FFBDAD3663}"/>
              </a:ext>
            </a:extLst>
          </p:cNvPr>
          <p:cNvSpPr txBox="1"/>
          <p:nvPr/>
        </p:nvSpPr>
        <p:spPr>
          <a:xfrm>
            <a:off x="387766" y="3429000"/>
            <a:ext cx="62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II.</a:t>
            </a:r>
            <a:endParaRPr lang="ru-R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9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BD2B80-EA9D-9D64-52E9-69198B8ED6B1}"/>
              </a:ext>
            </a:extLst>
          </p:cNvPr>
          <p:cNvSpPr txBox="1"/>
          <p:nvPr/>
        </p:nvSpPr>
        <p:spPr>
          <a:xfrm>
            <a:off x="348343" y="527681"/>
            <a:ext cx="11495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Комиссия по границам континентального шельфа (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CLCS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3C136-F18B-F338-48A8-531B1AE79408}"/>
              </a:ext>
            </a:extLst>
          </p:cNvPr>
          <p:cNvSpPr txBox="1"/>
          <p:nvPr/>
        </p:nvSpPr>
        <p:spPr>
          <a:xfrm>
            <a:off x="1016453" y="1891888"/>
            <a:ext cx="1015909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После встречи с делегацией прибрежного государства подкомиссия переходит к подготовке рекомендаций. </a:t>
            </a:r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Каждый член подкомиссии составляет записки по результатам рассмотрения представления, которые потом кладутся в основу сводного проекта рекомендаций.</a:t>
            </a:r>
            <a:endParaRPr lang="en-US" b="0" i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Cambria" panose="02040503050406030204" pitchFamily="18" charset="0"/>
            </a:endParaRP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Рекомендации, подготовленные подкомиссией, представляются в письменном виде Председателю Комиссии через Секретариат, после чего подлежат рассмотрению на следующей сессии, где Комиссия может внести свои поправки. Рекомендации Комиссии утверждаются в том же порядке, что и рекомендации подкомиссии</a:t>
            </a:r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После утверждения они направляются прибрежному государству в письменном виде. </a:t>
            </a:r>
            <a:endParaRPr lang="en-US" b="1" i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Cambria" panose="02040503050406030204" pitchFamily="18" charset="0"/>
            </a:endParaRPr>
          </a:p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mbria" panose="02040503050406030204" pitchFamily="18" charset="0"/>
              </a:rPr>
              <a:t>В соответствии с п. 8 ст. 76 Конвенции внешние границы континентального шельфа, установленные на основе рекомендаций Комиссии, являются окончательными и для всех обязательны. В случае несогласия государства с рекомендациями оно в течение разумного периода времени делает новое или пересмотренное представление Комиссии.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C8F60-7688-4855-E2F5-9496884514B1}"/>
              </a:ext>
            </a:extLst>
          </p:cNvPr>
          <p:cNvSpPr txBox="1"/>
          <p:nvPr/>
        </p:nvSpPr>
        <p:spPr>
          <a:xfrm>
            <a:off x="291247" y="3566786"/>
            <a:ext cx="72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III.</a:t>
            </a:r>
            <a:endParaRPr lang="ru-R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5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D2D01FA-5044-765E-0F86-C0DFECC05A31}"/>
              </a:ext>
            </a:extLst>
          </p:cNvPr>
          <p:cNvCxnSpPr>
            <a:cxnSpLocks/>
          </p:cNvCxnSpPr>
          <p:nvPr/>
        </p:nvCxnSpPr>
        <p:spPr>
          <a:xfrm flipH="1" flipV="1">
            <a:off x="1274941" y="3991975"/>
            <a:ext cx="10098830" cy="2352"/>
          </a:xfrm>
          <a:prstGeom prst="line">
            <a:avLst/>
          </a:prstGeom>
          <a:ln w="349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D23629-EE5A-3478-4763-EF5F19BB6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62380">
            <a:off x="345028" y="451669"/>
            <a:ext cx="812799" cy="8127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344F3F-6E44-F465-56C9-ED0732123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96369">
            <a:off x="10967371" y="5516258"/>
            <a:ext cx="812800" cy="812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65217F-C3FF-6EBA-3FDD-DE7DE8D29C02}"/>
              </a:ext>
            </a:extLst>
          </p:cNvPr>
          <p:cNvSpPr txBox="1"/>
          <p:nvPr/>
        </p:nvSpPr>
        <p:spPr>
          <a:xfrm>
            <a:off x="1392058" y="4112554"/>
            <a:ext cx="9407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Договор об Антарктике (1959)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Антарктика используется только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 мирных целях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Обеспечивается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свобода научных исследований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 Антарктике;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Запрещается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любое использование ядерного оружия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и удаление радиоактивных материалов;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Обеспечивается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«открытость» инфраструктурных объектов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для наблюдения;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«Консервируются» территориальные претензии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особый статус Анта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рктики.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17EDAF-2F9C-F071-7946-436A5A335E82}"/>
              </a:ext>
            </a:extLst>
          </p:cNvPr>
          <p:cNvSpPr txBox="1"/>
          <p:nvPr/>
        </p:nvSpPr>
        <p:spPr>
          <a:xfrm>
            <a:off x="1392058" y="309153"/>
            <a:ext cx="10509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Составляющие правового режима Арктического региона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Договор о Шпицбергене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(1920 г.);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Устав ООН (1945 г.);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Соглашение о сохранении белых медведей (1973 г.);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Конвенция о рыболовстве в северо-восточной части Атлантического океана (1980 г.);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Конвенция о сохранении лосося в северной части Атлантического океана (1982 г.);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Конвенция ООН по морскому праву –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UNCL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OS (1982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г.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Конвенция о сохранении запасов анадромных видов рыб в северной части Тихого океана (1992 г.);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Соглашение о сотрудничестве в авиационном и морском поиске и спасении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(2011 г.);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Соглашение о сотрудничестве в сфере готовности и реагирования на загрязнение нефтью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(2013 г.);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«Полярный кодекс»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(2014 г.);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Соглашение о расширении научного сотрудничества в Арктике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(2017 г.)</a:t>
            </a:r>
          </a:p>
          <a:p>
            <a:pPr marL="457200" indent="-457200">
              <a:buFont typeface="+mj-lt"/>
              <a:buAutoNum type="arabicPeriod"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79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89C6959-7890-DC60-A5E6-8AF4EBCC6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54607"/>
              </p:ext>
            </p:extLst>
          </p:nvPr>
        </p:nvGraphicFramePr>
        <p:xfrm>
          <a:off x="0" y="0"/>
          <a:ext cx="12192000" cy="740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613700925"/>
                    </a:ext>
                  </a:extLst>
                </a:gridCol>
                <a:gridCol w="5125792">
                  <a:extLst>
                    <a:ext uri="{9D8B030D-6E8A-4147-A177-3AD203B41FA5}">
                      <a16:colId xmlns:a16="http://schemas.microsoft.com/office/drawing/2014/main" val="3787989256"/>
                    </a:ext>
                  </a:extLst>
                </a:gridCol>
                <a:gridCol w="3408608">
                  <a:extLst>
                    <a:ext uri="{9D8B030D-6E8A-4147-A177-3AD203B41FA5}">
                      <a16:colId xmlns:a16="http://schemas.microsoft.com/office/drawing/2014/main" val="2744005123"/>
                    </a:ext>
                  </a:extLst>
                </a:gridCol>
              </a:tblGrid>
              <a:tr h="16373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</a:rPr>
                        <a:t>Государства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</a:rPr>
                        <a:t>Дата ратификации 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UNCLOS</a:t>
                      </a:r>
                      <a:br>
                        <a:rPr lang="en-US" sz="2400" dirty="0">
                          <a:latin typeface="Cambria" panose="02040503050406030204" pitchFamily="18" charset="0"/>
                        </a:rPr>
                      </a:br>
                      <a:r>
                        <a:rPr lang="en-US" sz="1800" dirty="0"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800" dirty="0">
                          <a:latin typeface="Cambria" panose="02040503050406030204" pitchFamily="18" charset="0"/>
                        </a:rPr>
                        <a:t>крайний срок подачи заявки</a:t>
                      </a:r>
                      <a:r>
                        <a:rPr lang="en-US" sz="1800" dirty="0">
                          <a:latin typeface="Cambria" panose="02040503050406030204" pitchFamily="18" charset="0"/>
                        </a:rPr>
                        <a:t>)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 panose="02040503050406030204" pitchFamily="18" charset="0"/>
                        </a:rPr>
                        <a:t>Претензии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253484"/>
                  </a:ext>
                </a:extLst>
              </a:tr>
              <a:tr h="11532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" panose="02040503050406030204" pitchFamily="18" charset="0"/>
                        </a:rPr>
                        <a:t>Канада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" panose="02040503050406030204" pitchFamily="18" charset="0"/>
                        </a:rPr>
                        <a:t>2003  (2013)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" panose="02040503050406030204" pitchFamily="18" charset="0"/>
                        </a:rPr>
                        <a:t>Поданы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787446"/>
                  </a:ext>
                </a:extLst>
              </a:tr>
              <a:tr h="11532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" panose="02040503050406030204" pitchFamily="18" charset="0"/>
                        </a:rPr>
                        <a:t>Дания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" panose="02040503050406030204" pitchFamily="18" charset="0"/>
                        </a:rPr>
                        <a:t>2004  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" panose="02040503050406030204" pitchFamily="18" charset="0"/>
                        </a:rPr>
                        <a:t>Поданы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7489364"/>
                  </a:ext>
                </a:extLst>
              </a:tr>
              <a:tr h="11532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" panose="02040503050406030204" pitchFamily="18" charset="0"/>
                        </a:rPr>
                        <a:t>Норвегия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" panose="02040503050406030204" pitchFamily="18" charset="0"/>
                        </a:rPr>
                        <a:t>1996  (2006)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" panose="02040503050406030204" pitchFamily="18" charset="0"/>
                        </a:rPr>
                        <a:t>Поданы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91588"/>
                  </a:ext>
                </a:extLst>
              </a:tr>
              <a:tr h="11532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" panose="02040503050406030204" pitchFamily="18" charset="0"/>
                        </a:rPr>
                        <a:t>Россия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" panose="02040503050406030204" pitchFamily="18" charset="0"/>
                        </a:rPr>
                        <a:t>1997  (2007)</a:t>
                      </a:r>
                      <a:endParaRPr lang="ru-RU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" panose="02040503050406030204" pitchFamily="18" charset="0"/>
                        </a:rPr>
                        <a:t>Поданы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913501"/>
                  </a:ext>
                </a:extLst>
              </a:tr>
              <a:tr h="11532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" panose="02040503050406030204" pitchFamily="18" charset="0"/>
                        </a:rPr>
                        <a:t>США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mbria" panose="02040503050406030204" pitchFamily="18" charset="0"/>
                        </a:rPr>
                        <a:t>Не ратифицировали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" panose="02040503050406030204" pitchFamily="18" charset="0"/>
                        </a:rPr>
                        <a:t>Выразили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203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4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031023-29AC-FCC6-AC40-C721762E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4" y="1529837"/>
            <a:ext cx="5014175" cy="43540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091BE-78C8-4CE4-6DBC-6AED0F11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02703"/>
            <a:ext cx="5276046" cy="4373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B85D2-239C-C7DD-EDCD-D8B539B44C31}"/>
              </a:ext>
            </a:extLst>
          </p:cNvPr>
          <p:cNvSpPr txBox="1"/>
          <p:nvPr/>
        </p:nvSpPr>
        <p:spPr>
          <a:xfrm>
            <a:off x="2367566" y="256208"/>
            <a:ext cx="745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Территориальные претензии Канады и Дании, ожидающие рассмотрения 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CLCS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5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1B85D2-239C-C7DD-EDCD-D8B539B44C31}"/>
              </a:ext>
            </a:extLst>
          </p:cNvPr>
          <p:cNvSpPr txBox="1"/>
          <p:nvPr/>
        </p:nvSpPr>
        <p:spPr>
          <a:xfrm>
            <a:off x="2367566" y="256208"/>
            <a:ext cx="745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Территориальные претензии Норвегии и России, рекомендованные 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CLCS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B4FB0F-708C-D298-503E-04C6F12C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1508527"/>
            <a:ext cx="5080000" cy="43561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C4EEB-B450-70E3-EC79-B4412E5AC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1527577"/>
            <a:ext cx="5003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1B85D2-239C-C7DD-EDCD-D8B539B44C31}"/>
              </a:ext>
            </a:extLst>
          </p:cNvPr>
          <p:cNvSpPr txBox="1"/>
          <p:nvPr/>
        </p:nvSpPr>
        <p:spPr>
          <a:xfrm>
            <a:off x="2367566" y="256208"/>
            <a:ext cx="745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Территориальные претензии США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2838DF-2EAE-14A8-6CBC-298F654A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02" y="878672"/>
            <a:ext cx="5833594" cy="51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8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F97FF-F5D2-3047-796B-3E8BD61F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Арктика как пространство исключительного сотрудничества государств</a:t>
            </a:r>
          </a:p>
        </p:txBody>
      </p:sp>
      <p:sp>
        <p:nvSpPr>
          <p:cNvPr id="4" name="Половина рамки 3">
            <a:extLst>
              <a:ext uri="{FF2B5EF4-FFF2-40B4-BE49-F238E27FC236}">
                <a16:creationId xmlns:a16="http://schemas.microsoft.com/office/drawing/2014/main" id="{F8B84D51-A74B-F303-5C08-9F5282651DB8}"/>
              </a:ext>
            </a:extLst>
          </p:cNvPr>
          <p:cNvSpPr/>
          <p:nvPr/>
        </p:nvSpPr>
        <p:spPr>
          <a:xfrm>
            <a:off x="1595719" y="2515206"/>
            <a:ext cx="387627" cy="434056"/>
          </a:xfrm>
          <a:prstGeom prst="halfFram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78FF"/>
              </a:solidFill>
            </a:endParaRPr>
          </a:p>
        </p:txBody>
      </p:sp>
      <p:sp>
        <p:nvSpPr>
          <p:cNvPr id="5" name="Половина рамки 4">
            <a:extLst>
              <a:ext uri="{FF2B5EF4-FFF2-40B4-BE49-F238E27FC236}">
                <a16:creationId xmlns:a16="http://schemas.microsoft.com/office/drawing/2014/main" id="{DA9D1F5F-24FF-F5F6-24BC-98E44E4570D0}"/>
              </a:ext>
            </a:extLst>
          </p:cNvPr>
          <p:cNvSpPr/>
          <p:nvPr/>
        </p:nvSpPr>
        <p:spPr>
          <a:xfrm rot="10800000">
            <a:off x="10214786" y="3874753"/>
            <a:ext cx="387627" cy="434056"/>
          </a:xfrm>
          <a:prstGeom prst="halfFram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77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30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F97FF-F5D2-3047-796B-3E8BD61F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5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Арктика как пространство исключительного сотрудничества государств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41D27B6-29E2-08B8-29E4-FF98714D28C7}"/>
              </a:ext>
            </a:extLst>
          </p:cNvPr>
          <p:cNvSpPr txBox="1">
            <a:spLocks/>
          </p:cNvSpPr>
          <p:nvPr/>
        </p:nvSpPr>
        <p:spPr>
          <a:xfrm>
            <a:off x="838200" y="2188737"/>
            <a:ext cx="10515600" cy="252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1) уникальный регион,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оторванный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от глобальной политической динамики</a:t>
            </a:r>
          </a:p>
          <a:p>
            <a:pPr algn="ctr"/>
            <a:endParaRPr lang="ru-RU" sz="2800" dirty="0">
              <a:solidFill>
                <a:srgbClr val="6778F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111086-BA6D-DDCF-107E-28E335B10EBB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252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2)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аполитичное пространство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регионального управления,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функционального сотрудничества и мирного сосуществования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1465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F97FF-F5D2-3047-796B-3E8BD61F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«Арктическая исключительность»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41D27B6-29E2-08B8-29E4-FF98714D28C7}"/>
              </a:ext>
            </a:extLst>
          </p:cNvPr>
          <p:cNvSpPr txBox="1">
            <a:spLocks/>
          </p:cNvSpPr>
          <p:nvPr/>
        </p:nvSpPr>
        <p:spPr>
          <a:xfrm>
            <a:off x="838200" y="2188737"/>
            <a:ext cx="10515600" cy="252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1) уникальный регион,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оторванный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от глобальной политической динамики</a:t>
            </a:r>
          </a:p>
          <a:p>
            <a:pPr algn="ctr"/>
            <a:endParaRPr lang="ru-RU" sz="2800" dirty="0">
              <a:solidFill>
                <a:srgbClr val="6778F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111086-BA6D-DDCF-107E-28E335B10EBB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252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2)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аполитичное пространство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регионального управления,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функционального сотрудничества и мирного сосуществования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336861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лекопитающее, иллюстрация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696B38B-8F2E-FC2B-862A-188121CE5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4" r="28777" b="25976"/>
          <a:stretch/>
        </p:blipFill>
        <p:spPr>
          <a:xfrm>
            <a:off x="4449558" y="2459668"/>
            <a:ext cx="3293061" cy="2087024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D40E8E8-B9FA-A9DE-DD86-BD21ADADDFFD}"/>
              </a:ext>
            </a:extLst>
          </p:cNvPr>
          <p:cNvSpPr/>
          <p:nvPr/>
        </p:nvSpPr>
        <p:spPr>
          <a:xfrm>
            <a:off x="3613007" y="1224464"/>
            <a:ext cx="4871820" cy="4320256"/>
          </a:xfrm>
          <a:prstGeom prst="ellipse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F3C355-7921-D91D-05C2-743AC96F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214" y="710314"/>
            <a:ext cx="1005734" cy="10057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DD4BDE-DEC7-FB69-5D0B-8A1D43FE5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255" y="1537360"/>
            <a:ext cx="1005734" cy="10057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DBB0129-5DA3-5224-BA5E-AAA3AF469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147" y="1537360"/>
            <a:ext cx="1005734" cy="100573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9F29E27-FC0D-E721-1DE2-6FF0132EB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139" y="2919864"/>
            <a:ext cx="1005735" cy="10057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CDE2FA-7129-D56D-8916-78E05721F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146" y="4268932"/>
            <a:ext cx="1005735" cy="10057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95D3BC-2D9C-1CA7-AFDE-B1A3C0145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212" y="5004590"/>
            <a:ext cx="1005736" cy="10057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AFBE83-BF22-DBD6-85CB-FEF7CE5D4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9891" y="4266066"/>
            <a:ext cx="1005735" cy="10057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0791B2-F707-3F3F-56FD-B318FDCC03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4121" y="2919863"/>
            <a:ext cx="1005736" cy="100573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91ABE-8B6B-418D-8507-032EBDFBB4FE}"/>
              </a:ext>
            </a:extLst>
          </p:cNvPr>
          <p:cNvSpPr txBox="1"/>
          <p:nvPr/>
        </p:nvSpPr>
        <p:spPr>
          <a:xfrm>
            <a:off x="469406" y="1440955"/>
            <a:ext cx="236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форум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организация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6E75966-345A-48FA-1BA5-6A64F4FA4001}"/>
              </a:ext>
            </a:extLst>
          </p:cNvPr>
          <p:cNvSpPr/>
          <p:nvPr/>
        </p:nvSpPr>
        <p:spPr>
          <a:xfrm>
            <a:off x="309785" y="1731969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8041A489-BB3E-F5A0-262F-0FA68AD14BDD}"/>
              </a:ext>
            </a:extLst>
          </p:cNvPr>
          <p:cNvSpPr/>
          <p:nvPr/>
        </p:nvSpPr>
        <p:spPr>
          <a:xfrm>
            <a:off x="246139" y="3321839"/>
            <a:ext cx="125506" cy="1255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7971C9-92AA-5B1C-F1CF-2A503782DD5F}"/>
              </a:ext>
            </a:extLst>
          </p:cNvPr>
          <p:cNvSpPr txBox="1"/>
          <p:nvPr/>
        </p:nvSpPr>
        <p:spPr>
          <a:xfrm>
            <a:off x="511524" y="2783282"/>
            <a:ext cx="151560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про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людей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 не про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государства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C6F5FCE2-8E0D-C85F-09A6-270132FF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80" y="-24285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 СОВЕТ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9AAAC14-847C-7012-8572-7415C751669E}"/>
              </a:ext>
            </a:extLst>
          </p:cNvPr>
          <p:cNvSpPr/>
          <p:nvPr/>
        </p:nvSpPr>
        <p:spPr>
          <a:xfrm>
            <a:off x="308892" y="5263390"/>
            <a:ext cx="125506" cy="1255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F4704E-40F4-ACE2-9EFE-CDCEC3500882}"/>
              </a:ext>
            </a:extLst>
          </p:cNvPr>
          <p:cNvSpPr txBox="1"/>
          <p:nvPr/>
        </p:nvSpPr>
        <p:spPr>
          <a:xfrm>
            <a:off x="464014" y="4985421"/>
            <a:ext cx="3193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полезный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нефункциональный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3263D430-BD74-E18B-CB71-3660823BAACB}"/>
              </a:ext>
            </a:extLst>
          </p:cNvPr>
          <p:cNvSpPr/>
          <p:nvPr/>
        </p:nvSpPr>
        <p:spPr>
          <a:xfrm>
            <a:off x="11775078" y="1782449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737501-22F1-7663-1025-E187DFBA4927}"/>
              </a:ext>
            </a:extLst>
          </p:cNvPr>
          <p:cNvSpPr txBox="1"/>
          <p:nvPr/>
        </p:nvSpPr>
        <p:spPr>
          <a:xfrm>
            <a:off x="9237397" y="1503707"/>
            <a:ext cx="253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арктический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инклюзивный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4A007C0-7DB2-E541-930F-09B059B46288}"/>
              </a:ext>
            </a:extLst>
          </p:cNvPr>
          <p:cNvSpPr/>
          <p:nvPr/>
        </p:nvSpPr>
        <p:spPr>
          <a:xfrm>
            <a:off x="11775078" y="3393842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B83A53-5D92-E276-7AF0-14295692B0BF}"/>
              </a:ext>
            </a:extLst>
          </p:cNvPr>
          <p:cNvSpPr txBox="1"/>
          <p:nvPr/>
        </p:nvSpPr>
        <p:spPr>
          <a:xfrm>
            <a:off x="8916795" y="4985421"/>
            <a:ext cx="285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климат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нежели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безопасность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A314C52-D2FE-8C0F-71C4-5180D9BD7885}"/>
              </a:ext>
            </a:extLst>
          </p:cNvPr>
          <p:cNvSpPr/>
          <p:nvPr/>
        </p:nvSpPr>
        <p:spPr>
          <a:xfrm>
            <a:off x="11727986" y="5225798"/>
            <a:ext cx="125507" cy="125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1E0E70-C1C9-C67B-D7EC-C42C64DFCD62}"/>
              </a:ext>
            </a:extLst>
          </p:cNvPr>
          <p:cNvSpPr txBox="1"/>
          <p:nvPr/>
        </p:nvSpPr>
        <p:spPr>
          <a:xfrm>
            <a:off x="9388736" y="2837955"/>
            <a:ext cx="24020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Скорее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про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исключительность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 не про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конъюнктурность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46AED06-710B-1B36-47A6-5406852901FD}"/>
              </a:ext>
            </a:extLst>
          </p:cNvPr>
          <p:cNvCxnSpPr>
            <a:cxnSpLocks/>
          </p:cNvCxnSpPr>
          <p:nvPr/>
        </p:nvCxnSpPr>
        <p:spPr>
          <a:xfrm>
            <a:off x="0" y="3084195"/>
            <a:ext cx="12478871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41162DBB-EBAC-C8C3-B688-5CA6476FC03D}"/>
              </a:ext>
            </a:extLst>
          </p:cNvPr>
          <p:cNvSpPr/>
          <p:nvPr/>
        </p:nvSpPr>
        <p:spPr>
          <a:xfrm>
            <a:off x="409793" y="3019846"/>
            <a:ext cx="143435" cy="1389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6C9EEAB-1427-83A8-CFFA-7004BDEB0AEE}"/>
              </a:ext>
            </a:extLst>
          </p:cNvPr>
          <p:cNvCxnSpPr>
            <a:cxnSpLocks/>
          </p:cNvCxnSpPr>
          <p:nvPr/>
        </p:nvCxnSpPr>
        <p:spPr>
          <a:xfrm flipH="1">
            <a:off x="472772" y="1775345"/>
            <a:ext cx="14861" cy="1277901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BCA985ED-091E-6764-BC39-250AB1B35798}"/>
              </a:ext>
            </a:extLst>
          </p:cNvPr>
          <p:cNvSpPr/>
          <p:nvPr/>
        </p:nvSpPr>
        <p:spPr>
          <a:xfrm>
            <a:off x="168105" y="1186948"/>
            <a:ext cx="627530" cy="59167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D59E12-55F6-91A3-6E13-D81AFC63F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472" y="1335973"/>
            <a:ext cx="298321" cy="2983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E7F234-FDEA-E2A0-EB90-EBF67E1DB35B}"/>
              </a:ext>
            </a:extLst>
          </p:cNvPr>
          <p:cNvSpPr txBox="1"/>
          <p:nvPr/>
        </p:nvSpPr>
        <p:spPr>
          <a:xfrm>
            <a:off x="511322" y="2001236"/>
            <a:ext cx="275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ambria" panose="02040503050406030204" pitchFamily="18" charset="0"/>
              </a:rPr>
              <a:t>«Мурманские </a:t>
            </a:r>
            <a:br>
              <a:rPr lang="ru-RU" sz="1200" b="1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инициативы»</a:t>
            </a:r>
          </a:p>
          <a:p>
            <a:r>
              <a:rPr lang="ru-RU" sz="1200" dirty="0">
                <a:latin typeface="Cambria" panose="02040503050406030204" pitchFamily="18" charset="0"/>
              </a:rPr>
              <a:t>М.С. Горбачева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90B2F7F-A243-F0D8-ACFC-F22AEA36198A}"/>
              </a:ext>
            </a:extLst>
          </p:cNvPr>
          <p:cNvCxnSpPr>
            <a:cxnSpLocks/>
            <a:stCxn id="27" idx="4"/>
          </p:cNvCxnSpPr>
          <p:nvPr/>
        </p:nvCxnSpPr>
        <p:spPr>
          <a:xfrm flipH="1">
            <a:off x="1771364" y="3158798"/>
            <a:ext cx="16786" cy="2591949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7096C8E2-1F0E-2B77-7BCA-C0C64BAA70E1}"/>
              </a:ext>
            </a:extLst>
          </p:cNvPr>
          <p:cNvSpPr/>
          <p:nvPr/>
        </p:nvSpPr>
        <p:spPr>
          <a:xfrm>
            <a:off x="1716432" y="3019846"/>
            <a:ext cx="143435" cy="1389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CB85275-6D1A-684C-CFA1-62018920215A}"/>
              </a:ext>
            </a:extLst>
          </p:cNvPr>
          <p:cNvSpPr/>
          <p:nvPr/>
        </p:nvSpPr>
        <p:spPr>
          <a:xfrm>
            <a:off x="1465652" y="5718248"/>
            <a:ext cx="627530" cy="5916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B62DED4-E084-08B8-D7C7-E2B0A8ED0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604" y="5777450"/>
            <a:ext cx="473266" cy="47326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169A264-4DB4-D8A5-E79C-43D7D9239AD5}"/>
              </a:ext>
            </a:extLst>
          </p:cNvPr>
          <p:cNvSpPr txBox="1"/>
          <p:nvPr/>
        </p:nvSpPr>
        <p:spPr>
          <a:xfrm>
            <a:off x="1863043" y="3245690"/>
            <a:ext cx="27263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Принятие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Стратегии по защите</a:t>
            </a:r>
            <a:br>
              <a:rPr lang="ru-RU" sz="1200" b="1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окружающей среды Арктики</a:t>
            </a:r>
            <a:br>
              <a:rPr lang="ru-RU" sz="1200" b="1" dirty="0">
                <a:latin typeface="Cambria" panose="02040503050406030204" pitchFamily="18" charset="0"/>
              </a:rPr>
            </a:br>
            <a:endParaRPr lang="ru-RU" sz="1200" dirty="0">
              <a:latin typeface="Cambria" panose="02040503050406030204" pitchFamily="18" charset="0"/>
            </a:endParaRPr>
          </a:p>
          <a:p>
            <a:r>
              <a:rPr lang="ru-RU" sz="1200" dirty="0">
                <a:latin typeface="Cambria" panose="02040503050406030204" pitchFamily="18" charset="0"/>
              </a:rPr>
              <a:t>Создание рабочих групп по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реализации арктического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мониторинга и оценки </a:t>
            </a:r>
            <a:r>
              <a:rPr lang="ru-RU" sz="1200" b="1" dirty="0">
                <a:latin typeface="Cambria" panose="02040503050406030204" pitchFamily="18" charset="0"/>
              </a:rPr>
              <a:t>(</a:t>
            </a:r>
            <a:r>
              <a:rPr lang="en-US" sz="1200" b="1" dirty="0">
                <a:latin typeface="Cambria" panose="02040503050406030204" pitchFamily="18" charset="0"/>
              </a:rPr>
              <a:t>AMAP</a:t>
            </a:r>
            <a:r>
              <a:rPr lang="ru-RU" sz="1200" dirty="0">
                <a:latin typeface="Cambria" panose="02040503050406030204" pitchFamily="18" charset="0"/>
              </a:rPr>
              <a:t>)</a:t>
            </a:r>
            <a:r>
              <a:rPr lang="en-US" sz="1200" dirty="0">
                <a:latin typeface="Cambria" panose="02040503050406030204" pitchFamily="18" charset="0"/>
              </a:rPr>
              <a:t>,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сохранению арктической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флоры и фауны </a:t>
            </a:r>
            <a:r>
              <a:rPr lang="ru-RU" sz="1200" b="1" dirty="0">
                <a:latin typeface="Cambria" panose="02040503050406030204" pitchFamily="18" charset="0"/>
              </a:rPr>
              <a:t>(</a:t>
            </a:r>
            <a:r>
              <a:rPr lang="en-US" sz="1200" b="1" dirty="0">
                <a:latin typeface="Cambria" panose="02040503050406030204" pitchFamily="18" charset="0"/>
              </a:rPr>
              <a:t>CAFF</a:t>
            </a:r>
            <a:r>
              <a:rPr lang="ru-RU" sz="1200" b="1" dirty="0">
                <a:latin typeface="Cambria" panose="02040503050406030204" pitchFamily="18" charset="0"/>
              </a:rPr>
              <a:t>),</a:t>
            </a:r>
            <a:br>
              <a:rPr lang="ru-RU" sz="1200" b="1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предотвращению ЧС,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готовности и реагированию </a:t>
            </a:r>
            <a:r>
              <a:rPr lang="ru-RU" sz="1200" b="1" dirty="0">
                <a:latin typeface="Cambria" panose="02040503050406030204" pitchFamily="18" charset="0"/>
              </a:rPr>
              <a:t>(</a:t>
            </a:r>
            <a:r>
              <a:rPr lang="en-US" sz="1200" b="1" dirty="0">
                <a:latin typeface="Cambria" panose="02040503050406030204" pitchFamily="18" charset="0"/>
              </a:rPr>
              <a:t>EPPR</a:t>
            </a:r>
            <a:r>
              <a:rPr lang="ru-RU" sz="1200" b="1" dirty="0">
                <a:latin typeface="Cambria" panose="02040503050406030204" pitchFamily="18" charset="0"/>
              </a:rPr>
              <a:t>)</a:t>
            </a:r>
            <a:r>
              <a:rPr lang="en-US" sz="1200" b="1" dirty="0">
                <a:latin typeface="Cambria" panose="02040503050406030204" pitchFamily="18" charset="0"/>
              </a:rPr>
              <a:t>,</a:t>
            </a:r>
          </a:p>
          <a:p>
            <a:r>
              <a:rPr lang="ru-RU" sz="1200" dirty="0">
                <a:latin typeface="Cambria" panose="02040503050406030204" pitchFamily="18" charset="0"/>
              </a:rPr>
              <a:t>защите морской среды </a:t>
            </a:r>
            <a:r>
              <a:rPr lang="ru-RU" sz="1200" b="1" dirty="0">
                <a:latin typeface="Cambria" panose="02040503050406030204" pitchFamily="18" charset="0"/>
              </a:rPr>
              <a:t>(</a:t>
            </a:r>
            <a:r>
              <a:rPr lang="en-US" sz="1200" b="1" dirty="0">
                <a:latin typeface="Cambria" panose="02040503050406030204" pitchFamily="18" charset="0"/>
              </a:rPr>
              <a:t>PAME</a:t>
            </a:r>
            <a:r>
              <a:rPr lang="ru-RU" sz="1200" b="1" dirty="0">
                <a:latin typeface="Cambria" panose="02040503050406030204" pitchFamily="18" charset="0"/>
              </a:rPr>
              <a:t>)</a:t>
            </a:r>
            <a:br>
              <a:rPr lang="en-US" sz="1200" dirty="0">
                <a:latin typeface="Cambria" panose="02040503050406030204" pitchFamily="18" charset="0"/>
              </a:rPr>
            </a:br>
            <a:endParaRPr lang="en-US" sz="1200" dirty="0">
              <a:latin typeface="Cambria" panose="02040503050406030204" pitchFamily="18" charset="0"/>
            </a:endParaRPr>
          </a:p>
          <a:p>
            <a:endParaRPr lang="ru-RU" sz="1200" dirty="0">
              <a:latin typeface="Cambria" panose="02040503050406030204" pitchFamily="18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E3BC4B5A-4532-DE10-B4C1-336815F29031}"/>
              </a:ext>
            </a:extLst>
          </p:cNvPr>
          <p:cNvSpPr/>
          <p:nvPr/>
        </p:nvSpPr>
        <p:spPr>
          <a:xfrm>
            <a:off x="2974301" y="3014072"/>
            <a:ext cx="143435" cy="1389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B133D7E-17B5-1AE6-D1D4-F5CCC9A34853}"/>
              </a:ext>
            </a:extLst>
          </p:cNvPr>
          <p:cNvCxnSpPr>
            <a:cxnSpLocks/>
          </p:cNvCxnSpPr>
          <p:nvPr/>
        </p:nvCxnSpPr>
        <p:spPr>
          <a:xfrm>
            <a:off x="3048969" y="1995646"/>
            <a:ext cx="1" cy="108942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58CC1521-4667-1277-65BC-2F1A77A25EDB}"/>
              </a:ext>
            </a:extLst>
          </p:cNvPr>
          <p:cNvSpPr/>
          <p:nvPr/>
        </p:nvSpPr>
        <p:spPr>
          <a:xfrm>
            <a:off x="2758480" y="1449433"/>
            <a:ext cx="627530" cy="5916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0491D0E-E703-B544-20E4-24E748A1D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877813" y="1548883"/>
            <a:ext cx="388864" cy="38886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ACFEDEA-CF5C-C01B-B359-CB08B20B0F72}"/>
              </a:ext>
            </a:extLst>
          </p:cNvPr>
          <p:cNvSpPr txBox="1"/>
          <p:nvPr/>
        </p:nvSpPr>
        <p:spPr>
          <a:xfrm>
            <a:off x="3057476" y="2171114"/>
            <a:ext cx="1387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Создание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Секретариата КМНС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BC72AEC1-F518-5B68-7124-0A42F3FBCC32}"/>
              </a:ext>
            </a:extLst>
          </p:cNvPr>
          <p:cNvSpPr/>
          <p:nvPr/>
        </p:nvSpPr>
        <p:spPr>
          <a:xfrm>
            <a:off x="4297709" y="2993789"/>
            <a:ext cx="143435" cy="1389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0A12697F-A615-427E-36C1-6630FCEA3C90}"/>
              </a:ext>
            </a:extLst>
          </p:cNvPr>
          <p:cNvCxnSpPr>
            <a:cxnSpLocks/>
            <a:stCxn id="54" idx="4"/>
          </p:cNvCxnSpPr>
          <p:nvPr/>
        </p:nvCxnSpPr>
        <p:spPr>
          <a:xfrm>
            <a:off x="4369428" y="1436052"/>
            <a:ext cx="0" cy="1647189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>
            <a:extLst>
              <a:ext uri="{FF2B5EF4-FFF2-40B4-BE49-F238E27FC236}">
                <a16:creationId xmlns:a16="http://schemas.microsoft.com/office/drawing/2014/main" id="{F0EDFE9D-B0A8-C3D3-4A21-6923CFF8D9C1}"/>
              </a:ext>
            </a:extLst>
          </p:cNvPr>
          <p:cNvSpPr/>
          <p:nvPr/>
        </p:nvSpPr>
        <p:spPr>
          <a:xfrm>
            <a:off x="4055663" y="844382"/>
            <a:ext cx="627530" cy="5916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B0CB22A-9F02-0497-5ED8-29E9906E0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57087" y="933435"/>
            <a:ext cx="424681" cy="42468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880C6C7-36A5-9A2B-E8D2-581BC5CC89D5}"/>
              </a:ext>
            </a:extLst>
          </p:cNvPr>
          <p:cNvSpPr txBox="1"/>
          <p:nvPr/>
        </p:nvSpPr>
        <p:spPr>
          <a:xfrm>
            <a:off x="4424678" y="1533325"/>
            <a:ext cx="1711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Подписание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 err="1">
                <a:latin typeface="Cambria" panose="02040503050406030204" pitchFamily="18" charset="0"/>
              </a:rPr>
              <a:t>Оттавской</a:t>
            </a:r>
            <a:r>
              <a:rPr lang="ru-RU" sz="1200" dirty="0">
                <a:latin typeface="Cambria" panose="02040503050406030204" pitchFamily="18" charset="0"/>
              </a:rPr>
              <a:t> декларации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и </a:t>
            </a:r>
            <a:r>
              <a:rPr lang="ru-RU" sz="1200" b="1" dirty="0">
                <a:latin typeface="Cambria" panose="02040503050406030204" pitchFamily="18" charset="0"/>
              </a:rPr>
              <a:t>официальное создание Арктического Совета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074D565E-65E7-9264-2D2B-610759BCEADB}"/>
              </a:ext>
            </a:extLst>
          </p:cNvPr>
          <p:cNvSpPr/>
          <p:nvPr/>
        </p:nvSpPr>
        <p:spPr>
          <a:xfrm>
            <a:off x="4701701" y="3005259"/>
            <a:ext cx="143435" cy="1389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696AC5C4-1639-9C87-C099-85585565FB7B}"/>
              </a:ext>
            </a:extLst>
          </p:cNvPr>
          <p:cNvCxnSpPr>
            <a:cxnSpLocks/>
            <a:stCxn id="59" idx="4"/>
          </p:cNvCxnSpPr>
          <p:nvPr/>
        </p:nvCxnSpPr>
        <p:spPr>
          <a:xfrm>
            <a:off x="4773419" y="3144211"/>
            <a:ext cx="2" cy="1107101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>
            <a:extLst>
              <a:ext uri="{FF2B5EF4-FFF2-40B4-BE49-F238E27FC236}">
                <a16:creationId xmlns:a16="http://schemas.microsoft.com/office/drawing/2014/main" id="{DE455C9C-9386-43E1-8A78-CAA4A8CAF14F}"/>
              </a:ext>
            </a:extLst>
          </p:cNvPr>
          <p:cNvSpPr/>
          <p:nvPr/>
        </p:nvSpPr>
        <p:spPr>
          <a:xfrm>
            <a:off x="4465645" y="4205687"/>
            <a:ext cx="627530" cy="59167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BA8225-52CB-F084-BAF3-85038A171D23}"/>
              </a:ext>
            </a:extLst>
          </p:cNvPr>
          <p:cNvSpPr txBox="1"/>
          <p:nvPr/>
        </p:nvSpPr>
        <p:spPr>
          <a:xfrm>
            <a:off x="4799233" y="3286154"/>
            <a:ext cx="1516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Создание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рабочей группы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по устойчивому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развитию </a:t>
            </a:r>
            <a:r>
              <a:rPr lang="ru-RU" sz="1200" b="1" dirty="0">
                <a:latin typeface="Cambria" panose="02040503050406030204" pitchFamily="18" charset="0"/>
              </a:rPr>
              <a:t>(</a:t>
            </a:r>
            <a:r>
              <a:rPr lang="en-US" sz="1200" b="1" dirty="0">
                <a:latin typeface="Cambria" panose="02040503050406030204" pitchFamily="18" charset="0"/>
              </a:rPr>
              <a:t>SDWG</a:t>
            </a:r>
            <a:r>
              <a:rPr lang="ru-RU" sz="1200" b="1" dirty="0"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220EE2C3-7EB0-F114-ED56-94A83A2EA315}"/>
              </a:ext>
            </a:extLst>
          </p:cNvPr>
          <p:cNvCxnSpPr>
            <a:cxnSpLocks/>
          </p:cNvCxnSpPr>
          <p:nvPr/>
        </p:nvCxnSpPr>
        <p:spPr>
          <a:xfrm>
            <a:off x="4773420" y="4766257"/>
            <a:ext cx="1" cy="1089423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id="{D7F6797D-F666-D0DD-A37F-E83BFD88FE84}"/>
              </a:ext>
            </a:extLst>
          </p:cNvPr>
          <p:cNvSpPr/>
          <p:nvPr/>
        </p:nvSpPr>
        <p:spPr>
          <a:xfrm>
            <a:off x="4459655" y="5827474"/>
            <a:ext cx="627530" cy="59167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1084FCD4-EAED-C3E4-EACF-9EC382F6C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564" y="5885619"/>
            <a:ext cx="469711" cy="46971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29ECCB61-A20D-6557-E3D7-070B9BEF1135}"/>
              </a:ext>
            </a:extLst>
          </p:cNvPr>
          <p:cNvSpPr txBox="1"/>
          <p:nvPr/>
        </p:nvSpPr>
        <p:spPr>
          <a:xfrm>
            <a:off x="4870801" y="4723017"/>
            <a:ext cx="15614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Принятие</a:t>
            </a:r>
            <a:r>
              <a:rPr lang="ru-RU" sz="1200" b="1" dirty="0">
                <a:latin typeface="Cambria" panose="02040503050406030204" pitchFamily="18" charset="0"/>
              </a:rPr>
              <a:t> </a:t>
            </a:r>
            <a:r>
              <a:rPr lang="ru-RU" sz="1200" dirty="0">
                <a:latin typeface="Cambria" panose="02040503050406030204" pitchFamily="18" charset="0"/>
              </a:rPr>
              <a:t>первых наблюдателей: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Великобритания,</a:t>
            </a:r>
            <a:br>
              <a:rPr lang="ru-RU" sz="1200" b="1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Германия, Польша,</a:t>
            </a:r>
            <a:br>
              <a:rPr lang="ru-RU" sz="1200" b="1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Нидерланды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1EA89BD-ED24-AB7F-27A3-961348B67D73}"/>
              </a:ext>
            </a:extLst>
          </p:cNvPr>
          <p:cNvSpPr txBox="1"/>
          <p:nvPr/>
        </p:nvSpPr>
        <p:spPr>
          <a:xfrm>
            <a:off x="6315513" y="2301777"/>
            <a:ext cx="17117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Принятие </a:t>
            </a:r>
            <a:r>
              <a:rPr lang="ru-RU" sz="1200" b="1" dirty="0">
                <a:latin typeface="Cambria" panose="02040503050406030204" pitchFamily="18" charset="0"/>
              </a:rPr>
              <a:t>Франции</a:t>
            </a:r>
            <a:r>
              <a:rPr lang="ru-RU" sz="1200" dirty="0">
                <a:latin typeface="Cambria" panose="02040503050406030204" pitchFamily="18" charset="0"/>
              </a:rPr>
              <a:t> в качестве наблюдателя </a:t>
            </a:r>
            <a:br>
              <a:rPr lang="ru-RU" sz="1200" dirty="0">
                <a:latin typeface="Cambria" panose="02040503050406030204" pitchFamily="18" charset="0"/>
              </a:rPr>
            </a:br>
            <a:endParaRPr lang="ru-RU" sz="1200" b="1" dirty="0">
              <a:latin typeface="Cambria" panose="02040503050406030204" pitchFamily="18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AA21F51E-21E3-1121-54D3-1C561C377E9A}"/>
              </a:ext>
            </a:extLst>
          </p:cNvPr>
          <p:cNvSpPr/>
          <p:nvPr/>
        </p:nvSpPr>
        <p:spPr>
          <a:xfrm>
            <a:off x="6225426" y="3005259"/>
            <a:ext cx="143435" cy="1389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39650307-E7E5-2E88-0092-9C237BC06621}"/>
              </a:ext>
            </a:extLst>
          </p:cNvPr>
          <p:cNvCxnSpPr>
            <a:cxnSpLocks/>
          </p:cNvCxnSpPr>
          <p:nvPr/>
        </p:nvCxnSpPr>
        <p:spPr>
          <a:xfrm>
            <a:off x="6281126" y="2190119"/>
            <a:ext cx="16018" cy="880900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>
            <a:extLst>
              <a:ext uri="{FF2B5EF4-FFF2-40B4-BE49-F238E27FC236}">
                <a16:creationId xmlns:a16="http://schemas.microsoft.com/office/drawing/2014/main" id="{808DCA29-6A8D-3A42-F5E4-D2336EF9461C}"/>
              </a:ext>
            </a:extLst>
          </p:cNvPr>
          <p:cNvSpPr/>
          <p:nvPr/>
        </p:nvSpPr>
        <p:spPr>
          <a:xfrm>
            <a:off x="5967361" y="1627047"/>
            <a:ext cx="627530" cy="59167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90D1985D-5E6D-95A3-6411-4C34DBBED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7785" y="1693675"/>
            <a:ext cx="469711" cy="469711"/>
          </a:xfrm>
          <a:prstGeom prst="rect">
            <a:avLst/>
          </a:prstGeom>
        </p:spPr>
      </p:pic>
      <p:sp>
        <p:nvSpPr>
          <p:cNvPr id="88" name="Овал 87">
            <a:extLst>
              <a:ext uri="{FF2B5EF4-FFF2-40B4-BE49-F238E27FC236}">
                <a16:creationId xmlns:a16="http://schemas.microsoft.com/office/drawing/2014/main" id="{2FFBCA6E-2D9A-20F2-1957-80EC76FC4EF1}"/>
              </a:ext>
            </a:extLst>
          </p:cNvPr>
          <p:cNvSpPr/>
          <p:nvPr/>
        </p:nvSpPr>
        <p:spPr>
          <a:xfrm>
            <a:off x="7033957" y="3022297"/>
            <a:ext cx="143435" cy="1389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6BCA404E-1C59-5192-6955-0A02F9B5C404}"/>
              </a:ext>
            </a:extLst>
          </p:cNvPr>
          <p:cNvCxnSpPr>
            <a:cxnSpLocks/>
          </p:cNvCxnSpPr>
          <p:nvPr/>
        </p:nvCxnSpPr>
        <p:spPr>
          <a:xfrm>
            <a:off x="7107265" y="3149042"/>
            <a:ext cx="1732" cy="902917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>
            <a:extLst>
              <a:ext uri="{FF2B5EF4-FFF2-40B4-BE49-F238E27FC236}">
                <a16:creationId xmlns:a16="http://schemas.microsoft.com/office/drawing/2014/main" id="{4E0AEC7D-47DC-684F-AFC4-B31FAE457A61}"/>
              </a:ext>
            </a:extLst>
          </p:cNvPr>
          <p:cNvSpPr/>
          <p:nvPr/>
        </p:nvSpPr>
        <p:spPr>
          <a:xfrm>
            <a:off x="6791008" y="3954277"/>
            <a:ext cx="627530" cy="5916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E2EB164-6310-221A-045E-FD04E5EA7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139" y="4030863"/>
            <a:ext cx="473266" cy="473266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5A821BCF-9072-3B6C-34BC-B4B611E6F6B0}"/>
              </a:ext>
            </a:extLst>
          </p:cNvPr>
          <p:cNvSpPr txBox="1"/>
          <p:nvPr/>
        </p:nvSpPr>
        <p:spPr>
          <a:xfrm>
            <a:off x="7214559" y="3249702"/>
            <a:ext cx="2075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Создание рабочей группы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по борьбе с загрязнениями Арктики </a:t>
            </a:r>
            <a:r>
              <a:rPr lang="ru-RU" sz="1200" b="1" dirty="0">
                <a:latin typeface="Cambria" panose="02040503050406030204" pitchFamily="18" charset="0"/>
              </a:rPr>
              <a:t>(</a:t>
            </a:r>
            <a:r>
              <a:rPr lang="en-US" sz="1200" b="1" dirty="0">
                <a:latin typeface="Cambria" panose="02040503050406030204" pitchFamily="18" charset="0"/>
              </a:rPr>
              <a:t>ACAP</a:t>
            </a:r>
            <a:r>
              <a:rPr lang="ru-RU" sz="1200" b="1" dirty="0"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6596D4B6-3F9E-F081-56CC-C28A2D2E7717}"/>
              </a:ext>
            </a:extLst>
          </p:cNvPr>
          <p:cNvCxnSpPr>
            <a:cxnSpLocks/>
          </p:cNvCxnSpPr>
          <p:nvPr/>
        </p:nvCxnSpPr>
        <p:spPr>
          <a:xfrm flipH="1">
            <a:off x="7116750" y="4450888"/>
            <a:ext cx="4661" cy="1202067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Овал 96">
            <a:extLst>
              <a:ext uri="{FF2B5EF4-FFF2-40B4-BE49-F238E27FC236}">
                <a16:creationId xmlns:a16="http://schemas.microsoft.com/office/drawing/2014/main" id="{82CBE3CA-4697-D2C7-1D7C-3A1C865B941B}"/>
              </a:ext>
            </a:extLst>
          </p:cNvPr>
          <p:cNvSpPr/>
          <p:nvPr/>
        </p:nvSpPr>
        <p:spPr>
          <a:xfrm>
            <a:off x="6786737" y="5109434"/>
            <a:ext cx="627530" cy="5916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2C67CACD-D189-3F0E-D313-3862EC011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510" y="5170838"/>
            <a:ext cx="469711" cy="46971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7A613BD5-A1AE-D5A2-CE06-14D8614FD67D}"/>
              </a:ext>
            </a:extLst>
          </p:cNvPr>
          <p:cNvSpPr txBox="1"/>
          <p:nvPr/>
        </p:nvSpPr>
        <p:spPr>
          <a:xfrm>
            <a:off x="7216840" y="4609875"/>
            <a:ext cx="1981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Принятие </a:t>
            </a:r>
            <a:r>
              <a:rPr lang="ru-RU" sz="1200" b="1" dirty="0">
                <a:latin typeface="Cambria" panose="02040503050406030204" pitchFamily="18" charset="0"/>
              </a:rPr>
              <a:t>Испании</a:t>
            </a:r>
            <a:br>
              <a:rPr lang="ru-RU" sz="1200" b="1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в качестве наблюдателя </a:t>
            </a:r>
            <a:br>
              <a:rPr lang="ru-RU" sz="1200" dirty="0">
                <a:latin typeface="Cambria" panose="02040503050406030204" pitchFamily="18" charset="0"/>
              </a:rPr>
            </a:br>
            <a:endParaRPr lang="ru-RU" sz="1200" b="1" dirty="0">
              <a:latin typeface="Cambria" panose="02040503050406030204" pitchFamily="18" charset="0"/>
            </a:endParaRP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F97DB4B0-FD32-1753-644F-677A14632C69}"/>
              </a:ext>
            </a:extLst>
          </p:cNvPr>
          <p:cNvCxnSpPr>
            <a:cxnSpLocks/>
            <a:stCxn id="97" idx="4"/>
          </p:cNvCxnSpPr>
          <p:nvPr/>
        </p:nvCxnSpPr>
        <p:spPr>
          <a:xfrm>
            <a:off x="7100502" y="5701104"/>
            <a:ext cx="4270" cy="637082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04">
            <a:extLst>
              <a:ext uri="{FF2B5EF4-FFF2-40B4-BE49-F238E27FC236}">
                <a16:creationId xmlns:a16="http://schemas.microsoft.com/office/drawing/2014/main" id="{EF464DAE-A7CA-7595-FE09-B636C07489AC}"/>
              </a:ext>
            </a:extLst>
          </p:cNvPr>
          <p:cNvSpPr/>
          <p:nvPr/>
        </p:nvSpPr>
        <p:spPr>
          <a:xfrm>
            <a:off x="6782598" y="6150000"/>
            <a:ext cx="627530" cy="5916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D44B0183-A9BD-4087-C2E1-7B3C20CB1F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269" y="6208195"/>
            <a:ext cx="402189" cy="40218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0D985D3E-E78C-66F2-72AA-E0406E00A939}"/>
              </a:ext>
            </a:extLst>
          </p:cNvPr>
          <p:cNvSpPr txBox="1"/>
          <p:nvPr/>
        </p:nvSpPr>
        <p:spPr>
          <a:xfrm>
            <a:off x="7209854" y="5691855"/>
            <a:ext cx="1981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Создание </a:t>
            </a:r>
            <a:r>
              <a:rPr lang="ru-RU" sz="1200" b="1" dirty="0">
                <a:latin typeface="Cambria" panose="02040503050406030204" pitchFamily="18" charset="0"/>
              </a:rPr>
              <a:t>Секретариата</a:t>
            </a:r>
            <a:br>
              <a:rPr lang="ru-RU" sz="1200" b="1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Арктического Совета</a:t>
            </a:r>
            <a:br>
              <a:rPr lang="ru-RU" sz="1200" dirty="0">
                <a:latin typeface="Cambria" panose="02040503050406030204" pitchFamily="18" charset="0"/>
              </a:rPr>
            </a:br>
            <a:endParaRPr lang="ru-RU" sz="1200" b="1" dirty="0">
              <a:latin typeface="Cambria" panose="02040503050406030204" pitchFamily="18" charset="0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AB5A4C63-689B-36FB-A7CF-07BEA5720E59}"/>
              </a:ext>
            </a:extLst>
          </p:cNvPr>
          <p:cNvSpPr/>
          <p:nvPr/>
        </p:nvSpPr>
        <p:spPr>
          <a:xfrm>
            <a:off x="8308764" y="3009310"/>
            <a:ext cx="143435" cy="1389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3A35355A-7247-E8FC-0815-BD256EB50B92}"/>
              </a:ext>
            </a:extLst>
          </p:cNvPr>
          <p:cNvCxnSpPr>
            <a:cxnSpLocks/>
          </p:cNvCxnSpPr>
          <p:nvPr/>
        </p:nvCxnSpPr>
        <p:spPr>
          <a:xfrm flipH="1">
            <a:off x="8373178" y="2695717"/>
            <a:ext cx="1268" cy="34520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Овал 114">
            <a:extLst>
              <a:ext uri="{FF2B5EF4-FFF2-40B4-BE49-F238E27FC236}">
                <a16:creationId xmlns:a16="http://schemas.microsoft.com/office/drawing/2014/main" id="{9EB7C036-F7D2-C663-ECC6-30671AA015F4}"/>
              </a:ext>
            </a:extLst>
          </p:cNvPr>
          <p:cNvSpPr/>
          <p:nvPr/>
        </p:nvSpPr>
        <p:spPr>
          <a:xfrm>
            <a:off x="8050014" y="2110773"/>
            <a:ext cx="627530" cy="5916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A249F16-2019-3466-00AD-D6172C80F1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7095" y="2208567"/>
            <a:ext cx="369746" cy="353896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48377102-A254-2507-A8ED-854C4D522212}"/>
              </a:ext>
            </a:extLst>
          </p:cNvPr>
          <p:cNvSpPr txBox="1"/>
          <p:nvPr/>
        </p:nvSpPr>
        <p:spPr>
          <a:xfrm>
            <a:off x="8538213" y="2603973"/>
            <a:ext cx="2547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Установка </a:t>
            </a:r>
            <a:r>
              <a:rPr lang="ru-RU" sz="1200" b="1" dirty="0">
                <a:latin typeface="Cambria" panose="02040503050406030204" pitchFamily="18" charset="0"/>
              </a:rPr>
              <a:t>титанового флага РФ</a:t>
            </a:r>
            <a:r>
              <a:rPr lang="ru-RU" sz="1200" dirty="0">
                <a:latin typeface="Cambria" panose="02040503050406030204" pitchFamily="18" charset="0"/>
              </a:rPr>
              <a:t> под Северным полюсом</a:t>
            </a:r>
            <a:br>
              <a:rPr lang="ru-RU" sz="1200" dirty="0">
                <a:latin typeface="Cambria" panose="02040503050406030204" pitchFamily="18" charset="0"/>
              </a:rPr>
            </a:br>
            <a:endParaRPr lang="ru-RU" sz="1200" b="1" dirty="0">
              <a:latin typeface="Cambria" panose="02040503050406030204" pitchFamily="18" charset="0"/>
            </a:endParaRPr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44E60ABF-9569-F50D-CA5B-56D99E65E083}"/>
              </a:ext>
            </a:extLst>
          </p:cNvPr>
          <p:cNvCxnSpPr>
            <a:cxnSpLocks/>
          </p:cNvCxnSpPr>
          <p:nvPr/>
        </p:nvCxnSpPr>
        <p:spPr>
          <a:xfrm flipH="1">
            <a:off x="8382294" y="1726430"/>
            <a:ext cx="5694" cy="43355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вал 119">
            <a:extLst>
              <a:ext uri="{FF2B5EF4-FFF2-40B4-BE49-F238E27FC236}">
                <a16:creationId xmlns:a16="http://schemas.microsoft.com/office/drawing/2014/main" id="{BB7C469A-B779-0199-D2AC-288F5BEA32C6}"/>
              </a:ext>
            </a:extLst>
          </p:cNvPr>
          <p:cNvSpPr/>
          <p:nvPr/>
        </p:nvSpPr>
        <p:spPr>
          <a:xfrm>
            <a:off x="8074223" y="1130186"/>
            <a:ext cx="627530" cy="5916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50953CEB-E26B-B006-8558-ECC77892A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445" y="1225478"/>
            <a:ext cx="369746" cy="353896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E7A9158E-15BB-42B9-A027-E10AFD8DF72A}"/>
              </a:ext>
            </a:extLst>
          </p:cNvPr>
          <p:cNvSpPr txBox="1"/>
          <p:nvPr/>
        </p:nvSpPr>
        <p:spPr>
          <a:xfrm>
            <a:off x="8569129" y="1690843"/>
            <a:ext cx="254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Регистрация </a:t>
            </a:r>
            <a:r>
              <a:rPr lang="ru-RU" sz="1200" b="1" dirty="0">
                <a:latin typeface="Cambria" panose="02040503050406030204" pitchFamily="18" charset="0"/>
              </a:rPr>
              <a:t>наиболее</a:t>
            </a:r>
            <a:r>
              <a:rPr lang="ru-RU" sz="1200" dirty="0">
                <a:latin typeface="Cambria" panose="02040503050406030204" pitchFamily="18" charset="0"/>
              </a:rPr>
              <a:t>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низкого уровня морского льда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92F4F57-8A3D-B8F8-B3C3-E3DCAD604005}"/>
              </a:ext>
            </a:extLst>
          </p:cNvPr>
          <p:cNvSpPr txBox="1"/>
          <p:nvPr/>
        </p:nvSpPr>
        <p:spPr>
          <a:xfrm>
            <a:off x="7906555" y="2802394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200</a:t>
            </a: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DFECA600-5245-ACA3-AA3F-67E1C0EB1707}"/>
              </a:ext>
            </a:extLst>
          </p:cNvPr>
          <p:cNvSpPr/>
          <p:nvPr/>
        </p:nvSpPr>
        <p:spPr>
          <a:xfrm>
            <a:off x="10024891" y="3025218"/>
            <a:ext cx="143435" cy="1389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835CD5B4-6708-E327-616C-7E367938A024}"/>
              </a:ext>
            </a:extLst>
          </p:cNvPr>
          <p:cNvCxnSpPr>
            <a:cxnSpLocks/>
          </p:cNvCxnSpPr>
          <p:nvPr/>
        </p:nvCxnSpPr>
        <p:spPr>
          <a:xfrm>
            <a:off x="10089275" y="3132741"/>
            <a:ext cx="0" cy="910094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Овал 127">
            <a:extLst>
              <a:ext uri="{FF2B5EF4-FFF2-40B4-BE49-F238E27FC236}">
                <a16:creationId xmlns:a16="http://schemas.microsoft.com/office/drawing/2014/main" id="{AFBF4692-FA87-14D9-BEEC-CB1680813795}"/>
              </a:ext>
            </a:extLst>
          </p:cNvPr>
          <p:cNvSpPr/>
          <p:nvPr/>
        </p:nvSpPr>
        <p:spPr>
          <a:xfrm>
            <a:off x="9775510" y="3995725"/>
            <a:ext cx="627530" cy="5916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62FE059E-13DC-2D31-9292-3E9675099E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3296" y="4091380"/>
            <a:ext cx="385661" cy="385661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57122197-12A2-7FE7-26A0-023F70B1FA47}"/>
              </a:ext>
            </a:extLst>
          </p:cNvPr>
          <p:cNvSpPr txBox="1"/>
          <p:nvPr/>
        </p:nvSpPr>
        <p:spPr>
          <a:xfrm>
            <a:off x="10095701" y="3223147"/>
            <a:ext cx="171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Принятие </a:t>
            </a:r>
            <a:r>
              <a:rPr lang="ru-RU" sz="1200" b="1" dirty="0" err="1">
                <a:latin typeface="Cambria" panose="02040503050406030204" pitchFamily="18" charset="0"/>
              </a:rPr>
              <a:t>Илулиссатской</a:t>
            </a:r>
            <a:r>
              <a:rPr lang="ru-RU" sz="1200" b="1" dirty="0">
                <a:latin typeface="Cambria" panose="02040503050406030204" pitchFamily="18" charset="0"/>
              </a:rPr>
              <a:t> декларации</a:t>
            </a:r>
          </a:p>
        </p:txBody>
      </p: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09B00297-3242-254B-2BAA-154BD5C21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785" y="4269943"/>
            <a:ext cx="473266" cy="473266"/>
          </a:xfrm>
          <a:prstGeom prst="rect">
            <a:avLst/>
          </a:prstGeom>
        </p:spPr>
      </p:pic>
      <p:sp>
        <p:nvSpPr>
          <p:cNvPr id="137" name="Овал 136">
            <a:extLst>
              <a:ext uri="{FF2B5EF4-FFF2-40B4-BE49-F238E27FC236}">
                <a16:creationId xmlns:a16="http://schemas.microsoft.com/office/drawing/2014/main" id="{C695A3B5-5011-DE96-0E42-1CCD4EC67FD6}"/>
              </a:ext>
            </a:extLst>
          </p:cNvPr>
          <p:cNvSpPr/>
          <p:nvPr/>
        </p:nvSpPr>
        <p:spPr>
          <a:xfrm>
            <a:off x="685680" y="3022297"/>
            <a:ext cx="143435" cy="1389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298AB50B-A344-1B41-460C-E5522F8EBF12}"/>
              </a:ext>
            </a:extLst>
          </p:cNvPr>
          <p:cNvCxnSpPr>
            <a:cxnSpLocks/>
          </p:cNvCxnSpPr>
          <p:nvPr/>
        </p:nvCxnSpPr>
        <p:spPr>
          <a:xfrm flipH="1">
            <a:off x="731671" y="3143173"/>
            <a:ext cx="14861" cy="1277901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>
            <a:extLst>
              <a:ext uri="{FF2B5EF4-FFF2-40B4-BE49-F238E27FC236}">
                <a16:creationId xmlns:a16="http://schemas.microsoft.com/office/drawing/2014/main" id="{D1F1CA7D-7EEC-2340-000C-0A99F192A63D}"/>
              </a:ext>
            </a:extLst>
          </p:cNvPr>
          <p:cNvSpPr/>
          <p:nvPr/>
        </p:nvSpPr>
        <p:spPr>
          <a:xfrm>
            <a:off x="417906" y="4402387"/>
            <a:ext cx="627530" cy="59167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12E7F62C-F254-D6A1-5DAB-EDFC3C3370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915" y="4505169"/>
            <a:ext cx="352157" cy="352157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0B1A2477-A29E-D176-D59D-C812C71A79F0}"/>
              </a:ext>
            </a:extLst>
          </p:cNvPr>
          <p:cNvSpPr txBox="1"/>
          <p:nvPr/>
        </p:nvSpPr>
        <p:spPr>
          <a:xfrm>
            <a:off x="767089" y="3524681"/>
            <a:ext cx="275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Создание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en-US" sz="1200" b="1" dirty="0">
                <a:latin typeface="Cambria" panose="02040503050406030204" pitchFamily="18" charset="0"/>
              </a:rPr>
              <a:t>IASC</a:t>
            </a:r>
            <a:endParaRPr lang="ru-RU" sz="1200" b="1" dirty="0">
              <a:latin typeface="Cambria" panose="02040503050406030204" pitchFamily="18" charset="0"/>
            </a:endParaRPr>
          </a:p>
        </p:txBody>
      </p:sp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id="{60EB6A56-B694-31B4-CE8A-42C131756D24}"/>
              </a:ext>
            </a:extLst>
          </p:cNvPr>
          <p:cNvCxnSpPr>
            <a:cxnSpLocks/>
          </p:cNvCxnSpPr>
          <p:nvPr/>
        </p:nvCxnSpPr>
        <p:spPr>
          <a:xfrm flipH="1">
            <a:off x="8374787" y="781823"/>
            <a:ext cx="5694" cy="43355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Овал 152">
            <a:extLst>
              <a:ext uri="{FF2B5EF4-FFF2-40B4-BE49-F238E27FC236}">
                <a16:creationId xmlns:a16="http://schemas.microsoft.com/office/drawing/2014/main" id="{E2190B21-D28C-B7AA-8165-9A61CCBC5B0F}"/>
              </a:ext>
            </a:extLst>
          </p:cNvPr>
          <p:cNvSpPr/>
          <p:nvPr/>
        </p:nvSpPr>
        <p:spPr>
          <a:xfrm>
            <a:off x="8058203" y="235680"/>
            <a:ext cx="627530" cy="5916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21A363B-2F9E-33A9-6215-91938BE92F97}"/>
              </a:ext>
            </a:extLst>
          </p:cNvPr>
          <p:cNvSpPr txBox="1"/>
          <p:nvPr/>
        </p:nvSpPr>
        <p:spPr>
          <a:xfrm>
            <a:off x="8592551" y="840296"/>
            <a:ext cx="2544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Создание </a:t>
            </a:r>
            <a:r>
              <a:rPr lang="en-US" sz="1200" b="1" dirty="0">
                <a:latin typeface="Cambria" panose="02040503050406030204" pitchFamily="18" charset="0"/>
              </a:rPr>
              <a:t>Arctic Frontiers</a:t>
            </a:r>
            <a:endParaRPr lang="ru-RU" sz="1200" b="1" dirty="0">
              <a:latin typeface="Cambria" panose="02040503050406030204" pitchFamily="18" charset="0"/>
            </a:endParaRPr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3D848B45-1E92-148F-4A83-1D40DA323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65620" y="319174"/>
            <a:ext cx="424681" cy="424681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9482AFA4-72C3-C5FF-9FD0-6406A85626FC}"/>
              </a:ext>
            </a:extLst>
          </p:cNvPr>
          <p:cNvSpPr txBox="1"/>
          <p:nvPr/>
        </p:nvSpPr>
        <p:spPr>
          <a:xfrm>
            <a:off x="-43286" y="312131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1987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9BE51EB-0CD0-1292-6D74-4BAABF4F3876}"/>
              </a:ext>
            </a:extLst>
          </p:cNvPr>
          <p:cNvSpPr txBox="1"/>
          <p:nvPr/>
        </p:nvSpPr>
        <p:spPr>
          <a:xfrm>
            <a:off x="430170" y="2803937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1990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843BB4A-1CCD-0C66-3971-ACAF2283FAF5}"/>
              </a:ext>
            </a:extLst>
          </p:cNvPr>
          <p:cNvSpPr txBox="1"/>
          <p:nvPr/>
        </p:nvSpPr>
        <p:spPr>
          <a:xfrm>
            <a:off x="1245397" y="3126937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1991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6444C0C-2FDD-0A66-5C0D-38592FED34C6}"/>
              </a:ext>
            </a:extLst>
          </p:cNvPr>
          <p:cNvSpPr txBox="1"/>
          <p:nvPr/>
        </p:nvSpPr>
        <p:spPr>
          <a:xfrm>
            <a:off x="2534890" y="2798105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1994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4261370-7DA8-80EB-848D-D01E6A748E87}"/>
              </a:ext>
            </a:extLst>
          </p:cNvPr>
          <p:cNvSpPr txBox="1"/>
          <p:nvPr/>
        </p:nvSpPr>
        <p:spPr>
          <a:xfrm>
            <a:off x="3869611" y="280966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1996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40606B5-209F-852B-BDE2-00467853D03E}"/>
              </a:ext>
            </a:extLst>
          </p:cNvPr>
          <p:cNvSpPr txBox="1"/>
          <p:nvPr/>
        </p:nvSpPr>
        <p:spPr>
          <a:xfrm>
            <a:off x="4290604" y="3130202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1998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ECAA3D4-9427-DC48-E7C9-F8F21810BE1E}"/>
              </a:ext>
            </a:extLst>
          </p:cNvPr>
          <p:cNvSpPr txBox="1"/>
          <p:nvPr/>
        </p:nvSpPr>
        <p:spPr>
          <a:xfrm>
            <a:off x="5841661" y="2798610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2000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3C5D695-E111-EC61-1E84-F25BD9A1BD24}"/>
              </a:ext>
            </a:extLst>
          </p:cNvPr>
          <p:cNvSpPr txBox="1"/>
          <p:nvPr/>
        </p:nvSpPr>
        <p:spPr>
          <a:xfrm>
            <a:off x="6554709" y="312131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2006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00826E0-4C88-5063-57A5-E9594AD0DE56}"/>
              </a:ext>
            </a:extLst>
          </p:cNvPr>
          <p:cNvSpPr txBox="1"/>
          <p:nvPr/>
        </p:nvSpPr>
        <p:spPr>
          <a:xfrm>
            <a:off x="9583571" y="3122744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2008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46AED06-710B-1B36-47A6-5406852901FD}"/>
              </a:ext>
            </a:extLst>
          </p:cNvPr>
          <p:cNvCxnSpPr>
            <a:cxnSpLocks/>
          </p:cNvCxnSpPr>
          <p:nvPr/>
        </p:nvCxnSpPr>
        <p:spPr>
          <a:xfrm>
            <a:off x="0" y="3084195"/>
            <a:ext cx="12478871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41162DBB-EBAC-C8C3-B688-5CA6476FC03D}"/>
              </a:ext>
            </a:extLst>
          </p:cNvPr>
          <p:cNvSpPr/>
          <p:nvPr/>
        </p:nvSpPr>
        <p:spPr>
          <a:xfrm>
            <a:off x="858216" y="3019846"/>
            <a:ext cx="143435" cy="1389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FF00"/>
              </a:highlight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6C9EEAB-1427-83A8-CFFA-7004BDEB0AEE}"/>
              </a:ext>
            </a:extLst>
          </p:cNvPr>
          <p:cNvCxnSpPr>
            <a:cxnSpLocks/>
          </p:cNvCxnSpPr>
          <p:nvPr/>
        </p:nvCxnSpPr>
        <p:spPr>
          <a:xfrm>
            <a:off x="929935" y="2140148"/>
            <a:ext cx="0" cy="8901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BCA985ED-091E-6764-BC39-250AB1B35798}"/>
              </a:ext>
            </a:extLst>
          </p:cNvPr>
          <p:cNvSpPr/>
          <p:nvPr/>
        </p:nvSpPr>
        <p:spPr>
          <a:xfrm>
            <a:off x="616168" y="1605426"/>
            <a:ext cx="627530" cy="591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7F234-FDEA-E2A0-EB90-EBF67E1DB35B}"/>
              </a:ext>
            </a:extLst>
          </p:cNvPr>
          <p:cNvSpPr txBox="1"/>
          <p:nvPr/>
        </p:nvSpPr>
        <p:spPr>
          <a:xfrm>
            <a:off x="977426" y="2199268"/>
            <a:ext cx="192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Принятие </a:t>
            </a:r>
            <a:r>
              <a:rPr lang="ru-RU" sz="1200" b="1" dirty="0">
                <a:latin typeface="Cambria" panose="02040503050406030204" pitchFamily="18" charset="0"/>
              </a:rPr>
              <a:t>критериев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для оценки </a:t>
            </a:r>
            <a:r>
              <a:rPr lang="ru-RU" sz="1200" dirty="0">
                <a:latin typeface="Cambria" panose="02040503050406030204" pitchFamily="18" charset="0"/>
              </a:rPr>
              <a:t>ожидающих получить статус наблюдателя в АС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BFF77F3-CD70-2170-9703-5DB956958295}"/>
              </a:ext>
            </a:extLst>
          </p:cNvPr>
          <p:cNvCxnSpPr>
            <a:cxnSpLocks/>
          </p:cNvCxnSpPr>
          <p:nvPr/>
        </p:nvCxnSpPr>
        <p:spPr>
          <a:xfrm>
            <a:off x="929933" y="834451"/>
            <a:ext cx="0" cy="8901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F3B6D32D-3A31-E0E8-2E45-B5065E2304A2}"/>
              </a:ext>
            </a:extLst>
          </p:cNvPr>
          <p:cNvSpPr/>
          <p:nvPr/>
        </p:nvSpPr>
        <p:spPr>
          <a:xfrm>
            <a:off x="616168" y="271255"/>
            <a:ext cx="627530" cy="591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55947-4526-FB65-D0E8-30BFD2C4A5F8}"/>
              </a:ext>
            </a:extLst>
          </p:cNvPr>
          <p:cNvSpPr txBox="1"/>
          <p:nvPr/>
        </p:nvSpPr>
        <p:spPr>
          <a:xfrm>
            <a:off x="996887" y="927274"/>
            <a:ext cx="233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ambria" panose="02040503050406030204" pitchFamily="18" charset="0"/>
              </a:rPr>
              <a:t>Соглашение</a:t>
            </a:r>
            <a:r>
              <a:rPr lang="ru-RU" sz="1200" dirty="0">
                <a:latin typeface="Cambria" panose="02040503050406030204" pitchFamily="18" charset="0"/>
              </a:rPr>
              <a:t> о сотрудничестве в области авиационного и морского поиска и спасения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6EC865F-4479-2327-0DE8-3D214E66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49" y="1749860"/>
            <a:ext cx="352813" cy="35281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0E0F124-48E1-5D73-5ABC-F65B1F890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16" y="366081"/>
            <a:ext cx="465077" cy="434877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CA9AED0-149F-3903-8120-10E3D5E2618D}"/>
              </a:ext>
            </a:extLst>
          </p:cNvPr>
          <p:cNvSpPr/>
          <p:nvPr/>
        </p:nvSpPr>
        <p:spPr>
          <a:xfrm>
            <a:off x="2986437" y="3011938"/>
            <a:ext cx="143435" cy="1389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FF00"/>
              </a:highlight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0EC6EC0-7A73-C066-B69F-4D6B505E3147}"/>
              </a:ext>
            </a:extLst>
          </p:cNvPr>
          <p:cNvCxnSpPr>
            <a:cxnSpLocks/>
            <a:stCxn id="39" idx="0"/>
          </p:cNvCxnSpPr>
          <p:nvPr/>
        </p:nvCxnSpPr>
        <p:spPr>
          <a:xfrm flipH="1">
            <a:off x="3057076" y="3011938"/>
            <a:ext cx="1079" cy="1036977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>
            <a:extLst>
              <a:ext uri="{FF2B5EF4-FFF2-40B4-BE49-F238E27FC236}">
                <a16:creationId xmlns:a16="http://schemas.microsoft.com/office/drawing/2014/main" id="{DFEFC8D5-073C-0229-7838-07F330667FDC}"/>
              </a:ext>
            </a:extLst>
          </p:cNvPr>
          <p:cNvSpPr/>
          <p:nvPr/>
        </p:nvSpPr>
        <p:spPr>
          <a:xfrm>
            <a:off x="2749299" y="4042062"/>
            <a:ext cx="627530" cy="5916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C28A3B-F448-0460-996F-BA714FFAF838}"/>
              </a:ext>
            </a:extLst>
          </p:cNvPr>
          <p:cNvSpPr txBox="1"/>
          <p:nvPr/>
        </p:nvSpPr>
        <p:spPr>
          <a:xfrm>
            <a:off x="3171069" y="3298758"/>
            <a:ext cx="163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Принятие </a:t>
            </a:r>
            <a:br>
              <a:rPr lang="ru-RU" sz="1200" b="1" dirty="0">
                <a:latin typeface="Cambria" panose="02040503050406030204" pitchFamily="18" charset="0"/>
              </a:rPr>
            </a:br>
            <a:r>
              <a:rPr lang="ru-RU" sz="1200" b="1" dirty="0" err="1">
                <a:latin typeface="Cambria" panose="02040503050406030204" pitchFamily="18" charset="0"/>
              </a:rPr>
              <a:t>Кирунской</a:t>
            </a:r>
            <a:r>
              <a:rPr lang="ru-RU" sz="1200" b="1" dirty="0">
                <a:latin typeface="Cambria" panose="02040503050406030204" pitchFamily="18" charset="0"/>
              </a:rPr>
              <a:t> декларации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56FA164-BB5C-0D3B-6C3D-B31C3E04D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494" y="4145066"/>
            <a:ext cx="385661" cy="385661"/>
          </a:xfrm>
          <a:prstGeom prst="rect">
            <a:avLst/>
          </a:prstGeom>
        </p:spPr>
      </p:pic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88572378-E5EC-E22C-0FFA-F941A215D82A}"/>
              </a:ext>
            </a:extLst>
          </p:cNvPr>
          <p:cNvCxnSpPr>
            <a:cxnSpLocks/>
          </p:cNvCxnSpPr>
          <p:nvPr/>
        </p:nvCxnSpPr>
        <p:spPr>
          <a:xfrm>
            <a:off x="3063064" y="4530727"/>
            <a:ext cx="0" cy="1118667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>
            <a:extLst>
              <a:ext uri="{FF2B5EF4-FFF2-40B4-BE49-F238E27FC236}">
                <a16:creationId xmlns:a16="http://schemas.microsoft.com/office/drawing/2014/main" id="{6B229369-7552-B4B7-7E6F-3B040B3D4B1F}"/>
              </a:ext>
            </a:extLst>
          </p:cNvPr>
          <p:cNvSpPr/>
          <p:nvPr/>
        </p:nvSpPr>
        <p:spPr>
          <a:xfrm>
            <a:off x="2725075" y="5559699"/>
            <a:ext cx="627530" cy="5916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FAC14D94-F4AF-6EEF-DEEC-058FE2F51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984" y="5620679"/>
            <a:ext cx="469711" cy="46971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7BC66A0-D9A9-C385-FC90-3576BCA72D71}"/>
              </a:ext>
            </a:extLst>
          </p:cNvPr>
          <p:cNvSpPr txBox="1"/>
          <p:nvPr/>
        </p:nvSpPr>
        <p:spPr>
          <a:xfrm>
            <a:off x="3164752" y="4625720"/>
            <a:ext cx="192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Принятие</a:t>
            </a:r>
            <a:r>
              <a:rPr lang="ru-RU" sz="1200" b="1" dirty="0">
                <a:latin typeface="Cambria" panose="02040503050406030204" pitchFamily="18" charset="0"/>
              </a:rPr>
              <a:t> </a:t>
            </a:r>
            <a:r>
              <a:rPr lang="ru-RU" sz="1200" dirty="0">
                <a:latin typeface="Cambria" panose="02040503050406030204" pitchFamily="18" charset="0"/>
              </a:rPr>
              <a:t>новых наблюдателей: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Италия, КНР, Индия, Япония, Южная Корея, Сингапур</a:t>
            </a: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B51BFFBC-DCFC-D2A5-CE84-461F581D4463}"/>
              </a:ext>
            </a:extLst>
          </p:cNvPr>
          <p:cNvSpPr/>
          <p:nvPr/>
        </p:nvSpPr>
        <p:spPr>
          <a:xfrm>
            <a:off x="3067074" y="1769561"/>
            <a:ext cx="627530" cy="591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1ED6ED1-7735-C04A-6F5B-7C0645229221}"/>
              </a:ext>
            </a:extLst>
          </p:cNvPr>
          <p:cNvSpPr txBox="1"/>
          <p:nvPr/>
        </p:nvSpPr>
        <p:spPr>
          <a:xfrm>
            <a:off x="3343828" y="2349112"/>
            <a:ext cx="126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Создание</a:t>
            </a:r>
            <a:r>
              <a:rPr lang="ru-RU" sz="1200" b="1" dirty="0">
                <a:latin typeface="Cambria" panose="02040503050406030204" pitchFamily="18" charset="0"/>
              </a:rPr>
              <a:t> </a:t>
            </a:r>
            <a:br>
              <a:rPr lang="ru-RU" sz="1200" b="1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Арктического </a:t>
            </a:r>
            <a:br>
              <a:rPr lang="ru-RU" sz="1200" b="1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Круга</a:t>
            </a: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7F89C8C-AD54-31DD-5503-581A81FF1D74}"/>
              </a:ext>
            </a:extLst>
          </p:cNvPr>
          <p:cNvSpPr/>
          <p:nvPr/>
        </p:nvSpPr>
        <p:spPr>
          <a:xfrm>
            <a:off x="5202969" y="3018416"/>
            <a:ext cx="143435" cy="1389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3F42967D-B1AB-AC7C-7BA3-AAE90823BD8B}"/>
              </a:ext>
            </a:extLst>
          </p:cNvPr>
          <p:cNvCxnSpPr>
            <a:cxnSpLocks/>
          </p:cNvCxnSpPr>
          <p:nvPr/>
        </p:nvCxnSpPr>
        <p:spPr>
          <a:xfrm>
            <a:off x="5274686" y="3141470"/>
            <a:ext cx="0" cy="456367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Овал 103">
            <a:extLst>
              <a:ext uri="{FF2B5EF4-FFF2-40B4-BE49-F238E27FC236}">
                <a16:creationId xmlns:a16="http://schemas.microsoft.com/office/drawing/2014/main" id="{50AFA639-73E2-09F9-C64A-913E1FC50A07}"/>
              </a:ext>
            </a:extLst>
          </p:cNvPr>
          <p:cNvSpPr/>
          <p:nvPr/>
        </p:nvSpPr>
        <p:spPr>
          <a:xfrm>
            <a:off x="4961774" y="3538190"/>
            <a:ext cx="627530" cy="59167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F503040-EE23-0C6F-4390-9AF198E0AF67}"/>
              </a:ext>
            </a:extLst>
          </p:cNvPr>
          <p:cNvSpPr txBox="1"/>
          <p:nvPr/>
        </p:nvSpPr>
        <p:spPr>
          <a:xfrm>
            <a:off x="5324368" y="3141470"/>
            <a:ext cx="223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Создание </a:t>
            </a:r>
            <a:r>
              <a:rPr lang="ru-RU" sz="1200" b="1" dirty="0">
                <a:latin typeface="Cambria" panose="02040503050406030204" pitchFamily="18" charset="0"/>
              </a:rPr>
              <a:t>Арктического</a:t>
            </a:r>
            <a:br>
              <a:rPr lang="ru-RU" sz="1200" b="1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Экономического Совета</a:t>
            </a:r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319F16EB-CBEE-4C22-ABCE-06A22E2CB1F9}"/>
              </a:ext>
            </a:extLst>
          </p:cNvPr>
          <p:cNvSpPr/>
          <p:nvPr/>
        </p:nvSpPr>
        <p:spPr>
          <a:xfrm>
            <a:off x="6132164" y="3002518"/>
            <a:ext cx="143435" cy="1389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8C3846E1-22BA-399B-F604-42824D1375B2}"/>
              </a:ext>
            </a:extLst>
          </p:cNvPr>
          <p:cNvCxnSpPr>
            <a:cxnSpLocks/>
          </p:cNvCxnSpPr>
          <p:nvPr/>
        </p:nvCxnSpPr>
        <p:spPr>
          <a:xfrm>
            <a:off x="6203881" y="2397089"/>
            <a:ext cx="6992" cy="67127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Овал 126">
            <a:extLst>
              <a:ext uri="{FF2B5EF4-FFF2-40B4-BE49-F238E27FC236}">
                <a16:creationId xmlns:a16="http://schemas.microsoft.com/office/drawing/2014/main" id="{9F5B4284-8CCF-C99F-63EE-A9409313CFF6}"/>
              </a:ext>
            </a:extLst>
          </p:cNvPr>
          <p:cNvSpPr/>
          <p:nvPr/>
        </p:nvSpPr>
        <p:spPr>
          <a:xfrm>
            <a:off x="5890116" y="1844313"/>
            <a:ext cx="627530" cy="59167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0ADDC6BA-82E8-4195-54BA-BAE937DB9DC1}"/>
              </a:ext>
            </a:extLst>
          </p:cNvPr>
          <p:cNvCxnSpPr>
            <a:cxnSpLocks/>
          </p:cNvCxnSpPr>
          <p:nvPr/>
        </p:nvCxnSpPr>
        <p:spPr>
          <a:xfrm>
            <a:off x="6196792" y="1462294"/>
            <a:ext cx="0" cy="456367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132">
            <a:extLst>
              <a:ext uri="{FF2B5EF4-FFF2-40B4-BE49-F238E27FC236}">
                <a16:creationId xmlns:a16="http://schemas.microsoft.com/office/drawing/2014/main" id="{26E5F246-0DA6-3C19-A9F1-EBE915C5D0FD}"/>
              </a:ext>
            </a:extLst>
          </p:cNvPr>
          <p:cNvSpPr/>
          <p:nvPr/>
        </p:nvSpPr>
        <p:spPr>
          <a:xfrm>
            <a:off x="5883027" y="920349"/>
            <a:ext cx="627530" cy="59167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C52F3A34-85A7-EC52-65A2-F18D5ACCE83B}"/>
              </a:ext>
            </a:extLst>
          </p:cNvPr>
          <p:cNvCxnSpPr>
            <a:cxnSpLocks/>
          </p:cNvCxnSpPr>
          <p:nvPr/>
        </p:nvCxnSpPr>
        <p:spPr>
          <a:xfrm>
            <a:off x="6196792" y="578462"/>
            <a:ext cx="0" cy="456367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134">
            <a:extLst>
              <a:ext uri="{FF2B5EF4-FFF2-40B4-BE49-F238E27FC236}">
                <a16:creationId xmlns:a16="http://schemas.microsoft.com/office/drawing/2014/main" id="{6729703E-F8C6-9547-254B-E095B2917483}"/>
              </a:ext>
            </a:extLst>
          </p:cNvPr>
          <p:cNvSpPr/>
          <p:nvPr/>
        </p:nvSpPr>
        <p:spPr>
          <a:xfrm>
            <a:off x="5883027" y="24931"/>
            <a:ext cx="627530" cy="59167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F8B87AF-4834-9E09-175C-B14C8719570F}"/>
              </a:ext>
            </a:extLst>
          </p:cNvPr>
          <p:cNvSpPr txBox="1"/>
          <p:nvPr/>
        </p:nvSpPr>
        <p:spPr>
          <a:xfrm>
            <a:off x="6364193" y="2410034"/>
            <a:ext cx="233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Принятие </a:t>
            </a:r>
            <a:r>
              <a:rPr lang="ru-RU" sz="1200" b="1" dirty="0">
                <a:latin typeface="Cambria" panose="02040503050406030204" pitchFamily="18" charset="0"/>
              </a:rPr>
              <a:t>Морского стратегического плана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(2015-2025)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837454C-8788-00B2-6E35-094A8D17BDBD}"/>
              </a:ext>
            </a:extLst>
          </p:cNvPr>
          <p:cNvSpPr txBox="1"/>
          <p:nvPr/>
        </p:nvSpPr>
        <p:spPr>
          <a:xfrm>
            <a:off x="6441992" y="1447334"/>
            <a:ext cx="233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Создание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Форума береговой охраны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1DF93D4-CAA6-EEB3-3CFF-1A1AEBDB03DE}"/>
              </a:ext>
            </a:extLst>
          </p:cNvPr>
          <p:cNvSpPr txBox="1"/>
          <p:nvPr/>
        </p:nvSpPr>
        <p:spPr>
          <a:xfrm>
            <a:off x="6441992" y="587232"/>
            <a:ext cx="2338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Создание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Форума берегового шельфа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7CD740F-757F-EEE7-0A50-139AE512CCEC}"/>
              </a:ext>
            </a:extLst>
          </p:cNvPr>
          <p:cNvSpPr txBox="1"/>
          <p:nvPr/>
        </p:nvSpPr>
        <p:spPr>
          <a:xfrm>
            <a:off x="5662384" y="2814452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</a:t>
            </a: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15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463A886-A5CC-6DD6-6B88-C4789AFA6224}"/>
              </a:ext>
            </a:extLst>
          </p:cNvPr>
          <p:cNvSpPr txBox="1"/>
          <p:nvPr/>
        </p:nvSpPr>
        <p:spPr>
          <a:xfrm>
            <a:off x="4752798" y="317809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</a:t>
            </a: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14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5E6669D0-2EBA-BB78-0747-A19408809DA2}"/>
              </a:ext>
            </a:extLst>
          </p:cNvPr>
          <p:cNvSpPr/>
          <p:nvPr/>
        </p:nvSpPr>
        <p:spPr>
          <a:xfrm>
            <a:off x="3309123" y="3011805"/>
            <a:ext cx="143435" cy="1389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FF00"/>
              </a:highlight>
            </a:endParaRPr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E45C4BBD-1418-9FCF-3E04-C73D7AD3147D}"/>
              </a:ext>
            </a:extLst>
          </p:cNvPr>
          <p:cNvCxnSpPr>
            <a:cxnSpLocks/>
          </p:cNvCxnSpPr>
          <p:nvPr/>
        </p:nvCxnSpPr>
        <p:spPr>
          <a:xfrm>
            <a:off x="3380840" y="2355352"/>
            <a:ext cx="0" cy="72592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36BAC354-B96E-74E5-4255-140AF0DDEB0F}"/>
              </a:ext>
            </a:extLst>
          </p:cNvPr>
          <p:cNvCxnSpPr>
            <a:cxnSpLocks/>
            <a:stCxn id="151" idx="4"/>
          </p:cNvCxnSpPr>
          <p:nvPr/>
        </p:nvCxnSpPr>
        <p:spPr>
          <a:xfrm>
            <a:off x="3374275" y="643211"/>
            <a:ext cx="6565" cy="112635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Овал 150">
            <a:extLst>
              <a:ext uri="{FF2B5EF4-FFF2-40B4-BE49-F238E27FC236}">
                <a16:creationId xmlns:a16="http://schemas.microsoft.com/office/drawing/2014/main" id="{0886C515-CCD1-79D0-2F8A-2D6AB87FBA77}"/>
              </a:ext>
            </a:extLst>
          </p:cNvPr>
          <p:cNvSpPr/>
          <p:nvPr/>
        </p:nvSpPr>
        <p:spPr>
          <a:xfrm>
            <a:off x="3060510" y="51541"/>
            <a:ext cx="627530" cy="591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5DB1949-C0CE-EAFF-7639-E0AE914FC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765" y="155337"/>
            <a:ext cx="465077" cy="434877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BE95AD25-0D9F-05C2-A625-B62A31C77A24}"/>
              </a:ext>
            </a:extLst>
          </p:cNvPr>
          <p:cNvSpPr txBox="1"/>
          <p:nvPr/>
        </p:nvSpPr>
        <p:spPr>
          <a:xfrm>
            <a:off x="3380835" y="616601"/>
            <a:ext cx="2508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ambria" panose="02040503050406030204" pitchFamily="18" charset="0"/>
              </a:rPr>
              <a:t>Соглашение</a:t>
            </a:r>
            <a:r>
              <a:rPr lang="ru-RU" sz="1200" dirty="0">
                <a:latin typeface="Cambria" panose="02040503050406030204" pitchFamily="18" charset="0"/>
              </a:rPr>
              <a:t> о сотрудничестве в области обеспечения готовности и реагирования на загрязнение морской среды нефтью в Арктике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4F47E06-8332-8095-DC21-AEC8FECC3C65}"/>
              </a:ext>
            </a:extLst>
          </p:cNvPr>
          <p:cNvSpPr txBox="1"/>
          <p:nvPr/>
        </p:nvSpPr>
        <p:spPr>
          <a:xfrm>
            <a:off x="2529175" y="3182467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</a:t>
            </a: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13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id="{C77B6042-44C9-EA88-CDD6-E96263A2FA9D}"/>
              </a:ext>
            </a:extLst>
          </p:cNvPr>
          <p:cNvSpPr/>
          <p:nvPr/>
        </p:nvSpPr>
        <p:spPr>
          <a:xfrm>
            <a:off x="7666795" y="3002518"/>
            <a:ext cx="143435" cy="1389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FF00"/>
              </a:highlight>
            </a:endParaRPr>
          </a:p>
        </p:txBody>
      </p: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B051DC4D-33C1-5F15-2D62-7C4FB731D171}"/>
              </a:ext>
            </a:extLst>
          </p:cNvPr>
          <p:cNvCxnSpPr>
            <a:cxnSpLocks/>
          </p:cNvCxnSpPr>
          <p:nvPr/>
        </p:nvCxnSpPr>
        <p:spPr>
          <a:xfrm>
            <a:off x="7738512" y="3108096"/>
            <a:ext cx="15850" cy="102176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Овал 158">
            <a:extLst>
              <a:ext uri="{FF2B5EF4-FFF2-40B4-BE49-F238E27FC236}">
                <a16:creationId xmlns:a16="http://schemas.microsoft.com/office/drawing/2014/main" id="{3018A2EE-E3B3-9461-6525-41587AD64E14}"/>
              </a:ext>
            </a:extLst>
          </p:cNvPr>
          <p:cNvSpPr/>
          <p:nvPr/>
        </p:nvSpPr>
        <p:spPr>
          <a:xfrm>
            <a:off x="7440597" y="4003116"/>
            <a:ext cx="627530" cy="591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D72954D5-9E7A-4477-2E33-F7CB402C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16" y="4088801"/>
            <a:ext cx="465077" cy="434877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DA30A224-520B-B29D-AF59-CE8E323CBA93}"/>
              </a:ext>
            </a:extLst>
          </p:cNvPr>
          <p:cNvSpPr txBox="1"/>
          <p:nvPr/>
        </p:nvSpPr>
        <p:spPr>
          <a:xfrm>
            <a:off x="7805834" y="4588048"/>
            <a:ext cx="2334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Статус наблюдателя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получает </a:t>
            </a:r>
            <a:r>
              <a:rPr lang="ru-RU" sz="1200" b="1" dirty="0">
                <a:latin typeface="Cambria" panose="02040503050406030204" pitchFamily="18" charset="0"/>
              </a:rPr>
              <a:t>Швейцария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6724478-842D-6108-2209-1D50821D09EC}"/>
              </a:ext>
            </a:extLst>
          </p:cNvPr>
          <p:cNvSpPr txBox="1"/>
          <p:nvPr/>
        </p:nvSpPr>
        <p:spPr>
          <a:xfrm>
            <a:off x="7221536" y="315572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</a:t>
            </a: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17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E6A5E67-5E8A-0D33-FE11-663B94B1A9A0}"/>
              </a:ext>
            </a:extLst>
          </p:cNvPr>
          <p:cNvSpPr txBox="1"/>
          <p:nvPr/>
        </p:nvSpPr>
        <p:spPr>
          <a:xfrm>
            <a:off x="7779283" y="3330361"/>
            <a:ext cx="233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ambria" panose="02040503050406030204" pitchFamily="18" charset="0"/>
              </a:rPr>
              <a:t>Соглашение</a:t>
            </a:r>
            <a:r>
              <a:rPr lang="ru-RU" sz="1200" dirty="0">
                <a:latin typeface="Cambria" panose="02040503050406030204" pitchFamily="18" charset="0"/>
              </a:rPr>
              <a:t> о расширении международного научного сотрудничества в Арктике</a:t>
            </a:r>
          </a:p>
        </p:txBody>
      </p: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8FF87E28-5E51-4079-F9D3-E33F528DC2F4}"/>
              </a:ext>
            </a:extLst>
          </p:cNvPr>
          <p:cNvCxnSpPr>
            <a:cxnSpLocks/>
          </p:cNvCxnSpPr>
          <p:nvPr/>
        </p:nvCxnSpPr>
        <p:spPr>
          <a:xfrm>
            <a:off x="7746437" y="4594786"/>
            <a:ext cx="0" cy="72592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Овал 165">
            <a:extLst>
              <a:ext uri="{FF2B5EF4-FFF2-40B4-BE49-F238E27FC236}">
                <a16:creationId xmlns:a16="http://schemas.microsoft.com/office/drawing/2014/main" id="{C7E9DC45-4CD4-C0D8-2C55-425994E516DC}"/>
              </a:ext>
            </a:extLst>
          </p:cNvPr>
          <p:cNvSpPr/>
          <p:nvPr/>
        </p:nvSpPr>
        <p:spPr>
          <a:xfrm>
            <a:off x="7415238" y="5049713"/>
            <a:ext cx="627530" cy="591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84309FF3-AE31-4BF8-6CD7-D7422CDE7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147" y="5106727"/>
            <a:ext cx="469711" cy="469711"/>
          </a:xfrm>
          <a:prstGeom prst="rect">
            <a:avLst/>
          </a:prstGeom>
        </p:spPr>
      </p:pic>
      <p:sp>
        <p:nvSpPr>
          <p:cNvPr id="168" name="Овал 167">
            <a:extLst>
              <a:ext uri="{FF2B5EF4-FFF2-40B4-BE49-F238E27FC236}">
                <a16:creationId xmlns:a16="http://schemas.microsoft.com/office/drawing/2014/main" id="{0F5C60D4-80F0-A568-D42B-8DD936498575}"/>
              </a:ext>
            </a:extLst>
          </p:cNvPr>
          <p:cNvSpPr/>
          <p:nvPr/>
        </p:nvSpPr>
        <p:spPr>
          <a:xfrm>
            <a:off x="9313349" y="3011805"/>
            <a:ext cx="143435" cy="1389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F19D1D5C-D5F1-8509-A57A-99247506D99D}"/>
              </a:ext>
            </a:extLst>
          </p:cNvPr>
          <p:cNvCxnSpPr>
            <a:cxnSpLocks/>
          </p:cNvCxnSpPr>
          <p:nvPr/>
        </p:nvCxnSpPr>
        <p:spPr>
          <a:xfrm>
            <a:off x="9385066" y="2312352"/>
            <a:ext cx="0" cy="76207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4200E345-1C24-7E19-FA07-7DDF6DE55AA0}"/>
              </a:ext>
            </a:extLst>
          </p:cNvPr>
          <p:cNvSpPr txBox="1"/>
          <p:nvPr/>
        </p:nvSpPr>
        <p:spPr>
          <a:xfrm>
            <a:off x="9456784" y="2381056"/>
            <a:ext cx="255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США назвали сближение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России и Китая в Арктике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ключевой региональной угрозой</a:t>
            </a: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AB7F915D-1028-CC70-74F5-AEC30B2DF072}"/>
              </a:ext>
            </a:extLst>
          </p:cNvPr>
          <p:cNvSpPr/>
          <p:nvPr/>
        </p:nvSpPr>
        <p:spPr>
          <a:xfrm>
            <a:off x="9071301" y="1801955"/>
            <a:ext cx="627530" cy="5916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6EE946D5-6205-203E-DF82-A3AE2CF141B2}"/>
              </a:ext>
            </a:extLst>
          </p:cNvPr>
          <p:cNvSpPr/>
          <p:nvPr/>
        </p:nvSpPr>
        <p:spPr>
          <a:xfrm>
            <a:off x="9081708" y="505123"/>
            <a:ext cx="627530" cy="5916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82FFBD83-6F5A-0688-9A7B-10515673A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193" y="1912231"/>
            <a:ext cx="369746" cy="353896"/>
          </a:xfrm>
          <a:prstGeom prst="rect">
            <a:avLst/>
          </a:prstGeom>
        </p:spPr>
      </p:pic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id="{3A6B5EC3-04DD-FDB6-354D-C64DBB5D4F45}"/>
              </a:ext>
            </a:extLst>
          </p:cNvPr>
          <p:cNvCxnSpPr>
            <a:cxnSpLocks/>
          </p:cNvCxnSpPr>
          <p:nvPr/>
        </p:nvCxnSpPr>
        <p:spPr>
          <a:xfrm>
            <a:off x="9395473" y="1066297"/>
            <a:ext cx="0" cy="76207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11B324AB-2EC6-B0F1-3639-E1628F24D0E3}"/>
              </a:ext>
            </a:extLst>
          </p:cNvPr>
          <p:cNvSpPr txBox="1"/>
          <p:nvPr/>
        </p:nvSpPr>
        <p:spPr>
          <a:xfrm>
            <a:off x="8883187" y="313812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</a:t>
            </a: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19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AA3B11D-9C9B-233F-5489-41B1F86C655F}"/>
              </a:ext>
            </a:extLst>
          </p:cNvPr>
          <p:cNvSpPr txBox="1"/>
          <p:nvPr/>
        </p:nvSpPr>
        <p:spPr>
          <a:xfrm>
            <a:off x="9569939" y="1062351"/>
            <a:ext cx="2553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А-8 впервые не сумела принять итоговую декларацию по результатам министерской встречи</a:t>
            </a:r>
          </a:p>
        </p:txBody>
      </p:sp>
      <p:pic>
        <p:nvPicPr>
          <p:cNvPr id="179" name="Рисунок 178">
            <a:extLst>
              <a:ext uri="{FF2B5EF4-FFF2-40B4-BE49-F238E27FC236}">
                <a16:creationId xmlns:a16="http://schemas.microsoft.com/office/drawing/2014/main" id="{3C1FB4DF-3F5B-CE32-6B73-9C2E7465F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600" y="604816"/>
            <a:ext cx="369746" cy="353896"/>
          </a:xfrm>
          <a:prstGeom prst="rect">
            <a:avLst/>
          </a:prstGeom>
        </p:spPr>
      </p:pic>
      <p:cxnSp>
        <p:nvCxnSpPr>
          <p:cNvPr id="180" name="Прямая соединительная линия 179">
            <a:extLst>
              <a:ext uri="{FF2B5EF4-FFF2-40B4-BE49-F238E27FC236}">
                <a16:creationId xmlns:a16="http://schemas.microsoft.com/office/drawing/2014/main" id="{ECE2BA10-0889-507E-669C-0423A33C5CFA}"/>
              </a:ext>
            </a:extLst>
          </p:cNvPr>
          <p:cNvCxnSpPr>
            <a:cxnSpLocks/>
          </p:cNvCxnSpPr>
          <p:nvPr/>
        </p:nvCxnSpPr>
        <p:spPr>
          <a:xfrm>
            <a:off x="7707566" y="5559699"/>
            <a:ext cx="0" cy="72592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Овал 180">
            <a:extLst>
              <a:ext uri="{FF2B5EF4-FFF2-40B4-BE49-F238E27FC236}">
                <a16:creationId xmlns:a16="http://schemas.microsoft.com/office/drawing/2014/main" id="{49A75307-CBB0-7691-BA9C-D11F2AD38C41}"/>
              </a:ext>
            </a:extLst>
          </p:cNvPr>
          <p:cNvSpPr/>
          <p:nvPr/>
        </p:nvSpPr>
        <p:spPr>
          <a:xfrm>
            <a:off x="7393801" y="6092782"/>
            <a:ext cx="627530" cy="5916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F2AF0775-2422-B3DE-6AD5-0DD4181DA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823" y="6179541"/>
            <a:ext cx="465077" cy="434877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86358309-02BC-E3B7-FBA8-FFE700188A9F}"/>
              </a:ext>
            </a:extLst>
          </p:cNvPr>
          <p:cNvSpPr txBox="1"/>
          <p:nvPr/>
        </p:nvSpPr>
        <p:spPr>
          <a:xfrm>
            <a:off x="7754361" y="5633732"/>
            <a:ext cx="2334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Принятие </a:t>
            </a: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b="1" dirty="0">
                <a:latin typeface="Cambria" panose="02040503050406030204" pitchFamily="18" charset="0"/>
              </a:rPr>
              <a:t>Полярного кодекса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AE7E722-DF00-2D92-FB36-863941947CDF}"/>
              </a:ext>
            </a:extLst>
          </p:cNvPr>
          <p:cNvSpPr txBox="1"/>
          <p:nvPr/>
        </p:nvSpPr>
        <p:spPr>
          <a:xfrm>
            <a:off x="382541" y="3161712"/>
            <a:ext cx="1107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</a:t>
            </a:r>
            <a:r>
              <a:rPr lang="ru-RU" sz="105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11	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871B7805-4A02-E33C-33FF-09F4C46F7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175899" y="1862430"/>
            <a:ext cx="424681" cy="424681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F53BA752-47A5-0C2D-DAA5-938B121753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062345" y="3619501"/>
            <a:ext cx="424681" cy="424681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:a16="http://schemas.microsoft.com/office/drawing/2014/main" id="{EC83543D-A5E3-FC44-E0F1-1C52A3DCF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984451" y="1016744"/>
            <a:ext cx="424681" cy="424681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id="{E640457F-D0C7-9BDF-D49E-D75055F60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984450" y="102662"/>
            <a:ext cx="424681" cy="424681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F33640A7-9144-A45E-DD65-8202939829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0157" y="1901261"/>
            <a:ext cx="473266" cy="47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111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7" Type="http://schemas.microsoft.com/office/2011/relationships/webextension" Target="webextension7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6" Type="http://schemas.microsoft.com/office/2011/relationships/webextension" Target="webextension6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  <wetp:taskpane dockstate="right" visibility="0" width="350" row="0">
    <wetp:webextensionref xmlns:r="http://schemas.openxmlformats.org/officeDocument/2006/relationships" r:id="rId4"/>
  </wetp:taskpane>
  <wetp:taskpane dockstate="right" visibility="0" width="350" row="0">
    <wetp:webextensionref xmlns:r="http://schemas.openxmlformats.org/officeDocument/2006/relationships" r:id="rId5"/>
  </wetp:taskpane>
  <wetp:taskpane dockstate="right" visibility="0" width="350" row="0">
    <wetp:webextensionref xmlns:r="http://schemas.openxmlformats.org/officeDocument/2006/relationships" r:id="rId6"/>
  </wetp:taskpane>
  <wetp:taskpane dockstate="right" visibility="0" width="350" row="0">
    <wetp:webextensionref xmlns:r="http://schemas.openxmlformats.org/officeDocument/2006/relationships" r:id="rId7"/>
  </wetp:taskpane>
</wetp:taskpanes>
</file>

<file path=ppt/webextensions/webextension1.xml><?xml version="1.0" encoding="utf-8"?>
<we:webextension xmlns:we="http://schemas.microsoft.com/office/webextensions/webextension/2010/11" id="{D62EA0B5-1C92-734D-96C6-9C5C6A1403AB}">
  <we:reference id="wa104178141" version="4.3.3.0" store="ru-RU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104F5AD-C5AA-2948-B2BB-45DC00BE093E}">
  <we:reference id="wa104381063" version="1.0.0.1" store="ru-RU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3E16945E-C973-FA46-889C-F6A5E07B91AD}">
  <we:reference id="wa200006067" version="1.0.0.5" store="ru-RU" storeType="OMEX"/>
  <we:alternateReferences>
    <we:reference id="WA200006067" version="1.0.0.5" store="WA200006067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A3058399-BC18-0742-BB05-C0B43D0918D3}">
  <we:reference id="wa200006046" version="1.0.0.0" store="ru-RU" storeType="OMEX"/>
  <we:alternateReferences>
    <we:reference id="WA200006046" version="1.0.0.0" store="WA200006046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88A4D2F8-C541-FF48-AE15-597D9BD497B5}">
  <we:reference id="wa104379279" version="2.1.0.0" store="ru-RU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DB75AE15-74A3-9F4F-850A-32505E39DC6D}">
  <we:reference id="wa104051163" version="1.2.0.3" store="ru-RU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ppt/webextensions/webextension7.xml><?xml version="1.0" encoding="utf-8"?>
<we:webextension xmlns:we="http://schemas.microsoft.com/office/webextensions/webextension/2010/11" id="{437AD4F3-69A1-FE42-BDF1-C47FE806B989}">
  <we:reference id="wa200005234" version="1.0.0.0" store="ru-RU" storeType="OMEX"/>
  <we:alternateReferences>
    <we:reference id="WA200005234" version="1.0.0.0" store="WA20000523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4488</TotalTime>
  <Words>1604</Words>
  <Application>Microsoft Macintosh PowerPoint</Application>
  <PresentationFormat>Широкоэкранный</PresentationFormat>
  <Paragraphs>211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Тема Office</vt:lpstr>
      <vt:lpstr>Роль Арктического совета как гаранта международного сотрудничества в Арктике в современных условиях: проблемы и перспективы функционирования</vt:lpstr>
      <vt:lpstr>Презентация PowerPoint</vt:lpstr>
      <vt:lpstr>Презентация PowerPoint</vt:lpstr>
      <vt:lpstr>Арктика как пространство исключительного сотрудничества государств</vt:lpstr>
      <vt:lpstr>Арктика как пространство исключительного сотрудничества государств</vt:lpstr>
      <vt:lpstr>«Арктическая исключительность»</vt:lpstr>
      <vt:lpstr>АРКТИЧЕСКИЙ СОВЕТ</vt:lpstr>
      <vt:lpstr>Презентация PowerPoint</vt:lpstr>
      <vt:lpstr>Презентация PowerPoint</vt:lpstr>
      <vt:lpstr>АРКТИЧЕСКИЙ СОВЕТ</vt:lpstr>
      <vt:lpstr>Презентация PowerPoint</vt:lpstr>
      <vt:lpstr>«Арктическая исключительность»</vt:lpstr>
      <vt:lpstr>«Арктическая  исключительность»</vt:lpstr>
      <vt:lpstr>Ключевым элементом конструкции «арктической исключительности» является 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Арктический Совет</vt:lpstr>
      <vt:lpstr>Презентация PowerPoint</vt:lpstr>
      <vt:lpstr>Проблемы Арктического Совета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Арктического совета как гаранта международного сотрудничества в Арктике в современных условиях: проблемы и перспективы функционирования</dc:title>
  <dc:creator>G5924</dc:creator>
  <cp:lastModifiedBy>G5924</cp:lastModifiedBy>
  <cp:revision>17</cp:revision>
  <dcterms:created xsi:type="dcterms:W3CDTF">2024-03-05T10:48:16Z</dcterms:created>
  <dcterms:modified xsi:type="dcterms:W3CDTF">2024-04-18T17:04:22Z</dcterms:modified>
</cp:coreProperties>
</file>