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272" r:id="rId6"/>
    <p:sldId id="291" r:id="rId7"/>
    <p:sldId id="287" r:id="rId8"/>
    <p:sldId id="288" r:id="rId9"/>
    <p:sldId id="289" r:id="rId10"/>
    <p:sldId id="292" r:id="rId11"/>
    <p:sldId id="295" r:id="rId12"/>
    <p:sldId id="293" r:id="rId13"/>
    <p:sldId id="294" r:id="rId14"/>
    <p:sldId id="286" r:id="rId15"/>
    <p:sldId id="285" r:id="rId16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029C63"/>
    <a:srgbClr val="96628C"/>
    <a:srgbClr val="11A0D7"/>
    <a:srgbClr val="E61F3D"/>
    <a:srgbClr val="CD5A5A"/>
    <a:srgbClr val="FFD746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996" y="11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05/27/2024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05/27/2024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10042487" cy="197832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Расширение БРИКС: </a:t>
            </a:r>
            <a:br>
              <a:rPr lang="en-US" dirty="0"/>
            </a:br>
            <a:r>
              <a:rPr lang="ru-RU" dirty="0"/>
              <a:t>последствия для арктического сотрудничества в сфере логистики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/>
              <a:t>БРИКС+ как площадка для сотрудничества в Арктике: проблемы, перспективы и сценарии развития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dirty="0"/>
              <a:t>НИУ ВШЭ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ctr"/>
            <a:r>
              <a:rPr lang="ru-RU" dirty="0"/>
              <a:t>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6576" y="4864764"/>
            <a:ext cx="7625267" cy="652860"/>
          </a:xfrm>
        </p:spPr>
        <p:txBody>
          <a:bodyPr/>
          <a:lstStyle/>
          <a:p>
            <a:pPr algn="ctr"/>
            <a:r>
              <a:rPr lang="ru-RU" dirty="0"/>
              <a:t>Максим Майоров, Дмитрий Попов</a:t>
            </a:r>
            <a:br>
              <a:rPr lang="en-US" dirty="0"/>
            </a:br>
            <a:r>
              <a:rPr lang="ru-RU" dirty="0"/>
              <a:t>НИУ ВШЭ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FA154E-043F-E972-9F49-C1B7518211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013" r="2201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957826-3458-ACC1-5EBF-873BD398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Взаимодействие Ирана и ОАЭ </a:t>
            </a:r>
            <a:br>
              <a:rPr lang="en-US" dirty="0"/>
            </a:br>
            <a:r>
              <a:rPr lang="ru-RU" dirty="0"/>
              <a:t>в Арктике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53CEC-4CC5-6FD9-E429-F0A406CD67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Напряжённость в отношениях держав вряд ли найдут отражение в их арктическом взаимодействии</a:t>
            </a:r>
            <a:r>
              <a:rPr lang="en-US" sz="1600" dirty="0"/>
              <a:t>, </a:t>
            </a:r>
            <a:r>
              <a:rPr lang="ru-RU" sz="1600" dirty="0"/>
              <a:t>поскольку: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Пример Индии и Китая показывает</a:t>
            </a:r>
            <a:r>
              <a:rPr lang="en-US" sz="1600" dirty="0"/>
              <a:t>, </a:t>
            </a:r>
            <a:r>
              <a:rPr lang="ru-RU" sz="1600" dirty="0"/>
              <a:t>что разногласия не мешают вносить вклад в развитие российской Арктики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Иран и ОАЭ сильно географически удалены от Заполярья</a:t>
            </a:r>
            <a:r>
              <a:rPr lang="en-US" sz="1600" dirty="0"/>
              <a:t>, </a:t>
            </a:r>
            <a:r>
              <a:rPr lang="ru-RU" sz="1600" dirty="0"/>
              <a:t>при этом заинтересованы в развитии крупных логистических проектов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Вероятно</a:t>
            </a:r>
            <a:r>
              <a:rPr lang="en-US" sz="1600" dirty="0"/>
              <a:t>, </a:t>
            </a:r>
            <a:r>
              <a:rPr lang="ru-RU" sz="1600" b="1" dirty="0"/>
              <a:t>опыт КНР в нормализации отношений Саудовской Аравии и Ирана </a:t>
            </a:r>
            <a:r>
              <a:rPr lang="ru-RU" sz="1600" dirty="0"/>
              <a:t>окажется полезным при общем интересе к Арктике.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8F5418-1A79-6503-CD6F-BB51EABCB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Глобальные и региональные вызовы в меняющемся мире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4F85507-0367-A7C3-6284-643AF47010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НИУ ВШЭ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91BF9E1-3761-5AFB-9159-E2614195E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1743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1DCF15A-A4A6-FB30-266E-19E32ED21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Глобальные и региональные вызовы в меняющемся мире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20CD58-D025-F769-06AC-E9B9BA468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НИУ ВШЭ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B7AF40E-21E8-A7A6-B572-CBBEE9A1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Выводы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F6DAB1-58BD-5CD7-DD09-A4DB6AFFF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Российско-китайское взаимодействие в Арктике останется крайне значимой переменной в развитии региона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Такое взаимодействие не исключает российско-индийского взаимодействия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Интенсификация сотрудничества с Ираном и ОАЭ сможет поспособствовать выработке </a:t>
            </a:r>
            <a:r>
              <a:rPr lang="ru-RU" sz="1600" b="1" dirty="0"/>
              <a:t>единой арктической повестки БРИКС</a:t>
            </a:r>
            <a:r>
              <a:rPr lang="en-US" sz="1600" dirty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Как показывает опыт споров США и Канады</a:t>
            </a:r>
            <a:r>
              <a:rPr lang="en-US" sz="1600" dirty="0"/>
              <a:t>, </a:t>
            </a:r>
            <a:r>
              <a:rPr lang="ru-RU" sz="1600" dirty="0"/>
              <a:t>разница в подходах к режиму части Арктики не мешает государствам сотрудничать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Россия как </a:t>
            </a:r>
            <a:r>
              <a:rPr lang="ru-RU" sz="1600" b="1" dirty="0"/>
              <a:t>единственное арктическое государство БРИКС</a:t>
            </a:r>
            <a:r>
              <a:rPr lang="ru-RU" sz="1600" dirty="0"/>
              <a:t> способна выступить как медиатором взаимодействия</a:t>
            </a:r>
            <a:r>
              <a:rPr lang="en-US" sz="1600" dirty="0"/>
              <a:t>, </a:t>
            </a:r>
            <a:r>
              <a:rPr lang="ru-RU" sz="1600" dirty="0"/>
              <a:t>так и автором ряда взаимовыгодных предложений.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B0F24FE-BC69-2361-EA74-1E05E7BEF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3425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CB62DE-E6A3-4B2F-8A57-9D5D4D26C6A2}"/>
              </a:ext>
            </a:extLst>
          </p:cNvPr>
          <p:cNvSpPr txBox="1"/>
          <p:nvPr/>
        </p:nvSpPr>
        <p:spPr>
          <a:xfrm>
            <a:off x="3086470" y="1828800"/>
            <a:ext cx="601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HSE Sans" panose="02000000000000000000" pitchFamily="2" charset="0"/>
              </a:rPr>
              <a:t>Спасибо за внимание!</a:t>
            </a:r>
            <a:r>
              <a:rPr lang="ru-RU" sz="1000" dirty="0">
                <a:latin typeface="HSE Sans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8D4B1-2926-CAE0-A170-BF3D2FDEFF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Значимость Арктики для экономики и национальной безопасности РФ отмечена в ряде ключевых документов</a:t>
            </a:r>
            <a:r>
              <a:rPr lang="en-US" sz="1400" dirty="0"/>
              <a:t>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Милитаризация региона со стороны НАТО и рост напряжённости в отношениях с западными странами существенно ограничивает взаимодействие с </a:t>
            </a:r>
            <a:r>
              <a:rPr lang="ru-RU" sz="1400" b="1" dirty="0"/>
              <a:t>североевропейскими государствами</a:t>
            </a:r>
            <a:r>
              <a:rPr lang="en-US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текущей Концепции внешней политики РФ заявлена открытость для «взаимовыгодного сотрудничества с </a:t>
            </a:r>
            <a:r>
              <a:rPr lang="ru-RU" sz="1400" b="1" dirty="0"/>
              <a:t>неарктическими</a:t>
            </a:r>
            <a:r>
              <a:rPr lang="ru-RU" sz="1400" dirty="0"/>
              <a:t> государствами, проводящими конструктивную политику в отношении России».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соответствии с этим пунктом необходимо рассмотреть потенциал </a:t>
            </a:r>
            <a:r>
              <a:rPr lang="ru-RU" sz="1400" b="1" dirty="0"/>
              <a:t>«старых» и «новых» стран БРИКС в сфере логистики</a:t>
            </a:r>
            <a:r>
              <a:rPr lang="ru-RU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Теоретические рамки: </a:t>
            </a:r>
            <a:r>
              <a:rPr lang="ru-RU" sz="1400" b="1" dirty="0"/>
              <a:t>теория международных режимов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Глобальные и региональные вызовы в меняющемся мире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НИУ ВШЭ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7328E0F-D4F2-0844-CE3C-1495395D4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0209AE-16BD-053F-25A9-04D5E25A6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983867-D860-DA03-15B1-1489CC6E48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FBA1AAA3-5AC0-4665-BEBA-43D1DA2A5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" b="151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77F6B1-65C6-E0FC-1B68-7FC7D29F78E0}"/>
              </a:ext>
            </a:extLst>
          </p:cNvPr>
          <p:cNvSpPr txBox="1"/>
          <p:nvPr/>
        </p:nvSpPr>
        <p:spPr>
          <a:xfrm>
            <a:off x="1225833" y="2397948"/>
            <a:ext cx="9740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 w="15875">
                  <a:solidFill>
                    <a:srgbClr val="0E2D69"/>
                  </a:solidFill>
                </a:ln>
                <a:solidFill>
                  <a:srgbClr val="FFFF00"/>
                </a:solidFill>
                <a:latin typeface="HSE Sans" panose="02000000000000000000" pitchFamily="2" charset="0"/>
              </a:rPr>
              <a:t>Значение «старых» участников БРИКС для арктической логистики </a:t>
            </a:r>
            <a:br>
              <a:rPr lang="ru-RU" sz="3200" dirty="0">
                <a:latin typeface="HSE Sans" panose="02000000000000000000" pitchFamily="2" charset="0"/>
              </a:rPr>
            </a:br>
            <a:endParaRPr lang="ru-RU" sz="32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9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691F1F-4394-B18E-08EF-67D7349C6C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0200" r="3020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53F184-DCCF-1648-508A-59132BEC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РФ и КНР в Арктике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BD2970-8A03-8670-6812-37C2B30459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Оба государства отмечены как «угроза»</a:t>
            </a:r>
            <a:r>
              <a:rPr lang="en-US" sz="1400" dirty="0"/>
              <a:t>/</a:t>
            </a:r>
            <a:r>
              <a:rPr lang="ru-RU" sz="1400" dirty="0"/>
              <a:t>«вызов» миропорядку </a:t>
            </a:r>
            <a:r>
              <a:rPr lang="ru-RU" sz="1400" b="1" dirty="0"/>
              <a:t>в западных документах</a:t>
            </a:r>
            <a:r>
              <a:rPr lang="en-US" sz="1400" b="1" dirty="0"/>
              <a:t>;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 2013 года Китай наблюдатель в АС. В этом же году публикуется инициатива «Пояс и путь»</a:t>
            </a:r>
            <a:r>
              <a:rPr lang="en-US" sz="1400" dirty="0"/>
              <a:t>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Для Китая большое значение имеет развитие транспортных связей и научные исследования в Заполярье</a:t>
            </a:r>
            <a:r>
              <a:rPr lang="en-US" sz="1400" dirty="0"/>
              <a:t>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СМП для Китая - часть обеспечения </a:t>
            </a:r>
            <a:r>
              <a:rPr lang="ru-RU" sz="1400" b="1" dirty="0"/>
              <a:t>ресурсной безопасности</a:t>
            </a:r>
            <a:r>
              <a:rPr lang="en-US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КНР – лидер по объёму инвестиций в инфраструктуру АЗ РФ</a:t>
            </a:r>
            <a:r>
              <a:rPr lang="en-US" sz="1400" dirty="0"/>
              <a:t>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Китайская сторона внесла вклад в рекордные объёмы перевозок по СМП.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041187-C17F-C36E-7790-D128C91256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Глобальные и региональные вызовы в меняющемся мире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8EA0037-9096-3189-1C33-33D5123626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НИУ ВШЭ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5DED476-AF65-9B08-BE02-3F89C9E999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5595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EC0F9E-9E44-148F-0C0D-37619A1197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A16EA79-DC18-2515-1024-E544BABE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РФ и Индия в Арктике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D65358-1D3F-0563-7D3E-ABA57F50AD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5673995" cy="339323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Индия – наблюдатель  в Арктическом Совете также с 2013 года</a:t>
            </a:r>
            <a:r>
              <a:rPr lang="en-US" sz="1600" dirty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2022 году опубликована </a:t>
            </a:r>
            <a:r>
              <a:rPr lang="ru-RU" sz="1600" b="1" dirty="0"/>
              <a:t>арктическая стратегия Индии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Для Индии также характерен интерес к сохранению экосистем в контексте изменения климата</a:t>
            </a:r>
            <a:r>
              <a:rPr lang="en-US" sz="1600" dirty="0"/>
              <a:t>, </a:t>
            </a:r>
            <a:r>
              <a:rPr lang="ru-RU" sz="1600" dirty="0"/>
              <a:t>а также стремление косвенно диверсифицировать логистические цепочки посредством Арктики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Есть заинтересованность в соединении </a:t>
            </a:r>
            <a:r>
              <a:rPr lang="ru-RU" sz="1600" b="1" dirty="0"/>
              <a:t>инфраструктуры СМП и МТК «Север-Юг»</a:t>
            </a:r>
            <a:r>
              <a:rPr lang="ru-RU" sz="1600" dirty="0"/>
              <a:t> – последний имеет для Индии большое значение</a:t>
            </a:r>
            <a:r>
              <a:rPr lang="en-US" sz="1600" dirty="0"/>
              <a:t>.</a:t>
            </a:r>
            <a:r>
              <a:rPr lang="ru-RU" sz="1600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AC6804-1598-AF3D-E17E-7C73D7250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Глобальные и региональные вызовы в меняющемся мире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9542942-4C23-79C7-31E0-1D9380F5B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НИУ ВШЭ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D19713-5745-6797-4F42-F256A9046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1413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EC33C4-352C-87D2-24EB-0179FC61ED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36" r="113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C4B55E-26E9-22A0-5FE1-6C8D8F08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Взаимодействие Индии и Китая </a:t>
            </a:r>
            <a:br>
              <a:rPr lang="ru-RU" dirty="0"/>
            </a:br>
            <a:r>
              <a:rPr lang="ru-RU" dirty="0"/>
              <a:t>в Арктике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8677E0-647D-F5EC-7B87-53A47CCF4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Существуют </a:t>
            </a:r>
            <a:r>
              <a:rPr lang="ru-RU" sz="1600" b="1" dirty="0"/>
              <a:t>вне</a:t>
            </a:r>
            <a:r>
              <a:rPr lang="ru-RU" sz="1600" dirty="0"/>
              <a:t>региональные противоречия между державами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Тем не менее</a:t>
            </a:r>
            <a:r>
              <a:rPr lang="en-US" sz="1600" dirty="0"/>
              <a:t>, </a:t>
            </a:r>
            <a:r>
              <a:rPr lang="ru-RU" sz="1600" dirty="0"/>
              <a:t>интересы держав в регионе не противоречат друг другу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Опыт арктического взаимодействия по векторам РФ-КНР и РФ-Индия</a:t>
            </a:r>
            <a:r>
              <a:rPr lang="en-US" sz="1600" dirty="0"/>
              <a:t>, </a:t>
            </a:r>
            <a:r>
              <a:rPr lang="ru-RU" sz="1600" dirty="0"/>
              <a:t>а также наличие относительно оформленной арктической повестки делает эти государства значимыми для выработки общей арктической повестки БРИКС.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72D5EE-2317-0DC2-3765-7EE642562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Глобальные и региональные вызовы в меняющемся мире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6EC4E41-1F19-27DD-355E-A2AA7B1AA0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НИУ ВШЭ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1137E92-73DF-FEB9-444A-78F1DFB174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02582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7328E0F-D4F2-0844-CE3C-1495395D4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0209AE-16BD-053F-25A9-04D5E25A6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983867-D860-DA03-15B1-1489CC6E48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E55BA21D-405F-4A41-9B04-263EDA1CD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77F6B1-65C6-E0FC-1B68-7FC7D29F78E0}"/>
              </a:ext>
            </a:extLst>
          </p:cNvPr>
          <p:cNvSpPr txBox="1"/>
          <p:nvPr/>
        </p:nvSpPr>
        <p:spPr>
          <a:xfrm>
            <a:off x="1143689" y="1819922"/>
            <a:ext cx="9740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rgbClr val="0E2D69"/>
                  </a:solidFill>
                </a:ln>
                <a:solidFill>
                  <a:srgbClr val="FFFF00"/>
                </a:solidFill>
                <a:latin typeface="HSE Sans" panose="02000000000000000000" pitchFamily="2" charset="0"/>
              </a:rPr>
              <a:t>Значение «новых» участников БРИКС для арктической логистики </a:t>
            </a:r>
            <a:br>
              <a:rPr lang="ru-RU" sz="3200" dirty="0">
                <a:latin typeface="HSE Sans" panose="02000000000000000000" pitchFamily="2" charset="0"/>
              </a:rPr>
            </a:br>
            <a:endParaRPr lang="ru-RU" sz="32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1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C90497-B871-9C68-F0E3-E241BE9F7A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625" r="1562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BE61BC-3758-F314-7234-F6C73853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ОАЭ: потенциал для Арктики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87610E-48C4-35CF-8CB9-AE03E1D05C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2021 году подписали с РФ соглашение о развитии портовой инфраструктуры и контейнерных перевозок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2023 </a:t>
            </a:r>
            <a:r>
              <a:rPr lang="ru-RU" sz="1600" dirty="0"/>
              <a:t>год – соглашение </a:t>
            </a:r>
            <a:r>
              <a:rPr lang="en-US" sz="1600" dirty="0"/>
              <a:t>DP World-</a:t>
            </a:r>
            <a:r>
              <a:rPr lang="ru-RU" sz="1600" dirty="0"/>
              <a:t>«Росатом» о создании глобального логистического оператора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Проект «Третий полюс» и участие в арктической логистике для ОАЭ также </a:t>
            </a:r>
            <a:r>
              <a:rPr lang="ru-RU" sz="1600" b="1" dirty="0"/>
              <a:t>вопрос престижа </a:t>
            </a:r>
            <a:r>
              <a:rPr lang="ru-RU" sz="1600" dirty="0"/>
              <a:t>– позиционирует государство как вовлечённое в общемировые тренды и влиятельную морскую державу.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B96461-F70F-1DB3-A02D-E705647F9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Глобальные и региональные вызовы в меняющемся мире</a:t>
            </a:r>
          </a:p>
          <a:p>
            <a:pPr algn="ctr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4609E9A-3D35-D955-4B86-CE14BFB59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НИУ ВШЭ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56C939E-0204-0C0C-C998-0434C5A505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6A194F-A84D-7848-E009-91CFD808237A}"/>
              </a:ext>
            </a:extLst>
          </p:cNvPr>
          <p:cNvSpPr txBox="1"/>
          <p:nvPr/>
        </p:nvSpPr>
        <p:spPr>
          <a:xfrm>
            <a:off x="7091680" y="6014720"/>
            <a:ext cx="338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9F3A5-7D5D-C6D0-A705-105A6622E7F6}"/>
              </a:ext>
            </a:extLst>
          </p:cNvPr>
          <p:cNvSpPr txBox="1"/>
          <p:nvPr/>
        </p:nvSpPr>
        <p:spPr>
          <a:xfrm>
            <a:off x="7091680" y="5943600"/>
            <a:ext cx="3545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SE Sans" panose="02000000000000000000" pitchFamily="2" charset="0"/>
              </a:rPr>
              <a:t>Алексей Лихачёв и </a:t>
            </a:r>
            <a:r>
              <a:rPr lang="en-US" sz="1000" dirty="0">
                <a:latin typeface="HSE Sans" panose="02000000000000000000" pitchFamily="2" charset="0"/>
              </a:rPr>
              <a:t>CEO DP World </a:t>
            </a:r>
            <a:r>
              <a:rPr lang="ru-RU" sz="1000" dirty="0">
                <a:latin typeface="HSE Sans" panose="02000000000000000000" pitchFamily="2" charset="0"/>
              </a:rPr>
              <a:t>Ахмед Бин </a:t>
            </a:r>
            <a:r>
              <a:rPr lang="ru-RU" sz="1000" dirty="0" err="1">
                <a:latin typeface="HSE Sans" panose="02000000000000000000" pitchFamily="2" charset="0"/>
              </a:rPr>
              <a:t>Сулайем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3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E321AB-E411-FA0D-F72C-B5FEA3C938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4BA9E5-5FF0-BFA9-7645-7CE760B1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Исламская Республика Иран: потенциал для Арктики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EA5961-396C-6D8F-DE5E-FD8CFFE555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2017 год – визит посла Исламской Республики Иран в ЯНАО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Иран – ключевой стейкхолдер проекта </a:t>
            </a:r>
            <a:r>
              <a:rPr lang="ru-RU" sz="1600" b="1" dirty="0"/>
              <a:t>МТК «Север-Юг»</a:t>
            </a:r>
            <a:r>
              <a:rPr lang="en-US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Есть возможность косвенно повлиять на развитие СМП через развитие МТК «Север-Юг».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EECC48-19E0-D564-D873-D0524443D7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Глобальные и региональные вызовы в меняющемся мире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7D46BFC-FB87-4577-C7E0-DC9800A316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НИУ ВШЭ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AEBF9D5-B0D6-B60D-B1F9-CE71FC6B3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9936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693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HSE Sans</vt:lpstr>
      <vt:lpstr>Office Theme</vt:lpstr>
      <vt:lpstr>Расширение БРИКС:  последствия для арктического сотрудничества в сфере логистики</vt:lpstr>
      <vt:lpstr>Введение</vt:lpstr>
      <vt:lpstr>Презентация PowerPoint</vt:lpstr>
      <vt:lpstr>РФ и КНР в Арктике</vt:lpstr>
      <vt:lpstr>РФ и Индия в Арктике</vt:lpstr>
      <vt:lpstr>Взаимодействие Индии и Китая  в Арктике</vt:lpstr>
      <vt:lpstr>Презентация PowerPoint</vt:lpstr>
      <vt:lpstr>ОАЭ: потенциал для Арктики</vt:lpstr>
      <vt:lpstr>Исламская Республика Иран: потенциал для Арктики</vt:lpstr>
      <vt:lpstr>Взаимодействие Ирана и ОАЭ  в Арктике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Максим Майоров</cp:lastModifiedBy>
  <cp:revision>63</cp:revision>
  <cp:lastPrinted>2021-11-11T13:08:42Z</cp:lastPrinted>
  <dcterms:created xsi:type="dcterms:W3CDTF">2021-11-11T08:52:47Z</dcterms:created>
  <dcterms:modified xsi:type="dcterms:W3CDTF">2024-05-27T14:51:56Z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