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omments/modernComment_126_3FB5672A.xml" ContentType="application/vnd.ms-powerpoint.comment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3"/>
  </p:notesMasterIdLst>
  <p:sldIdLst>
    <p:sldId id="271" r:id="rId5"/>
    <p:sldId id="295" r:id="rId6"/>
    <p:sldId id="284" r:id="rId7"/>
    <p:sldId id="286" r:id="rId8"/>
    <p:sldId id="273" r:id="rId9"/>
    <p:sldId id="272" r:id="rId10"/>
    <p:sldId id="289" r:id="rId11"/>
    <p:sldId id="290" r:id="rId12"/>
    <p:sldId id="291" r:id="rId13"/>
    <p:sldId id="274" r:id="rId14"/>
    <p:sldId id="278" r:id="rId15"/>
    <p:sldId id="287" r:id="rId16"/>
    <p:sldId id="292" r:id="rId17"/>
    <p:sldId id="293" r:id="rId18"/>
    <p:sldId id="296" r:id="rId19"/>
    <p:sldId id="294" r:id="rId20"/>
    <p:sldId id="288" r:id="rId21"/>
    <p:sldId id="285" r:id="rId22"/>
  </p:sldIdLst>
  <p:sldSz cx="12192000" cy="6858000"/>
  <p:notesSz cx="6858000" cy="9144000"/>
  <p:defaultTextStyle>
    <a:defPPr>
      <a:defRPr lang="en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25" userDrawn="1">
          <p15:clr>
            <a:srgbClr val="A4A3A4"/>
          </p15:clr>
        </p15:guide>
        <p15:guide id="4" pos="1209" userDrawn="1">
          <p15:clr>
            <a:srgbClr val="A4A3A4"/>
          </p15:clr>
        </p15:guide>
        <p15:guide id="5" pos="2955" userDrawn="1">
          <p15:clr>
            <a:srgbClr val="A4A3A4"/>
          </p15:clr>
        </p15:guide>
        <p15:guide id="6" pos="2071" userDrawn="1">
          <p15:clr>
            <a:srgbClr val="A4A3A4"/>
          </p15:clr>
        </p15:guide>
        <p15:guide id="9" pos="3840" userDrawn="1">
          <p15:clr>
            <a:srgbClr val="A4A3A4"/>
          </p15:clr>
        </p15:guide>
        <p15:guide id="10" pos="4702" userDrawn="1">
          <p15:clr>
            <a:srgbClr val="A4A3A4"/>
          </p15:clr>
        </p15:guide>
        <p15:guide id="11" pos="5586" userDrawn="1">
          <p15:clr>
            <a:srgbClr val="A4A3A4"/>
          </p15:clr>
        </p15:guide>
        <p15:guide id="12" pos="7333" userDrawn="1">
          <p15:clr>
            <a:srgbClr val="A4A3A4"/>
          </p15:clr>
        </p15:guide>
        <p15:guide id="13" orient="horz" pos="3952" userDrawn="1">
          <p15:clr>
            <a:srgbClr val="A4A3A4"/>
          </p15:clr>
        </p15:guide>
        <p15:guide id="15" pos="6471" userDrawn="1">
          <p15:clr>
            <a:srgbClr val="A4A3A4"/>
          </p15:clr>
        </p15:guide>
        <p15:guide id="16" orient="horz" pos="91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B32100B-E01D-40E4-666A-037FEEF4C05B}" name="Максим Майоров" initials="ММ" userId="521f117352b90408" providerId="Windows Live"/>
  <p188:author id="{13369D6F-98FB-F742-779F-A1F48DAEA3C8}" name="Khusravkhon Nabiev" initials="KN" userId="0a15de30b424c38c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Кутьков Юрий Юрьевич" initials="КЮЮ" lastIdx="4" clrIdx="0">
    <p:extLst>
      <p:ext uri="{19B8F6BF-5375-455C-9EA6-DF929625EA0E}">
        <p15:presenceInfo xmlns:p15="http://schemas.microsoft.com/office/powerpoint/2012/main" userId="S::ykutkov@hse.ru::45dbd1ed-eea1-4925-9fa4-5001421b49d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9C63"/>
    <a:srgbClr val="96628C"/>
    <a:srgbClr val="11A0D7"/>
    <a:srgbClr val="E61F3D"/>
    <a:srgbClr val="CD5A5A"/>
    <a:srgbClr val="FFD746"/>
    <a:srgbClr val="0E2D69"/>
    <a:srgbClr val="D9D9D9"/>
    <a:srgbClr val="EB681F"/>
    <a:srgbClr val="234A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>
        <p:guide pos="325"/>
        <p:guide pos="1209"/>
        <p:guide pos="2955"/>
        <p:guide pos="2071"/>
        <p:guide pos="3840"/>
        <p:guide pos="4702"/>
        <p:guide pos="5586"/>
        <p:guide pos="7333"/>
        <p:guide orient="horz" pos="3952"/>
        <p:guide pos="6471"/>
        <p:guide orient="horz" pos="913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comments/modernComment_126_3FB5672A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1610254-7647-4E60-86A0-87DAA5033511}" authorId="{13369D6F-98FB-F742-779F-A1F48DAEA3C8}" created="2024-09-22T18:15:36.728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068853034" sldId="294"/>
      <ac:spMk id="5" creationId="{9032732C-E5C8-96E3-B7DA-B79D0D9487E9}"/>
      <ac:txMk cp="23">
        <ac:context len="514" hash="3097110791"/>
      </ac:txMk>
    </ac:txMkLst>
    <p188:pos x="3858227" y="221848"/>
    <p188:txBody>
      <a:bodyPr/>
      <a:lstStyle/>
      <a:p>
        <a:r>
          <a:rPr lang="ru-RU"/>
          <a:t>нужно менять словосочетание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4-09-22T20:53:40.287" authorId="{BB32100B-E01D-40E4-666A-037FEEF4C05B}"/>
          </p223:rxn>
        </p223:reactions>
      </p:ext>
    </p188:extLst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4D9374B-5229-438C-937D-5FDBB53A379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2B6FC0F-B575-441E-B076-313C5B6AF049}">
      <dgm:prSet phldrT="[Текст]" phldr="0"/>
      <dgm:spPr/>
      <dgm:t>
        <a:bodyPr/>
        <a:lstStyle/>
        <a:p>
          <a:pPr rtl="0"/>
          <a:r>
            <a:rPr lang="ru-RU">
              <a:latin typeface="Calibri Light" panose="020F0302020204030204"/>
            </a:rPr>
            <a:t>Экономический аспект</a:t>
          </a:r>
          <a:endParaRPr lang="ru-RU"/>
        </a:p>
      </dgm:t>
    </dgm:pt>
    <dgm:pt modelId="{8FBE3847-223E-41EB-B17C-F930DB2B299C}" type="parTrans" cxnId="{9D6F0DA7-276B-4ED0-9028-B1CD77ADCC52}">
      <dgm:prSet/>
      <dgm:spPr/>
      <dgm:t>
        <a:bodyPr/>
        <a:lstStyle/>
        <a:p>
          <a:endParaRPr lang="ru-RU"/>
        </a:p>
      </dgm:t>
    </dgm:pt>
    <dgm:pt modelId="{C3F79123-123C-4DB5-A0DF-25E37B526EED}" type="sibTrans" cxnId="{9D6F0DA7-276B-4ED0-9028-B1CD77ADCC52}">
      <dgm:prSet/>
      <dgm:spPr/>
      <dgm:t>
        <a:bodyPr/>
        <a:lstStyle/>
        <a:p>
          <a:endParaRPr lang="ru-RU"/>
        </a:p>
      </dgm:t>
    </dgm:pt>
    <dgm:pt modelId="{0C5598F7-1014-464E-893A-D3EC18C01EC0}">
      <dgm:prSet phldrT="[Текст]" phldr="0"/>
      <dgm:spPr/>
      <dgm:t>
        <a:bodyPr/>
        <a:lstStyle/>
        <a:p>
          <a:pPr rtl="0"/>
          <a:r>
            <a:rPr lang="ru-RU">
              <a:latin typeface="Calibri Light" panose="020F0302020204030204"/>
            </a:rPr>
            <a:t>Быстрый рост рынка (пример OpenAI)</a:t>
          </a:r>
          <a:endParaRPr lang="ru-RU"/>
        </a:p>
      </dgm:t>
    </dgm:pt>
    <dgm:pt modelId="{9948C012-AB85-44EF-9545-EA64FF1CD114}" type="parTrans" cxnId="{6743FC9D-5B2D-4DBF-8158-186818FC4A1E}">
      <dgm:prSet/>
      <dgm:spPr/>
      <dgm:t>
        <a:bodyPr/>
        <a:lstStyle/>
        <a:p>
          <a:endParaRPr lang="ru-RU"/>
        </a:p>
      </dgm:t>
    </dgm:pt>
    <dgm:pt modelId="{FC6A850C-3EF1-4AF2-8996-8ACA98ADA8D6}" type="sibTrans" cxnId="{6743FC9D-5B2D-4DBF-8158-186818FC4A1E}">
      <dgm:prSet/>
      <dgm:spPr/>
      <dgm:t>
        <a:bodyPr/>
        <a:lstStyle/>
        <a:p>
          <a:endParaRPr lang="ru-RU"/>
        </a:p>
      </dgm:t>
    </dgm:pt>
    <dgm:pt modelId="{88B969B0-B65E-4AF0-8AB3-48756DEC4703}">
      <dgm:prSet phldrT="[Текст]" phldr="0"/>
      <dgm:spPr/>
      <dgm:t>
        <a:bodyPr/>
        <a:lstStyle/>
        <a:p>
          <a:pPr rtl="0"/>
          <a:r>
            <a:rPr lang="ru-RU">
              <a:latin typeface="Calibri Light" panose="020F0302020204030204"/>
            </a:rPr>
            <a:t>Повышение производительности</a:t>
          </a:r>
          <a:endParaRPr lang="ru-RU"/>
        </a:p>
      </dgm:t>
    </dgm:pt>
    <dgm:pt modelId="{12143196-416E-4C5B-8A17-9324DA6C9EB0}" type="parTrans" cxnId="{B94FA337-4A0A-4368-ADC8-10FF787F26D9}">
      <dgm:prSet/>
      <dgm:spPr/>
      <dgm:t>
        <a:bodyPr/>
        <a:lstStyle/>
        <a:p>
          <a:endParaRPr lang="ru-RU"/>
        </a:p>
      </dgm:t>
    </dgm:pt>
    <dgm:pt modelId="{EF125C54-0491-42CE-9C69-BF2B787887AF}" type="sibTrans" cxnId="{B94FA337-4A0A-4368-ADC8-10FF787F26D9}">
      <dgm:prSet/>
      <dgm:spPr/>
      <dgm:t>
        <a:bodyPr/>
        <a:lstStyle/>
        <a:p>
          <a:endParaRPr lang="ru-RU"/>
        </a:p>
      </dgm:t>
    </dgm:pt>
    <dgm:pt modelId="{4AE51E83-6EEB-4480-A0F5-66A94B369614}">
      <dgm:prSet phldrT="[Текст]" phldr="0"/>
      <dgm:spPr/>
      <dgm:t>
        <a:bodyPr/>
        <a:lstStyle/>
        <a:p>
          <a:pPr rtl="0"/>
          <a:r>
            <a:rPr lang="ru-RU">
              <a:latin typeface="Calibri Light" panose="020F0302020204030204"/>
            </a:rPr>
            <a:t>Политический аспект</a:t>
          </a:r>
          <a:endParaRPr lang="ru-RU"/>
        </a:p>
      </dgm:t>
    </dgm:pt>
    <dgm:pt modelId="{EED722B0-189B-41A6-8806-6F52354DB127}" type="parTrans" cxnId="{FEE15BE2-DFF4-4B2B-A0C7-8B01ABA09445}">
      <dgm:prSet/>
      <dgm:spPr/>
      <dgm:t>
        <a:bodyPr/>
        <a:lstStyle/>
        <a:p>
          <a:endParaRPr lang="ru-RU"/>
        </a:p>
      </dgm:t>
    </dgm:pt>
    <dgm:pt modelId="{6F7260EE-0526-4A55-9F77-AA09CC96D3CD}" type="sibTrans" cxnId="{FEE15BE2-DFF4-4B2B-A0C7-8B01ABA09445}">
      <dgm:prSet/>
      <dgm:spPr/>
      <dgm:t>
        <a:bodyPr/>
        <a:lstStyle/>
        <a:p>
          <a:endParaRPr lang="ru-RU"/>
        </a:p>
      </dgm:t>
    </dgm:pt>
    <dgm:pt modelId="{01760A71-DF7B-4F1C-AC9A-62B29DA3C895}">
      <dgm:prSet phldr="0"/>
      <dgm:spPr/>
      <dgm:t>
        <a:bodyPr/>
        <a:lstStyle/>
        <a:p>
          <a:pPr rtl="0"/>
          <a:r>
            <a:rPr lang="ru-RU">
              <a:latin typeface="Calibri Light" panose="020F0302020204030204"/>
            </a:rPr>
            <a:t>Цифровой суверенитет</a:t>
          </a:r>
        </a:p>
      </dgm:t>
    </dgm:pt>
    <dgm:pt modelId="{353A9EE9-F9E7-4972-9845-3CE847652F41}" type="parTrans" cxnId="{323B0ED5-9BFA-4161-B1A0-973E2CAD8255}">
      <dgm:prSet/>
      <dgm:spPr/>
    </dgm:pt>
    <dgm:pt modelId="{EED4A441-AE6B-4BB9-871D-E02945933CD4}" type="sibTrans" cxnId="{323B0ED5-9BFA-4161-B1A0-973E2CAD8255}">
      <dgm:prSet/>
      <dgm:spPr/>
    </dgm:pt>
    <dgm:pt modelId="{817AEB79-237F-4147-B532-BD3A866F626C}">
      <dgm:prSet phldr="0"/>
      <dgm:spPr/>
      <dgm:t>
        <a:bodyPr/>
        <a:lstStyle/>
        <a:p>
          <a:pPr rtl="0"/>
          <a:r>
            <a:rPr lang="ru-RU">
              <a:latin typeface="Calibri Light" panose="020F0302020204030204"/>
            </a:rPr>
            <a:t>Конкуренция (пример США, Китая и ЕС)</a:t>
          </a:r>
        </a:p>
      </dgm:t>
    </dgm:pt>
    <dgm:pt modelId="{D1B6DFE7-E217-4BE3-9AEE-7FA148E146FB}" type="parTrans" cxnId="{102F709F-1977-4543-AE56-D882B7BD69FC}">
      <dgm:prSet/>
      <dgm:spPr/>
    </dgm:pt>
    <dgm:pt modelId="{37CFECAD-BFA2-4FDC-AD12-7126D9996AA9}" type="sibTrans" cxnId="{102F709F-1977-4543-AE56-D882B7BD69FC}">
      <dgm:prSet/>
      <dgm:spPr/>
    </dgm:pt>
    <dgm:pt modelId="{7292909B-D970-4CF9-B2FE-EA52DE2D95F7}" type="pres">
      <dgm:prSet presAssocID="{94D9374B-5229-438C-937D-5FDBB53A3794}" presName="linear" presStyleCnt="0">
        <dgm:presLayoutVars>
          <dgm:animLvl val="lvl"/>
          <dgm:resizeHandles val="exact"/>
        </dgm:presLayoutVars>
      </dgm:prSet>
      <dgm:spPr/>
    </dgm:pt>
    <dgm:pt modelId="{3ECDF2EF-FA55-4798-9B52-DFDD48507024}" type="pres">
      <dgm:prSet presAssocID="{C2B6FC0F-B575-441E-B076-313C5B6AF049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31086768-40C7-49A5-9171-69971A3D3827}" type="pres">
      <dgm:prSet presAssocID="{C2B6FC0F-B575-441E-B076-313C5B6AF049}" presName="childText" presStyleLbl="revTx" presStyleIdx="0" presStyleCnt="2">
        <dgm:presLayoutVars>
          <dgm:bulletEnabled val="1"/>
        </dgm:presLayoutVars>
      </dgm:prSet>
      <dgm:spPr/>
    </dgm:pt>
    <dgm:pt modelId="{A505C607-15C9-49B4-A829-6EA76935AA76}" type="pres">
      <dgm:prSet presAssocID="{4AE51E83-6EEB-4480-A0F5-66A94B369614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F058EDE2-EAD4-4848-A478-B73463C11833}" type="pres">
      <dgm:prSet presAssocID="{4AE51E83-6EEB-4480-A0F5-66A94B369614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31124828-A53F-4D3B-A4A7-49C1D8656422}" type="presOf" srcId="{01760A71-DF7B-4F1C-AC9A-62B29DA3C895}" destId="{F058EDE2-EAD4-4848-A478-B73463C11833}" srcOrd="0" destOrd="0" presId="urn:microsoft.com/office/officeart/2005/8/layout/vList2"/>
    <dgm:cxn modelId="{B94FA337-4A0A-4368-ADC8-10FF787F26D9}" srcId="{C2B6FC0F-B575-441E-B076-313C5B6AF049}" destId="{88B969B0-B65E-4AF0-8AB3-48756DEC4703}" srcOrd="1" destOrd="0" parTransId="{12143196-416E-4C5B-8A17-9324DA6C9EB0}" sibTransId="{EF125C54-0491-42CE-9C69-BF2B787887AF}"/>
    <dgm:cxn modelId="{CFBB003D-D92B-445F-BE8B-6BE84BE93955}" type="presOf" srcId="{C2B6FC0F-B575-441E-B076-313C5B6AF049}" destId="{3ECDF2EF-FA55-4798-9B52-DFDD48507024}" srcOrd="0" destOrd="0" presId="urn:microsoft.com/office/officeart/2005/8/layout/vList2"/>
    <dgm:cxn modelId="{6C152052-405A-456A-BD4D-7870E67CFFF1}" type="presOf" srcId="{817AEB79-237F-4147-B532-BD3A866F626C}" destId="{F058EDE2-EAD4-4848-A478-B73463C11833}" srcOrd="0" destOrd="1" presId="urn:microsoft.com/office/officeart/2005/8/layout/vList2"/>
    <dgm:cxn modelId="{706C8B57-CAEC-40EE-825E-BC3E9D765383}" type="presOf" srcId="{94D9374B-5229-438C-937D-5FDBB53A3794}" destId="{7292909B-D970-4CF9-B2FE-EA52DE2D95F7}" srcOrd="0" destOrd="0" presId="urn:microsoft.com/office/officeart/2005/8/layout/vList2"/>
    <dgm:cxn modelId="{74302A5A-A0B9-4CD0-8FA1-41AB0032B4E4}" type="presOf" srcId="{88B969B0-B65E-4AF0-8AB3-48756DEC4703}" destId="{31086768-40C7-49A5-9171-69971A3D3827}" srcOrd="0" destOrd="1" presId="urn:microsoft.com/office/officeart/2005/8/layout/vList2"/>
    <dgm:cxn modelId="{4CF11783-BB64-4B28-839A-D40FCCE846EF}" type="presOf" srcId="{0C5598F7-1014-464E-893A-D3EC18C01EC0}" destId="{31086768-40C7-49A5-9171-69971A3D3827}" srcOrd="0" destOrd="0" presId="urn:microsoft.com/office/officeart/2005/8/layout/vList2"/>
    <dgm:cxn modelId="{3BB0D19B-4068-48A3-9662-6D543E4739B0}" type="presOf" srcId="{4AE51E83-6EEB-4480-A0F5-66A94B369614}" destId="{A505C607-15C9-49B4-A829-6EA76935AA76}" srcOrd="0" destOrd="0" presId="urn:microsoft.com/office/officeart/2005/8/layout/vList2"/>
    <dgm:cxn modelId="{6743FC9D-5B2D-4DBF-8158-186818FC4A1E}" srcId="{C2B6FC0F-B575-441E-B076-313C5B6AF049}" destId="{0C5598F7-1014-464E-893A-D3EC18C01EC0}" srcOrd="0" destOrd="0" parTransId="{9948C012-AB85-44EF-9545-EA64FF1CD114}" sibTransId="{FC6A850C-3EF1-4AF2-8996-8ACA98ADA8D6}"/>
    <dgm:cxn modelId="{102F709F-1977-4543-AE56-D882B7BD69FC}" srcId="{4AE51E83-6EEB-4480-A0F5-66A94B369614}" destId="{817AEB79-237F-4147-B532-BD3A866F626C}" srcOrd="1" destOrd="0" parTransId="{D1B6DFE7-E217-4BE3-9AEE-7FA148E146FB}" sibTransId="{37CFECAD-BFA2-4FDC-AD12-7126D9996AA9}"/>
    <dgm:cxn modelId="{9D6F0DA7-276B-4ED0-9028-B1CD77ADCC52}" srcId="{94D9374B-5229-438C-937D-5FDBB53A3794}" destId="{C2B6FC0F-B575-441E-B076-313C5B6AF049}" srcOrd="0" destOrd="0" parTransId="{8FBE3847-223E-41EB-B17C-F930DB2B299C}" sibTransId="{C3F79123-123C-4DB5-A0DF-25E37B526EED}"/>
    <dgm:cxn modelId="{323B0ED5-9BFA-4161-B1A0-973E2CAD8255}" srcId="{4AE51E83-6EEB-4480-A0F5-66A94B369614}" destId="{01760A71-DF7B-4F1C-AC9A-62B29DA3C895}" srcOrd="0" destOrd="0" parTransId="{353A9EE9-F9E7-4972-9845-3CE847652F41}" sibTransId="{EED4A441-AE6B-4BB9-871D-E02945933CD4}"/>
    <dgm:cxn modelId="{FEE15BE2-DFF4-4B2B-A0C7-8B01ABA09445}" srcId="{94D9374B-5229-438C-937D-5FDBB53A3794}" destId="{4AE51E83-6EEB-4480-A0F5-66A94B369614}" srcOrd="1" destOrd="0" parTransId="{EED722B0-189B-41A6-8806-6F52354DB127}" sibTransId="{6F7260EE-0526-4A55-9F77-AA09CC96D3CD}"/>
    <dgm:cxn modelId="{B12551C6-B08E-4EC6-A03E-8F7981665A8B}" type="presParOf" srcId="{7292909B-D970-4CF9-B2FE-EA52DE2D95F7}" destId="{3ECDF2EF-FA55-4798-9B52-DFDD48507024}" srcOrd="0" destOrd="0" presId="urn:microsoft.com/office/officeart/2005/8/layout/vList2"/>
    <dgm:cxn modelId="{47E5D959-A600-4DFD-BF03-C9160843FD42}" type="presParOf" srcId="{7292909B-D970-4CF9-B2FE-EA52DE2D95F7}" destId="{31086768-40C7-49A5-9171-69971A3D3827}" srcOrd="1" destOrd="0" presId="urn:microsoft.com/office/officeart/2005/8/layout/vList2"/>
    <dgm:cxn modelId="{1396BE37-2AA2-4D98-9EFF-617E1C9D1C81}" type="presParOf" srcId="{7292909B-D970-4CF9-B2FE-EA52DE2D95F7}" destId="{A505C607-15C9-49B4-A829-6EA76935AA76}" srcOrd="2" destOrd="0" presId="urn:microsoft.com/office/officeart/2005/8/layout/vList2"/>
    <dgm:cxn modelId="{A889AFAF-95ED-4CAE-A5E1-58620E3205E6}" type="presParOf" srcId="{7292909B-D970-4CF9-B2FE-EA52DE2D95F7}" destId="{F058EDE2-EAD4-4848-A478-B73463C11833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CDF2EF-FA55-4798-9B52-DFDD48507024}">
      <dsp:nvSpPr>
        <dsp:cNvPr id="0" name=""/>
        <dsp:cNvSpPr/>
      </dsp:nvSpPr>
      <dsp:spPr>
        <a:xfrm>
          <a:off x="0" y="132187"/>
          <a:ext cx="6231039" cy="79150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300" kern="1200">
              <a:latin typeface="Calibri Light" panose="020F0302020204030204"/>
            </a:rPr>
            <a:t>Экономический аспект</a:t>
          </a:r>
          <a:endParaRPr lang="ru-RU" sz="3300" kern="1200"/>
        </a:p>
      </dsp:txBody>
      <dsp:txXfrm>
        <a:off x="38638" y="170825"/>
        <a:ext cx="6153763" cy="714229"/>
      </dsp:txXfrm>
    </dsp:sp>
    <dsp:sp modelId="{31086768-40C7-49A5-9171-69971A3D3827}">
      <dsp:nvSpPr>
        <dsp:cNvPr id="0" name=""/>
        <dsp:cNvSpPr/>
      </dsp:nvSpPr>
      <dsp:spPr>
        <a:xfrm>
          <a:off x="0" y="923692"/>
          <a:ext cx="6231039" cy="9051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7835" tIns="41910" rIns="234696" bIns="41910" numCol="1" spcCol="1270" anchor="t" anchorCtr="0">
          <a:noAutofit/>
        </a:bodyPr>
        <a:lstStyle/>
        <a:p>
          <a:pPr marL="228600" lvl="1" indent="-228600" algn="l" defTabSz="11557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2600" kern="1200">
              <a:latin typeface="Calibri Light" panose="020F0302020204030204"/>
            </a:rPr>
            <a:t>Быстрый рост рынка (пример OpenAI)</a:t>
          </a:r>
          <a:endParaRPr lang="ru-RU" sz="2600" kern="1200"/>
        </a:p>
        <a:p>
          <a:pPr marL="228600" lvl="1" indent="-228600" algn="l" defTabSz="11557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2600" kern="1200">
              <a:latin typeface="Calibri Light" panose="020F0302020204030204"/>
            </a:rPr>
            <a:t>Повышение производительности</a:t>
          </a:r>
          <a:endParaRPr lang="ru-RU" sz="2600" kern="1200"/>
        </a:p>
      </dsp:txBody>
      <dsp:txXfrm>
        <a:off x="0" y="923692"/>
        <a:ext cx="6231039" cy="905107"/>
      </dsp:txXfrm>
    </dsp:sp>
    <dsp:sp modelId="{A505C607-15C9-49B4-A829-6EA76935AA76}">
      <dsp:nvSpPr>
        <dsp:cNvPr id="0" name=""/>
        <dsp:cNvSpPr/>
      </dsp:nvSpPr>
      <dsp:spPr>
        <a:xfrm>
          <a:off x="0" y="1828800"/>
          <a:ext cx="6231039" cy="79150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300" kern="1200">
              <a:latin typeface="Calibri Light" panose="020F0302020204030204"/>
            </a:rPr>
            <a:t>Политический аспект</a:t>
          </a:r>
          <a:endParaRPr lang="ru-RU" sz="3300" kern="1200"/>
        </a:p>
      </dsp:txBody>
      <dsp:txXfrm>
        <a:off x="38638" y="1867438"/>
        <a:ext cx="6153763" cy="714229"/>
      </dsp:txXfrm>
    </dsp:sp>
    <dsp:sp modelId="{F058EDE2-EAD4-4848-A478-B73463C11833}">
      <dsp:nvSpPr>
        <dsp:cNvPr id="0" name=""/>
        <dsp:cNvSpPr/>
      </dsp:nvSpPr>
      <dsp:spPr>
        <a:xfrm>
          <a:off x="0" y="2620305"/>
          <a:ext cx="6231039" cy="9051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7835" tIns="41910" rIns="234696" bIns="41910" numCol="1" spcCol="1270" anchor="t" anchorCtr="0">
          <a:noAutofit/>
        </a:bodyPr>
        <a:lstStyle/>
        <a:p>
          <a:pPr marL="228600" lvl="1" indent="-228600" algn="l" defTabSz="11557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2600" kern="1200">
              <a:latin typeface="Calibri Light" panose="020F0302020204030204"/>
            </a:rPr>
            <a:t>Цифровой суверенитет</a:t>
          </a:r>
        </a:p>
        <a:p>
          <a:pPr marL="228600" lvl="1" indent="-228600" algn="l" defTabSz="11557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2600" kern="1200">
              <a:latin typeface="Calibri Light" panose="020F0302020204030204"/>
            </a:rPr>
            <a:t>Конкуренция (пример США, Китая и ЕС)</a:t>
          </a:r>
        </a:p>
      </dsp:txBody>
      <dsp:txXfrm>
        <a:off x="0" y="2620305"/>
        <a:ext cx="6231039" cy="9051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261BF4-8B2C-784B-9959-B59A059012C3}" type="datetimeFigureOut">
              <a:rPr lang="en-RU" smtClean="0"/>
              <a:t>09/23/2024</a:t>
            </a:fld>
            <a:endParaRPr lang="en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748903-8EB5-294E-A216-6B54B0368783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731680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ожк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8" descr="A blue circle with white text&#10;&#10;Description automatically generated with low confidence">
            <a:extLst>
              <a:ext uri="{FF2B5EF4-FFF2-40B4-BE49-F238E27FC236}">
                <a16:creationId xmlns:a16="http://schemas.microsoft.com/office/drawing/2014/main" id="{BA292C80-0DA8-194A-9A66-279048FA2A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3859" y="962173"/>
            <a:ext cx="886499" cy="886499"/>
          </a:xfrm>
          <a:prstGeom prst="rect">
            <a:avLst/>
          </a:prstGeom>
        </p:spPr>
      </p:pic>
      <p:cxnSp>
        <p:nvCxnSpPr>
          <p:cNvPr id="11" name="Straight Connector 48">
            <a:extLst>
              <a:ext uri="{FF2B5EF4-FFF2-40B4-BE49-F238E27FC236}">
                <a16:creationId xmlns:a16="http://schemas.microsoft.com/office/drawing/2014/main" id="{313EF906-5BAC-0141-A198-076E155DF9E2}"/>
              </a:ext>
            </a:extLst>
          </p:cNvPr>
          <p:cNvCxnSpPr>
            <a:cxnSpLocks/>
          </p:cNvCxnSpPr>
          <p:nvPr userDrawn="1"/>
        </p:nvCxnSpPr>
        <p:spPr>
          <a:xfrm>
            <a:off x="6090212" y="985336"/>
            <a:ext cx="0" cy="840173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50">
            <a:extLst>
              <a:ext uri="{FF2B5EF4-FFF2-40B4-BE49-F238E27FC236}">
                <a16:creationId xmlns:a16="http://schemas.microsoft.com/office/drawing/2014/main" id="{61206A97-26F2-E646-8775-9928FEF465B5}"/>
              </a:ext>
            </a:extLst>
          </p:cNvPr>
          <p:cNvCxnSpPr>
            <a:cxnSpLocks/>
          </p:cNvCxnSpPr>
          <p:nvPr userDrawn="1"/>
        </p:nvCxnSpPr>
        <p:spPr>
          <a:xfrm>
            <a:off x="8642581" y="985336"/>
            <a:ext cx="0" cy="840173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51">
            <a:extLst>
              <a:ext uri="{FF2B5EF4-FFF2-40B4-BE49-F238E27FC236}">
                <a16:creationId xmlns:a16="http://schemas.microsoft.com/office/drawing/2014/main" id="{28E0E5F6-C1CA-9B41-B1DB-6E4FB509084D}"/>
              </a:ext>
            </a:extLst>
          </p:cNvPr>
          <p:cNvCxnSpPr>
            <a:cxnSpLocks/>
          </p:cNvCxnSpPr>
          <p:nvPr userDrawn="1"/>
        </p:nvCxnSpPr>
        <p:spPr>
          <a:xfrm>
            <a:off x="11179047" y="985336"/>
            <a:ext cx="0" cy="840173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Заголовок 15">
            <a:extLst>
              <a:ext uri="{FF2B5EF4-FFF2-40B4-BE49-F238E27FC236}">
                <a16:creationId xmlns:a16="http://schemas.microsoft.com/office/drawing/2014/main" id="{6007C52F-2E27-E24A-B9DC-AAAB052DBD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7967" y="2404670"/>
            <a:ext cx="7634059" cy="1978323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4300" b="0" i="0" baseline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r>
              <a:rPr lang="ru-RU" sz="4400">
                <a:solidFill>
                  <a:srgbClr val="102D69"/>
                </a:solidFill>
                <a:latin typeface="HSE Sans" panose="02000000000000000000" pitchFamily="2" charset="0"/>
              </a:rPr>
              <a:t>Название презентации</a:t>
            </a:r>
            <a:br>
              <a:rPr lang="ru-RU" sz="440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4400">
                <a:solidFill>
                  <a:srgbClr val="102D69"/>
                </a:solidFill>
                <a:latin typeface="HSE Sans" panose="02000000000000000000" pitchFamily="2" charset="0"/>
              </a:rPr>
              <a:t>может быть набрано в две </a:t>
            </a:r>
            <a:br>
              <a:rPr lang="ru-RU" sz="440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4400">
                <a:solidFill>
                  <a:srgbClr val="102D69"/>
                </a:solidFill>
                <a:latin typeface="HSE Sans" panose="02000000000000000000" pitchFamily="2" charset="0"/>
              </a:rPr>
              <a:t>или три строки (43 </a:t>
            </a:r>
            <a:r>
              <a:rPr lang="en-GB" sz="440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440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440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18109844-C2E7-354F-9C01-8834E4DCE37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74947" y="1187841"/>
            <a:ext cx="3848717" cy="435163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 i="0">
                <a:latin typeface="HSE Sans" panose="02000000000000000000" pitchFamily="2" charset="0"/>
              </a:defRPr>
            </a:lvl1pPr>
            <a:lvl2pPr marL="457200" indent="0" algn="l">
              <a:buNone/>
              <a:defRPr sz="1600" b="0" i="0">
                <a:latin typeface="HSE Sans" panose="02000000000000000000" pitchFamily="2" charset="0"/>
              </a:defRPr>
            </a:lvl2pPr>
            <a:lvl3pPr marL="914400" indent="0" algn="l">
              <a:buNone/>
              <a:defRPr sz="1600" b="0" i="0">
                <a:latin typeface="HSE Sans" panose="02000000000000000000" pitchFamily="2" charset="0"/>
              </a:defRPr>
            </a:lvl3pPr>
            <a:lvl4pPr marL="1371600" indent="0" algn="l">
              <a:buNone/>
              <a:defRPr sz="1600" b="0" i="0">
                <a:latin typeface="HSE Sans" panose="02000000000000000000" pitchFamily="2" charset="0"/>
              </a:defRPr>
            </a:lvl4pPr>
            <a:lvl5pPr marL="1828800" indent="0" algn="l">
              <a:buNone/>
              <a:defRPr sz="1600" b="0" i="0">
                <a:latin typeface="HSE Sans" panose="02000000000000000000" pitchFamily="2" charset="0"/>
              </a:defRPr>
            </a:lvl5pPr>
          </a:lstStyle>
          <a:p>
            <a:r>
              <a:rPr lang="ru-RU">
                <a:latin typeface="HSE Sans" panose="02000000000000000000" pitchFamily="2" charset="0"/>
              </a:rPr>
              <a:t>Название факультета</a:t>
            </a:r>
            <a:br>
              <a:rPr lang="ru-RU">
                <a:latin typeface="HSE Sans" panose="02000000000000000000" pitchFamily="2" charset="0"/>
              </a:rPr>
            </a:br>
            <a:r>
              <a:rPr lang="ru-RU">
                <a:latin typeface="HSE Sans" panose="02000000000000000000" pitchFamily="2" charset="0"/>
              </a:rPr>
              <a:t>в две строки</a:t>
            </a:r>
            <a:r>
              <a:rPr lang="en-GB">
                <a:latin typeface="HSE Sans" panose="02000000000000000000" pitchFamily="2" charset="0"/>
              </a:rPr>
              <a:t> (16 </a:t>
            </a:r>
            <a:r>
              <a:rPr lang="en-GB" err="1">
                <a:latin typeface="HSE Sans" panose="02000000000000000000" pitchFamily="2" charset="0"/>
              </a:rPr>
              <a:t>pt</a:t>
            </a:r>
            <a:r>
              <a:rPr lang="en-GB">
                <a:latin typeface="HSE Sans" panose="02000000000000000000" pitchFamily="2" charset="0"/>
              </a:rPr>
              <a:t>)</a:t>
            </a:r>
            <a:endParaRPr lang="ru-RU">
              <a:latin typeface="HSE Sans" panose="02000000000000000000" pitchFamily="2" charset="0"/>
            </a:endParaRPr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id="{40A04329-C800-BB42-BFE0-7E3C68848D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59420" y="1173829"/>
            <a:ext cx="2278063" cy="463186"/>
          </a:xfrm>
        </p:spPr>
        <p:txBody>
          <a:bodyPr lIns="0" tIns="0" rIns="0" bIns="0"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200">
                <a:latin typeface="HSE Sans" panose="02000000000000000000" pitchFamily="2" charset="0"/>
              </a:rPr>
              <a:t>Название подразделения</a:t>
            </a:r>
            <a:br>
              <a:rPr lang="ru-RU" sz="1200">
                <a:latin typeface="HSE Sans" panose="02000000000000000000" pitchFamily="2" charset="0"/>
              </a:rPr>
            </a:br>
            <a:r>
              <a:rPr lang="ru-RU" sz="1200">
                <a:latin typeface="HSE Sans" panose="02000000000000000000" pitchFamily="2" charset="0"/>
              </a:rPr>
              <a:t>в две или три строки</a:t>
            </a:r>
            <a:r>
              <a:rPr lang="en-GB" sz="1200">
                <a:latin typeface="HSE Sans" panose="02000000000000000000" pitchFamily="2" charset="0"/>
              </a:rPr>
              <a:t> (12pt)</a:t>
            </a:r>
            <a:endParaRPr lang="ru-RU" sz="1200">
              <a:latin typeface="HSE Sans" panose="02000000000000000000" pitchFamily="2" charset="0"/>
            </a:endParaRPr>
          </a:p>
        </p:txBody>
      </p:sp>
      <p:sp>
        <p:nvSpPr>
          <p:cNvPr id="27" name="Текст 26">
            <a:extLst>
              <a:ext uri="{FF2B5EF4-FFF2-40B4-BE49-F238E27FC236}">
                <a16:creationId xmlns:a16="http://schemas.microsoft.com/office/drawing/2014/main" id="{98337931-3EC2-F348-99EA-860F4FFDC188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8786720" y="1173829"/>
            <a:ext cx="2217738" cy="463186"/>
          </a:xfrm>
        </p:spPr>
        <p:txBody>
          <a:bodyPr lIns="0" tIns="0" rIns="0" bIns="0"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200">
                <a:latin typeface="HSE Sans" panose="02000000000000000000" pitchFamily="2" charset="0"/>
              </a:rPr>
              <a:t>Москва</a:t>
            </a:r>
            <a:br>
              <a:rPr lang="ru-RU" sz="1200">
                <a:latin typeface="HSE Sans" panose="02000000000000000000" pitchFamily="2" charset="0"/>
              </a:rPr>
            </a:br>
            <a:r>
              <a:rPr lang="ru-RU" sz="1200">
                <a:latin typeface="HSE Sans" panose="02000000000000000000" pitchFamily="2" charset="0"/>
              </a:rPr>
              <a:t>2022</a:t>
            </a:r>
            <a:r>
              <a:rPr lang="en-GB" sz="1200">
                <a:latin typeface="HSE Sans" panose="02000000000000000000" pitchFamily="2" charset="0"/>
              </a:rPr>
              <a:t> (12pt)</a:t>
            </a:r>
            <a:endParaRPr lang="ru-RU" sz="1200">
              <a:latin typeface="HSE Sans" panose="02000000000000000000" pitchFamily="2" charset="0"/>
            </a:endParaRPr>
          </a:p>
        </p:txBody>
      </p:sp>
      <p:sp>
        <p:nvSpPr>
          <p:cNvPr id="29" name="Текст 28">
            <a:extLst>
              <a:ext uri="{FF2B5EF4-FFF2-40B4-BE49-F238E27FC236}">
                <a16:creationId xmlns:a16="http://schemas.microsoft.com/office/drawing/2014/main" id="{EEA7A79B-D410-B44F-BF32-C3EAEFC20A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7967" y="4824914"/>
            <a:ext cx="7625267" cy="652860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600">
                <a:latin typeface="HSE Sans" panose="02000000000000000000" pitchFamily="2" charset="0"/>
              </a:rPr>
              <a:t>Если нужно больше места, то используйте подзаголовок</a:t>
            </a:r>
            <a:r>
              <a:rPr lang="en-GB" sz="1600">
                <a:latin typeface="HSE Sans" panose="02000000000000000000" pitchFamily="2" charset="0"/>
              </a:rPr>
              <a:t> (16 </a:t>
            </a:r>
            <a:r>
              <a:rPr lang="en-GB" sz="1600" err="1">
                <a:latin typeface="HSE Sans" panose="02000000000000000000" pitchFamily="2" charset="0"/>
              </a:rPr>
              <a:t>pt</a:t>
            </a:r>
            <a:r>
              <a:rPr lang="en-GB" sz="1600">
                <a:latin typeface="HSE Sans" panose="02000000000000000000" pitchFamily="2" charset="0"/>
              </a:rPr>
              <a:t>)</a:t>
            </a:r>
            <a:endParaRPr lang="ru-RU" sz="160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8959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в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id="{9328428E-0D3D-6E4B-BAC0-3F63BAF7DB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8" name="Straight Connector 19">
            <a:extLst>
              <a:ext uri="{FF2B5EF4-FFF2-40B4-BE49-F238E27FC236}">
                <a16:creationId xmlns:a16="http://schemas.microsoft.com/office/drawing/2014/main" id="{86CF47C6-D972-9E44-A717-6848F3489399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1">
            <a:extLst>
              <a:ext uri="{FF2B5EF4-FFF2-40B4-BE49-F238E27FC236}">
                <a16:creationId xmlns:a16="http://schemas.microsoft.com/office/drawing/2014/main" id="{412FEF63-77C0-7C4A-B9BE-4BC0EEEEB78C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5">
            <a:extLst>
              <a:ext uri="{FF2B5EF4-FFF2-40B4-BE49-F238E27FC236}">
                <a16:creationId xmlns:a16="http://schemas.microsoft.com/office/drawing/2014/main" id="{C4F550E9-E979-284D-B65F-44E092DD9D02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A39D099-B515-F343-BF7A-A95468DA3860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2" name="Straight Connector 59">
            <a:extLst>
              <a:ext uri="{FF2B5EF4-FFF2-40B4-BE49-F238E27FC236}">
                <a16:creationId xmlns:a16="http://schemas.microsoft.com/office/drawing/2014/main" id="{396B1F99-9711-C64F-A7C9-4F1D89E7F11D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7">
            <a:extLst>
              <a:ext uri="{FF2B5EF4-FFF2-40B4-BE49-F238E27FC236}">
                <a16:creationId xmlns:a16="http://schemas.microsoft.com/office/drawing/2014/main" id="{9C21DFE9-C3B2-C54E-9275-7776355F73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>
                <a:latin typeface="HSE Sans" panose="02000000000000000000" pitchFamily="2" charset="0"/>
              </a:rPr>
            </a:br>
            <a:r>
              <a:rPr lang="ru-RU" sz="1000">
                <a:latin typeface="HSE Sans" panose="02000000000000000000" pitchFamily="2" charset="0"/>
              </a:rPr>
              <a:t>в две или три строки</a:t>
            </a:r>
            <a:r>
              <a:rPr lang="en-GB" sz="1000">
                <a:latin typeface="HSE Sans" panose="02000000000000000000" pitchFamily="2" charset="0"/>
              </a:rPr>
              <a:t> (10pt)</a:t>
            </a:r>
            <a:endParaRPr lang="ru-RU" sz="100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5A73F99D-6D58-724E-ADB3-150D9B24F8C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>
                <a:latin typeface="HSE Sans" panose="02000000000000000000" pitchFamily="2" charset="0"/>
              </a:rPr>
              <a:t> (10pt)</a:t>
            </a:r>
            <a:endParaRPr lang="ru-RU" sz="1000">
              <a:latin typeface="HSE Sans" panose="02000000000000000000" pitchFamily="2" charset="0"/>
            </a:endParaRPr>
          </a:p>
        </p:txBody>
      </p:sp>
      <p:sp>
        <p:nvSpPr>
          <p:cNvPr id="16" name="Текст 39">
            <a:extLst>
              <a:ext uri="{FF2B5EF4-FFF2-40B4-BE49-F238E27FC236}">
                <a16:creationId xmlns:a16="http://schemas.microsoft.com/office/drawing/2014/main" id="{7E89E360-BE39-5041-BAD6-C7B708340A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>
                <a:latin typeface="HSE Sans" panose="02000000000000000000" pitchFamily="2" charset="0"/>
              </a:rPr>
              <a:t> (10pt)</a:t>
            </a:r>
            <a:endParaRPr lang="ru-RU" sz="1000">
              <a:latin typeface="HSE Sans" panose="02000000000000000000" pitchFamily="2" charset="0"/>
            </a:endParaRPr>
          </a:p>
        </p:txBody>
      </p:sp>
      <p:sp>
        <p:nvSpPr>
          <p:cNvPr id="19" name="Заголовок 31">
            <a:extLst>
              <a:ext uri="{FF2B5EF4-FFF2-40B4-BE49-F238E27FC236}">
                <a16:creationId xmlns:a16="http://schemas.microsoft.com/office/drawing/2014/main" id="{1C20890C-BC1C-0745-9AF3-46700BA2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9" y="1447790"/>
            <a:ext cx="4322530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>
                <a:solidFill>
                  <a:srgbClr val="102D69"/>
                </a:solidFill>
                <a:latin typeface="HSE Sans" panose="02000000000000000000" pitchFamily="2" charset="0"/>
              </a:rPr>
              <a:t>Дополнительная </a:t>
            </a:r>
            <a:br>
              <a:rPr lang="ru-RU" sz="240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2400">
                <a:solidFill>
                  <a:srgbClr val="102D69"/>
                </a:solidFill>
                <a:latin typeface="HSE Sans" panose="02000000000000000000" pitchFamily="2" charset="0"/>
              </a:rPr>
              <a:t>цветовая гамма</a:t>
            </a:r>
          </a:p>
        </p:txBody>
      </p:sp>
      <p:sp>
        <p:nvSpPr>
          <p:cNvPr id="20" name="Текст 35">
            <a:extLst>
              <a:ext uri="{FF2B5EF4-FFF2-40B4-BE49-F238E27FC236}">
                <a16:creationId xmlns:a16="http://schemas.microsoft.com/office/drawing/2014/main" id="{CA2589F7-4500-024F-8E07-D726629A599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8" y="2379663"/>
            <a:ext cx="4322531" cy="239937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300">
                <a:latin typeface="HSE Sans" panose="02000000000000000000" pitchFamily="2" charset="0"/>
              </a:rPr>
              <a:t>Для оформления графиков, таблиц, диаграмм могут потребоваться дополнительные цвета и вы совершенно правы, задавая вопрос, какие цвета использовать и где их взять. Мы предлагаем использовать палитру цветов Вышки для этих целей.</a:t>
            </a:r>
          </a:p>
        </p:txBody>
      </p:sp>
      <p:sp>
        <p:nvSpPr>
          <p:cNvPr id="21" name="Oval 5">
            <a:extLst>
              <a:ext uri="{FF2B5EF4-FFF2-40B4-BE49-F238E27FC236}">
                <a16:creationId xmlns:a16="http://schemas.microsoft.com/office/drawing/2014/main" id="{D2CA403A-98E7-6C42-8F44-30AB6622C802}"/>
              </a:ext>
            </a:extLst>
          </p:cNvPr>
          <p:cNvSpPr/>
          <p:nvPr userDrawn="1"/>
        </p:nvSpPr>
        <p:spPr>
          <a:xfrm>
            <a:off x="5392982" y="1447790"/>
            <a:ext cx="830997" cy="830997"/>
          </a:xfrm>
          <a:prstGeom prst="ellipse">
            <a:avLst/>
          </a:prstGeom>
          <a:solidFill>
            <a:srgbClr val="0E2D6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2" name="Oval 20">
            <a:extLst>
              <a:ext uri="{FF2B5EF4-FFF2-40B4-BE49-F238E27FC236}">
                <a16:creationId xmlns:a16="http://schemas.microsoft.com/office/drawing/2014/main" id="{42ABAA5D-E7AB-6E48-9D43-A48178C9BDD4}"/>
              </a:ext>
            </a:extLst>
          </p:cNvPr>
          <p:cNvSpPr/>
          <p:nvPr userDrawn="1"/>
        </p:nvSpPr>
        <p:spPr>
          <a:xfrm>
            <a:off x="6742925" y="1447790"/>
            <a:ext cx="830997" cy="830997"/>
          </a:xfrm>
          <a:prstGeom prst="ellipse">
            <a:avLst/>
          </a:prstGeom>
          <a:solidFill>
            <a:srgbClr val="234A9B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09F185A-8F67-9C42-A7C5-87E483F4FC19}"/>
              </a:ext>
            </a:extLst>
          </p:cNvPr>
          <p:cNvSpPr/>
          <p:nvPr userDrawn="1"/>
        </p:nvSpPr>
        <p:spPr>
          <a:xfrm>
            <a:off x="8092868" y="1447790"/>
            <a:ext cx="830997" cy="830997"/>
          </a:xfrm>
          <a:prstGeom prst="ellipse">
            <a:avLst/>
          </a:prstGeom>
          <a:solidFill>
            <a:srgbClr val="11A0D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79AE0F6-4E37-6C4D-AF45-824EEE489A15}"/>
              </a:ext>
            </a:extLst>
          </p:cNvPr>
          <p:cNvSpPr/>
          <p:nvPr userDrawn="1"/>
        </p:nvSpPr>
        <p:spPr>
          <a:xfrm>
            <a:off x="9442811" y="1447790"/>
            <a:ext cx="830997" cy="830997"/>
          </a:xfrm>
          <a:prstGeom prst="ellipse">
            <a:avLst/>
          </a:prstGeom>
          <a:solidFill>
            <a:srgbClr val="029C63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5" name="Oval 26">
            <a:extLst>
              <a:ext uri="{FF2B5EF4-FFF2-40B4-BE49-F238E27FC236}">
                <a16:creationId xmlns:a16="http://schemas.microsoft.com/office/drawing/2014/main" id="{330C0EA4-7FD1-CE4D-AC95-8C484C5AC790}"/>
              </a:ext>
            </a:extLst>
          </p:cNvPr>
          <p:cNvSpPr/>
          <p:nvPr userDrawn="1"/>
        </p:nvSpPr>
        <p:spPr>
          <a:xfrm>
            <a:off x="10792754" y="1447790"/>
            <a:ext cx="830997" cy="830997"/>
          </a:xfrm>
          <a:prstGeom prst="ellipse">
            <a:avLst/>
          </a:prstGeom>
          <a:solidFill>
            <a:srgbClr val="EB681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6" name="Oval 29">
            <a:extLst>
              <a:ext uri="{FF2B5EF4-FFF2-40B4-BE49-F238E27FC236}">
                <a16:creationId xmlns:a16="http://schemas.microsoft.com/office/drawing/2014/main" id="{4C53CF3D-7EFB-DF4F-8EA6-5644574E9AFB}"/>
              </a:ext>
            </a:extLst>
          </p:cNvPr>
          <p:cNvSpPr/>
          <p:nvPr userDrawn="1"/>
        </p:nvSpPr>
        <p:spPr>
          <a:xfrm>
            <a:off x="5392982" y="2708699"/>
            <a:ext cx="830997" cy="830997"/>
          </a:xfrm>
          <a:prstGeom prst="ellipse">
            <a:avLst/>
          </a:prstGeom>
          <a:solidFill>
            <a:srgbClr val="7D4EB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7" name="Oval 33">
            <a:extLst>
              <a:ext uri="{FF2B5EF4-FFF2-40B4-BE49-F238E27FC236}">
                <a16:creationId xmlns:a16="http://schemas.microsoft.com/office/drawing/2014/main" id="{B42CE88A-E9A3-2A4E-BD50-EB37311F39EC}"/>
              </a:ext>
            </a:extLst>
          </p:cNvPr>
          <p:cNvSpPr/>
          <p:nvPr userDrawn="1"/>
        </p:nvSpPr>
        <p:spPr>
          <a:xfrm>
            <a:off x="6742925" y="2708699"/>
            <a:ext cx="830997" cy="830997"/>
          </a:xfrm>
          <a:prstGeom prst="ellipse">
            <a:avLst/>
          </a:prstGeom>
          <a:solidFill>
            <a:srgbClr val="E61F3D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8" name="Oval 34">
            <a:extLst>
              <a:ext uri="{FF2B5EF4-FFF2-40B4-BE49-F238E27FC236}">
                <a16:creationId xmlns:a16="http://schemas.microsoft.com/office/drawing/2014/main" id="{B699EFDF-DB9D-3C4F-9D1F-461508017BDA}"/>
              </a:ext>
            </a:extLst>
          </p:cNvPr>
          <p:cNvSpPr/>
          <p:nvPr userDrawn="1"/>
        </p:nvSpPr>
        <p:spPr>
          <a:xfrm>
            <a:off x="8092868" y="2708699"/>
            <a:ext cx="830997" cy="830997"/>
          </a:xfrm>
          <a:prstGeom prst="ellipse">
            <a:avLst/>
          </a:prstGeom>
          <a:solidFill>
            <a:srgbClr val="FBBA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9" name="Oval 35">
            <a:extLst>
              <a:ext uri="{FF2B5EF4-FFF2-40B4-BE49-F238E27FC236}">
                <a16:creationId xmlns:a16="http://schemas.microsoft.com/office/drawing/2014/main" id="{5DF3131C-EEA1-5446-B567-C9DA0A2A1AFF}"/>
              </a:ext>
            </a:extLst>
          </p:cNvPr>
          <p:cNvSpPr/>
          <p:nvPr userDrawn="1"/>
        </p:nvSpPr>
        <p:spPr>
          <a:xfrm>
            <a:off x="9442811" y="2708699"/>
            <a:ext cx="830997" cy="830997"/>
          </a:xfrm>
          <a:prstGeom prst="ellipse">
            <a:avLst/>
          </a:prstGeom>
          <a:solidFill>
            <a:srgbClr val="7DA0D3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0" name="Oval 36">
            <a:extLst>
              <a:ext uri="{FF2B5EF4-FFF2-40B4-BE49-F238E27FC236}">
                <a16:creationId xmlns:a16="http://schemas.microsoft.com/office/drawing/2014/main" id="{6D03B317-B61D-2945-8C0A-A6EBD87ACD07}"/>
              </a:ext>
            </a:extLst>
          </p:cNvPr>
          <p:cNvSpPr/>
          <p:nvPr userDrawn="1"/>
        </p:nvSpPr>
        <p:spPr>
          <a:xfrm>
            <a:off x="10792754" y="2708699"/>
            <a:ext cx="830997" cy="830997"/>
          </a:xfrm>
          <a:prstGeom prst="ellipse">
            <a:avLst/>
          </a:prstGeom>
          <a:solidFill>
            <a:srgbClr val="47A0A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1" name="Oval 37">
            <a:extLst>
              <a:ext uri="{FF2B5EF4-FFF2-40B4-BE49-F238E27FC236}">
                <a16:creationId xmlns:a16="http://schemas.microsoft.com/office/drawing/2014/main" id="{9C0266F1-C0B7-624A-A873-5F2C8801E766}"/>
              </a:ext>
            </a:extLst>
          </p:cNvPr>
          <p:cNvSpPr/>
          <p:nvPr userDrawn="1"/>
        </p:nvSpPr>
        <p:spPr>
          <a:xfrm>
            <a:off x="5392982" y="3969609"/>
            <a:ext cx="830997" cy="830997"/>
          </a:xfrm>
          <a:prstGeom prst="ellipse">
            <a:avLst/>
          </a:prstGeom>
          <a:solidFill>
            <a:srgbClr val="EB8C3C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2" name="Oval 38">
            <a:extLst>
              <a:ext uri="{FF2B5EF4-FFF2-40B4-BE49-F238E27FC236}">
                <a16:creationId xmlns:a16="http://schemas.microsoft.com/office/drawing/2014/main" id="{30C0C10E-388C-9843-8270-19D471BD3756}"/>
              </a:ext>
            </a:extLst>
          </p:cNvPr>
          <p:cNvSpPr/>
          <p:nvPr userDrawn="1"/>
        </p:nvSpPr>
        <p:spPr>
          <a:xfrm>
            <a:off x="6742925" y="3969609"/>
            <a:ext cx="830997" cy="830997"/>
          </a:xfrm>
          <a:prstGeom prst="ellipse">
            <a:avLst/>
          </a:prstGeom>
          <a:solidFill>
            <a:srgbClr val="96628C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3" name="Oval 39">
            <a:extLst>
              <a:ext uri="{FF2B5EF4-FFF2-40B4-BE49-F238E27FC236}">
                <a16:creationId xmlns:a16="http://schemas.microsoft.com/office/drawing/2014/main" id="{87047EA3-79D2-8644-A568-E64AA1D7D370}"/>
              </a:ext>
            </a:extLst>
          </p:cNvPr>
          <p:cNvSpPr/>
          <p:nvPr userDrawn="1"/>
        </p:nvSpPr>
        <p:spPr>
          <a:xfrm>
            <a:off x="8092868" y="3969609"/>
            <a:ext cx="830997" cy="830997"/>
          </a:xfrm>
          <a:prstGeom prst="ellipse">
            <a:avLst/>
          </a:prstGeom>
          <a:solidFill>
            <a:srgbClr val="CD5A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4" name="Oval 40">
            <a:extLst>
              <a:ext uri="{FF2B5EF4-FFF2-40B4-BE49-F238E27FC236}">
                <a16:creationId xmlns:a16="http://schemas.microsoft.com/office/drawing/2014/main" id="{7F5D1C6B-4E6B-0346-A5DC-C511DB14EFD6}"/>
              </a:ext>
            </a:extLst>
          </p:cNvPr>
          <p:cNvSpPr/>
          <p:nvPr userDrawn="1"/>
        </p:nvSpPr>
        <p:spPr>
          <a:xfrm>
            <a:off x="9442811" y="3969609"/>
            <a:ext cx="830997" cy="830997"/>
          </a:xfrm>
          <a:prstGeom prst="ellipse">
            <a:avLst/>
          </a:prstGeom>
          <a:solidFill>
            <a:srgbClr val="FFD746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5" name="Oval 41">
            <a:extLst>
              <a:ext uri="{FF2B5EF4-FFF2-40B4-BE49-F238E27FC236}">
                <a16:creationId xmlns:a16="http://schemas.microsoft.com/office/drawing/2014/main" id="{EB421DBA-35DE-2C4F-A89E-27F0998EF4E8}"/>
              </a:ext>
            </a:extLst>
          </p:cNvPr>
          <p:cNvSpPr/>
          <p:nvPr userDrawn="1"/>
        </p:nvSpPr>
        <p:spPr>
          <a:xfrm>
            <a:off x="10792754" y="3969609"/>
            <a:ext cx="830997" cy="830997"/>
          </a:xfrm>
          <a:prstGeom prst="ellipse">
            <a:avLst/>
          </a:prstGeom>
          <a:solidFill>
            <a:srgbClr val="CDDDF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6" name="Oval 42">
            <a:extLst>
              <a:ext uri="{FF2B5EF4-FFF2-40B4-BE49-F238E27FC236}">
                <a16:creationId xmlns:a16="http://schemas.microsoft.com/office/drawing/2014/main" id="{081BD842-A9A1-5B44-81ED-A97BA390032B}"/>
              </a:ext>
            </a:extLst>
          </p:cNvPr>
          <p:cNvSpPr/>
          <p:nvPr userDrawn="1"/>
        </p:nvSpPr>
        <p:spPr>
          <a:xfrm>
            <a:off x="5392982" y="5249769"/>
            <a:ext cx="830997" cy="830997"/>
          </a:xfrm>
          <a:prstGeom prst="ellipse">
            <a:avLst/>
          </a:prstGeom>
          <a:solidFill>
            <a:srgbClr val="D7EBB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7" name="Oval 43">
            <a:extLst>
              <a:ext uri="{FF2B5EF4-FFF2-40B4-BE49-F238E27FC236}">
                <a16:creationId xmlns:a16="http://schemas.microsoft.com/office/drawing/2014/main" id="{036EE7D2-A33A-434C-B272-C82E2CDD4D4D}"/>
              </a:ext>
            </a:extLst>
          </p:cNvPr>
          <p:cNvSpPr/>
          <p:nvPr userDrawn="1"/>
        </p:nvSpPr>
        <p:spPr>
          <a:xfrm>
            <a:off x="6742925" y="5249769"/>
            <a:ext cx="830997" cy="830997"/>
          </a:xfrm>
          <a:prstGeom prst="ellipse">
            <a:avLst/>
          </a:prstGeom>
          <a:solidFill>
            <a:srgbClr val="FFDC9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8" name="Oval 44">
            <a:extLst>
              <a:ext uri="{FF2B5EF4-FFF2-40B4-BE49-F238E27FC236}">
                <a16:creationId xmlns:a16="http://schemas.microsoft.com/office/drawing/2014/main" id="{7DD65DA4-F076-C242-813E-8C17DCABCCFB}"/>
              </a:ext>
            </a:extLst>
          </p:cNvPr>
          <p:cNvSpPr/>
          <p:nvPr userDrawn="1"/>
        </p:nvSpPr>
        <p:spPr>
          <a:xfrm>
            <a:off x="8092868" y="5249769"/>
            <a:ext cx="830997" cy="830997"/>
          </a:xfrm>
          <a:prstGeom prst="ellipse">
            <a:avLst/>
          </a:prstGeom>
          <a:solidFill>
            <a:srgbClr val="D7C3F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9" name="Oval 45">
            <a:extLst>
              <a:ext uri="{FF2B5EF4-FFF2-40B4-BE49-F238E27FC236}">
                <a16:creationId xmlns:a16="http://schemas.microsoft.com/office/drawing/2014/main" id="{8A44D99D-BF66-2848-B460-F59D8ECF5690}"/>
              </a:ext>
            </a:extLst>
          </p:cNvPr>
          <p:cNvSpPr/>
          <p:nvPr userDrawn="1"/>
        </p:nvSpPr>
        <p:spPr>
          <a:xfrm>
            <a:off x="9442811" y="5249769"/>
            <a:ext cx="830997" cy="830997"/>
          </a:xfrm>
          <a:prstGeom prst="ellipse">
            <a:avLst/>
          </a:prstGeom>
          <a:solidFill>
            <a:srgbClr val="F6C3C3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40" name="Oval 46">
            <a:extLst>
              <a:ext uri="{FF2B5EF4-FFF2-40B4-BE49-F238E27FC236}">
                <a16:creationId xmlns:a16="http://schemas.microsoft.com/office/drawing/2014/main" id="{9B130CEB-3D74-B647-BA6B-32F7D70FD354}"/>
              </a:ext>
            </a:extLst>
          </p:cNvPr>
          <p:cNvSpPr/>
          <p:nvPr userDrawn="1"/>
        </p:nvSpPr>
        <p:spPr>
          <a:xfrm>
            <a:off x="10792754" y="5249769"/>
            <a:ext cx="830997" cy="830997"/>
          </a:xfrm>
          <a:prstGeom prst="ellipse">
            <a:avLst/>
          </a:prstGeom>
          <a:solidFill>
            <a:srgbClr val="FFF07D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867054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чистый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Icon&#10;&#10;Description automatically generated">
            <a:extLst>
              <a:ext uri="{FF2B5EF4-FFF2-40B4-BE49-F238E27FC236}">
                <a16:creationId xmlns:a16="http://schemas.microsoft.com/office/drawing/2014/main" id="{A7FA04E4-3213-8F41-B068-4DC2814414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9" name="Straight Connector 19">
            <a:extLst>
              <a:ext uri="{FF2B5EF4-FFF2-40B4-BE49-F238E27FC236}">
                <a16:creationId xmlns:a16="http://schemas.microsoft.com/office/drawing/2014/main" id="{938052A0-3DF0-DC47-B7E0-C20EF981C230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1">
            <a:extLst>
              <a:ext uri="{FF2B5EF4-FFF2-40B4-BE49-F238E27FC236}">
                <a16:creationId xmlns:a16="http://schemas.microsoft.com/office/drawing/2014/main" id="{8C6147F0-3CA1-264C-B2B2-F88597196943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25">
            <a:extLst>
              <a:ext uri="{FF2B5EF4-FFF2-40B4-BE49-F238E27FC236}">
                <a16:creationId xmlns:a16="http://schemas.microsoft.com/office/drawing/2014/main" id="{62CDF50E-4D58-AF4A-ABFD-140AF88B3681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62171D1-2A5B-7A4A-9760-17CCE51B9802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3" name="Straight Connector 59">
            <a:extLst>
              <a:ext uri="{FF2B5EF4-FFF2-40B4-BE49-F238E27FC236}">
                <a16:creationId xmlns:a16="http://schemas.microsoft.com/office/drawing/2014/main" id="{3C71A0C3-CD3E-0748-98E5-6B2507CAB296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Текст 37">
            <a:extLst>
              <a:ext uri="{FF2B5EF4-FFF2-40B4-BE49-F238E27FC236}">
                <a16:creationId xmlns:a16="http://schemas.microsoft.com/office/drawing/2014/main" id="{9856D01B-EC9A-6047-B7FB-D47084AB3F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>
                <a:latin typeface="HSE Sans" panose="02000000000000000000" pitchFamily="2" charset="0"/>
              </a:rPr>
            </a:br>
            <a:r>
              <a:rPr lang="ru-RU" sz="1000">
                <a:latin typeface="HSE Sans" panose="02000000000000000000" pitchFamily="2" charset="0"/>
              </a:rPr>
              <a:t>в две или три строки</a:t>
            </a:r>
            <a:r>
              <a:rPr lang="en-GB" sz="1000">
                <a:latin typeface="HSE Sans" panose="02000000000000000000" pitchFamily="2" charset="0"/>
              </a:rPr>
              <a:t> (10pt)</a:t>
            </a:r>
            <a:endParaRPr lang="ru-RU" sz="1000">
              <a:latin typeface="HSE Sans" panose="02000000000000000000" pitchFamily="2" charset="0"/>
            </a:endParaRPr>
          </a:p>
        </p:txBody>
      </p:sp>
      <p:sp>
        <p:nvSpPr>
          <p:cNvPr id="15" name="Текст 39">
            <a:extLst>
              <a:ext uri="{FF2B5EF4-FFF2-40B4-BE49-F238E27FC236}">
                <a16:creationId xmlns:a16="http://schemas.microsoft.com/office/drawing/2014/main" id="{83E23342-AC91-354A-9A28-A14FF7BADC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>
                <a:latin typeface="HSE Sans" panose="02000000000000000000" pitchFamily="2" charset="0"/>
              </a:rPr>
              <a:t> (10pt)</a:t>
            </a:r>
            <a:endParaRPr lang="ru-RU" sz="1000">
              <a:latin typeface="HSE Sans" panose="02000000000000000000" pitchFamily="2" charset="0"/>
            </a:endParaRPr>
          </a:p>
        </p:txBody>
      </p:sp>
      <p:sp>
        <p:nvSpPr>
          <p:cNvPr id="17" name="Текст 39">
            <a:extLst>
              <a:ext uri="{FF2B5EF4-FFF2-40B4-BE49-F238E27FC236}">
                <a16:creationId xmlns:a16="http://schemas.microsoft.com/office/drawing/2014/main" id="{BB1CCE68-8F57-1A41-BC43-633D2EFC801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>
                <a:latin typeface="HSE Sans" panose="02000000000000000000" pitchFamily="2" charset="0"/>
              </a:rPr>
              <a:t> (10pt)</a:t>
            </a:r>
            <a:endParaRPr lang="ru-RU" sz="100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209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чисты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5234703-C735-5D41-99C2-019C7EBECCF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2F59B5-E815-AE43-BAE2-FA594BB42C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310809" y="2643809"/>
            <a:ext cx="1570383" cy="157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064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Icon&#10;&#10;Description automatically generated">
            <a:extLst>
              <a:ext uri="{FF2B5EF4-FFF2-40B4-BE49-F238E27FC236}">
                <a16:creationId xmlns:a16="http://schemas.microsoft.com/office/drawing/2014/main" id="{4A1436AC-5F96-2A4F-BFC7-B3442083EBE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11" name="Straight Connector 19">
            <a:extLst>
              <a:ext uri="{FF2B5EF4-FFF2-40B4-BE49-F238E27FC236}">
                <a16:creationId xmlns:a16="http://schemas.microsoft.com/office/drawing/2014/main" id="{067DD2ED-246D-7D41-B51F-FED98BF873FD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21">
            <a:extLst>
              <a:ext uri="{FF2B5EF4-FFF2-40B4-BE49-F238E27FC236}">
                <a16:creationId xmlns:a16="http://schemas.microsoft.com/office/drawing/2014/main" id="{68E8C250-D449-A743-8975-B5BFB04D9744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25">
            <a:extLst>
              <a:ext uri="{FF2B5EF4-FFF2-40B4-BE49-F238E27FC236}">
                <a16:creationId xmlns:a16="http://schemas.microsoft.com/office/drawing/2014/main" id="{DD1C71CA-B883-AF42-959D-BCA5690AAA4B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4D3A12E-0E10-C441-81D2-C3C1EB6A0537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9" name="Straight Connector 59">
            <a:extLst>
              <a:ext uri="{FF2B5EF4-FFF2-40B4-BE49-F238E27FC236}">
                <a16:creationId xmlns:a16="http://schemas.microsoft.com/office/drawing/2014/main" id="{3447008E-4F3B-FC4E-B96D-3927FAE1ED17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Рисунок 23">
            <a:extLst>
              <a:ext uri="{FF2B5EF4-FFF2-40B4-BE49-F238E27FC236}">
                <a16:creationId xmlns:a16="http://schemas.microsoft.com/office/drawing/2014/main" id="{61115A7A-23E5-E442-9551-F72F1CDA57B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684653" y="1447790"/>
            <a:ext cx="4325167" cy="4325107"/>
          </a:xfrm>
          <a:solidFill>
            <a:srgbClr val="D9D9D9"/>
          </a:solid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800">
                <a:solidFill>
                  <a:schemeClr val="tx1"/>
                </a:solidFill>
                <a:latin typeface="HSE Sans" panose="02000000000000000000" pitchFamily="2" charset="0"/>
              </a:rPr>
              <a:t>Чтобы слайд не выглядел пустым, сюда можно поставить иллюстрацию или фотографию</a:t>
            </a:r>
            <a:endParaRPr lang="en-RU" sz="2800">
              <a:solidFill>
                <a:schemeClr val="tx1"/>
              </a:solidFill>
              <a:latin typeface="HSE Sans" panose="02000000000000000000" pitchFamily="2" charset="0"/>
            </a:endParaRPr>
          </a:p>
        </p:txBody>
      </p:sp>
      <p:sp>
        <p:nvSpPr>
          <p:cNvPr id="32" name="Заголовок 31">
            <a:extLst>
              <a:ext uri="{FF2B5EF4-FFF2-40B4-BE49-F238E27FC236}">
                <a16:creationId xmlns:a16="http://schemas.microsoft.com/office/drawing/2014/main" id="{9ED7AA97-D972-DF4F-B662-A65F2A544C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8" y="1447790"/>
            <a:ext cx="5245560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</a:t>
            </a:r>
            <a:br>
              <a:rPr lang="ru-RU" sz="240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2400">
                <a:solidFill>
                  <a:srgbClr val="102D69"/>
                </a:solidFill>
                <a:latin typeface="HSE Sans" panose="02000000000000000000" pitchFamily="2" charset="0"/>
              </a:rPr>
              <a:t>в две или три строки</a:t>
            </a:r>
            <a:r>
              <a:rPr lang="en-GB" sz="240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36" name="Текст 35">
            <a:extLst>
              <a:ext uri="{FF2B5EF4-FFF2-40B4-BE49-F238E27FC236}">
                <a16:creationId xmlns:a16="http://schemas.microsoft.com/office/drawing/2014/main" id="{69E35E54-2B19-7441-876F-1C6A84F4F15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7" y="2379663"/>
            <a:ext cx="5245561" cy="3393234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lvl="0"/>
            <a:r>
              <a:rPr lang="ru-RU"/>
              <a:t>Небольшие куски текста (13</a:t>
            </a:r>
            <a:r>
              <a:rPr lang="en-US" err="1"/>
              <a:t>pt</a:t>
            </a:r>
            <a:r>
              <a:rPr lang="en-US"/>
              <a:t>) </a:t>
            </a:r>
            <a:r>
              <a:rPr lang="ru-RU"/>
              <a:t>можно набирать в одну колонку, но не делайте колонку на всю ширину экрана. 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 Если у вас есть свободное пространство и вы считаете, что текст одинок и ему нужна компания, то поставьте рядом небольшое изображение, которое иллюстрирует ваш текст или дополняет его.</a:t>
            </a:r>
          </a:p>
        </p:txBody>
      </p:sp>
      <p:sp>
        <p:nvSpPr>
          <p:cNvPr id="38" name="Текст 37">
            <a:extLst>
              <a:ext uri="{FF2B5EF4-FFF2-40B4-BE49-F238E27FC236}">
                <a16:creationId xmlns:a16="http://schemas.microsoft.com/office/drawing/2014/main" id="{7FB4A275-856E-364D-8AA4-2071AADC6AA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>
                <a:latin typeface="HSE Sans" panose="02000000000000000000" pitchFamily="2" charset="0"/>
              </a:rPr>
            </a:br>
            <a:r>
              <a:rPr lang="ru-RU" sz="1000">
                <a:latin typeface="HSE Sans" panose="02000000000000000000" pitchFamily="2" charset="0"/>
              </a:rPr>
              <a:t>в две или три строки</a:t>
            </a:r>
            <a:r>
              <a:rPr lang="en-GB" sz="1000">
                <a:latin typeface="HSE Sans" panose="02000000000000000000" pitchFamily="2" charset="0"/>
              </a:rPr>
              <a:t> (10pt)</a:t>
            </a:r>
            <a:endParaRPr lang="ru-RU" sz="1000">
              <a:latin typeface="HSE Sans" panose="02000000000000000000" pitchFamily="2" charset="0"/>
            </a:endParaRPr>
          </a:p>
        </p:txBody>
      </p:sp>
      <p:sp>
        <p:nvSpPr>
          <p:cNvPr id="40" name="Текст 39">
            <a:extLst>
              <a:ext uri="{FF2B5EF4-FFF2-40B4-BE49-F238E27FC236}">
                <a16:creationId xmlns:a16="http://schemas.microsoft.com/office/drawing/2014/main" id="{58FBA0EA-8BE0-A643-B258-4E5C344671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>
                <a:latin typeface="HSE Sans" panose="02000000000000000000" pitchFamily="2" charset="0"/>
              </a:rPr>
              <a:t> (10pt)</a:t>
            </a:r>
            <a:endParaRPr lang="ru-RU" sz="1000">
              <a:latin typeface="HSE Sans" panose="02000000000000000000" pitchFamily="2" charset="0"/>
            </a:endParaRPr>
          </a:p>
        </p:txBody>
      </p:sp>
      <p:sp>
        <p:nvSpPr>
          <p:cNvPr id="41" name="Текст 39">
            <a:extLst>
              <a:ext uri="{FF2B5EF4-FFF2-40B4-BE49-F238E27FC236}">
                <a16:creationId xmlns:a16="http://schemas.microsoft.com/office/drawing/2014/main" id="{0BEC062F-1BEB-DE4C-B7EE-C552C9D45F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>
                <a:latin typeface="HSE Sans" panose="02000000000000000000" pitchFamily="2" charset="0"/>
              </a:rPr>
              <a:t> (10pt)</a:t>
            </a:r>
            <a:endParaRPr lang="ru-RU" sz="100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287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id="{FDC66DB8-29BC-5940-A721-40F1002145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8" name="Straight Connector 19">
            <a:extLst>
              <a:ext uri="{FF2B5EF4-FFF2-40B4-BE49-F238E27FC236}">
                <a16:creationId xmlns:a16="http://schemas.microsoft.com/office/drawing/2014/main" id="{DE27C859-478F-3648-8A9D-2C85DBDCAC09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1">
            <a:extLst>
              <a:ext uri="{FF2B5EF4-FFF2-40B4-BE49-F238E27FC236}">
                <a16:creationId xmlns:a16="http://schemas.microsoft.com/office/drawing/2014/main" id="{58EA1144-CFD8-1D47-B430-7014F576043B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5">
            <a:extLst>
              <a:ext uri="{FF2B5EF4-FFF2-40B4-BE49-F238E27FC236}">
                <a16:creationId xmlns:a16="http://schemas.microsoft.com/office/drawing/2014/main" id="{96EDC73C-5A3C-014E-8E52-04CAFCA9B20B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5E88681-53A8-3B45-B80A-372EDFB53883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2" name="Straight Connector 59">
            <a:extLst>
              <a:ext uri="{FF2B5EF4-FFF2-40B4-BE49-F238E27FC236}">
                <a16:creationId xmlns:a16="http://schemas.microsoft.com/office/drawing/2014/main" id="{EDA7D8BF-DF37-704F-B77F-7E40752ACE25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7">
            <a:extLst>
              <a:ext uri="{FF2B5EF4-FFF2-40B4-BE49-F238E27FC236}">
                <a16:creationId xmlns:a16="http://schemas.microsoft.com/office/drawing/2014/main" id="{5026DBD8-54A3-1446-9D3B-BA2B38460F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>
                <a:latin typeface="HSE Sans" panose="02000000000000000000" pitchFamily="2" charset="0"/>
              </a:rPr>
            </a:br>
            <a:r>
              <a:rPr lang="ru-RU" sz="1000">
                <a:latin typeface="HSE Sans" panose="02000000000000000000" pitchFamily="2" charset="0"/>
              </a:rPr>
              <a:t>в две или три строки</a:t>
            </a:r>
            <a:r>
              <a:rPr lang="en-GB" sz="1000">
                <a:latin typeface="HSE Sans" panose="02000000000000000000" pitchFamily="2" charset="0"/>
              </a:rPr>
              <a:t> (10pt)</a:t>
            </a:r>
            <a:endParaRPr lang="ru-RU" sz="100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E8AA3569-5054-7D47-AB14-BCFB0440D0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>
                <a:latin typeface="HSE Sans" panose="02000000000000000000" pitchFamily="2" charset="0"/>
              </a:rPr>
              <a:t> (10pt)</a:t>
            </a:r>
            <a:endParaRPr lang="ru-RU" sz="1000">
              <a:latin typeface="HSE Sans" panose="02000000000000000000" pitchFamily="2" charset="0"/>
            </a:endParaRPr>
          </a:p>
        </p:txBody>
      </p:sp>
      <p:sp>
        <p:nvSpPr>
          <p:cNvPr id="16" name="Заголовок 31">
            <a:extLst>
              <a:ext uri="{FF2B5EF4-FFF2-40B4-BE49-F238E27FC236}">
                <a16:creationId xmlns:a16="http://schemas.microsoft.com/office/drawing/2014/main" id="{76942483-EB13-0A4B-8060-DB65024C29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7" y="1447790"/>
            <a:ext cx="11057955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 в две или три строки</a:t>
            </a:r>
            <a:r>
              <a:rPr lang="en-GB" sz="240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17" name="Текст 35">
            <a:extLst>
              <a:ext uri="{FF2B5EF4-FFF2-40B4-BE49-F238E27FC236}">
                <a16:creationId xmlns:a16="http://schemas.microsoft.com/office/drawing/2014/main" id="{66FAD63B-F743-0F47-BBE3-D773176670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7" y="2379663"/>
            <a:ext cx="11057971" cy="3745092"/>
          </a:xfrm>
        </p:spPr>
        <p:txBody>
          <a:bodyPr lIns="0" tIns="0" rIns="0" numCol="3" spcCol="252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300">
                <a:latin typeface="HSE Sans" panose="02000000000000000000" pitchFamily="2" charset="0"/>
              </a:rPr>
              <a:t>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</a:t>
            </a:r>
          </a:p>
        </p:txBody>
      </p:sp>
      <p:sp>
        <p:nvSpPr>
          <p:cNvPr id="18" name="Текст 39">
            <a:extLst>
              <a:ext uri="{FF2B5EF4-FFF2-40B4-BE49-F238E27FC236}">
                <a16:creationId xmlns:a16="http://schemas.microsoft.com/office/drawing/2014/main" id="{8A048480-30C9-044E-8C2E-0F67398FEE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>
                <a:latin typeface="HSE Sans" panose="02000000000000000000" pitchFamily="2" charset="0"/>
              </a:rPr>
              <a:t> (10pt)</a:t>
            </a:r>
            <a:endParaRPr lang="ru-RU" sz="100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183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_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id="{0E78CA68-7A0C-CF41-9AC6-A547FB9EC3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8" name="Straight Connector 19">
            <a:extLst>
              <a:ext uri="{FF2B5EF4-FFF2-40B4-BE49-F238E27FC236}">
                <a16:creationId xmlns:a16="http://schemas.microsoft.com/office/drawing/2014/main" id="{45DC512A-A23B-B24D-A1F6-6793976867CF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1">
            <a:extLst>
              <a:ext uri="{FF2B5EF4-FFF2-40B4-BE49-F238E27FC236}">
                <a16:creationId xmlns:a16="http://schemas.microsoft.com/office/drawing/2014/main" id="{21F91649-DF0F-5F45-A43B-2CED9ACDD049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5">
            <a:extLst>
              <a:ext uri="{FF2B5EF4-FFF2-40B4-BE49-F238E27FC236}">
                <a16:creationId xmlns:a16="http://schemas.microsoft.com/office/drawing/2014/main" id="{3137B760-1A50-1845-B7F2-1EF31C71C72B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5ECCF8F-5855-7943-B503-5573887A534D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2" name="Straight Connector 59">
            <a:extLst>
              <a:ext uri="{FF2B5EF4-FFF2-40B4-BE49-F238E27FC236}">
                <a16:creationId xmlns:a16="http://schemas.microsoft.com/office/drawing/2014/main" id="{FB81B23D-CDD8-E64C-9887-3540F7EE1C4B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7">
            <a:extLst>
              <a:ext uri="{FF2B5EF4-FFF2-40B4-BE49-F238E27FC236}">
                <a16:creationId xmlns:a16="http://schemas.microsoft.com/office/drawing/2014/main" id="{C2D710AE-3CBE-5940-A7EB-F96132E659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>
                <a:latin typeface="HSE Sans" panose="02000000000000000000" pitchFamily="2" charset="0"/>
              </a:rPr>
            </a:br>
            <a:r>
              <a:rPr lang="ru-RU" sz="1000">
                <a:latin typeface="HSE Sans" panose="02000000000000000000" pitchFamily="2" charset="0"/>
              </a:rPr>
              <a:t>в две или три строки</a:t>
            </a:r>
            <a:r>
              <a:rPr lang="en-GB" sz="1000">
                <a:latin typeface="HSE Sans" panose="02000000000000000000" pitchFamily="2" charset="0"/>
              </a:rPr>
              <a:t> (10pt)</a:t>
            </a:r>
            <a:endParaRPr lang="ru-RU" sz="100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FCC5A33D-0A3C-F140-B745-367744A5F30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>
                <a:latin typeface="HSE Sans" panose="02000000000000000000" pitchFamily="2" charset="0"/>
              </a:rPr>
              <a:t> (10pt)</a:t>
            </a:r>
            <a:endParaRPr lang="ru-RU" sz="1000">
              <a:latin typeface="HSE Sans" panose="02000000000000000000" pitchFamily="2" charset="0"/>
            </a:endParaRPr>
          </a:p>
        </p:txBody>
      </p:sp>
      <p:sp>
        <p:nvSpPr>
          <p:cNvPr id="17" name="Текст 35">
            <a:extLst>
              <a:ext uri="{FF2B5EF4-FFF2-40B4-BE49-F238E27FC236}">
                <a16:creationId xmlns:a16="http://schemas.microsoft.com/office/drawing/2014/main" id="{5163BE0A-A745-414A-AF21-D968BD69D2D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8" y="2379663"/>
            <a:ext cx="4322531" cy="239937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lvl="0"/>
            <a:r>
              <a:rPr lang="ru-RU"/>
              <a:t>Небольшие куски текста (13</a:t>
            </a:r>
            <a:r>
              <a:rPr lang="en-US" err="1"/>
              <a:t>pt</a:t>
            </a:r>
            <a:r>
              <a:rPr lang="en-US"/>
              <a:t>) </a:t>
            </a:r>
            <a:r>
              <a:rPr lang="ru-RU"/>
              <a:t>можно набирать в одну колонку, но не делайте колонку на всю ширину экрана. 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 Если у вас есть свободное пространство и вы считаете, что текст одинок и ему нужна компания, то поставьте рядом небольшое изображение, которое иллюстрирует ваш текст или дополняет его.</a:t>
            </a:r>
          </a:p>
        </p:txBody>
      </p:sp>
      <p:sp>
        <p:nvSpPr>
          <p:cNvPr id="20" name="Текст 35">
            <a:extLst>
              <a:ext uri="{FF2B5EF4-FFF2-40B4-BE49-F238E27FC236}">
                <a16:creationId xmlns:a16="http://schemas.microsoft.com/office/drawing/2014/main" id="{B3D47CF6-5FC1-2346-8894-A7CC39063DE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5897" y="5183249"/>
            <a:ext cx="3934345" cy="553998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>
                <a:latin typeface="HSE Sans" panose="02000000000000000000" pitchFamily="2" charset="0"/>
              </a:rPr>
              <a:t>Примечания, или любая другая пояснительная или дополнительная информация набираются шрифтом размером 10 </a:t>
            </a:r>
            <a:r>
              <a:rPr lang="en-GB" sz="1000" err="1">
                <a:latin typeface="HSE Sans" panose="02000000000000000000" pitchFamily="2" charset="0"/>
              </a:rPr>
              <a:t>pt</a:t>
            </a:r>
            <a:endParaRPr lang="ru-RU" sz="1000">
              <a:latin typeface="HSE Sans" panose="02000000000000000000" pitchFamily="2" charset="0"/>
            </a:endParaRPr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id="{CD14B8F3-89C2-9F45-809E-D1EAF85AC56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59892" y="2379663"/>
            <a:ext cx="5383968" cy="3451794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3200">
                <a:solidFill>
                  <a:srgbClr val="102D69"/>
                </a:solidFill>
                <a:latin typeface="HSE Sans" panose="02000000000000000000" pitchFamily="2" charset="0"/>
              </a:rPr>
              <a:t>Небольшую фразу, с важной информацией, можно выделить, набрав ее более крупным кеглем, чем обычный  текст. Делать это часто не рекомендуется.</a:t>
            </a:r>
          </a:p>
          <a:p>
            <a:pPr lvl="0"/>
            <a:endParaRPr lang="ru-RU"/>
          </a:p>
        </p:txBody>
      </p:sp>
      <p:sp>
        <p:nvSpPr>
          <p:cNvPr id="24" name="Текст 39">
            <a:extLst>
              <a:ext uri="{FF2B5EF4-FFF2-40B4-BE49-F238E27FC236}">
                <a16:creationId xmlns:a16="http://schemas.microsoft.com/office/drawing/2014/main" id="{3BE4279A-8109-B244-B721-18F10C696B1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>
                <a:latin typeface="HSE Sans" panose="02000000000000000000" pitchFamily="2" charset="0"/>
              </a:rPr>
              <a:t> (10pt)</a:t>
            </a:r>
            <a:endParaRPr lang="ru-RU" sz="1000">
              <a:latin typeface="HSE Sans" panose="02000000000000000000" pitchFamily="2" charset="0"/>
            </a:endParaRPr>
          </a:p>
        </p:txBody>
      </p:sp>
      <p:sp>
        <p:nvSpPr>
          <p:cNvPr id="25" name="Заголовок 31">
            <a:extLst>
              <a:ext uri="{FF2B5EF4-FFF2-40B4-BE49-F238E27FC236}">
                <a16:creationId xmlns:a16="http://schemas.microsoft.com/office/drawing/2014/main" id="{B32DC3D4-97A5-3E4F-A29B-422D5E3129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7" y="1447790"/>
            <a:ext cx="11057955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 в две или три строки</a:t>
            </a:r>
            <a:r>
              <a:rPr lang="en-GB" sz="240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795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График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id="{9E89D752-CAC6-0943-9A3D-4C52DBF50CE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8" name="Straight Connector 19">
            <a:extLst>
              <a:ext uri="{FF2B5EF4-FFF2-40B4-BE49-F238E27FC236}">
                <a16:creationId xmlns:a16="http://schemas.microsoft.com/office/drawing/2014/main" id="{64D89E64-93BB-044D-B3D4-8F2679C5CA4C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1">
            <a:extLst>
              <a:ext uri="{FF2B5EF4-FFF2-40B4-BE49-F238E27FC236}">
                <a16:creationId xmlns:a16="http://schemas.microsoft.com/office/drawing/2014/main" id="{D0C3B169-866D-C645-AF76-00F8C2A97E9B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5">
            <a:extLst>
              <a:ext uri="{FF2B5EF4-FFF2-40B4-BE49-F238E27FC236}">
                <a16:creationId xmlns:a16="http://schemas.microsoft.com/office/drawing/2014/main" id="{FDDF48AB-D8AE-0E42-A544-8EA5B8744778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6DF89EC-1E7C-3B40-85F4-6D19A7D29AC7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2" name="Straight Connector 59">
            <a:extLst>
              <a:ext uri="{FF2B5EF4-FFF2-40B4-BE49-F238E27FC236}">
                <a16:creationId xmlns:a16="http://schemas.microsoft.com/office/drawing/2014/main" id="{019D6862-BD52-734D-9E19-38C147CA2D29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7">
            <a:extLst>
              <a:ext uri="{FF2B5EF4-FFF2-40B4-BE49-F238E27FC236}">
                <a16:creationId xmlns:a16="http://schemas.microsoft.com/office/drawing/2014/main" id="{A9BD5ADD-B3F2-C342-82F7-83683F040D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>
                <a:latin typeface="HSE Sans" panose="02000000000000000000" pitchFamily="2" charset="0"/>
              </a:rPr>
            </a:br>
            <a:r>
              <a:rPr lang="ru-RU" sz="1000">
                <a:latin typeface="HSE Sans" panose="02000000000000000000" pitchFamily="2" charset="0"/>
              </a:rPr>
              <a:t>в две или три строки</a:t>
            </a:r>
            <a:r>
              <a:rPr lang="en-GB" sz="1000">
                <a:latin typeface="HSE Sans" panose="02000000000000000000" pitchFamily="2" charset="0"/>
              </a:rPr>
              <a:t> (10pt)</a:t>
            </a:r>
            <a:endParaRPr lang="ru-RU" sz="100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4F15CBC0-FC8B-744E-95A7-C9863CDC31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>
                <a:latin typeface="HSE Sans" panose="02000000000000000000" pitchFamily="2" charset="0"/>
              </a:rPr>
              <a:t> (10pt)</a:t>
            </a:r>
            <a:endParaRPr lang="ru-RU" sz="1000">
              <a:latin typeface="HSE Sans" panose="02000000000000000000" pitchFamily="2" charset="0"/>
            </a:endParaRPr>
          </a:p>
        </p:txBody>
      </p:sp>
      <p:sp>
        <p:nvSpPr>
          <p:cNvPr id="16" name="Текст 39">
            <a:extLst>
              <a:ext uri="{FF2B5EF4-FFF2-40B4-BE49-F238E27FC236}">
                <a16:creationId xmlns:a16="http://schemas.microsoft.com/office/drawing/2014/main" id="{BC3B54AA-A0BD-E646-B3B7-C0E724D26D2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>
                <a:latin typeface="HSE Sans" panose="02000000000000000000" pitchFamily="2" charset="0"/>
              </a:rPr>
              <a:t> (10pt)</a:t>
            </a:r>
            <a:endParaRPr lang="ru-RU" sz="1000">
              <a:latin typeface="HSE Sans" panose="02000000000000000000" pitchFamily="2" charset="0"/>
            </a:endParaRPr>
          </a:p>
        </p:txBody>
      </p:sp>
      <p:sp>
        <p:nvSpPr>
          <p:cNvPr id="17" name="Заголовок 31">
            <a:extLst>
              <a:ext uri="{FF2B5EF4-FFF2-40B4-BE49-F238E27FC236}">
                <a16:creationId xmlns:a16="http://schemas.microsoft.com/office/drawing/2014/main" id="{B3F16318-C9C3-B948-A508-4BC53D0B77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9" y="1447790"/>
            <a:ext cx="4322530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 </a:t>
            </a:r>
            <a:br>
              <a:rPr lang="ru-RU" sz="240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2400">
                <a:solidFill>
                  <a:srgbClr val="102D69"/>
                </a:solidFill>
                <a:latin typeface="HSE Sans" panose="02000000000000000000" pitchFamily="2" charset="0"/>
              </a:rPr>
              <a:t>в две или три строки</a:t>
            </a:r>
            <a:r>
              <a:rPr lang="en-GB" sz="240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18" name="Текст 35">
            <a:extLst>
              <a:ext uri="{FF2B5EF4-FFF2-40B4-BE49-F238E27FC236}">
                <a16:creationId xmlns:a16="http://schemas.microsoft.com/office/drawing/2014/main" id="{23B3E5FB-BBCE-4149-AD9A-8CAB06CC9F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8" y="2379663"/>
            <a:ext cx="4322531" cy="239937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en-GB" sz="1300">
                <a:latin typeface="HSE Sans" panose="02000000000000000000" pitchFamily="2" charset="0"/>
              </a:rPr>
              <a:t>Lorem ipsum </a:t>
            </a:r>
            <a:r>
              <a:rPr lang="en-GB" sz="1300" err="1">
                <a:latin typeface="HSE Sans" panose="02000000000000000000" pitchFamily="2" charset="0"/>
              </a:rPr>
              <a:t>dolor</a:t>
            </a:r>
            <a:r>
              <a:rPr lang="en-GB" sz="1300">
                <a:latin typeface="HSE Sans" panose="02000000000000000000" pitchFamily="2" charset="0"/>
              </a:rPr>
              <a:t> sit </a:t>
            </a:r>
            <a:r>
              <a:rPr lang="en-GB" sz="1300" err="1">
                <a:latin typeface="HSE Sans" panose="02000000000000000000" pitchFamily="2" charset="0"/>
              </a:rPr>
              <a:t>amet</a:t>
            </a:r>
            <a:r>
              <a:rPr lang="en-GB" sz="1300">
                <a:latin typeface="HSE Sans" panose="02000000000000000000" pitchFamily="2" charset="0"/>
              </a:rPr>
              <a:t>, </a:t>
            </a:r>
            <a:r>
              <a:rPr lang="en-GB" sz="1300" err="1">
                <a:latin typeface="HSE Sans" panose="02000000000000000000" pitchFamily="2" charset="0"/>
              </a:rPr>
              <a:t>consectetur</a:t>
            </a:r>
            <a:r>
              <a:rPr lang="en-GB" sz="1300">
                <a:latin typeface="HSE Sans" panose="02000000000000000000" pitchFamily="2" charset="0"/>
              </a:rPr>
              <a:t> </a:t>
            </a:r>
            <a:r>
              <a:rPr lang="en-GB" sz="1300" err="1">
                <a:latin typeface="HSE Sans" panose="02000000000000000000" pitchFamily="2" charset="0"/>
              </a:rPr>
              <a:t>adipiscing</a:t>
            </a:r>
            <a:r>
              <a:rPr lang="en-GB" sz="1300">
                <a:latin typeface="HSE Sans" panose="02000000000000000000" pitchFamily="2" charset="0"/>
              </a:rPr>
              <a:t> </a:t>
            </a:r>
            <a:r>
              <a:rPr lang="en-GB" sz="1300" err="1">
                <a:latin typeface="HSE Sans" panose="02000000000000000000" pitchFamily="2" charset="0"/>
              </a:rPr>
              <a:t>elit</a:t>
            </a:r>
            <a:r>
              <a:rPr lang="en-GB" sz="1300">
                <a:latin typeface="HSE Sans" panose="02000000000000000000" pitchFamily="2" charset="0"/>
              </a:rPr>
              <a:t>, </a:t>
            </a:r>
            <a:r>
              <a:rPr lang="en-GB" sz="1300" err="1">
                <a:latin typeface="HSE Sans" panose="02000000000000000000" pitchFamily="2" charset="0"/>
              </a:rPr>
              <a:t>sed</a:t>
            </a:r>
            <a:r>
              <a:rPr lang="en-GB" sz="1300">
                <a:latin typeface="HSE Sans" panose="02000000000000000000" pitchFamily="2" charset="0"/>
              </a:rPr>
              <a:t> do </a:t>
            </a:r>
            <a:r>
              <a:rPr lang="en-GB" sz="1300" err="1">
                <a:latin typeface="HSE Sans" panose="02000000000000000000" pitchFamily="2" charset="0"/>
              </a:rPr>
              <a:t>eiusmod</a:t>
            </a:r>
            <a:r>
              <a:rPr lang="en-GB" sz="1300">
                <a:latin typeface="HSE Sans" panose="02000000000000000000" pitchFamily="2" charset="0"/>
              </a:rPr>
              <a:t> </a:t>
            </a:r>
            <a:r>
              <a:rPr lang="en-GB" sz="1300" err="1">
                <a:latin typeface="HSE Sans" panose="02000000000000000000" pitchFamily="2" charset="0"/>
              </a:rPr>
              <a:t>tempor</a:t>
            </a:r>
            <a:r>
              <a:rPr lang="en-GB" sz="1300">
                <a:latin typeface="HSE Sans" panose="02000000000000000000" pitchFamily="2" charset="0"/>
              </a:rPr>
              <a:t> </a:t>
            </a:r>
            <a:r>
              <a:rPr lang="en-GB" sz="1300" err="1">
                <a:latin typeface="HSE Sans" panose="02000000000000000000" pitchFamily="2" charset="0"/>
              </a:rPr>
              <a:t>incididunt</a:t>
            </a:r>
            <a:r>
              <a:rPr lang="en-GB" sz="1300">
                <a:latin typeface="HSE Sans" panose="02000000000000000000" pitchFamily="2" charset="0"/>
              </a:rPr>
              <a:t> </a:t>
            </a:r>
            <a:r>
              <a:rPr lang="en-GB" sz="1300" err="1">
                <a:latin typeface="HSE Sans" panose="02000000000000000000" pitchFamily="2" charset="0"/>
              </a:rPr>
              <a:t>ut</a:t>
            </a:r>
            <a:r>
              <a:rPr lang="en-GB" sz="1300">
                <a:latin typeface="HSE Sans" panose="02000000000000000000" pitchFamily="2" charset="0"/>
              </a:rPr>
              <a:t> </a:t>
            </a:r>
            <a:r>
              <a:rPr lang="en-GB" sz="1300" err="1">
                <a:latin typeface="HSE Sans" panose="02000000000000000000" pitchFamily="2" charset="0"/>
              </a:rPr>
              <a:t>labore</a:t>
            </a:r>
            <a:r>
              <a:rPr lang="en-GB" sz="1300">
                <a:latin typeface="HSE Sans" panose="02000000000000000000" pitchFamily="2" charset="0"/>
              </a:rPr>
              <a:t> et dolore magna </a:t>
            </a:r>
            <a:r>
              <a:rPr lang="en-GB" sz="1300" err="1">
                <a:latin typeface="HSE Sans" panose="02000000000000000000" pitchFamily="2" charset="0"/>
              </a:rPr>
              <a:t>aliqua</a:t>
            </a:r>
            <a:r>
              <a:rPr lang="en-GB" sz="1300">
                <a:latin typeface="HSE Sans" panose="02000000000000000000" pitchFamily="2" charset="0"/>
              </a:rPr>
              <a:t>. Ut </a:t>
            </a:r>
            <a:r>
              <a:rPr lang="en-GB" sz="1300" err="1">
                <a:latin typeface="HSE Sans" panose="02000000000000000000" pitchFamily="2" charset="0"/>
              </a:rPr>
              <a:t>enim</a:t>
            </a:r>
            <a:r>
              <a:rPr lang="en-GB" sz="1300">
                <a:latin typeface="HSE Sans" panose="02000000000000000000" pitchFamily="2" charset="0"/>
              </a:rPr>
              <a:t> ad minim </a:t>
            </a:r>
            <a:r>
              <a:rPr lang="en-GB" sz="1300" err="1">
                <a:latin typeface="HSE Sans" panose="02000000000000000000" pitchFamily="2" charset="0"/>
              </a:rPr>
              <a:t>veniam</a:t>
            </a:r>
            <a:r>
              <a:rPr lang="en-GB" sz="1300">
                <a:latin typeface="HSE Sans" panose="02000000000000000000" pitchFamily="2" charset="0"/>
              </a:rPr>
              <a:t>, </a:t>
            </a:r>
            <a:r>
              <a:rPr lang="en-GB" sz="1300" err="1">
                <a:latin typeface="HSE Sans" panose="02000000000000000000" pitchFamily="2" charset="0"/>
              </a:rPr>
              <a:t>quis</a:t>
            </a:r>
            <a:r>
              <a:rPr lang="en-GB" sz="1300">
                <a:latin typeface="HSE Sans" panose="02000000000000000000" pitchFamily="2" charset="0"/>
              </a:rPr>
              <a:t> </a:t>
            </a:r>
            <a:r>
              <a:rPr lang="en-GB" sz="1300" err="1">
                <a:latin typeface="HSE Sans" panose="02000000000000000000" pitchFamily="2" charset="0"/>
              </a:rPr>
              <a:t>nostrud</a:t>
            </a:r>
            <a:r>
              <a:rPr lang="en-GB" sz="1300">
                <a:latin typeface="HSE Sans" panose="02000000000000000000" pitchFamily="2" charset="0"/>
              </a:rPr>
              <a:t> exercitation </a:t>
            </a:r>
            <a:r>
              <a:rPr lang="en-GB" sz="1300" err="1">
                <a:latin typeface="HSE Sans" panose="02000000000000000000" pitchFamily="2" charset="0"/>
              </a:rPr>
              <a:t>ullamco</a:t>
            </a:r>
            <a:r>
              <a:rPr lang="en-GB" sz="1300">
                <a:latin typeface="HSE Sans" panose="02000000000000000000" pitchFamily="2" charset="0"/>
              </a:rPr>
              <a:t> </a:t>
            </a:r>
            <a:r>
              <a:rPr lang="en-GB" sz="1300" err="1">
                <a:latin typeface="HSE Sans" panose="02000000000000000000" pitchFamily="2" charset="0"/>
              </a:rPr>
              <a:t>laboris</a:t>
            </a:r>
            <a:r>
              <a:rPr lang="en-GB" sz="1300">
                <a:latin typeface="HSE Sans" panose="02000000000000000000" pitchFamily="2" charset="0"/>
              </a:rPr>
              <a:t> nisi </a:t>
            </a:r>
            <a:r>
              <a:rPr lang="en-GB" sz="1300" err="1">
                <a:latin typeface="HSE Sans" panose="02000000000000000000" pitchFamily="2" charset="0"/>
              </a:rPr>
              <a:t>ut</a:t>
            </a:r>
            <a:r>
              <a:rPr lang="en-GB" sz="1300">
                <a:latin typeface="HSE Sans" panose="02000000000000000000" pitchFamily="2" charset="0"/>
              </a:rPr>
              <a:t> </a:t>
            </a:r>
            <a:r>
              <a:rPr lang="en-GB" sz="1300" err="1">
                <a:latin typeface="HSE Sans" panose="02000000000000000000" pitchFamily="2" charset="0"/>
              </a:rPr>
              <a:t>aliquip</a:t>
            </a:r>
            <a:r>
              <a:rPr lang="en-GB" sz="1300">
                <a:latin typeface="HSE Sans" panose="02000000000000000000" pitchFamily="2" charset="0"/>
              </a:rPr>
              <a:t> ex </a:t>
            </a:r>
            <a:r>
              <a:rPr lang="en-GB" sz="1300" err="1">
                <a:latin typeface="HSE Sans" panose="02000000000000000000" pitchFamily="2" charset="0"/>
              </a:rPr>
              <a:t>ea</a:t>
            </a:r>
            <a:r>
              <a:rPr lang="en-GB" sz="1300">
                <a:latin typeface="HSE Sans" panose="02000000000000000000" pitchFamily="2" charset="0"/>
              </a:rPr>
              <a:t> </a:t>
            </a:r>
            <a:r>
              <a:rPr lang="en-GB" sz="1300" err="1">
                <a:latin typeface="HSE Sans" panose="02000000000000000000" pitchFamily="2" charset="0"/>
              </a:rPr>
              <a:t>commodo</a:t>
            </a:r>
            <a:r>
              <a:rPr lang="en-GB" sz="1300">
                <a:latin typeface="HSE Sans" panose="02000000000000000000" pitchFamily="2" charset="0"/>
              </a:rPr>
              <a:t> </a:t>
            </a:r>
            <a:r>
              <a:rPr lang="en-GB" sz="1300" err="1">
                <a:latin typeface="HSE Sans" panose="02000000000000000000" pitchFamily="2" charset="0"/>
              </a:rPr>
              <a:t>consequat</a:t>
            </a:r>
            <a:r>
              <a:rPr lang="en-GB" sz="1300">
                <a:latin typeface="HSE Sans" panose="02000000000000000000" pitchFamily="2" charset="0"/>
              </a:rPr>
              <a:t>. Duis </a:t>
            </a:r>
            <a:r>
              <a:rPr lang="en-GB" sz="1300" err="1">
                <a:latin typeface="HSE Sans" panose="02000000000000000000" pitchFamily="2" charset="0"/>
              </a:rPr>
              <a:t>aute</a:t>
            </a:r>
            <a:r>
              <a:rPr lang="en-GB" sz="1300">
                <a:latin typeface="HSE Sans" panose="02000000000000000000" pitchFamily="2" charset="0"/>
              </a:rPr>
              <a:t> </a:t>
            </a:r>
            <a:r>
              <a:rPr lang="en-GB" sz="1300" err="1">
                <a:latin typeface="HSE Sans" panose="02000000000000000000" pitchFamily="2" charset="0"/>
              </a:rPr>
              <a:t>irure</a:t>
            </a:r>
            <a:r>
              <a:rPr lang="en-GB" sz="1300">
                <a:latin typeface="HSE Sans" panose="02000000000000000000" pitchFamily="2" charset="0"/>
              </a:rPr>
              <a:t> </a:t>
            </a:r>
            <a:r>
              <a:rPr lang="en-GB" sz="1300" err="1">
                <a:latin typeface="HSE Sans" panose="02000000000000000000" pitchFamily="2" charset="0"/>
              </a:rPr>
              <a:t>dolor</a:t>
            </a:r>
            <a:r>
              <a:rPr lang="en-GB" sz="1300">
                <a:latin typeface="HSE Sans" panose="02000000000000000000" pitchFamily="2" charset="0"/>
              </a:rPr>
              <a:t> in </a:t>
            </a:r>
            <a:r>
              <a:rPr lang="en-GB" sz="1300" err="1">
                <a:latin typeface="HSE Sans" panose="02000000000000000000" pitchFamily="2" charset="0"/>
              </a:rPr>
              <a:t>reprehenderit</a:t>
            </a:r>
            <a:r>
              <a:rPr lang="en-GB" sz="1300">
                <a:latin typeface="HSE Sans" panose="02000000000000000000" pitchFamily="2" charset="0"/>
              </a:rPr>
              <a:t> in </a:t>
            </a:r>
            <a:r>
              <a:rPr lang="en-GB" sz="1300" err="1">
                <a:latin typeface="HSE Sans" panose="02000000000000000000" pitchFamily="2" charset="0"/>
              </a:rPr>
              <a:t>voluptate</a:t>
            </a:r>
            <a:r>
              <a:rPr lang="en-GB" sz="1300">
                <a:latin typeface="HSE Sans" panose="02000000000000000000" pitchFamily="2" charset="0"/>
              </a:rPr>
              <a:t> </a:t>
            </a:r>
            <a:r>
              <a:rPr lang="en-GB" sz="1300" err="1">
                <a:latin typeface="HSE Sans" panose="02000000000000000000" pitchFamily="2" charset="0"/>
              </a:rPr>
              <a:t>velit</a:t>
            </a:r>
            <a:r>
              <a:rPr lang="en-GB" sz="1300">
                <a:latin typeface="HSE Sans" panose="02000000000000000000" pitchFamily="2" charset="0"/>
              </a:rPr>
              <a:t> </a:t>
            </a:r>
            <a:r>
              <a:rPr lang="en-GB" sz="1300" err="1">
                <a:latin typeface="HSE Sans" panose="02000000000000000000" pitchFamily="2" charset="0"/>
              </a:rPr>
              <a:t>esse</a:t>
            </a:r>
            <a:r>
              <a:rPr lang="en-GB" sz="1300">
                <a:latin typeface="HSE Sans" panose="02000000000000000000" pitchFamily="2" charset="0"/>
              </a:rPr>
              <a:t> </a:t>
            </a:r>
            <a:r>
              <a:rPr lang="en-GB" sz="1300" err="1">
                <a:latin typeface="HSE Sans" panose="02000000000000000000" pitchFamily="2" charset="0"/>
              </a:rPr>
              <a:t>cillum</a:t>
            </a:r>
            <a:r>
              <a:rPr lang="en-GB" sz="1300">
                <a:latin typeface="HSE Sans" panose="02000000000000000000" pitchFamily="2" charset="0"/>
              </a:rPr>
              <a:t> dolore </a:t>
            </a:r>
            <a:r>
              <a:rPr lang="en-GB" sz="1300" err="1">
                <a:latin typeface="HSE Sans" panose="02000000000000000000" pitchFamily="2" charset="0"/>
              </a:rPr>
              <a:t>eu</a:t>
            </a:r>
            <a:r>
              <a:rPr lang="en-GB" sz="1300">
                <a:latin typeface="HSE Sans" panose="02000000000000000000" pitchFamily="2" charset="0"/>
              </a:rPr>
              <a:t> </a:t>
            </a:r>
            <a:r>
              <a:rPr lang="en-GB" sz="1300" err="1">
                <a:latin typeface="HSE Sans" panose="02000000000000000000" pitchFamily="2" charset="0"/>
              </a:rPr>
              <a:t>fugiat</a:t>
            </a:r>
            <a:r>
              <a:rPr lang="en-GB" sz="1300">
                <a:latin typeface="HSE Sans" panose="02000000000000000000" pitchFamily="2" charset="0"/>
              </a:rPr>
              <a:t> </a:t>
            </a:r>
            <a:r>
              <a:rPr lang="en-GB" sz="1300" err="1">
                <a:latin typeface="HSE Sans" panose="02000000000000000000" pitchFamily="2" charset="0"/>
              </a:rPr>
              <a:t>nulla</a:t>
            </a:r>
            <a:r>
              <a:rPr lang="en-GB" sz="1300">
                <a:latin typeface="HSE Sans" panose="02000000000000000000" pitchFamily="2" charset="0"/>
              </a:rPr>
              <a:t> </a:t>
            </a:r>
            <a:r>
              <a:rPr lang="en-GB" sz="1300" err="1">
                <a:latin typeface="HSE Sans" panose="02000000000000000000" pitchFamily="2" charset="0"/>
              </a:rPr>
              <a:t>pariatur</a:t>
            </a:r>
            <a:r>
              <a:rPr lang="en-GB" sz="1300">
                <a:latin typeface="HSE Sans" panose="02000000000000000000" pitchFamily="2" charset="0"/>
              </a:rPr>
              <a:t>. </a:t>
            </a:r>
            <a:r>
              <a:rPr lang="en-GB" sz="1300" err="1">
                <a:latin typeface="HSE Sans" panose="02000000000000000000" pitchFamily="2" charset="0"/>
              </a:rPr>
              <a:t>Excepteur</a:t>
            </a:r>
            <a:r>
              <a:rPr lang="en-GB" sz="1300">
                <a:latin typeface="HSE Sans" panose="02000000000000000000" pitchFamily="2" charset="0"/>
              </a:rPr>
              <a:t> </a:t>
            </a:r>
            <a:r>
              <a:rPr lang="en-GB" sz="1300" err="1">
                <a:latin typeface="HSE Sans" panose="02000000000000000000" pitchFamily="2" charset="0"/>
              </a:rPr>
              <a:t>sint</a:t>
            </a:r>
            <a:r>
              <a:rPr lang="en-GB" sz="1300">
                <a:latin typeface="HSE Sans" panose="02000000000000000000" pitchFamily="2" charset="0"/>
              </a:rPr>
              <a:t> </a:t>
            </a:r>
            <a:r>
              <a:rPr lang="en-GB" sz="1300" err="1">
                <a:latin typeface="HSE Sans" panose="02000000000000000000" pitchFamily="2" charset="0"/>
              </a:rPr>
              <a:t>occaecat</a:t>
            </a:r>
            <a:r>
              <a:rPr lang="en-GB" sz="1300">
                <a:latin typeface="HSE Sans" panose="02000000000000000000" pitchFamily="2" charset="0"/>
              </a:rPr>
              <a:t> </a:t>
            </a:r>
            <a:r>
              <a:rPr lang="en-GB" sz="1300" err="1">
                <a:latin typeface="HSE Sans" panose="02000000000000000000" pitchFamily="2" charset="0"/>
              </a:rPr>
              <a:t>cupidatat</a:t>
            </a:r>
            <a:r>
              <a:rPr lang="en-GB" sz="1300">
                <a:latin typeface="HSE Sans" panose="02000000000000000000" pitchFamily="2" charset="0"/>
              </a:rPr>
              <a:t> non </a:t>
            </a:r>
            <a:r>
              <a:rPr lang="en-GB" sz="1300" err="1">
                <a:latin typeface="HSE Sans" panose="02000000000000000000" pitchFamily="2" charset="0"/>
              </a:rPr>
              <a:t>proident</a:t>
            </a:r>
            <a:r>
              <a:rPr lang="en-GB" sz="1300">
                <a:latin typeface="HSE Sans" panose="02000000000000000000" pitchFamily="2" charset="0"/>
              </a:rPr>
              <a:t>, sunt in culpa qui </a:t>
            </a:r>
            <a:r>
              <a:rPr lang="en-GB" sz="1300" err="1">
                <a:latin typeface="HSE Sans" panose="02000000000000000000" pitchFamily="2" charset="0"/>
              </a:rPr>
              <a:t>officia</a:t>
            </a:r>
            <a:r>
              <a:rPr lang="en-GB" sz="1300">
                <a:latin typeface="HSE Sans" panose="02000000000000000000" pitchFamily="2" charset="0"/>
              </a:rPr>
              <a:t> </a:t>
            </a:r>
            <a:r>
              <a:rPr lang="en-GB" sz="1300" err="1">
                <a:latin typeface="HSE Sans" panose="02000000000000000000" pitchFamily="2" charset="0"/>
              </a:rPr>
              <a:t>deserunt</a:t>
            </a:r>
            <a:r>
              <a:rPr lang="en-GB" sz="1300">
                <a:latin typeface="HSE Sans" panose="02000000000000000000" pitchFamily="2" charset="0"/>
              </a:rPr>
              <a:t> </a:t>
            </a:r>
            <a:r>
              <a:rPr lang="en-GB" sz="1300" err="1">
                <a:latin typeface="HSE Sans" panose="02000000000000000000" pitchFamily="2" charset="0"/>
              </a:rPr>
              <a:t>mollit</a:t>
            </a:r>
            <a:r>
              <a:rPr lang="en-GB" sz="1300">
                <a:latin typeface="HSE Sans" panose="02000000000000000000" pitchFamily="2" charset="0"/>
              </a:rPr>
              <a:t> </a:t>
            </a:r>
            <a:r>
              <a:rPr lang="en-GB" sz="1300" err="1">
                <a:latin typeface="HSE Sans" panose="02000000000000000000" pitchFamily="2" charset="0"/>
              </a:rPr>
              <a:t>anim</a:t>
            </a:r>
            <a:r>
              <a:rPr lang="en-GB" sz="1300">
                <a:latin typeface="HSE Sans" panose="02000000000000000000" pitchFamily="2" charset="0"/>
              </a:rPr>
              <a:t> id </a:t>
            </a:r>
            <a:r>
              <a:rPr lang="en-GB" sz="1300" err="1">
                <a:latin typeface="HSE Sans" panose="02000000000000000000" pitchFamily="2" charset="0"/>
              </a:rPr>
              <a:t>est</a:t>
            </a:r>
            <a:r>
              <a:rPr lang="en-GB" sz="1300">
                <a:latin typeface="HSE Sans" panose="02000000000000000000" pitchFamily="2" charset="0"/>
              </a:rPr>
              <a:t> </a:t>
            </a:r>
            <a:r>
              <a:rPr lang="en-GB" sz="1300" err="1">
                <a:latin typeface="HSE Sans" panose="02000000000000000000" pitchFamily="2" charset="0"/>
              </a:rPr>
              <a:t>laborum</a:t>
            </a:r>
            <a:r>
              <a:rPr lang="en-GB" sz="1300">
                <a:latin typeface="HSE Sans" panose="02000000000000000000" pitchFamily="2" charset="0"/>
              </a:rPr>
              <a:t>.</a:t>
            </a:r>
            <a:endParaRPr lang="ru-RU" sz="1300">
              <a:latin typeface="HSE Sans" panose="02000000000000000000" pitchFamily="2" charset="0"/>
            </a:endParaRPr>
          </a:p>
        </p:txBody>
      </p:sp>
      <p:sp>
        <p:nvSpPr>
          <p:cNvPr id="19" name="Текст 35">
            <a:extLst>
              <a:ext uri="{FF2B5EF4-FFF2-40B4-BE49-F238E27FC236}">
                <a16:creationId xmlns:a16="http://schemas.microsoft.com/office/drawing/2014/main" id="{658542D3-7E45-6E46-8039-27C4C43DD6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5897" y="5183249"/>
            <a:ext cx="3934345" cy="553998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>
                <a:latin typeface="HSE Sans" panose="02000000000000000000" pitchFamily="2" charset="0"/>
              </a:rPr>
              <a:t>Примечания, или любая другая пояснительная или дополнительная информация набираются шрифтом размером 10 </a:t>
            </a:r>
            <a:r>
              <a:rPr lang="en-GB" sz="1000" err="1">
                <a:latin typeface="HSE Sans" panose="02000000000000000000" pitchFamily="2" charset="0"/>
              </a:rPr>
              <a:t>pt</a:t>
            </a:r>
            <a:endParaRPr lang="ru-RU" sz="1000">
              <a:latin typeface="HSE Sans" panose="02000000000000000000" pitchFamily="2" charset="0"/>
            </a:endParaRPr>
          </a:p>
        </p:txBody>
      </p:sp>
      <p:sp>
        <p:nvSpPr>
          <p:cNvPr id="21" name="Диаграмма 7">
            <a:extLst>
              <a:ext uri="{FF2B5EF4-FFF2-40B4-BE49-F238E27FC236}">
                <a16:creationId xmlns:a16="http://schemas.microsoft.com/office/drawing/2014/main" id="{57965DCA-4776-7546-97FD-A69317A34CF2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272097" y="1447790"/>
            <a:ext cx="6371768" cy="4289457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7113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График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Icon&#10;&#10;Description automatically generated">
            <a:extLst>
              <a:ext uri="{FF2B5EF4-FFF2-40B4-BE49-F238E27FC236}">
                <a16:creationId xmlns:a16="http://schemas.microsoft.com/office/drawing/2014/main" id="{11D7C3EB-CCEB-E142-9753-8B2D75A0A80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9" name="Straight Connector 19">
            <a:extLst>
              <a:ext uri="{FF2B5EF4-FFF2-40B4-BE49-F238E27FC236}">
                <a16:creationId xmlns:a16="http://schemas.microsoft.com/office/drawing/2014/main" id="{527C9F89-51CC-D243-9351-73AB081DB944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1">
            <a:extLst>
              <a:ext uri="{FF2B5EF4-FFF2-40B4-BE49-F238E27FC236}">
                <a16:creationId xmlns:a16="http://schemas.microsoft.com/office/drawing/2014/main" id="{F09EE119-6C80-E846-95F9-BB3907664128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25">
            <a:extLst>
              <a:ext uri="{FF2B5EF4-FFF2-40B4-BE49-F238E27FC236}">
                <a16:creationId xmlns:a16="http://schemas.microsoft.com/office/drawing/2014/main" id="{6C0A681B-44BF-6A46-98D8-483EF13B9114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65A5D7C-EB12-9D4D-A99A-4B26C81B7387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3" name="Straight Connector 59">
            <a:extLst>
              <a:ext uri="{FF2B5EF4-FFF2-40B4-BE49-F238E27FC236}">
                <a16:creationId xmlns:a16="http://schemas.microsoft.com/office/drawing/2014/main" id="{D4C3D74D-BE91-9547-ADCA-ACCE93C18789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Текст 37">
            <a:extLst>
              <a:ext uri="{FF2B5EF4-FFF2-40B4-BE49-F238E27FC236}">
                <a16:creationId xmlns:a16="http://schemas.microsoft.com/office/drawing/2014/main" id="{3E0AB43B-5E98-6042-A282-C61E0C5A37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>
                <a:latin typeface="HSE Sans" panose="02000000000000000000" pitchFamily="2" charset="0"/>
              </a:rPr>
            </a:br>
            <a:r>
              <a:rPr lang="ru-RU" sz="1000">
                <a:latin typeface="HSE Sans" panose="02000000000000000000" pitchFamily="2" charset="0"/>
              </a:rPr>
              <a:t>в две или три строки</a:t>
            </a:r>
            <a:r>
              <a:rPr lang="en-GB" sz="1000">
                <a:latin typeface="HSE Sans" panose="02000000000000000000" pitchFamily="2" charset="0"/>
              </a:rPr>
              <a:t> (10pt)</a:t>
            </a:r>
            <a:endParaRPr lang="ru-RU" sz="1000">
              <a:latin typeface="HSE Sans" panose="02000000000000000000" pitchFamily="2" charset="0"/>
            </a:endParaRPr>
          </a:p>
        </p:txBody>
      </p:sp>
      <p:sp>
        <p:nvSpPr>
          <p:cNvPr id="15" name="Текст 39">
            <a:extLst>
              <a:ext uri="{FF2B5EF4-FFF2-40B4-BE49-F238E27FC236}">
                <a16:creationId xmlns:a16="http://schemas.microsoft.com/office/drawing/2014/main" id="{7388A8DF-D130-5445-A3F8-F96E1202BA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>
                <a:latin typeface="HSE Sans" panose="02000000000000000000" pitchFamily="2" charset="0"/>
              </a:rPr>
              <a:t> (10pt)</a:t>
            </a:r>
            <a:endParaRPr lang="ru-RU" sz="1000">
              <a:latin typeface="HSE Sans" panose="02000000000000000000" pitchFamily="2" charset="0"/>
            </a:endParaRPr>
          </a:p>
        </p:txBody>
      </p:sp>
      <p:sp>
        <p:nvSpPr>
          <p:cNvPr id="17" name="Текст 39">
            <a:extLst>
              <a:ext uri="{FF2B5EF4-FFF2-40B4-BE49-F238E27FC236}">
                <a16:creationId xmlns:a16="http://schemas.microsoft.com/office/drawing/2014/main" id="{02CBC466-1703-7541-94E4-AC76F4E6D93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>
                <a:latin typeface="HSE Sans" panose="02000000000000000000" pitchFamily="2" charset="0"/>
              </a:rPr>
              <a:t> (10pt)</a:t>
            </a:r>
            <a:endParaRPr lang="ru-RU" sz="1000">
              <a:latin typeface="HSE Sans" panose="02000000000000000000" pitchFamily="2" charset="0"/>
            </a:endParaRPr>
          </a:p>
        </p:txBody>
      </p:sp>
      <p:sp>
        <p:nvSpPr>
          <p:cNvPr id="20" name="Текст 35">
            <a:extLst>
              <a:ext uri="{FF2B5EF4-FFF2-40B4-BE49-F238E27FC236}">
                <a16:creationId xmlns:a16="http://schemas.microsoft.com/office/drawing/2014/main" id="{5812BF3C-1D24-3640-84D2-BFFCA525AE5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5897" y="5183249"/>
            <a:ext cx="3934345" cy="553998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>
                <a:latin typeface="HSE Sans" panose="02000000000000000000" pitchFamily="2" charset="0"/>
              </a:rPr>
              <a:t>Примечания, или любая другая пояснительная или дополнительная информация набираются шрифтом размером 10 </a:t>
            </a:r>
            <a:r>
              <a:rPr lang="en-GB" sz="1000" err="1">
                <a:latin typeface="HSE Sans" panose="02000000000000000000" pitchFamily="2" charset="0"/>
              </a:rPr>
              <a:t>pt</a:t>
            </a:r>
            <a:endParaRPr lang="ru-RU" sz="1000">
              <a:latin typeface="HSE Sans" panose="02000000000000000000" pitchFamily="2" charset="0"/>
            </a:endParaRPr>
          </a:p>
        </p:txBody>
      </p:sp>
      <p:sp>
        <p:nvSpPr>
          <p:cNvPr id="21" name="Диаграмма 7">
            <a:extLst>
              <a:ext uri="{FF2B5EF4-FFF2-40B4-BE49-F238E27FC236}">
                <a16:creationId xmlns:a16="http://schemas.microsoft.com/office/drawing/2014/main" id="{BCBBDD44-9DC9-F74E-979F-120A7BBD4EE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272097" y="1447790"/>
            <a:ext cx="6371768" cy="4289457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id="{7C68DF7B-E804-E44B-83DF-5DC36AF76F4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788" y="1447064"/>
            <a:ext cx="4322762" cy="703205"/>
          </a:xfrm>
        </p:spPr>
        <p:txBody>
          <a:bodyPr>
            <a:noAutofit/>
          </a:bodyPr>
          <a:lstStyle>
            <a:lvl1pPr marL="0" indent="0">
              <a:buNone/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600">
                <a:solidFill>
                  <a:srgbClr val="102D69"/>
                </a:solidFill>
                <a:latin typeface="HSE Sans" panose="02000000000000000000" pitchFamily="2" charset="0"/>
              </a:rPr>
              <a:t>Название графика. Обратите внимание, что название графика набирается меньшим кеглем, чем заголовок</a:t>
            </a:r>
            <a:r>
              <a:rPr lang="en-GB" sz="1600">
                <a:solidFill>
                  <a:srgbClr val="102D69"/>
                </a:solidFill>
                <a:latin typeface="HSE Sans" panose="02000000000000000000" pitchFamily="2" charset="0"/>
              </a:rPr>
              <a:t> (16pt)</a:t>
            </a:r>
            <a:endParaRPr lang="ru-RU" sz="160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28" name="Текст 35">
            <a:extLst>
              <a:ext uri="{FF2B5EF4-FFF2-40B4-BE49-F238E27FC236}">
                <a16:creationId xmlns:a16="http://schemas.microsoft.com/office/drawing/2014/main" id="{89E931D8-2901-A54D-86EA-096E47B8188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8" y="2379663"/>
            <a:ext cx="4322531" cy="239937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en-GB" sz="1300">
                <a:latin typeface="HSE Sans" panose="02000000000000000000" pitchFamily="2" charset="0"/>
              </a:rPr>
              <a:t>Lorem ipsum </a:t>
            </a:r>
            <a:r>
              <a:rPr lang="en-GB" sz="1300" err="1">
                <a:latin typeface="HSE Sans" panose="02000000000000000000" pitchFamily="2" charset="0"/>
              </a:rPr>
              <a:t>dolor</a:t>
            </a:r>
            <a:r>
              <a:rPr lang="en-GB" sz="1300">
                <a:latin typeface="HSE Sans" panose="02000000000000000000" pitchFamily="2" charset="0"/>
              </a:rPr>
              <a:t> sit </a:t>
            </a:r>
            <a:r>
              <a:rPr lang="en-GB" sz="1300" err="1">
                <a:latin typeface="HSE Sans" panose="02000000000000000000" pitchFamily="2" charset="0"/>
              </a:rPr>
              <a:t>amet</a:t>
            </a:r>
            <a:r>
              <a:rPr lang="en-GB" sz="1300">
                <a:latin typeface="HSE Sans" panose="02000000000000000000" pitchFamily="2" charset="0"/>
              </a:rPr>
              <a:t>, </a:t>
            </a:r>
            <a:r>
              <a:rPr lang="en-GB" sz="1300" err="1">
                <a:latin typeface="HSE Sans" panose="02000000000000000000" pitchFamily="2" charset="0"/>
              </a:rPr>
              <a:t>consectetur</a:t>
            </a:r>
            <a:r>
              <a:rPr lang="en-GB" sz="1300">
                <a:latin typeface="HSE Sans" panose="02000000000000000000" pitchFamily="2" charset="0"/>
              </a:rPr>
              <a:t> </a:t>
            </a:r>
            <a:r>
              <a:rPr lang="en-GB" sz="1300" err="1">
                <a:latin typeface="HSE Sans" panose="02000000000000000000" pitchFamily="2" charset="0"/>
              </a:rPr>
              <a:t>adipiscing</a:t>
            </a:r>
            <a:r>
              <a:rPr lang="en-GB" sz="1300">
                <a:latin typeface="HSE Sans" panose="02000000000000000000" pitchFamily="2" charset="0"/>
              </a:rPr>
              <a:t> </a:t>
            </a:r>
            <a:r>
              <a:rPr lang="en-GB" sz="1300" err="1">
                <a:latin typeface="HSE Sans" panose="02000000000000000000" pitchFamily="2" charset="0"/>
              </a:rPr>
              <a:t>elit</a:t>
            </a:r>
            <a:r>
              <a:rPr lang="en-GB" sz="1300">
                <a:latin typeface="HSE Sans" panose="02000000000000000000" pitchFamily="2" charset="0"/>
              </a:rPr>
              <a:t>, </a:t>
            </a:r>
            <a:r>
              <a:rPr lang="en-GB" sz="1300" err="1">
                <a:latin typeface="HSE Sans" panose="02000000000000000000" pitchFamily="2" charset="0"/>
              </a:rPr>
              <a:t>sed</a:t>
            </a:r>
            <a:r>
              <a:rPr lang="en-GB" sz="1300">
                <a:latin typeface="HSE Sans" panose="02000000000000000000" pitchFamily="2" charset="0"/>
              </a:rPr>
              <a:t> do </a:t>
            </a:r>
            <a:r>
              <a:rPr lang="en-GB" sz="1300" err="1">
                <a:latin typeface="HSE Sans" panose="02000000000000000000" pitchFamily="2" charset="0"/>
              </a:rPr>
              <a:t>eiusmod</a:t>
            </a:r>
            <a:r>
              <a:rPr lang="en-GB" sz="1300">
                <a:latin typeface="HSE Sans" panose="02000000000000000000" pitchFamily="2" charset="0"/>
              </a:rPr>
              <a:t> </a:t>
            </a:r>
            <a:r>
              <a:rPr lang="en-GB" sz="1300" err="1">
                <a:latin typeface="HSE Sans" panose="02000000000000000000" pitchFamily="2" charset="0"/>
              </a:rPr>
              <a:t>tempor</a:t>
            </a:r>
            <a:r>
              <a:rPr lang="en-GB" sz="1300">
                <a:latin typeface="HSE Sans" panose="02000000000000000000" pitchFamily="2" charset="0"/>
              </a:rPr>
              <a:t> </a:t>
            </a:r>
            <a:r>
              <a:rPr lang="en-GB" sz="1300" err="1">
                <a:latin typeface="HSE Sans" panose="02000000000000000000" pitchFamily="2" charset="0"/>
              </a:rPr>
              <a:t>incididunt</a:t>
            </a:r>
            <a:r>
              <a:rPr lang="en-GB" sz="1300">
                <a:latin typeface="HSE Sans" panose="02000000000000000000" pitchFamily="2" charset="0"/>
              </a:rPr>
              <a:t> </a:t>
            </a:r>
            <a:r>
              <a:rPr lang="en-GB" sz="1300" err="1">
                <a:latin typeface="HSE Sans" panose="02000000000000000000" pitchFamily="2" charset="0"/>
              </a:rPr>
              <a:t>ut</a:t>
            </a:r>
            <a:r>
              <a:rPr lang="en-GB" sz="1300">
                <a:latin typeface="HSE Sans" panose="02000000000000000000" pitchFamily="2" charset="0"/>
              </a:rPr>
              <a:t> </a:t>
            </a:r>
            <a:r>
              <a:rPr lang="en-GB" sz="1300" err="1">
                <a:latin typeface="HSE Sans" panose="02000000000000000000" pitchFamily="2" charset="0"/>
              </a:rPr>
              <a:t>labore</a:t>
            </a:r>
            <a:r>
              <a:rPr lang="en-GB" sz="1300">
                <a:latin typeface="HSE Sans" panose="02000000000000000000" pitchFamily="2" charset="0"/>
              </a:rPr>
              <a:t> et dolore magna </a:t>
            </a:r>
            <a:r>
              <a:rPr lang="en-GB" sz="1300" err="1">
                <a:latin typeface="HSE Sans" panose="02000000000000000000" pitchFamily="2" charset="0"/>
              </a:rPr>
              <a:t>aliqua</a:t>
            </a:r>
            <a:r>
              <a:rPr lang="en-GB" sz="1300">
                <a:latin typeface="HSE Sans" panose="02000000000000000000" pitchFamily="2" charset="0"/>
              </a:rPr>
              <a:t>. Ut </a:t>
            </a:r>
            <a:r>
              <a:rPr lang="en-GB" sz="1300" err="1">
                <a:latin typeface="HSE Sans" panose="02000000000000000000" pitchFamily="2" charset="0"/>
              </a:rPr>
              <a:t>enim</a:t>
            </a:r>
            <a:r>
              <a:rPr lang="en-GB" sz="1300">
                <a:latin typeface="HSE Sans" panose="02000000000000000000" pitchFamily="2" charset="0"/>
              </a:rPr>
              <a:t> ad minim </a:t>
            </a:r>
            <a:r>
              <a:rPr lang="en-GB" sz="1300" err="1">
                <a:latin typeface="HSE Sans" panose="02000000000000000000" pitchFamily="2" charset="0"/>
              </a:rPr>
              <a:t>veniam</a:t>
            </a:r>
            <a:r>
              <a:rPr lang="en-GB" sz="1300">
                <a:latin typeface="HSE Sans" panose="02000000000000000000" pitchFamily="2" charset="0"/>
              </a:rPr>
              <a:t>, </a:t>
            </a:r>
            <a:r>
              <a:rPr lang="en-GB" sz="1300" err="1">
                <a:latin typeface="HSE Sans" panose="02000000000000000000" pitchFamily="2" charset="0"/>
              </a:rPr>
              <a:t>quis</a:t>
            </a:r>
            <a:r>
              <a:rPr lang="en-GB" sz="1300">
                <a:latin typeface="HSE Sans" panose="02000000000000000000" pitchFamily="2" charset="0"/>
              </a:rPr>
              <a:t> </a:t>
            </a:r>
            <a:r>
              <a:rPr lang="en-GB" sz="1300" err="1">
                <a:latin typeface="HSE Sans" panose="02000000000000000000" pitchFamily="2" charset="0"/>
              </a:rPr>
              <a:t>nostrud</a:t>
            </a:r>
            <a:r>
              <a:rPr lang="en-GB" sz="1300">
                <a:latin typeface="HSE Sans" panose="02000000000000000000" pitchFamily="2" charset="0"/>
              </a:rPr>
              <a:t> exercitation </a:t>
            </a:r>
            <a:r>
              <a:rPr lang="en-GB" sz="1300" err="1">
                <a:latin typeface="HSE Sans" panose="02000000000000000000" pitchFamily="2" charset="0"/>
              </a:rPr>
              <a:t>ullamco</a:t>
            </a:r>
            <a:r>
              <a:rPr lang="en-GB" sz="1300">
                <a:latin typeface="HSE Sans" panose="02000000000000000000" pitchFamily="2" charset="0"/>
              </a:rPr>
              <a:t> </a:t>
            </a:r>
            <a:r>
              <a:rPr lang="en-GB" sz="1300" err="1">
                <a:latin typeface="HSE Sans" panose="02000000000000000000" pitchFamily="2" charset="0"/>
              </a:rPr>
              <a:t>laboris</a:t>
            </a:r>
            <a:r>
              <a:rPr lang="en-GB" sz="1300">
                <a:latin typeface="HSE Sans" panose="02000000000000000000" pitchFamily="2" charset="0"/>
              </a:rPr>
              <a:t> nisi </a:t>
            </a:r>
            <a:r>
              <a:rPr lang="en-GB" sz="1300" err="1">
                <a:latin typeface="HSE Sans" panose="02000000000000000000" pitchFamily="2" charset="0"/>
              </a:rPr>
              <a:t>ut</a:t>
            </a:r>
            <a:r>
              <a:rPr lang="en-GB" sz="1300">
                <a:latin typeface="HSE Sans" panose="02000000000000000000" pitchFamily="2" charset="0"/>
              </a:rPr>
              <a:t> </a:t>
            </a:r>
            <a:r>
              <a:rPr lang="en-GB" sz="1300" err="1">
                <a:latin typeface="HSE Sans" panose="02000000000000000000" pitchFamily="2" charset="0"/>
              </a:rPr>
              <a:t>aliquip</a:t>
            </a:r>
            <a:r>
              <a:rPr lang="en-GB" sz="1300">
                <a:latin typeface="HSE Sans" panose="02000000000000000000" pitchFamily="2" charset="0"/>
              </a:rPr>
              <a:t> ex </a:t>
            </a:r>
            <a:r>
              <a:rPr lang="en-GB" sz="1300" err="1">
                <a:latin typeface="HSE Sans" panose="02000000000000000000" pitchFamily="2" charset="0"/>
              </a:rPr>
              <a:t>ea</a:t>
            </a:r>
            <a:r>
              <a:rPr lang="en-GB" sz="1300">
                <a:latin typeface="HSE Sans" panose="02000000000000000000" pitchFamily="2" charset="0"/>
              </a:rPr>
              <a:t> </a:t>
            </a:r>
            <a:r>
              <a:rPr lang="en-GB" sz="1300" err="1">
                <a:latin typeface="HSE Sans" panose="02000000000000000000" pitchFamily="2" charset="0"/>
              </a:rPr>
              <a:t>commodo</a:t>
            </a:r>
            <a:r>
              <a:rPr lang="en-GB" sz="1300">
                <a:latin typeface="HSE Sans" panose="02000000000000000000" pitchFamily="2" charset="0"/>
              </a:rPr>
              <a:t> </a:t>
            </a:r>
            <a:r>
              <a:rPr lang="en-GB" sz="1300" err="1">
                <a:latin typeface="HSE Sans" panose="02000000000000000000" pitchFamily="2" charset="0"/>
              </a:rPr>
              <a:t>consequat</a:t>
            </a:r>
            <a:r>
              <a:rPr lang="en-GB" sz="1300">
                <a:latin typeface="HSE Sans" panose="02000000000000000000" pitchFamily="2" charset="0"/>
              </a:rPr>
              <a:t>. Duis </a:t>
            </a:r>
            <a:r>
              <a:rPr lang="en-GB" sz="1300" err="1">
                <a:latin typeface="HSE Sans" panose="02000000000000000000" pitchFamily="2" charset="0"/>
              </a:rPr>
              <a:t>aute</a:t>
            </a:r>
            <a:r>
              <a:rPr lang="en-GB" sz="1300">
                <a:latin typeface="HSE Sans" panose="02000000000000000000" pitchFamily="2" charset="0"/>
              </a:rPr>
              <a:t> </a:t>
            </a:r>
            <a:r>
              <a:rPr lang="en-GB" sz="1300" err="1">
                <a:latin typeface="HSE Sans" panose="02000000000000000000" pitchFamily="2" charset="0"/>
              </a:rPr>
              <a:t>irure</a:t>
            </a:r>
            <a:r>
              <a:rPr lang="en-GB" sz="1300">
                <a:latin typeface="HSE Sans" panose="02000000000000000000" pitchFamily="2" charset="0"/>
              </a:rPr>
              <a:t> </a:t>
            </a:r>
            <a:r>
              <a:rPr lang="en-GB" sz="1300" err="1">
                <a:latin typeface="HSE Sans" panose="02000000000000000000" pitchFamily="2" charset="0"/>
              </a:rPr>
              <a:t>dolor</a:t>
            </a:r>
            <a:r>
              <a:rPr lang="en-GB" sz="1300">
                <a:latin typeface="HSE Sans" panose="02000000000000000000" pitchFamily="2" charset="0"/>
              </a:rPr>
              <a:t> in </a:t>
            </a:r>
            <a:r>
              <a:rPr lang="en-GB" sz="1300" err="1">
                <a:latin typeface="HSE Sans" panose="02000000000000000000" pitchFamily="2" charset="0"/>
              </a:rPr>
              <a:t>reprehenderit</a:t>
            </a:r>
            <a:r>
              <a:rPr lang="en-GB" sz="1300">
                <a:latin typeface="HSE Sans" panose="02000000000000000000" pitchFamily="2" charset="0"/>
              </a:rPr>
              <a:t> in </a:t>
            </a:r>
            <a:r>
              <a:rPr lang="en-GB" sz="1300" err="1">
                <a:latin typeface="HSE Sans" panose="02000000000000000000" pitchFamily="2" charset="0"/>
              </a:rPr>
              <a:t>voluptate</a:t>
            </a:r>
            <a:r>
              <a:rPr lang="en-GB" sz="1300">
                <a:latin typeface="HSE Sans" panose="02000000000000000000" pitchFamily="2" charset="0"/>
              </a:rPr>
              <a:t> </a:t>
            </a:r>
            <a:r>
              <a:rPr lang="en-GB" sz="1300" err="1">
                <a:latin typeface="HSE Sans" panose="02000000000000000000" pitchFamily="2" charset="0"/>
              </a:rPr>
              <a:t>velit</a:t>
            </a:r>
            <a:r>
              <a:rPr lang="en-GB" sz="1300">
                <a:latin typeface="HSE Sans" panose="02000000000000000000" pitchFamily="2" charset="0"/>
              </a:rPr>
              <a:t> </a:t>
            </a:r>
            <a:r>
              <a:rPr lang="en-GB" sz="1300" err="1">
                <a:latin typeface="HSE Sans" panose="02000000000000000000" pitchFamily="2" charset="0"/>
              </a:rPr>
              <a:t>esse</a:t>
            </a:r>
            <a:r>
              <a:rPr lang="en-GB" sz="1300">
                <a:latin typeface="HSE Sans" panose="02000000000000000000" pitchFamily="2" charset="0"/>
              </a:rPr>
              <a:t> </a:t>
            </a:r>
            <a:r>
              <a:rPr lang="en-GB" sz="1300" err="1">
                <a:latin typeface="HSE Sans" panose="02000000000000000000" pitchFamily="2" charset="0"/>
              </a:rPr>
              <a:t>cillum</a:t>
            </a:r>
            <a:r>
              <a:rPr lang="en-GB" sz="1300">
                <a:latin typeface="HSE Sans" panose="02000000000000000000" pitchFamily="2" charset="0"/>
              </a:rPr>
              <a:t> dolore </a:t>
            </a:r>
            <a:r>
              <a:rPr lang="en-GB" sz="1300" err="1">
                <a:latin typeface="HSE Sans" panose="02000000000000000000" pitchFamily="2" charset="0"/>
              </a:rPr>
              <a:t>eu</a:t>
            </a:r>
            <a:r>
              <a:rPr lang="en-GB" sz="1300">
                <a:latin typeface="HSE Sans" panose="02000000000000000000" pitchFamily="2" charset="0"/>
              </a:rPr>
              <a:t> </a:t>
            </a:r>
            <a:r>
              <a:rPr lang="en-GB" sz="1300" err="1">
                <a:latin typeface="HSE Sans" panose="02000000000000000000" pitchFamily="2" charset="0"/>
              </a:rPr>
              <a:t>fugiat</a:t>
            </a:r>
            <a:r>
              <a:rPr lang="en-GB" sz="1300">
                <a:latin typeface="HSE Sans" panose="02000000000000000000" pitchFamily="2" charset="0"/>
              </a:rPr>
              <a:t> </a:t>
            </a:r>
            <a:r>
              <a:rPr lang="en-GB" sz="1300" err="1">
                <a:latin typeface="HSE Sans" panose="02000000000000000000" pitchFamily="2" charset="0"/>
              </a:rPr>
              <a:t>nulla</a:t>
            </a:r>
            <a:r>
              <a:rPr lang="en-GB" sz="1300">
                <a:latin typeface="HSE Sans" panose="02000000000000000000" pitchFamily="2" charset="0"/>
              </a:rPr>
              <a:t> </a:t>
            </a:r>
            <a:r>
              <a:rPr lang="en-GB" sz="1300" err="1">
                <a:latin typeface="HSE Sans" panose="02000000000000000000" pitchFamily="2" charset="0"/>
              </a:rPr>
              <a:t>pariatur</a:t>
            </a:r>
            <a:r>
              <a:rPr lang="en-GB" sz="1300">
                <a:latin typeface="HSE Sans" panose="02000000000000000000" pitchFamily="2" charset="0"/>
              </a:rPr>
              <a:t>. </a:t>
            </a:r>
            <a:r>
              <a:rPr lang="en-GB" sz="1300" err="1">
                <a:latin typeface="HSE Sans" panose="02000000000000000000" pitchFamily="2" charset="0"/>
              </a:rPr>
              <a:t>Excepteur</a:t>
            </a:r>
            <a:r>
              <a:rPr lang="en-GB" sz="1300">
                <a:latin typeface="HSE Sans" panose="02000000000000000000" pitchFamily="2" charset="0"/>
              </a:rPr>
              <a:t> </a:t>
            </a:r>
            <a:r>
              <a:rPr lang="en-GB" sz="1300" err="1">
                <a:latin typeface="HSE Sans" panose="02000000000000000000" pitchFamily="2" charset="0"/>
              </a:rPr>
              <a:t>sint</a:t>
            </a:r>
            <a:r>
              <a:rPr lang="en-GB" sz="1300">
                <a:latin typeface="HSE Sans" panose="02000000000000000000" pitchFamily="2" charset="0"/>
              </a:rPr>
              <a:t> </a:t>
            </a:r>
            <a:r>
              <a:rPr lang="en-GB" sz="1300" err="1">
                <a:latin typeface="HSE Sans" panose="02000000000000000000" pitchFamily="2" charset="0"/>
              </a:rPr>
              <a:t>occaecat</a:t>
            </a:r>
            <a:r>
              <a:rPr lang="en-GB" sz="1300">
                <a:latin typeface="HSE Sans" panose="02000000000000000000" pitchFamily="2" charset="0"/>
              </a:rPr>
              <a:t> </a:t>
            </a:r>
            <a:r>
              <a:rPr lang="en-GB" sz="1300" err="1">
                <a:latin typeface="HSE Sans" panose="02000000000000000000" pitchFamily="2" charset="0"/>
              </a:rPr>
              <a:t>cupidatat</a:t>
            </a:r>
            <a:r>
              <a:rPr lang="en-GB" sz="1300">
                <a:latin typeface="HSE Sans" panose="02000000000000000000" pitchFamily="2" charset="0"/>
              </a:rPr>
              <a:t> non </a:t>
            </a:r>
            <a:r>
              <a:rPr lang="en-GB" sz="1300" err="1">
                <a:latin typeface="HSE Sans" panose="02000000000000000000" pitchFamily="2" charset="0"/>
              </a:rPr>
              <a:t>proident</a:t>
            </a:r>
            <a:r>
              <a:rPr lang="en-GB" sz="1300">
                <a:latin typeface="HSE Sans" panose="02000000000000000000" pitchFamily="2" charset="0"/>
              </a:rPr>
              <a:t>, sunt in culpa qui </a:t>
            </a:r>
            <a:r>
              <a:rPr lang="en-GB" sz="1300" err="1">
                <a:latin typeface="HSE Sans" panose="02000000000000000000" pitchFamily="2" charset="0"/>
              </a:rPr>
              <a:t>officia</a:t>
            </a:r>
            <a:r>
              <a:rPr lang="en-GB" sz="1300">
                <a:latin typeface="HSE Sans" panose="02000000000000000000" pitchFamily="2" charset="0"/>
              </a:rPr>
              <a:t> </a:t>
            </a:r>
            <a:r>
              <a:rPr lang="en-GB" sz="1300" err="1">
                <a:latin typeface="HSE Sans" panose="02000000000000000000" pitchFamily="2" charset="0"/>
              </a:rPr>
              <a:t>deserunt</a:t>
            </a:r>
            <a:r>
              <a:rPr lang="en-GB" sz="1300">
                <a:latin typeface="HSE Sans" panose="02000000000000000000" pitchFamily="2" charset="0"/>
              </a:rPr>
              <a:t> </a:t>
            </a:r>
            <a:r>
              <a:rPr lang="en-GB" sz="1300" err="1">
                <a:latin typeface="HSE Sans" panose="02000000000000000000" pitchFamily="2" charset="0"/>
              </a:rPr>
              <a:t>mollit</a:t>
            </a:r>
            <a:r>
              <a:rPr lang="en-GB" sz="1300">
                <a:latin typeface="HSE Sans" panose="02000000000000000000" pitchFamily="2" charset="0"/>
              </a:rPr>
              <a:t> </a:t>
            </a:r>
            <a:r>
              <a:rPr lang="en-GB" sz="1300" err="1">
                <a:latin typeface="HSE Sans" panose="02000000000000000000" pitchFamily="2" charset="0"/>
              </a:rPr>
              <a:t>anim</a:t>
            </a:r>
            <a:r>
              <a:rPr lang="en-GB" sz="1300">
                <a:latin typeface="HSE Sans" panose="02000000000000000000" pitchFamily="2" charset="0"/>
              </a:rPr>
              <a:t> id </a:t>
            </a:r>
            <a:r>
              <a:rPr lang="en-GB" sz="1300" err="1">
                <a:latin typeface="HSE Sans" panose="02000000000000000000" pitchFamily="2" charset="0"/>
              </a:rPr>
              <a:t>est</a:t>
            </a:r>
            <a:r>
              <a:rPr lang="en-GB" sz="1300">
                <a:latin typeface="HSE Sans" panose="02000000000000000000" pitchFamily="2" charset="0"/>
              </a:rPr>
              <a:t> </a:t>
            </a:r>
            <a:r>
              <a:rPr lang="en-GB" sz="1300" err="1">
                <a:latin typeface="HSE Sans" panose="02000000000000000000" pitchFamily="2" charset="0"/>
              </a:rPr>
              <a:t>laborum</a:t>
            </a:r>
            <a:r>
              <a:rPr lang="en-GB" sz="1300">
                <a:latin typeface="HSE Sans" panose="02000000000000000000" pitchFamily="2" charset="0"/>
              </a:rPr>
              <a:t>.</a:t>
            </a:r>
            <a:endParaRPr lang="ru-RU" sz="130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889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фры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Icon&#10;&#10;Description automatically generated">
            <a:extLst>
              <a:ext uri="{FF2B5EF4-FFF2-40B4-BE49-F238E27FC236}">
                <a16:creationId xmlns:a16="http://schemas.microsoft.com/office/drawing/2014/main" id="{E9A64721-E55E-8749-B29E-51DD895593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7" name="Straight Connector 19">
            <a:extLst>
              <a:ext uri="{FF2B5EF4-FFF2-40B4-BE49-F238E27FC236}">
                <a16:creationId xmlns:a16="http://schemas.microsoft.com/office/drawing/2014/main" id="{B0C162B7-B84F-874A-960E-31F512518C6E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21">
            <a:extLst>
              <a:ext uri="{FF2B5EF4-FFF2-40B4-BE49-F238E27FC236}">
                <a16:creationId xmlns:a16="http://schemas.microsoft.com/office/drawing/2014/main" id="{1CB321BB-9FE3-294F-85D8-AA7DC75CA4AF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5">
            <a:extLst>
              <a:ext uri="{FF2B5EF4-FFF2-40B4-BE49-F238E27FC236}">
                <a16:creationId xmlns:a16="http://schemas.microsoft.com/office/drawing/2014/main" id="{0A610A45-8712-8A45-AFB3-931CF468EC32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0460EF6-ECAD-8941-8132-1B3E005D6067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1" name="Straight Connector 59">
            <a:extLst>
              <a:ext uri="{FF2B5EF4-FFF2-40B4-BE49-F238E27FC236}">
                <a16:creationId xmlns:a16="http://schemas.microsoft.com/office/drawing/2014/main" id="{41AE56A2-5FAA-FD44-AE1A-338E1E304184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Текст 37">
            <a:extLst>
              <a:ext uri="{FF2B5EF4-FFF2-40B4-BE49-F238E27FC236}">
                <a16:creationId xmlns:a16="http://schemas.microsoft.com/office/drawing/2014/main" id="{D9986185-6D5E-FD48-A5CA-AF2D5B58A3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>
                <a:latin typeface="HSE Sans" panose="02000000000000000000" pitchFamily="2" charset="0"/>
              </a:rPr>
            </a:br>
            <a:r>
              <a:rPr lang="ru-RU" sz="1000">
                <a:latin typeface="HSE Sans" panose="02000000000000000000" pitchFamily="2" charset="0"/>
              </a:rPr>
              <a:t>в две или три строки</a:t>
            </a:r>
            <a:r>
              <a:rPr lang="en-GB" sz="1000">
                <a:latin typeface="HSE Sans" panose="02000000000000000000" pitchFamily="2" charset="0"/>
              </a:rPr>
              <a:t> (10pt)</a:t>
            </a:r>
            <a:endParaRPr lang="ru-RU" sz="1000">
              <a:latin typeface="HSE Sans" panose="02000000000000000000" pitchFamily="2" charset="0"/>
            </a:endParaRPr>
          </a:p>
        </p:txBody>
      </p:sp>
      <p:sp>
        <p:nvSpPr>
          <p:cNvPr id="13" name="Текст 39">
            <a:extLst>
              <a:ext uri="{FF2B5EF4-FFF2-40B4-BE49-F238E27FC236}">
                <a16:creationId xmlns:a16="http://schemas.microsoft.com/office/drawing/2014/main" id="{5DBFD327-E3A8-944A-AABF-7D813AD0F1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>
                <a:latin typeface="HSE Sans" panose="02000000000000000000" pitchFamily="2" charset="0"/>
              </a:rPr>
              <a:t> (10pt)</a:t>
            </a:r>
            <a:endParaRPr lang="ru-RU" sz="1000">
              <a:latin typeface="HSE Sans" panose="02000000000000000000" pitchFamily="2" charset="0"/>
            </a:endParaRPr>
          </a:p>
        </p:txBody>
      </p:sp>
      <p:sp>
        <p:nvSpPr>
          <p:cNvPr id="15" name="Текст 39">
            <a:extLst>
              <a:ext uri="{FF2B5EF4-FFF2-40B4-BE49-F238E27FC236}">
                <a16:creationId xmlns:a16="http://schemas.microsoft.com/office/drawing/2014/main" id="{D206FCE0-05C3-2C45-A7D6-1FC287C017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>
                <a:latin typeface="HSE Sans" panose="02000000000000000000" pitchFamily="2" charset="0"/>
              </a:rPr>
              <a:t> (10pt)</a:t>
            </a:r>
            <a:endParaRPr lang="ru-RU" sz="1000">
              <a:latin typeface="HSE Sans" panose="02000000000000000000" pitchFamily="2" charset="0"/>
            </a:endParaRPr>
          </a:p>
        </p:txBody>
      </p:sp>
      <p:sp>
        <p:nvSpPr>
          <p:cNvPr id="17" name="Заголовок 31">
            <a:extLst>
              <a:ext uri="{FF2B5EF4-FFF2-40B4-BE49-F238E27FC236}">
                <a16:creationId xmlns:a16="http://schemas.microsoft.com/office/drawing/2014/main" id="{3B28B62E-5EE9-834C-9BB6-BD66079B81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7" y="1447790"/>
            <a:ext cx="11057955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 в две или три строки</a:t>
            </a:r>
            <a:r>
              <a:rPr lang="en-GB" sz="240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24" name="Текст 35">
            <a:extLst>
              <a:ext uri="{FF2B5EF4-FFF2-40B4-BE49-F238E27FC236}">
                <a16:creationId xmlns:a16="http://schemas.microsoft.com/office/drawing/2014/main" id="{621215DE-C1FD-2B4C-B236-AF679CF906B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5076" y="4103994"/>
            <a:ext cx="2758143" cy="156966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300">
                <a:latin typeface="HSE Sans" panose="02000000000000000000" pitchFamily="2" charset="0"/>
              </a:rPr>
              <a:t>Если у вас мало данных, то не переживайте. Сделайте несколько крупных цифр и аккуратные подписи к ним, это позволит подать информацию красиво и аккуратно.</a:t>
            </a:r>
          </a:p>
        </p:txBody>
      </p:sp>
      <p:sp>
        <p:nvSpPr>
          <p:cNvPr id="25" name="Текст 35">
            <a:extLst>
              <a:ext uri="{FF2B5EF4-FFF2-40B4-BE49-F238E27FC236}">
                <a16:creationId xmlns:a16="http://schemas.microsoft.com/office/drawing/2014/main" id="{8BC2F90D-0CE0-574C-A7C1-EAA3E6F1AB5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47007" y="4103994"/>
            <a:ext cx="2757612" cy="156966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300">
                <a:latin typeface="HSE Sans" panose="02000000000000000000" pitchFamily="2" charset="0"/>
              </a:rPr>
              <a:t>Если у вас мало данных, то не переживайте. Сделайте несколько крупных цифр и аккуратные подписи к ним, это позволит подать информацию красиво и аккуратно.</a:t>
            </a:r>
          </a:p>
        </p:txBody>
      </p:sp>
      <p:sp>
        <p:nvSpPr>
          <p:cNvPr id="26" name="Текст 35">
            <a:extLst>
              <a:ext uri="{FF2B5EF4-FFF2-40B4-BE49-F238E27FC236}">
                <a16:creationId xmlns:a16="http://schemas.microsoft.com/office/drawing/2014/main" id="{239E188B-2696-8A48-9F8A-36223EEF61E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18938" y="4103994"/>
            <a:ext cx="2757612" cy="156966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300">
                <a:latin typeface="HSE Sans" panose="02000000000000000000" pitchFamily="2" charset="0"/>
              </a:rPr>
              <a:t>Если у вас мало данных, то не переживайте. Сделайте несколько крупных цифр и аккуратные подписи к ним, это позволит подать информацию красиво и аккуратно.</a:t>
            </a:r>
          </a:p>
        </p:txBody>
      </p:sp>
      <p:sp>
        <p:nvSpPr>
          <p:cNvPr id="28" name="Текст 27">
            <a:extLst>
              <a:ext uri="{FF2B5EF4-FFF2-40B4-BE49-F238E27FC236}">
                <a16:creationId xmlns:a16="http://schemas.microsoft.com/office/drawing/2014/main" id="{379BF4C6-F899-294C-B88E-8363AFBEEC2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5076" y="2710235"/>
            <a:ext cx="2758143" cy="1164116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9600">
                <a:latin typeface="HSE Sans" panose="02000000000000000000" pitchFamily="2" charset="0"/>
              </a:defRPr>
            </a:lvl1pPr>
            <a:lvl2pPr>
              <a:defRPr sz="9600">
                <a:latin typeface="HSE Sans" panose="02000000000000000000" pitchFamily="2" charset="0"/>
              </a:defRPr>
            </a:lvl2pPr>
            <a:lvl3pPr>
              <a:defRPr sz="9600">
                <a:latin typeface="HSE Sans" panose="02000000000000000000" pitchFamily="2" charset="0"/>
              </a:defRPr>
            </a:lvl3pPr>
            <a:lvl4pPr>
              <a:defRPr sz="9600">
                <a:latin typeface="HSE Sans" panose="02000000000000000000" pitchFamily="2" charset="0"/>
              </a:defRPr>
            </a:lvl4pPr>
            <a:lvl5pPr>
              <a:defRPr sz="9600">
                <a:latin typeface="HSE Sans" panose="02000000000000000000" pitchFamily="2" charset="0"/>
              </a:defRPr>
            </a:lvl5pPr>
          </a:lstStyle>
          <a:p>
            <a:pPr lvl="0"/>
            <a:r>
              <a:rPr lang="ru-RU" sz="9600">
                <a:solidFill>
                  <a:srgbClr val="102D69"/>
                </a:solidFill>
                <a:latin typeface="HSE Sans" panose="02000000000000000000" pitchFamily="2" charset="0"/>
              </a:rPr>
              <a:t>152</a:t>
            </a:r>
            <a:endParaRPr lang="ru-RU"/>
          </a:p>
        </p:txBody>
      </p:sp>
      <p:sp>
        <p:nvSpPr>
          <p:cNvPr id="29" name="Текст 27">
            <a:extLst>
              <a:ext uri="{FF2B5EF4-FFF2-40B4-BE49-F238E27FC236}">
                <a16:creationId xmlns:a16="http://schemas.microsoft.com/office/drawing/2014/main" id="{DE7F352B-F6D9-B545-A835-443A55956E7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47007" y="2710235"/>
            <a:ext cx="2758143" cy="1164116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9600">
                <a:latin typeface="HSE Sans" panose="02000000000000000000" pitchFamily="2" charset="0"/>
              </a:defRPr>
            </a:lvl1pPr>
            <a:lvl2pPr>
              <a:defRPr sz="9600">
                <a:latin typeface="HSE Sans" panose="02000000000000000000" pitchFamily="2" charset="0"/>
              </a:defRPr>
            </a:lvl2pPr>
            <a:lvl3pPr>
              <a:defRPr sz="9600">
                <a:latin typeface="HSE Sans" panose="02000000000000000000" pitchFamily="2" charset="0"/>
              </a:defRPr>
            </a:lvl3pPr>
            <a:lvl4pPr>
              <a:defRPr sz="9600">
                <a:latin typeface="HSE Sans" panose="02000000000000000000" pitchFamily="2" charset="0"/>
              </a:defRPr>
            </a:lvl4pPr>
            <a:lvl5pPr>
              <a:defRPr sz="9600">
                <a:latin typeface="HSE Sans" panose="02000000000000000000" pitchFamily="2" charset="0"/>
              </a:defRPr>
            </a:lvl5pPr>
          </a:lstStyle>
          <a:p>
            <a:pPr lvl="0"/>
            <a:r>
              <a:rPr lang="ru-RU" sz="9600">
                <a:solidFill>
                  <a:srgbClr val="102D69"/>
                </a:solidFill>
                <a:latin typeface="HSE Sans" panose="02000000000000000000" pitchFamily="2" charset="0"/>
              </a:rPr>
              <a:t>95</a:t>
            </a:r>
            <a:endParaRPr lang="ru-RU"/>
          </a:p>
        </p:txBody>
      </p:sp>
      <p:sp>
        <p:nvSpPr>
          <p:cNvPr id="30" name="Текст 27">
            <a:extLst>
              <a:ext uri="{FF2B5EF4-FFF2-40B4-BE49-F238E27FC236}">
                <a16:creationId xmlns:a16="http://schemas.microsoft.com/office/drawing/2014/main" id="{D1D5AF9F-C1B0-7842-8789-1DB8963D981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18938" y="2710235"/>
            <a:ext cx="2758143" cy="1164116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9600">
                <a:latin typeface="HSE Sans" panose="02000000000000000000" pitchFamily="2" charset="0"/>
              </a:defRPr>
            </a:lvl1pPr>
            <a:lvl2pPr>
              <a:defRPr sz="9600">
                <a:latin typeface="HSE Sans" panose="02000000000000000000" pitchFamily="2" charset="0"/>
              </a:defRPr>
            </a:lvl2pPr>
            <a:lvl3pPr>
              <a:defRPr sz="9600">
                <a:latin typeface="HSE Sans" panose="02000000000000000000" pitchFamily="2" charset="0"/>
              </a:defRPr>
            </a:lvl3pPr>
            <a:lvl4pPr>
              <a:defRPr sz="9600">
                <a:latin typeface="HSE Sans" panose="02000000000000000000" pitchFamily="2" charset="0"/>
              </a:defRPr>
            </a:lvl4pPr>
            <a:lvl5pPr>
              <a:defRPr sz="9600">
                <a:latin typeface="HSE Sans" panose="02000000000000000000" pitchFamily="2" charset="0"/>
              </a:defRPr>
            </a:lvl5pPr>
          </a:lstStyle>
          <a:p>
            <a:pPr lvl="0"/>
            <a:r>
              <a:rPr lang="ru-RU" sz="9600">
                <a:solidFill>
                  <a:srgbClr val="102D69"/>
                </a:solidFill>
                <a:latin typeface="HSE Sans" panose="02000000000000000000" pitchFamily="2" charset="0"/>
              </a:rPr>
              <a:t>284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7052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C5425806-16DD-844E-927C-26E7143A9ED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6" name="Straight Connector 19">
            <a:extLst>
              <a:ext uri="{FF2B5EF4-FFF2-40B4-BE49-F238E27FC236}">
                <a16:creationId xmlns:a16="http://schemas.microsoft.com/office/drawing/2014/main" id="{479746FF-3282-DF46-9D7C-D80431604A55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21">
            <a:extLst>
              <a:ext uri="{FF2B5EF4-FFF2-40B4-BE49-F238E27FC236}">
                <a16:creationId xmlns:a16="http://schemas.microsoft.com/office/drawing/2014/main" id="{51B44297-B0E7-D74D-B291-D39A0D468B42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25">
            <a:extLst>
              <a:ext uri="{FF2B5EF4-FFF2-40B4-BE49-F238E27FC236}">
                <a16:creationId xmlns:a16="http://schemas.microsoft.com/office/drawing/2014/main" id="{0EA4A057-F0CB-E04F-B472-4A1ABFB64C66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64502F5-56EE-354B-A3B1-E79F8B005172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0" name="Straight Connector 59">
            <a:extLst>
              <a:ext uri="{FF2B5EF4-FFF2-40B4-BE49-F238E27FC236}">
                <a16:creationId xmlns:a16="http://schemas.microsoft.com/office/drawing/2014/main" id="{A80E0956-5C10-CC40-A426-CBD2E0C4158E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Текст 37">
            <a:extLst>
              <a:ext uri="{FF2B5EF4-FFF2-40B4-BE49-F238E27FC236}">
                <a16:creationId xmlns:a16="http://schemas.microsoft.com/office/drawing/2014/main" id="{6EC59AAD-5962-8D49-BF4D-7DA5D57307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>
                <a:latin typeface="HSE Sans" panose="02000000000000000000" pitchFamily="2" charset="0"/>
              </a:rPr>
            </a:br>
            <a:r>
              <a:rPr lang="ru-RU" sz="1000">
                <a:latin typeface="HSE Sans" panose="02000000000000000000" pitchFamily="2" charset="0"/>
              </a:rPr>
              <a:t>в две или три строки</a:t>
            </a:r>
            <a:r>
              <a:rPr lang="en-GB" sz="1000">
                <a:latin typeface="HSE Sans" panose="02000000000000000000" pitchFamily="2" charset="0"/>
              </a:rPr>
              <a:t> (10pt)</a:t>
            </a:r>
            <a:endParaRPr lang="ru-RU" sz="1000">
              <a:latin typeface="HSE Sans" panose="02000000000000000000" pitchFamily="2" charset="0"/>
            </a:endParaRPr>
          </a:p>
        </p:txBody>
      </p:sp>
      <p:sp>
        <p:nvSpPr>
          <p:cNvPr id="12" name="Текст 39">
            <a:extLst>
              <a:ext uri="{FF2B5EF4-FFF2-40B4-BE49-F238E27FC236}">
                <a16:creationId xmlns:a16="http://schemas.microsoft.com/office/drawing/2014/main" id="{49041ACC-EEF4-D34B-A7DE-87B1AF2ED38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>
                <a:latin typeface="HSE Sans" panose="02000000000000000000" pitchFamily="2" charset="0"/>
              </a:rPr>
              <a:t> (10pt)</a:t>
            </a:r>
            <a:endParaRPr lang="ru-RU" sz="100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BF93B2CC-81A4-0943-AF6C-C8657679299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>
                <a:latin typeface="HSE Sans" panose="02000000000000000000" pitchFamily="2" charset="0"/>
              </a:rPr>
              <a:t> (10pt)</a:t>
            </a:r>
            <a:endParaRPr lang="ru-RU" sz="1000">
              <a:latin typeface="HSE Sans" panose="02000000000000000000" pitchFamily="2" charset="0"/>
            </a:endParaRPr>
          </a:p>
        </p:txBody>
      </p:sp>
      <p:sp>
        <p:nvSpPr>
          <p:cNvPr id="15" name="Текст 22">
            <a:extLst>
              <a:ext uri="{FF2B5EF4-FFF2-40B4-BE49-F238E27FC236}">
                <a16:creationId xmlns:a16="http://schemas.microsoft.com/office/drawing/2014/main" id="{51340CB4-0355-3640-A212-F684523CDCC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787" y="1447065"/>
            <a:ext cx="11058065" cy="30777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600">
                <a:solidFill>
                  <a:srgbClr val="102D69"/>
                </a:solidFill>
                <a:latin typeface="HSE Sans" panose="02000000000000000000" pitchFamily="2" charset="0"/>
              </a:rPr>
              <a:t>Название таблицы. Обратите внимание, что название графика набирается меньшим кеглем, чем заголовок (16</a:t>
            </a:r>
            <a:r>
              <a:rPr lang="en-GB" sz="160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160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160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8C6F2EA4-CEDC-324C-9C06-8713118041E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5788" y="5739189"/>
            <a:ext cx="6824303" cy="703205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300" b="0">
                <a:ln>
                  <a:noFill/>
                </a:ln>
                <a:latin typeface="HSE Sans" panose="02000000000000000000" pitchFamily="2" charset="0"/>
              </a:rPr>
              <a:t>Мы рекомендуем очень аккуратно использовать жирное начертание, старайтесь выделять жирным самое важное. </a:t>
            </a:r>
            <a:r>
              <a:rPr lang="ru-RU" sz="1300">
                <a:latin typeface="HSE Sans" panose="02000000000000000000" pitchFamily="2" charset="0"/>
              </a:rPr>
              <a:t>Также старайтесь не использовать выделение жирным начертанием вместе с заливкой ячеек каким-либо цветом, достаточно и одного акцента.</a:t>
            </a:r>
            <a:endParaRPr lang="en-RU" sz="1300" b="0">
              <a:ln>
                <a:noFill/>
              </a:ln>
              <a:latin typeface="HSE Sans" panose="02000000000000000000" pitchFamily="2" charset="0"/>
            </a:endParaRPr>
          </a:p>
        </p:txBody>
      </p:sp>
      <p:sp>
        <p:nvSpPr>
          <p:cNvPr id="19" name="Таблица 18">
            <a:extLst>
              <a:ext uri="{FF2B5EF4-FFF2-40B4-BE49-F238E27FC236}">
                <a16:creationId xmlns:a16="http://schemas.microsoft.com/office/drawing/2014/main" id="{7B291085-A9B9-D842-B1A7-96258FAF012C}"/>
              </a:ext>
            </a:extLst>
          </p:cNvPr>
          <p:cNvSpPr>
            <a:spLocks noGrp="1"/>
          </p:cNvSpPr>
          <p:nvPr>
            <p:ph type="tbl" sz="quarter" idx="19"/>
          </p:nvPr>
        </p:nvSpPr>
        <p:spPr>
          <a:xfrm>
            <a:off x="585787" y="1984076"/>
            <a:ext cx="11058527" cy="351957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0160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Icon&#10;&#10;Description automatically generated">
            <a:extLst>
              <a:ext uri="{FF2B5EF4-FFF2-40B4-BE49-F238E27FC236}">
                <a16:creationId xmlns:a16="http://schemas.microsoft.com/office/drawing/2014/main" id="{259ABC72-D738-1143-BF2A-D85AE9A4F73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9" name="Straight Connector 19">
            <a:extLst>
              <a:ext uri="{FF2B5EF4-FFF2-40B4-BE49-F238E27FC236}">
                <a16:creationId xmlns:a16="http://schemas.microsoft.com/office/drawing/2014/main" id="{237A1E42-2FC3-8841-8C41-992C5BC2368D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1">
            <a:extLst>
              <a:ext uri="{FF2B5EF4-FFF2-40B4-BE49-F238E27FC236}">
                <a16:creationId xmlns:a16="http://schemas.microsoft.com/office/drawing/2014/main" id="{47503EA0-3883-E24D-9EB8-7B6175182929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25">
            <a:extLst>
              <a:ext uri="{FF2B5EF4-FFF2-40B4-BE49-F238E27FC236}">
                <a16:creationId xmlns:a16="http://schemas.microsoft.com/office/drawing/2014/main" id="{E0144DF2-9891-324D-B34E-AFA025FBCBF9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33F65D6-1072-F140-B6A5-758D7B595A92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3" name="Straight Connector 59">
            <a:extLst>
              <a:ext uri="{FF2B5EF4-FFF2-40B4-BE49-F238E27FC236}">
                <a16:creationId xmlns:a16="http://schemas.microsoft.com/office/drawing/2014/main" id="{5F1F09D4-22FA-7B4B-9488-F8FDDCC2D447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Текст 37">
            <a:extLst>
              <a:ext uri="{FF2B5EF4-FFF2-40B4-BE49-F238E27FC236}">
                <a16:creationId xmlns:a16="http://schemas.microsoft.com/office/drawing/2014/main" id="{44D0326E-FD7A-3541-A998-62A1C30E27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>
                <a:latin typeface="HSE Sans" panose="02000000000000000000" pitchFamily="2" charset="0"/>
              </a:rPr>
            </a:br>
            <a:r>
              <a:rPr lang="ru-RU" sz="1000">
                <a:latin typeface="HSE Sans" panose="02000000000000000000" pitchFamily="2" charset="0"/>
              </a:rPr>
              <a:t>в две или три строки</a:t>
            </a:r>
            <a:r>
              <a:rPr lang="en-GB" sz="1000">
                <a:latin typeface="HSE Sans" panose="02000000000000000000" pitchFamily="2" charset="0"/>
              </a:rPr>
              <a:t> (10pt)</a:t>
            </a:r>
            <a:endParaRPr lang="ru-RU" sz="1000">
              <a:latin typeface="HSE Sans" panose="02000000000000000000" pitchFamily="2" charset="0"/>
            </a:endParaRPr>
          </a:p>
        </p:txBody>
      </p:sp>
      <p:sp>
        <p:nvSpPr>
          <p:cNvPr id="15" name="Текст 39">
            <a:extLst>
              <a:ext uri="{FF2B5EF4-FFF2-40B4-BE49-F238E27FC236}">
                <a16:creationId xmlns:a16="http://schemas.microsoft.com/office/drawing/2014/main" id="{279CCCA0-F959-5245-8321-106D3C5E83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>
                <a:latin typeface="HSE Sans" panose="02000000000000000000" pitchFamily="2" charset="0"/>
              </a:rPr>
              <a:t> (10pt)</a:t>
            </a:r>
            <a:endParaRPr lang="ru-RU" sz="1000">
              <a:latin typeface="HSE Sans" panose="02000000000000000000" pitchFamily="2" charset="0"/>
            </a:endParaRPr>
          </a:p>
        </p:txBody>
      </p:sp>
      <p:sp>
        <p:nvSpPr>
          <p:cNvPr id="17" name="Текст 39">
            <a:extLst>
              <a:ext uri="{FF2B5EF4-FFF2-40B4-BE49-F238E27FC236}">
                <a16:creationId xmlns:a16="http://schemas.microsoft.com/office/drawing/2014/main" id="{8B839C6B-8494-8841-9714-4C8F710F840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>
                <a:latin typeface="HSE Sans" panose="02000000000000000000" pitchFamily="2" charset="0"/>
              </a:rPr>
              <a:t> (10pt)</a:t>
            </a:r>
            <a:endParaRPr lang="ru-RU" sz="1000">
              <a:latin typeface="HSE Sans" panose="02000000000000000000" pitchFamily="2" charset="0"/>
            </a:endParaRPr>
          </a:p>
        </p:txBody>
      </p:sp>
      <p:sp>
        <p:nvSpPr>
          <p:cNvPr id="18" name="Текст 22">
            <a:extLst>
              <a:ext uri="{FF2B5EF4-FFF2-40B4-BE49-F238E27FC236}">
                <a16:creationId xmlns:a16="http://schemas.microsoft.com/office/drawing/2014/main" id="{4D940599-2B77-CE47-91E6-CDB51ADE184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787" y="1447064"/>
            <a:ext cx="7617877" cy="537011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600">
                <a:solidFill>
                  <a:srgbClr val="102D69"/>
                </a:solidFill>
                <a:latin typeface="HSE Sans" panose="02000000000000000000" pitchFamily="2" charset="0"/>
              </a:rPr>
              <a:t>Название таблицы. Обратите внимание, что название графика набирается меньшим кеглем, чем заголовок (16</a:t>
            </a:r>
            <a:r>
              <a:rPr lang="en-GB" sz="160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160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160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19" name="Текст 16">
            <a:extLst>
              <a:ext uri="{FF2B5EF4-FFF2-40B4-BE49-F238E27FC236}">
                <a16:creationId xmlns:a16="http://schemas.microsoft.com/office/drawing/2014/main" id="{A7333712-9DED-4F4B-B209-2F13075EDB3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5788" y="5739189"/>
            <a:ext cx="6824303" cy="703205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300" b="0">
                <a:ln>
                  <a:noFill/>
                </a:ln>
                <a:latin typeface="HSE Sans" panose="02000000000000000000" pitchFamily="2" charset="0"/>
              </a:rPr>
              <a:t>Мы рекомендуем очень аккуратно использовать жирное начертание, старайтесь выделять жирным самое важное. </a:t>
            </a:r>
            <a:r>
              <a:rPr lang="ru-RU" sz="1300">
                <a:latin typeface="HSE Sans" panose="02000000000000000000" pitchFamily="2" charset="0"/>
              </a:rPr>
              <a:t>Также старайтесь не использовать выделение жирным начертанием вместе с заливкой ячеек каким-либо цветом, достаточно и одного акцента.</a:t>
            </a:r>
            <a:endParaRPr lang="en-RU" sz="1300" b="0">
              <a:ln>
                <a:noFill/>
              </a:ln>
              <a:latin typeface="HSE Sans" panose="02000000000000000000" pitchFamily="2" charset="0"/>
            </a:endParaRPr>
          </a:p>
        </p:txBody>
      </p:sp>
      <p:sp>
        <p:nvSpPr>
          <p:cNvPr id="20" name="Таблица 18">
            <a:extLst>
              <a:ext uri="{FF2B5EF4-FFF2-40B4-BE49-F238E27FC236}">
                <a16:creationId xmlns:a16="http://schemas.microsoft.com/office/drawing/2014/main" id="{DD467C42-8209-B740-8419-DBB6A6F7D5EE}"/>
              </a:ext>
            </a:extLst>
          </p:cNvPr>
          <p:cNvSpPr>
            <a:spLocks noGrp="1"/>
          </p:cNvSpPr>
          <p:nvPr>
            <p:ph type="tbl" sz="quarter" idx="19"/>
          </p:nvPr>
        </p:nvSpPr>
        <p:spPr>
          <a:xfrm>
            <a:off x="585787" y="2208362"/>
            <a:ext cx="7617895" cy="3295290"/>
          </a:xfrm>
        </p:spPr>
        <p:txBody>
          <a:bodyPr/>
          <a:lstStyle/>
          <a:p>
            <a:endParaRPr lang="ru-RU"/>
          </a:p>
        </p:txBody>
      </p:sp>
      <p:sp>
        <p:nvSpPr>
          <p:cNvPr id="21" name="Текст 35">
            <a:extLst>
              <a:ext uri="{FF2B5EF4-FFF2-40B4-BE49-F238E27FC236}">
                <a16:creationId xmlns:a16="http://schemas.microsoft.com/office/drawing/2014/main" id="{B4309850-76EA-224C-A9E2-B6BBDBF99DE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86807" y="2208363"/>
            <a:ext cx="2930666" cy="2570672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en-GB" sz="1300">
                <a:latin typeface="HSE Sans" panose="02000000000000000000" pitchFamily="2" charset="0"/>
              </a:rPr>
              <a:t>Lorem ipsum </a:t>
            </a:r>
            <a:r>
              <a:rPr lang="en-GB" sz="1300" err="1">
                <a:latin typeface="HSE Sans" panose="02000000000000000000" pitchFamily="2" charset="0"/>
              </a:rPr>
              <a:t>dolor</a:t>
            </a:r>
            <a:r>
              <a:rPr lang="en-GB" sz="1300">
                <a:latin typeface="HSE Sans" panose="02000000000000000000" pitchFamily="2" charset="0"/>
              </a:rPr>
              <a:t> sit </a:t>
            </a:r>
            <a:r>
              <a:rPr lang="en-GB" sz="1300" err="1">
                <a:latin typeface="HSE Sans" panose="02000000000000000000" pitchFamily="2" charset="0"/>
              </a:rPr>
              <a:t>amet</a:t>
            </a:r>
            <a:r>
              <a:rPr lang="en-GB" sz="1300">
                <a:latin typeface="HSE Sans" panose="02000000000000000000" pitchFamily="2" charset="0"/>
              </a:rPr>
              <a:t>, </a:t>
            </a:r>
            <a:r>
              <a:rPr lang="en-GB" sz="1300" err="1">
                <a:latin typeface="HSE Sans" panose="02000000000000000000" pitchFamily="2" charset="0"/>
              </a:rPr>
              <a:t>consectetur</a:t>
            </a:r>
            <a:r>
              <a:rPr lang="en-GB" sz="1300">
                <a:latin typeface="HSE Sans" panose="02000000000000000000" pitchFamily="2" charset="0"/>
              </a:rPr>
              <a:t> </a:t>
            </a:r>
            <a:r>
              <a:rPr lang="en-GB" sz="1300" err="1">
                <a:latin typeface="HSE Sans" panose="02000000000000000000" pitchFamily="2" charset="0"/>
              </a:rPr>
              <a:t>adipiscing</a:t>
            </a:r>
            <a:r>
              <a:rPr lang="en-GB" sz="1300">
                <a:latin typeface="HSE Sans" panose="02000000000000000000" pitchFamily="2" charset="0"/>
              </a:rPr>
              <a:t> </a:t>
            </a:r>
            <a:r>
              <a:rPr lang="en-GB" sz="1300" err="1">
                <a:latin typeface="HSE Sans" panose="02000000000000000000" pitchFamily="2" charset="0"/>
              </a:rPr>
              <a:t>elit</a:t>
            </a:r>
            <a:r>
              <a:rPr lang="en-GB" sz="1300">
                <a:latin typeface="HSE Sans" panose="02000000000000000000" pitchFamily="2" charset="0"/>
              </a:rPr>
              <a:t>, </a:t>
            </a:r>
            <a:r>
              <a:rPr lang="en-GB" sz="1300" err="1">
                <a:latin typeface="HSE Sans" panose="02000000000000000000" pitchFamily="2" charset="0"/>
              </a:rPr>
              <a:t>sed</a:t>
            </a:r>
            <a:r>
              <a:rPr lang="en-GB" sz="1300">
                <a:latin typeface="HSE Sans" panose="02000000000000000000" pitchFamily="2" charset="0"/>
              </a:rPr>
              <a:t> do </a:t>
            </a:r>
            <a:r>
              <a:rPr lang="en-GB" sz="1300" err="1">
                <a:latin typeface="HSE Sans" panose="02000000000000000000" pitchFamily="2" charset="0"/>
              </a:rPr>
              <a:t>eiusmod</a:t>
            </a:r>
            <a:r>
              <a:rPr lang="en-GB" sz="1300">
                <a:latin typeface="HSE Sans" panose="02000000000000000000" pitchFamily="2" charset="0"/>
              </a:rPr>
              <a:t> </a:t>
            </a:r>
            <a:r>
              <a:rPr lang="en-GB" sz="1300" err="1">
                <a:latin typeface="HSE Sans" panose="02000000000000000000" pitchFamily="2" charset="0"/>
              </a:rPr>
              <a:t>tempor</a:t>
            </a:r>
            <a:r>
              <a:rPr lang="en-GB" sz="1300">
                <a:latin typeface="HSE Sans" panose="02000000000000000000" pitchFamily="2" charset="0"/>
              </a:rPr>
              <a:t> </a:t>
            </a:r>
            <a:r>
              <a:rPr lang="en-GB" sz="1300" err="1">
                <a:latin typeface="HSE Sans" panose="02000000000000000000" pitchFamily="2" charset="0"/>
              </a:rPr>
              <a:t>incididunt</a:t>
            </a:r>
            <a:r>
              <a:rPr lang="en-GB" sz="1300">
                <a:latin typeface="HSE Sans" panose="02000000000000000000" pitchFamily="2" charset="0"/>
              </a:rPr>
              <a:t> </a:t>
            </a:r>
            <a:r>
              <a:rPr lang="en-GB" sz="1300" err="1">
                <a:latin typeface="HSE Sans" panose="02000000000000000000" pitchFamily="2" charset="0"/>
              </a:rPr>
              <a:t>ut</a:t>
            </a:r>
            <a:r>
              <a:rPr lang="en-GB" sz="1300">
                <a:latin typeface="HSE Sans" panose="02000000000000000000" pitchFamily="2" charset="0"/>
              </a:rPr>
              <a:t> </a:t>
            </a:r>
            <a:r>
              <a:rPr lang="en-GB" sz="1300" err="1">
                <a:latin typeface="HSE Sans" panose="02000000000000000000" pitchFamily="2" charset="0"/>
              </a:rPr>
              <a:t>labore</a:t>
            </a:r>
            <a:r>
              <a:rPr lang="en-GB" sz="1300">
                <a:latin typeface="HSE Sans" panose="02000000000000000000" pitchFamily="2" charset="0"/>
              </a:rPr>
              <a:t> et dolore magna </a:t>
            </a:r>
            <a:r>
              <a:rPr lang="en-GB" sz="1300" err="1">
                <a:latin typeface="HSE Sans" panose="02000000000000000000" pitchFamily="2" charset="0"/>
              </a:rPr>
              <a:t>aliqua</a:t>
            </a:r>
            <a:r>
              <a:rPr lang="en-GB" sz="1300">
                <a:latin typeface="HSE Sans" panose="02000000000000000000" pitchFamily="2" charset="0"/>
              </a:rPr>
              <a:t>. Ut </a:t>
            </a:r>
            <a:r>
              <a:rPr lang="en-GB" sz="1300" err="1">
                <a:latin typeface="HSE Sans" panose="02000000000000000000" pitchFamily="2" charset="0"/>
              </a:rPr>
              <a:t>enim</a:t>
            </a:r>
            <a:r>
              <a:rPr lang="en-GB" sz="1300">
                <a:latin typeface="HSE Sans" panose="02000000000000000000" pitchFamily="2" charset="0"/>
              </a:rPr>
              <a:t> ad minim </a:t>
            </a:r>
            <a:r>
              <a:rPr lang="en-GB" sz="1300" err="1">
                <a:latin typeface="HSE Sans" panose="02000000000000000000" pitchFamily="2" charset="0"/>
              </a:rPr>
              <a:t>veniam</a:t>
            </a:r>
            <a:r>
              <a:rPr lang="en-GB" sz="1300">
                <a:latin typeface="HSE Sans" panose="02000000000000000000" pitchFamily="2" charset="0"/>
              </a:rPr>
              <a:t>, </a:t>
            </a:r>
            <a:r>
              <a:rPr lang="en-GB" sz="1300" err="1">
                <a:latin typeface="HSE Sans" panose="02000000000000000000" pitchFamily="2" charset="0"/>
              </a:rPr>
              <a:t>quis</a:t>
            </a:r>
            <a:r>
              <a:rPr lang="en-GB" sz="1300">
                <a:latin typeface="HSE Sans" panose="02000000000000000000" pitchFamily="2" charset="0"/>
              </a:rPr>
              <a:t> </a:t>
            </a:r>
            <a:r>
              <a:rPr lang="en-GB" sz="1300" err="1">
                <a:latin typeface="HSE Sans" panose="02000000000000000000" pitchFamily="2" charset="0"/>
              </a:rPr>
              <a:t>nostrud</a:t>
            </a:r>
            <a:r>
              <a:rPr lang="en-GB" sz="1300">
                <a:latin typeface="HSE Sans" panose="02000000000000000000" pitchFamily="2" charset="0"/>
              </a:rPr>
              <a:t> exercitation </a:t>
            </a:r>
            <a:r>
              <a:rPr lang="en-GB" sz="1300" err="1">
                <a:latin typeface="HSE Sans" panose="02000000000000000000" pitchFamily="2" charset="0"/>
              </a:rPr>
              <a:t>ullamco</a:t>
            </a:r>
            <a:r>
              <a:rPr lang="en-GB" sz="1300">
                <a:latin typeface="HSE Sans" panose="02000000000000000000" pitchFamily="2" charset="0"/>
              </a:rPr>
              <a:t> </a:t>
            </a:r>
            <a:r>
              <a:rPr lang="en-GB" sz="1300" err="1">
                <a:latin typeface="HSE Sans" panose="02000000000000000000" pitchFamily="2" charset="0"/>
              </a:rPr>
              <a:t>laboris</a:t>
            </a:r>
            <a:r>
              <a:rPr lang="en-GB" sz="1300">
                <a:latin typeface="HSE Sans" panose="02000000000000000000" pitchFamily="2" charset="0"/>
              </a:rPr>
              <a:t> nisi </a:t>
            </a:r>
            <a:r>
              <a:rPr lang="en-GB" sz="1300" err="1">
                <a:latin typeface="HSE Sans" panose="02000000000000000000" pitchFamily="2" charset="0"/>
              </a:rPr>
              <a:t>ut</a:t>
            </a:r>
            <a:r>
              <a:rPr lang="en-GB" sz="1300">
                <a:latin typeface="HSE Sans" panose="02000000000000000000" pitchFamily="2" charset="0"/>
              </a:rPr>
              <a:t> </a:t>
            </a:r>
            <a:r>
              <a:rPr lang="en-GB" sz="1300" err="1">
                <a:latin typeface="HSE Sans" panose="02000000000000000000" pitchFamily="2" charset="0"/>
              </a:rPr>
              <a:t>aliquip</a:t>
            </a:r>
            <a:r>
              <a:rPr lang="en-GB" sz="1300">
                <a:latin typeface="HSE Sans" panose="02000000000000000000" pitchFamily="2" charset="0"/>
              </a:rPr>
              <a:t> ex </a:t>
            </a:r>
            <a:r>
              <a:rPr lang="en-GB" sz="1300" err="1">
                <a:latin typeface="HSE Sans" panose="02000000000000000000" pitchFamily="2" charset="0"/>
              </a:rPr>
              <a:t>ea</a:t>
            </a:r>
            <a:r>
              <a:rPr lang="en-GB" sz="1300">
                <a:latin typeface="HSE Sans" panose="02000000000000000000" pitchFamily="2" charset="0"/>
              </a:rPr>
              <a:t> </a:t>
            </a:r>
            <a:r>
              <a:rPr lang="en-GB" sz="1300" err="1">
                <a:latin typeface="HSE Sans" panose="02000000000000000000" pitchFamily="2" charset="0"/>
              </a:rPr>
              <a:t>commodo</a:t>
            </a:r>
            <a:r>
              <a:rPr lang="en-GB" sz="1300">
                <a:latin typeface="HSE Sans" panose="02000000000000000000" pitchFamily="2" charset="0"/>
              </a:rPr>
              <a:t> </a:t>
            </a:r>
            <a:r>
              <a:rPr lang="en-GB" sz="1300" err="1">
                <a:latin typeface="HSE Sans" panose="02000000000000000000" pitchFamily="2" charset="0"/>
              </a:rPr>
              <a:t>consequat</a:t>
            </a:r>
            <a:r>
              <a:rPr lang="en-GB" sz="1300">
                <a:latin typeface="HSE Sans" panose="02000000000000000000" pitchFamily="2" charset="0"/>
              </a:rPr>
              <a:t>. Duis </a:t>
            </a:r>
            <a:r>
              <a:rPr lang="en-GB" sz="1300" err="1">
                <a:latin typeface="HSE Sans" panose="02000000000000000000" pitchFamily="2" charset="0"/>
              </a:rPr>
              <a:t>aute</a:t>
            </a:r>
            <a:r>
              <a:rPr lang="en-GB" sz="1300">
                <a:latin typeface="HSE Sans" panose="02000000000000000000" pitchFamily="2" charset="0"/>
              </a:rPr>
              <a:t> </a:t>
            </a:r>
            <a:r>
              <a:rPr lang="en-GB" sz="1300" err="1">
                <a:latin typeface="HSE Sans" panose="02000000000000000000" pitchFamily="2" charset="0"/>
              </a:rPr>
              <a:t>irure</a:t>
            </a:r>
            <a:r>
              <a:rPr lang="en-GB" sz="1300">
                <a:latin typeface="HSE Sans" panose="02000000000000000000" pitchFamily="2" charset="0"/>
              </a:rPr>
              <a:t> </a:t>
            </a:r>
            <a:r>
              <a:rPr lang="en-GB" sz="1300" err="1">
                <a:latin typeface="HSE Sans" panose="02000000000000000000" pitchFamily="2" charset="0"/>
              </a:rPr>
              <a:t>dolor</a:t>
            </a:r>
            <a:r>
              <a:rPr lang="en-GB" sz="1300">
                <a:latin typeface="HSE Sans" panose="02000000000000000000" pitchFamily="2" charset="0"/>
              </a:rPr>
              <a:t> in </a:t>
            </a:r>
            <a:r>
              <a:rPr lang="en-GB" sz="1300" err="1">
                <a:latin typeface="HSE Sans" panose="02000000000000000000" pitchFamily="2" charset="0"/>
              </a:rPr>
              <a:t>reprehenderit</a:t>
            </a:r>
            <a:r>
              <a:rPr lang="en-GB" sz="1300">
                <a:latin typeface="HSE Sans" panose="02000000000000000000" pitchFamily="2" charset="0"/>
              </a:rPr>
              <a:t> in </a:t>
            </a:r>
            <a:r>
              <a:rPr lang="en-GB" sz="1300" err="1">
                <a:latin typeface="HSE Sans" panose="02000000000000000000" pitchFamily="2" charset="0"/>
              </a:rPr>
              <a:t>voluptate</a:t>
            </a:r>
            <a:r>
              <a:rPr lang="en-GB" sz="1300">
                <a:latin typeface="HSE Sans" panose="02000000000000000000" pitchFamily="2" charset="0"/>
              </a:rPr>
              <a:t> </a:t>
            </a:r>
            <a:r>
              <a:rPr lang="en-GB" sz="1300" err="1">
                <a:latin typeface="HSE Sans" panose="02000000000000000000" pitchFamily="2" charset="0"/>
              </a:rPr>
              <a:t>velit</a:t>
            </a:r>
            <a:r>
              <a:rPr lang="en-GB" sz="1300">
                <a:latin typeface="HSE Sans" panose="02000000000000000000" pitchFamily="2" charset="0"/>
              </a:rPr>
              <a:t> </a:t>
            </a:r>
            <a:r>
              <a:rPr lang="en-GB" sz="1300" err="1">
                <a:latin typeface="HSE Sans" panose="02000000000000000000" pitchFamily="2" charset="0"/>
              </a:rPr>
              <a:t>esse</a:t>
            </a:r>
            <a:r>
              <a:rPr lang="en-GB" sz="1300">
                <a:latin typeface="HSE Sans" panose="02000000000000000000" pitchFamily="2" charset="0"/>
              </a:rPr>
              <a:t> </a:t>
            </a:r>
            <a:r>
              <a:rPr lang="en-GB" sz="1300" err="1">
                <a:latin typeface="HSE Sans" panose="02000000000000000000" pitchFamily="2" charset="0"/>
              </a:rPr>
              <a:t>cillum</a:t>
            </a:r>
            <a:r>
              <a:rPr lang="en-GB" sz="1300">
                <a:latin typeface="HSE Sans" panose="02000000000000000000" pitchFamily="2" charset="0"/>
              </a:rPr>
              <a:t> dolore </a:t>
            </a:r>
            <a:r>
              <a:rPr lang="en-GB" sz="1300" err="1">
                <a:latin typeface="HSE Sans" panose="02000000000000000000" pitchFamily="2" charset="0"/>
              </a:rPr>
              <a:t>eu</a:t>
            </a:r>
            <a:r>
              <a:rPr lang="en-GB" sz="1300">
                <a:latin typeface="HSE Sans" panose="02000000000000000000" pitchFamily="2" charset="0"/>
              </a:rPr>
              <a:t> </a:t>
            </a:r>
            <a:r>
              <a:rPr lang="en-GB" sz="1300" err="1">
                <a:latin typeface="HSE Sans" panose="02000000000000000000" pitchFamily="2" charset="0"/>
              </a:rPr>
              <a:t>fugiat</a:t>
            </a:r>
            <a:r>
              <a:rPr lang="en-GB" sz="1300">
                <a:latin typeface="HSE Sans" panose="02000000000000000000" pitchFamily="2" charset="0"/>
              </a:rPr>
              <a:t> </a:t>
            </a:r>
            <a:r>
              <a:rPr lang="en-GB" sz="1300" err="1">
                <a:latin typeface="HSE Sans" panose="02000000000000000000" pitchFamily="2" charset="0"/>
              </a:rPr>
              <a:t>nulla</a:t>
            </a:r>
            <a:r>
              <a:rPr lang="en-GB" sz="1300">
                <a:latin typeface="HSE Sans" panose="02000000000000000000" pitchFamily="2" charset="0"/>
              </a:rPr>
              <a:t> </a:t>
            </a:r>
            <a:r>
              <a:rPr lang="en-GB" sz="1300" err="1">
                <a:latin typeface="HSE Sans" panose="02000000000000000000" pitchFamily="2" charset="0"/>
              </a:rPr>
              <a:t>pariatur</a:t>
            </a:r>
            <a:r>
              <a:rPr lang="en-GB" sz="1300">
                <a:latin typeface="HSE Sans" panose="02000000000000000000" pitchFamily="2" charset="0"/>
              </a:rPr>
              <a:t>. </a:t>
            </a:r>
            <a:r>
              <a:rPr lang="en-GB" sz="1300" err="1">
                <a:latin typeface="HSE Sans" panose="02000000000000000000" pitchFamily="2" charset="0"/>
              </a:rPr>
              <a:t>Excepteur</a:t>
            </a:r>
            <a:r>
              <a:rPr lang="en-GB" sz="1300">
                <a:latin typeface="HSE Sans" panose="02000000000000000000" pitchFamily="2" charset="0"/>
              </a:rPr>
              <a:t> </a:t>
            </a:r>
            <a:r>
              <a:rPr lang="en-GB" sz="1300" err="1">
                <a:latin typeface="HSE Sans" panose="02000000000000000000" pitchFamily="2" charset="0"/>
              </a:rPr>
              <a:t>sint</a:t>
            </a:r>
            <a:r>
              <a:rPr lang="en-GB" sz="1300">
                <a:latin typeface="HSE Sans" panose="02000000000000000000" pitchFamily="2" charset="0"/>
              </a:rPr>
              <a:t> </a:t>
            </a:r>
            <a:r>
              <a:rPr lang="en-GB" sz="1300" err="1">
                <a:latin typeface="HSE Sans" panose="02000000000000000000" pitchFamily="2" charset="0"/>
              </a:rPr>
              <a:t>occaecat</a:t>
            </a:r>
            <a:r>
              <a:rPr lang="en-GB" sz="1300">
                <a:latin typeface="HSE Sans" panose="02000000000000000000" pitchFamily="2" charset="0"/>
              </a:rPr>
              <a:t> </a:t>
            </a:r>
            <a:r>
              <a:rPr lang="en-GB" sz="1300" err="1">
                <a:latin typeface="HSE Sans" panose="02000000000000000000" pitchFamily="2" charset="0"/>
              </a:rPr>
              <a:t>cupidatat</a:t>
            </a:r>
            <a:r>
              <a:rPr lang="en-GB" sz="1300">
                <a:latin typeface="HSE Sans" panose="02000000000000000000" pitchFamily="2" charset="0"/>
              </a:rPr>
              <a:t> non </a:t>
            </a:r>
            <a:r>
              <a:rPr lang="en-GB" sz="1300" err="1">
                <a:latin typeface="HSE Sans" panose="02000000000000000000" pitchFamily="2" charset="0"/>
              </a:rPr>
              <a:t>proident</a:t>
            </a:r>
            <a:r>
              <a:rPr lang="en-GB" sz="1300">
                <a:latin typeface="HSE Sans" panose="02000000000000000000" pitchFamily="2" charset="0"/>
              </a:rPr>
              <a:t>, sunt in culpa qui </a:t>
            </a:r>
            <a:r>
              <a:rPr lang="en-GB" sz="1300" err="1">
                <a:latin typeface="HSE Sans" panose="02000000000000000000" pitchFamily="2" charset="0"/>
              </a:rPr>
              <a:t>officia</a:t>
            </a:r>
            <a:r>
              <a:rPr lang="en-GB" sz="1300">
                <a:latin typeface="HSE Sans" panose="02000000000000000000" pitchFamily="2" charset="0"/>
              </a:rPr>
              <a:t> </a:t>
            </a:r>
            <a:r>
              <a:rPr lang="en-GB" sz="1300" err="1">
                <a:latin typeface="HSE Sans" panose="02000000000000000000" pitchFamily="2" charset="0"/>
              </a:rPr>
              <a:t>deserunt</a:t>
            </a:r>
            <a:r>
              <a:rPr lang="en-GB" sz="1300">
                <a:latin typeface="HSE Sans" panose="02000000000000000000" pitchFamily="2" charset="0"/>
              </a:rPr>
              <a:t> </a:t>
            </a:r>
            <a:r>
              <a:rPr lang="en-GB" sz="1300" err="1">
                <a:latin typeface="HSE Sans" panose="02000000000000000000" pitchFamily="2" charset="0"/>
              </a:rPr>
              <a:t>mollit</a:t>
            </a:r>
            <a:r>
              <a:rPr lang="en-GB" sz="1300">
                <a:latin typeface="HSE Sans" panose="02000000000000000000" pitchFamily="2" charset="0"/>
              </a:rPr>
              <a:t> </a:t>
            </a:r>
            <a:r>
              <a:rPr lang="en-GB" sz="1300" err="1">
                <a:latin typeface="HSE Sans" panose="02000000000000000000" pitchFamily="2" charset="0"/>
              </a:rPr>
              <a:t>anim</a:t>
            </a:r>
            <a:r>
              <a:rPr lang="en-GB" sz="1300">
                <a:latin typeface="HSE Sans" panose="02000000000000000000" pitchFamily="2" charset="0"/>
              </a:rPr>
              <a:t> id </a:t>
            </a:r>
            <a:r>
              <a:rPr lang="en-GB" sz="1300" err="1">
                <a:latin typeface="HSE Sans" panose="02000000000000000000" pitchFamily="2" charset="0"/>
              </a:rPr>
              <a:t>est</a:t>
            </a:r>
            <a:r>
              <a:rPr lang="en-GB" sz="1300">
                <a:latin typeface="HSE Sans" panose="02000000000000000000" pitchFamily="2" charset="0"/>
              </a:rPr>
              <a:t> </a:t>
            </a:r>
            <a:r>
              <a:rPr lang="en-GB" sz="1300" err="1">
                <a:latin typeface="HSE Sans" panose="02000000000000000000" pitchFamily="2" charset="0"/>
              </a:rPr>
              <a:t>laborum</a:t>
            </a:r>
            <a:r>
              <a:rPr lang="en-GB" sz="1300">
                <a:latin typeface="HSE Sans" panose="02000000000000000000" pitchFamily="2" charset="0"/>
              </a:rPr>
              <a:t>.</a:t>
            </a:r>
            <a:endParaRPr lang="ru-RU" sz="130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77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3F8FDE-7383-E947-8568-FF6B7A776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8E6541-45CA-8B42-98B4-D42737B850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70645B-C5D9-8544-BBF2-E4A13F8E40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63DFB-8595-A44B-9F09-A50FA310E559}" type="datetimeFigureOut">
              <a:rPr lang="en-RU" smtClean="0"/>
              <a:t>09/23/2024</a:t>
            </a:fld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F52289-7F57-544F-95EE-F8B2E10627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1C5F56-F795-5643-ABE3-DDED218698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20F133-126C-5944-A0E4-6A9616EDC0DA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578506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51" r:id="rId5"/>
    <p:sldLayoutId id="2147483652" r:id="rId6"/>
    <p:sldLayoutId id="2147483654" r:id="rId7"/>
    <p:sldLayoutId id="2147483655" r:id="rId8"/>
    <p:sldLayoutId id="2147483656" r:id="rId9"/>
    <p:sldLayoutId id="2147483658" r:id="rId10"/>
    <p:sldLayoutId id="2147483657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26_3FB5672A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D95C0D-D7DC-EF40-9E45-F5F0A4817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7967" y="2404670"/>
            <a:ext cx="9976491" cy="1978323"/>
          </a:xfrm>
        </p:spPr>
        <p:txBody>
          <a:bodyPr>
            <a:normAutofit/>
          </a:bodyPr>
          <a:lstStyle/>
          <a:p>
            <a:pPr algn="ctr"/>
            <a:r>
              <a:rPr lang="ru-RU"/>
              <a:t>Вызовы и перспективы </a:t>
            </a:r>
            <a:br>
              <a:rPr lang="ru-RU"/>
            </a:br>
            <a:r>
              <a:rPr lang="ru-RU"/>
              <a:t>сотрудничества стран БРИКС </a:t>
            </a:r>
            <a:br>
              <a:rPr lang="ru-RU"/>
            </a:br>
            <a:r>
              <a:rPr lang="ru-RU"/>
              <a:t>в области цифровизации в Арктике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B85EA7E-BEC4-B745-B2A8-D4E4AFC614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НИУ ВШЭ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B8D49EC-434A-5443-AC3F-85F01995E63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ФМЭИМП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6FAE0FA-3CAF-BA4B-8F9F-5FEF3C2F3CC6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ru-RU" dirty="0"/>
              <a:t>Москва 2024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44AFB2BF-A7AB-5648-ADCD-2A7F1BD358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03578" y="4838229"/>
            <a:ext cx="7625267" cy="652860"/>
          </a:xfrm>
        </p:spPr>
        <p:txBody>
          <a:bodyPr/>
          <a:lstStyle/>
          <a:p>
            <a:pPr algn="ctr"/>
            <a:r>
              <a:rPr lang="ru-RU" dirty="0"/>
              <a:t>Максим Майоров</a:t>
            </a:r>
          </a:p>
          <a:p>
            <a:pPr algn="ctr"/>
            <a:r>
              <a:rPr lang="ru-RU" dirty="0"/>
              <a:t>Хусравхон Набиев</a:t>
            </a:r>
          </a:p>
        </p:txBody>
      </p:sp>
    </p:spTree>
    <p:extLst>
      <p:ext uri="{BB962C8B-B14F-4D97-AF65-F5344CB8AC3E}">
        <p14:creationId xmlns:p14="http://schemas.microsoft.com/office/powerpoint/2010/main" val="9823253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>
            <a:extLst>
              <a:ext uri="{FF2B5EF4-FFF2-40B4-BE49-F238E27FC236}">
                <a16:creationId xmlns:a16="http://schemas.microsoft.com/office/drawing/2014/main" id="{B46BB51F-3F05-3C42-B510-D008849890A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1487" y="2379663"/>
            <a:ext cx="6425691" cy="3799034"/>
          </a:xfrm>
        </p:spPr>
        <p:txBody>
          <a:bodyPr vert="horz" lIns="0" tIns="0" rIns="0" bIns="0" rtlCol="0" anchor="t">
            <a:normAutofit fontScale="92500" lnSpcReduction="10000"/>
          </a:bodyPr>
          <a:lstStyle/>
          <a:p>
            <a:pPr marL="457200" indent="-457200">
              <a:buChar char="•"/>
            </a:pPr>
            <a:r>
              <a:rPr lang="ru-RU" dirty="0"/>
              <a:t>ЦТ — глобальные общественные блага и должны быть доступны всем</a:t>
            </a:r>
          </a:p>
          <a:p>
            <a:pPr marL="457200" indent="-457200">
              <a:buChar char="•"/>
            </a:pPr>
            <a:r>
              <a:rPr lang="ru-RU" dirty="0"/>
              <a:t>Развитие цифровой экономики (цифровая торговля, валюта, и т.д.)</a:t>
            </a:r>
          </a:p>
          <a:p>
            <a:pPr marL="457200" indent="-457200">
              <a:buChar char="•"/>
            </a:pPr>
            <a:r>
              <a:rPr lang="ru-RU" dirty="0"/>
              <a:t>Цифровизация производственных процессов</a:t>
            </a:r>
          </a:p>
          <a:p>
            <a:pPr marL="457200" indent="-457200">
              <a:buChar char="•"/>
            </a:pPr>
            <a:r>
              <a:rPr lang="ru-RU" dirty="0"/>
              <a:t>Проблема цифрового разрыва регионов и стран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5FE4DD9E-D443-AF4F-A072-F5C4D494A05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Москва 2024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68095CB-94DB-754D-A4ED-35EBDDB3F74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ФМЭИМП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DEBFC62C-9588-F544-918B-2104A12C9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898" y="1447790"/>
            <a:ext cx="10714699" cy="777025"/>
          </a:xfrm>
        </p:spPr>
        <p:txBody>
          <a:bodyPr/>
          <a:lstStyle/>
          <a:p>
            <a:pPr algn="ctr"/>
            <a:r>
              <a:rPr lang="ru-RU" dirty="0"/>
              <a:t>Цифровые технологии в повестке БРИКС</a:t>
            </a:r>
          </a:p>
        </p:txBody>
      </p:sp>
      <p:sp>
        <p:nvSpPr>
          <p:cNvPr id="2" name="Текст 1">
            <a:extLst>
              <a:ext uri="{FF2B5EF4-FFF2-40B4-BE49-F238E27FC236}">
                <a16:creationId xmlns:a16="http://schemas.microsoft.com/office/drawing/2014/main" id="{DA33D5D5-13C7-8644-8CD8-A04CCCE736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НИУ ВШЭ</a:t>
            </a:r>
          </a:p>
        </p:txBody>
      </p:sp>
      <p:pic>
        <p:nvPicPr>
          <p:cNvPr id="9" name="Рисунок 8" descr="ММФ БРИКС'24">
            <a:extLst>
              <a:ext uri="{FF2B5EF4-FFF2-40B4-BE49-F238E27FC236}">
                <a16:creationId xmlns:a16="http://schemas.microsoft.com/office/drawing/2014/main" id="{F19728CF-6F7B-4F98-089B-325D03A55A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1616" y="2228254"/>
            <a:ext cx="4093577" cy="3038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3831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China digital superpower">
            <a:extLst>
              <a:ext uri="{FF2B5EF4-FFF2-40B4-BE49-F238E27FC236}">
                <a16:creationId xmlns:a16="http://schemas.microsoft.com/office/drawing/2014/main" id="{D6FB32A3-078F-48DC-9866-6B6B4A9D46E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/>
        </p:blipFill>
        <p:spPr/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7B6EC5B9-282D-B84A-B169-E82D52070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Китай — цифровая сверхдержава?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52A84FC5-C615-ED4D-97BC-765AAF5047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vert="horz" lIns="0" tIns="0" rIns="0" bIns="45720" rtlCol="0" anchor="t">
            <a:normAutofit fontScale="92500" lnSpcReduction="20000"/>
          </a:bodyPr>
          <a:lstStyle/>
          <a:p>
            <a:pPr marL="342900" indent="-342900">
              <a:buFont typeface="Wingdings" panose="020B0604020202020204" pitchFamily="34" charset="0"/>
              <a:buChar char="Ø"/>
            </a:pPr>
            <a:r>
              <a:rPr lang="ru-RU" sz="2400"/>
              <a:t>Пионеры в сфере цифрового суверенитета</a:t>
            </a:r>
          </a:p>
          <a:p>
            <a:pPr marL="342900" indent="-342900">
              <a:buFont typeface="Wingdings" panose="020B0604020202020204" pitchFamily="34" charset="0"/>
              <a:buChar char="Ø"/>
            </a:pPr>
            <a:r>
              <a:rPr lang="ru-RU" sz="2400"/>
              <a:t>Цифровой шелковый путь</a:t>
            </a:r>
          </a:p>
          <a:p>
            <a:pPr marL="342900" indent="-342900">
              <a:buFont typeface="Wingdings" panose="020B0604020202020204" pitchFamily="34" charset="0"/>
              <a:buChar char="Ø"/>
            </a:pPr>
            <a:r>
              <a:rPr lang="ru-RU" sz="2400"/>
              <a:t>Одними из первых ввели правовое регулирование в сфере ИИ (временное)</a:t>
            </a:r>
          </a:p>
          <a:p>
            <a:pPr marL="342900" indent="-342900">
              <a:buFont typeface="Wingdings" panose="020B0604020202020204" pitchFamily="34" charset="0"/>
              <a:buChar char="Ø"/>
            </a:pPr>
            <a:r>
              <a:rPr lang="ru-RU" sz="2400"/>
              <a:t>Стратегия больших данных (см. Денисов И.Е. Китайская стратегия больших данных: реформа управления, инновации и глобальная конкуренция)</a:t>
            </a:r>
          </a:p>
        </p:txBody>
      </p:sp>
      <p:sp>
        <p:nvSpPr>
          <p:cNvPr id="2" name="Текст 1">
            <a:extLst>
              <a:ext uri="{FF2B5EF4-FFF2-40B4-BE49-F238E27FC236}">
                <a16:creationId xmlns:a16="http://schemas.microsoft.com/office/drawing/2014/main" id="{E239B216-F5ED-B348-A1BB-CE85242168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НИУ ВШЭ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986A2D4-D42B-854C-9F3E-6A8095E580B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ФМЭИМП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28F0E61-4402-1545-ABC6-7EB156E5B9E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Москва 2024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B52FA0-B46C-6635-4B7E-9C88650675A6}"/>
              </a:ext>
            </a:extLst>
          </p:cNvPr>
          <p:cNvSpPr txBox="1"/>
          <p:nvPr/>
        </p:nvSpPr>
        <p:spPr>
          <a:xfrm>
            <a:off x="6956292" y="5921406"/>
            <a:ext cx="3781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HSE Sans" panose="02000000000000000000" pitchFamily="2" charset="0"/>
              </a:rPr>
              <a:t>“China (as) digital superpower”</a:t>
            </a:r>
            <a:br>
              <a:rPr lang="en-US" sz="1200" dirty="0">
                <a:latin typeface="HSE Sans" panose="02000000000000000000" pitchFamily="2" charset="0"/>
              </a:rPr>
            </a:br>
            <a:r>
              <a:rPr lang="ru-RU" sz="1200" i="1" dirty="0">
                <a:latin typeface="HSE Sans" panose="02000000000000000000" pitchFamily="2" charset="0"/>
              </a:rPr>
              <a:t>Сгенерировано с помощью </a:t>
            </a:r>
            <a:r>
              <a:rPr lang="en-US" sz="1200" i="1" dirty="0">
                <a:latin typeface="HSE Sans" panose="02000000000000000000" pitchFamily="2" charset="0"/>
              </a:rPr>
              <a:t>Copilot (DALL-E</a:t>
            </a:r>
            <a:r>
              <a:rPr lang="en-US" sz="1000" i="1" dirty="0">
                <a:latin typeface="HSE Sans" panose="02000000000000000000" pitchFamily="2" charset="0"/>
              </a:rPr>
              <a:t>)</a:t>
            </a:r>
            <a:endParaRPr lang="ru-RU" sz="1000" i="1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1597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ндия и Китай обеспечат половину мирового экономического роста в 2023 году  — МВФ - | 24.KG">
            <a:extLst>
              <a:ext uri="{FF2B5EF4-FFF2-40B4-BE49-F238E27FC236}">
                <a16:creationId xmlns:a16="http://schemas.microsoft.com/office/drawing/2014/main" id="{2F3C08AC-9895-53C5-D838-144E8EE10FF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r="-10590" b="-223"/>
          <a:stretch/>
        </p:blipFill>
        <p:spPr>
          <a:xfrm>
            <a:off x="6996804" y="1836302"/>
            <a:ext cx="6251639" cy="34956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82858EE1-4FAB-FD11-0F39-6B64B441E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786" y="1447789"/>
            <a:ext cx="5245560" cy="777025"/>
          </a:xfrm>
        </p:spPr>
        <p:txBody>
          <a:bodyPr/>
          <a:lstStyle/>
          <a:p>
            <a:r>
              <a:rPr lang="ru-RU" dirty="0"/>
              <a:t>Китай и Индия: подход к ЦТ в Арктике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FF18846D-3AED-B984-F530-3E7B8FC7765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79785" y="2224814"/>
            <a:ext cx="5245561" cy="3393234"/>
          </a:xfrm>
        </p:spPr>
        <p:txBody>
          <a:bodyPr vert="horz" lIns="0" tIns="0" rIns="0" bIns="45720" rtlCol="0" anchor="t">
            <a:normAutofit lnSpcReduction="10000"/>
          </a:bodyPr>
          <a:lstStyle/>
          <a:p>
            <a:r>
              <a:rPr lang="ru-RU" sz="2000" b="1" dirty="0"/>
              <a:t>Арктическая политика Китая (2018):</a:t>
            </a:r>
          </a:p>
          <a:p>
            <a:r>
              <a:rPr lang="ru-RU" sz="2000" dirty="0"/>
              <a:t>Укрепление «цифровой связанности» Арктики;</a:t>
            </a:r>
            <a:br>
              <a:rPr lang="en-US" sz="2000" dirty="0"/>
            </a:br>
            <a:r>
              <a:rPr lang="ru-RU" sz="2000" dirty="0"/>
              <a:t>Мониторинг климатических изменений</a:t>
            </a:r>
            <a:br>
              <a:rPr lang="en-US" sz="2000" dirty="0"/>
            </a:br>
            <a:br>
              <a:rPr lang="en-US" sz="2000" dirty="0"/>
            </a:br>
            <a:r>
              <a:rPr lang="ru-RU" sz="2000" b="1" dirty="0"/>
              <a:t>Арктическая политика Индии (2022):</a:t>
            </a:r>
          </a:p>
          <a:p>
            <a:r>
              <a:rPr lang="ru-RU" sz="2000" dirty="0"/>
              <a:t>Развитие спутниковых систем для обеспечения коммуникации и повышения морской безопасности, в том числе с привлечением RESOURCESAT.</a:t>
            </a:r>
            <a:br>
              <a:rPr lang="ru-RU" sz="2000" dirty="0"/>
            </a:br>
            <a:endParaRPr lang="ru-RU" dirty="0"/>
          </a:p>
        </p:txBody>
      </p:sp>
      <p:sp>
        <p:nvSpPr>
          <p:cNvPr id="2" name="Текст 1">
            <a:extLst>
              <a:ext uri="{FF2B5EF4-FFF2-40B4-BE49-F238E27FC236}">
                <a16:creationId xmlns:a16="http://schemas.microsoft.com/office/drawing/2014/main" id="{F892D61A-C4D3-C0B1-D7D9-BE8AC961B7E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НИУ ВШЭ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B4FDAFA-E921-7A65-F262-659A45FC420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ФМЭИМП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9820014-DA58-595C-B09B-FAFFF1BB6CB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Москва 2024</a:t>
            </a:r>
          </a:p>
        </p:txBody>
      </p:sp>
    </p:spTree>
    <p:extLst>
      <p:ext uri="{BB962C8B-B14F-4D97-AF65-F5344CB8AC3E}">
        <p14:creationId xmlns:p14="http://schemas.microsoft.com/office/powerpoint/2010/main" val="302193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на открытом воздухе, небо, кататься на лыжах, снег&#10;&#10;Автоматически созданное описание">
            <a:extLst>
              <a:ext uri="{FF2B5EF4-FFF2-40B4-BE49-F238E27FC236}">
                <a16:creationId xmlns:a16="http://schemas.microsoft.com/office/drawing/2014/main" id="{45BDE3B8-0B6F-1BCE-7D92-FC74B0AC75F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/>
        </p:blipFill>
        <p:spPr>
          <a:xfrm>
            <a:off x="6684683" y="1447790"/>
            <a:ext cx="4325107" cy="4325107"/>
          </a:xfr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DAD3E078-95F2-4B58-91FF-8D8ACB28D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/>
              <a:t>Вызовы международного сотрудничества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3147F8-5BAB-20A4-1184-D7C6E3279BE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Риск вторичных санкций для Китая и Индии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Документы РФ: «технологический суверенитет» против «умного импортозамещения»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Проблема экономического неравенства регионов АЗ РФ: прямая зависимость успешности цифровизации от богатства субъекта</a:t>
            </a:r>
            <a:br>
              <a:rPr lang="ru-RU" sz="1600" dirty="0"/>
            </a:br>
            <a:br>
              <a:rPr lang="ru-RU" sz="1600" dirty="0"/>
            </a:br>
            <a:r>
              <a:rPr lang="ru-RU" sz="1600" i="1" dirty="0"/>
              <a:t>Ниже будет приведён индекс цифровизации субъектов РФ по: </a:t>
            </a:r>
            <a:r>
              <a:rPr lang="ru-RU" sz="1600" i="1" dirty="0" err="1"/>
              <a:t>Лясковская</a:t>
            </a:r>
            <a:r>
              <a:rPr lang="ru-RU" sz="1600" i="1" dirty="0"/>
              <a:t> Е.А. Региональные особенности цифровизации в субъектах Российской Федерации</a:t>
            </a:r>
            <a:r>
              <a:rPr lang="en-US" sz="1600" i="1" dirty="0"/>
              <a:t> // </a:t>
            </a:r>
            <a:r>
              <a:rPr lang="ru-RU" sz="1600" i="1" dirty="0"/>
              <a:t>Вестник ЮУрГУ. Серия «Экономика и менеджмент». 2024. Т. 18</a:t>
            </a:r>
            <a:r>
              <a:rPr lang="en-US" sz="1600" i="1" dirty="0"/>
              <a:t>, </a:t>
            </a:r>
            <a:r>
              <a:rPr lang="ru-RU" sz="1600" i="1" dirty="0"/>
              <a:t>№1. С. 53-68.</a:t>
            </a:r>
            <a:br>
              <a:rPr lang="ru-RU" sz="1600" dirty="0"/>
            </a:br>
            <a:br>
              <a:rPr lang="ru-RU" sz="1600" dirty="0"/>
            </a:br>
            <a:endParaRPr lang="ru-RU" sz="16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E0C1570-95B6-2653-8FCD-4AB5B3E007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НИУ ВШЭ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428B6958-B4C2-F059-EA6A-F91DA909B2C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ФМЭИМП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B613EAF0-1885-2582-83A4-F6F95DEE9B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Москва 2024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21A3CB-85BF-E669-1D60-8D35A1AD06B7}"/>
              </a:ext>
            </a:extLst>
          </p:cNvPr>
          <p:cNvSpPr txBox="1"/>
          <p:nvPr/>
        </p:nvSpPr>
        <p:spPr>
          <a:xfrm>
            <a:off x="7191550" y="5847615"/>
            <a:ext cx="3311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HSE Sans" panose="02000000000000000000" pitchFamily="2" charset="0"/>
              </a:rPr>
              <a:t>«Цифровые технологии в Арктике»</a:t>
            </a:r>
            <a:br>
              <a:rPr lang="ru-RU" sz="1200" dirty="0">
                <a:latin typeface="HSE Sans" panose="02000000000000000000" pitchFamily="2" charset="0"/>
              </a:rPr>
            </a:br>
            <a:r>
              <a:rPr lang="ru-RU" sz="1200" i="1" dirty="0">
                <a:latin typeface="HSE Sans" panose="02000000000000000000" pitchFamily="2" charset="0"/>
              </a:rPr>
              <a:t>Сгенерировано с помощью </a:t>
            </a:r>
            <a:r>
              <a:rPr lang="en-US" sz="1200" i="1" dirty="0">
                <a:latin typeface="HSE Sans" panose="02000000000000000000" pitchFamily="2" charset="0"/>
              </a:rPr>
              <a:t>Kandinsky</a:t>
            </a:r>
            <a:endParaRPr lang="ru-RU" sz="1200" i="1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39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0648CF85-8F56-2C4F-8090-85FF4624B5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НИУ ВШЭ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576F3CC-3C73-F441-AAE6-50AF712EACB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ФМЭИМП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C7D49100-ECF5-A24F-9537-3BD16DFCC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022" y="1145446"/>
            <a:ext cx="11057955" cy="777025"/>
          </a:xfrm>
        </p:spPr>
        <p:txBody>
          <a:bodyPr/>
          <a:lstStyle/>
          <a:p>
            <a:pPr algn="ctr"/>
            <a:endParaRPr lang="ru-RU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1F4B1D31-3576-0740-BA52-B317564F66B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Москва 2024</a:t>
            </a:r>
          </a:p>
        </p:txBody>
      </p:sp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id="{27A7685D-BD1E-B84C-7B0E-359AF439E47C}"/>
              </a:ext>
            </a:extLst>
          </p:cNvPr>
          <p:cNvGraphicFramePr>
            <a:graphicFrameLocks noGrp="1"/>
          </p:cNvGraphicFramePr>
          <p:nvPr/>
        </p:nvGraphicFramePr>
        <p:xfrm>
          <a:off x="567023" y="1145446"/>
          <a:ext cx="11057955" cy="53404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85985">
                  <a:extLst>
                    <a:ext uri="{9D8B030D-6E8A-4147-A177-3AD203B41FA5}">
                      <a16:colId xmlns:a16="http://schemas.microsoft.com/office/drawing/2014/main" val="2886162139"/>
                    </a:ext>
                  </a:extLst>
                </a:gridCol>
                <a:gridCol w="3685985">
                  <a:extLst>
                    <a:ext uri="{9D8B030D-6E8A-4147-A177-3AD203B41FA5}">
                      <a16:colId xmlns:a16="http://schemas.microsoft.com/office/drawing/2014/main" val="3101743989"/>
                    </a:ext>
                  </a:extLst>
                </a:gridCol>
                <a:gridCol w="3685985">
                  <a:extLst>
                    <a:ext uri="{9D8B030D-6E8A-4147-A177-3AD203B41FA5}">
                      <a16:colId xmlns:a16="http://schemas.microsoft.com/office/drawing/2014/main" val="3893983405"/>
                    </a:ext>
                  </a:extLst>
                </a:gridCol>
              </a:tblGrid>
              <a:tr h="352611">
                <a:tc>
                  <a:txBody>
                    <a:bodyPr/>
                    <a:lstStyle/>
                    <a:p>
                      <a:pPr algn="ctr"/>
                      <a:r>
                        <a:rPr lang="ru-RU" sz="2200"/>
                        <a:t>Регион РФ</a:t>
                      </a:r>
                    </a:p>
                  </a:txBody>
                  <a:tcPr marL="109754" marR="109754" marT="54877" marB="5487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/>
                        <a:t>Значение</a:t>
                      </a:r>
                    </a:p>
                  </a:txBody>
                  <a:tcPr marL="109754" marR="109754" marT="54877" marB="5487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/>
                        <a:t>Место в рейтинге</a:t>
                      </a:r>
                    </a:p>
                  </a:txBody>
                  <a:tcPr marL="109754" marR="109754" marT="54877" marB="54877"/>
                </a:tc>
                <a:extLst>
                  <a:ext uri="{0D108BD9-81ED-4DB2-BD59-A6C34878D82A}">
                    <a16:rowId xmlns:a16="http://schemas.microsoft.com/office/drawing/2014/main" val="1130034176"/>
                  </a:ext>
                </a:extLst>
              </a:tr>
              <a:tr h="418605">
                <a:tc>
                  <a:txBody>
                    <a:bodyPr/>
                    <a:lstStyle/>
                    <a:p>
                      <a:pPr algn="ctr"/>
                      <a:r>
                        <a:rPr lang="ru-RU" sz="2200" b="1">
                          <a:solidFill>
                            <a:schemeClr val="tx1"/>
                          </a:solidFill>
                        </a:rPr>
                        <a:t>Новгородская область</a:t>
                      </a:r>
                    </a:p>
                  </a:txBody>
                  <a:tcPr marL="109754" marR="109754" marT="54877" marB="54877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b="1">
                          <a:solidFill>
                            <a:schemeClr val="tx1"/>
                          </a:solidFill>
                        </a:rPr>
                        <a:t>0</a:t>
                      </a:r>
                      <a:r>
                        <a:rPr lang="en-US" sz="2200" b="1">
                          <a:solidFill>
                            <a:schemeClr val="tx1"/>
                          </a:solidFill>
                        </a:rPr>
                        <a:t>.320</a:t>
                      </a:r>
                      <a:endParaRPr lang="ru-RU" sz="2200" b="1">
                        <a:solidFill>
                          <a:schemeClr val="tx1"/>
                        </a:solidFill>
                      </a:endParaRPr>
                    </a:p>
                  </a:txBody>
                  <a:tcPr marL="109754" marR="109754" marT="54877" marB="54877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109754" marR="109754" marT="54877" marB="54877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0662176"/>
                  </a:ext>
                </a:extLst>
              </a:tr>
              <a:tr h="352611"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solidFill>
                            <a:schemeClr val="tx1"/>
                          </a:solidFill>
                        </a:rPr>
                        <a:t>ХМАО</a:t>
                      </a:r>
                    </a:p>
                  </a:txBody>
                  <a:tcPr marL="109754" marR="109754" marT="54877" marB="54877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solidFill>
                            <a:schemeClr val="tx1"/>
                          </a:solidFill>
                        </a:rPr>
                        <a:t>0</a:t>
                      </a:r>
                      <a:r>
                        <a:rPr lang="en-US" sz="2200">
                          <a:solidFill>
                            <a:schemeClr val="tx1"/>
                          </a:solidFill>
                        </a:rPr>
                        <a:t>.</a:t>
                      </a:r>
                      <a:r>
                        <a:rPr lang="ru-RU" sz="2200">
                          <a:solidFill>
                            <a:schemeClr val="tx1"/>
                          </a:solidFill>
                        </a:rPr>
                        <a:t>649</a:t>
                      </a:r>
                    </a:p>
                  </a:txBody>
                  <a:tcPr marL="109754" marR="109754" marT="54877" marB="54877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solidFill>
                            <a:schemeClr val="tx1"/>
                          </a:solidFill>
                        </a:rPr>
                        <a:t>23</a:t>
                      </a:r>
                    </a:p>
                  </a:txBody>
                  <a:tcPr marL="109754" marR="109754" marT="54877" marB="54877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4062113"/>
                  </a:ext>
                </a:extLst>
              </a:tr>
              <a:tr h="418605"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solidFill>
                            <a:schemeClr val="tx1"/>
                          </a:solidFill>
                        </a:rPr>
                        <a:t>Республика Карелия</a:t>
                      </a:r>
                    </a:p>
                  </a:txBody>
                  <a:tcPr marL="109754" marR="109754" marT="54877" marB="54877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solidFill>
                            <a:schemeClr val="tx1"/>
                          </a:solidFill>
                        </a:rPr>
                        <a:t>0</a:t>
                      </a:r>
                      <a:r>
                        <a:rPr lang="en-US" sz="2200">
                          <a:solidFill>
                            <a:schemeClr val="tx1"/>
                          </a:solidFill>
                        </a:rPr>
                        <a:t>.</a:t>
                      </a:r>
                      <a:r>
                        <a:rPr lang="ru-RU" sz="2200">
                          <a:solidFill>
                            <a:schemeClr val="tx1"/>
                          </a:solidFill>
                        </a:rPr>
                        <a:t>678</a:t>
                      </a:r>
                    </a:p>
                  </a:txBody>
                  <a:tcPr marL="109754" marR="109754" marT="54877" marB="54877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solidFill>
                            <a:schemeClr val="tx1"/>
                          </a:solidFill>
                        </a:rPr>
                        <a:t>27</a:t>
                      </a:r>
                    </a:p>
                  </a:txBody>
                  <a:tcPr marL="109754" marR="109754" marT="54877" marB="54877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0223658"/>
                  </a:ext>
                </a:extLst>
              </a:tr>
              <a:tr h="418605"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solidFill>
                            <a:schemeClr val="tx1"/>
                          </a:solidFill>
                        </a:rPr>
                        <a:t>Мурманская область</a:t>
                      </a:r>
                    </a:p>
                  </a:txBody>
                  <a:tcPr marL="109754" marR="109754" marT="54877" marB="54877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solidFill>
                            <a:schemeClr val="tx1"/>
                          </a:solidFill>
                        </a:rPr>
                        <a:t>0</a:t>
                      </a:r>
                      <a:r>
                        <a:rPr lang="en-US" sz="2200">
                          <a:solidFill>
                            <a:schemeClr val="tx1"/>
                          </a:solidFill>
                        </a:rPr>
                        <a:t>.</a:t>
                      </a:r>
                      <a:r>
                        <a:rPr lang="ru-RU" sz="2200">
                          <a:solidFill>
                            <a:schemeClr val="tx1"/>
                          </a:solidFill>
                        </a:rPr>
                        <a:t>772</a:t>
                      </a:r>
                    </a:p>
                  </a:txBody>
                  <a:tcPr marL="109754" marR="109754" marT="54877" marB="54877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solidFill>
                            <a:schemeClr val="tx1"/>
                          </a:solidFill>
                        </a:rPr>
                        <a:t>37</a:t>
                      </a:r>
                    </a:p>
                  </a:txBody>
                  <a:tcPr marL="109754" marR="109754" marT="54877" marB="54877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7224366"/>
                  </a:ext>
                </a:extLst>
              </a:tr>
              <a:tr h="352611"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solidFill>
                            <a:schemeClr val="tx1"/>
                          </a:solidFill>
                        </a:rPr>
                        <a:t>ЯНАО</a:t>
                      </a:r>
                    </a:p>
                  </a:txBody>
                  <a:tcPr marL="109754" marR="109754" marT="54877" marB="54877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solidFill>
                            <a:schemeClr val="tx1"/>
                          </a:solidFill>
                        </a:rPr>
                        <a:t>0</a:t>
                      </a:r>
                      <a:r>
                        <a:rPr lang="en-US" sz="2200">
                          <a:solidFill>
                            <a:schemeClr val="tx1"/>
                          </a:solidFill>
                        </a:rPr>
                        <a:t>.</a:t>
                      </a:r>
                      <a:r>
                        <a:rPr lang="ru-RU" sz="2200">
                          <a:solidFill>
                            <a:schemeClr val="tx1"/>
                          </a:solidFill>
                        </a:rPr>
                        <a:t>774</a:t>
                      </a:r>
                    </a:p>
                  </a:txBody>
                  <a:tcPr marL="109754" marR="109754" marT="54877" marB="54877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solidFill>
                            <a:schemeClr val="tx1"/>
                          </a:solidFill>
                        </a:rPr>
                        <a:t>38</a:t>
                      </a:r>
                    </a:p>
                  </a:txBody>
                  <a:tcPr marL="109754" marR="109754" marT="54877" marB="54877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5559345"/>
                  </a:ext>
                </a:extLst>
              </a:tr>
              <a:tr h="418605"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solidFill>
                            <a:schemeClr val="tx1"/>
                          </a:solidFill>
                        </a:rPr>
                        <a:t>Архангельская область</a:t>
                      </a:r>
                    </a:p>
                  </a:txBody>
                  <a:tcPr marL="109754" marR="109754" marT="54877" marB="54877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solidFill>
                            <a:schemeClr val="tx1"/>
                          </a:solidFill>
                        </a:rPr>
                        <a:t>0</a:t>
                      </a:r>
                      <a:r>
                        <a:rPr lang="en-US" sz="2200">
                          <a:solidFill>
                            <a:schemeClr val="tx1"/>
                          </a:solidFill>
                        </a:rPr>
                        <a:t>.</a:t>
                      </a:r>
                      <a:r>
                        <a:rPr lang="ru-RU" sz="2200">
                          <a:solidFill>
                            <a:schemeClr val="tx1"/>
                          </a:solidFill>
                        </a:rPr>
                        <a:t>790</a:t>
                      </a:r>
                    </a:p>
                  </a:txBody>
                  <a:tcPr marL="109754" marR="109754" marT="54877" marB="54877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solidFill>
                            <a:schemeClr val="tx1"/>
                          </a:solidFill>
                        </a:rPr>
                        <a:t>43</a:t>
                      </a:r>
                    </a:p>
                  </a:txBody>
                  <a:tcPr marL="109754" marR="109754" marT="54877" marB="54877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9110894"/>
                  </a:ext>
                </a:extLst>
              </a:tr>
              <a:tr h="352611"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solidFill>
                            <a:schemeClr val="tx1"/>
                          </a:solidFill>
                        </a:rPr>
                        <a:t>Красноярский край</a:t>
                      </a:r>
                    </a:p>
                  </a:txBody>
                  <a:tcPr marL="109754" marR="109754" marT="54877" marB="54877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solidFill>
                            <a:schemeClr val="tx1"/>
                          </a:solidFill>
                        </a:rPr>
                        <a:t>0</a:t>
                      </a:r>
                      <a:r>
                        <a:rPr lang="en-US" sz="2200">
                          <a:solidFill>
                            <a:schemeClr val="tx1"/>
                          </a:solidFill>
                        </a:rPr>
                        <a:t>.</a:t>
                      </a:r>
                      <a:r>
                        <a:rPr lang="ru-RU" sz="2200">
                          <a:solidFill>
                            <a:schemeClr val="tx1"/>
                          </a:solidFill>
                        </a:rPr>
                        <a:t>874</a:t>
                      </a:r>
                    </a:p>
                  </a:txBody>
                  <a:tcPr marL="109754" marR="109754" marT="54877" marB="54877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solidFill>
                            <a:schemeClr val="tx1"/>
                          </a:solidFill>
                        </a:rPr>
                        <a:t>57</a:t>
                      </a:r>
                    </a:p>
                  </a:txBody>
                  <a:tcPr marL="109754" marR="109754" marT="54877" marB="54877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9221003"/>
                  </a:ext>
                </a:extLst>
              </a:tr>
              <a:tr h="352611"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solidFill>
                            <a:schemeClr val="tx1"/>
                          </a:solidFill>
                        </a:rPr>
                        <a:t>Республика Коми</a:t>
                      </a:r>
                    </a:p>
                  </a:txBody>
                  <a:tcPr marL="109754" marR="109754" marT="54877" marB="54877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solidFill>
                            <a:schemeClr val="tx1"/>
                          </a:solidFill>
                        </a:rPr>
                        <a:t>0</a:t>
                      </a:r>
                      <a:r>
                        <a:rPr lang="en-US" sz="2200">
                          <a:solidFill>
                            <a:schemeClr val="tx1"/>
                          </a:solidFill>
                        </a:rPr>
                        <a:t>.906</a:t>
                      </a:r>
                      <a:endParaRPr lang="ru-RU" sz="2200">
                        <a:solidFill>
                          <a:schemeClr val="tx1"/>
                        </a:solidFill>
                      </a:endParaRPr>
                    </a:p>
                  </a:txBody>
                  <a:tcPr marL="109754" marR="109754" marT="54877" marB="54877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solidFill>
                            <a:schemeClr val="tx1"/>
                          </a:solidFill>
                        </a:rPr>
                        <a:t>62</a:t>
                      </a:r>
                    </a:p>
                  </a:txBody>
                  <a:tcPr marL="109754" marR="109754" marT="54877" marB="54877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3414129"/>
                  </a:ext>
                </a:extLst>
              </a:tr>
              <a:tr h="352611"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solidFill>
                            <a:schemeClr val="tx1"/>
                          </a:solidFill>
                        </a:rPr>
                        <a:t>Республика Саха (Якутия)</a:t>
                      </a:r>
                    </a:p>
                  </a:txBody>
                  <a:tcPr marL="109754" marR="109754" marT="54877" marB="54877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solidFill>
                            <a:schemeClr val="tx1"/>
                          </a:solidFill>
                        </a:rPr>
                        <a:t>0.950</a:t>
                      </a:r>
                    </a:p>
                  </a:txBody>
                  <a:tcPr marL="109754" marR="109754" marT="54877" marB="54877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solidFill>
                            <a:schemeClr val="tx1"/>
                          </a:solidFill>
                        </a:rPr>
                        <a:t>70</a:t>
                      </a:r>
                    </a:p>
                  </a:txBody>
                  <a:tcPr marL="109754" marR="109754" marT="54877" marB="54877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3220572"/>
                  </a:ext>
                </a:extLst>
              </a:tr>
              <a:tr h="352611"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solidFill>
                            <a:schemeClr val="tx1"/>
                          </a:solidFill>
                        </a:rPr>
                        <a:t>Чукотский АО</a:t>
                      </a:r>
                    </a:p>
                  </a:txBody>
                  <a:tcPr marL="109754" marR="109754" marT="54877" marB="54877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solidFill>
                            <a:schemeClr val="tx1"/>
                          </a:solidFill>
                        </a:rPr>
                        <a:t>0.956</a:t>
                      </a:r>
                    </a:p>
                  </a:txBody>
                  <a:tcPr marL="109754" marR="109754" marT="54877" marB="54877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solidFill>
                            <a:schemeClr val="tx1"/>
                          </a:solidFill>
                        </a:rPr>
                        <a:t>72</a:t>
                      </a:r>
                    </a:p>
                  </a:txBody>
                  <a:tcPr marL="109754" marR="109754" marT="54877" marB="54877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909485"/>
                  </a:ext>
                </a:extLst>
              </a:tr>
              <a:tr h="352611">
                <a:tc>
                  <a:txBody>
                    <a:bodyPr/>
                    <a:lstStyle/>
                    <a:p>
                      <a:pPr algn="ctr"/>
                      <a:r>
                        <a:rPr lang="ru-RU" sz="2200" b="1">
                          <a:solidFill>
                            <a:schemeClr val="tx1"/>
                          </a:solidFill>
                        </a:rPr>
                        <a:t>Ненецкий АО</a:t>
                      </a:r>
                    </a:p>
                  </a:txBody>
                  <a:tcPr marL="109754" marR="109754" marT="54877" marB="54877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b="1">
                          <a:solidFill>
                            <a:schemeClr val="tx1"/>
                          </a:solidFill>
                        </a:rPr>
                        <a:t>1.064</a:t>
                      </a:r>
                    </a:p>
                  </a:txBody>
                  <a:tcPr marL="109754" marR="109754" marT="54877" marB="54877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b="1">
                          <a:solidFill>
                            <a:schemeClr val="tx1"/>
                          </a:solidFill>
                        </a:rPr>
                        <a:t>81</a:t>
                      </a:r>
                    </a:p>
                  </a:txBody>
                  <a:tcPr marL="109754" marR="109754" marT="54877" marB="54877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77698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50125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6015CD78-C36F-F3FF-CB2A-9C5468F8EF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НИУ ВШЭ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F9E9A06-48E3-FCFF-8B2C-49CAEF3FBC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ФМЭИМП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35C4D580-8F5B-EECB-1349-A0D767099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913" y="1111677"/>
            <a:ext cx="11057955" cy="777025"/>
          </a:xfrm>
        </p:spPr>
        <p:txBody>
          <a:bodyPr/>
          <a:lstStyle/>
          <a:p>
            <a:pPr algn="ctr"/>
            <a:r>
              <a:rPr lang="ru-RU" dirty="0"/>
              <a:t>Рейтинг цифровизации субъектов РФ по методологии «Цифровая Россия» (2018)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31F614F-5AAF-1F5C-3095-68A58C3D212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F6F56652-0D1E-CE83-4F5B-E8DB6A0693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Москва 2024</a:t>
            </a: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261719CD-E740-B9FF-20D6-6A087EAFBBEB}"/>
              </a:ext>
            </a:extLst>
          </p:cNvPr>
          <p:cNvGraphicFramePr>
            <a:graphicFrameLocks noGrp="1"/>
          </p:cNvGraphicFramePr>
          <p:nvPr/>
        </p:nvGraphicFramePr>
        <p:xfrm>
          <a:off x="585913" y="1549667"/>
          <a:ext cx="11057956" cy="51254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28978">
                  <a:extLst>
                    <a:ext uri="{9D8B030D-6E8A-4147-A177-3AD203B41FA5}">
                      <a16:colId xmlns:a16="http://schemas.microsoft.com/office/drawing/2014/main" val="3471577829"/>
                    </a:ext>
                  </a:extLst>
                </a:gridCol>
                <a:gridCol w="5528978">
                  <a:extLst>
                    <a:ext uri="{9D8B030D-6E8A-4147-A177-3AD203B41FA5}">
                      <a16:colId xmlns:a16="http://schemas.microsoft.com/office/drawing/2014/main" val="2794923905"/>
                    </a:ext>
                  </a:extLst>
                </a:gridCol>
              </a:tblGrid>
              <a:tr h="374509">
                <a:tc>
                  <a:txBody>
                    <a:bodyPr/>
                    <a:lstStyle/>
                    <a:p>
                      <a:pPr algn="ctr"/>
                      <a:r>
                        <a:rPr lang="ru-RU" sz="2300" dirty="0"/>
                        <a:t>Регион</a:t>
                      </a:r>
                    </a:p>
                  </a:txBody>
                  <a:tcPr marL="115431" marR="115431" marT="57715" marB="57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 dirty="0"/>
                        <a:t>Место (2018)</a:t>
                      </a:r>
                    </a:p>
                  </a:txBody>
                  <a:tcPr marL="115431" marR="115431" marT="57715" marB="57715"/>
                </a:tc>
                <a:extLst>
                  <a:ext uri="{0D108BD9-81ED-4DB2-BD59-A6C34878D82A}">
                    <a16:rowId xmlns:a16="http://schemas.microsoft.com/office/drawing/2014/main" val="162623129"/>
                  </a:ext>
                </a:extLst>
              </a:tr>
              <a:tr h="374509">
                <a:tc>
                  <a:txBody>
                    <a:bodyPr/>
                    <a:lstStyle/>
                    <a:p>
                      <a:pPr algn="ctr"/>
                      <a:r>
                        <a:rPr lang="ru-RU" sz="2300" dirty="0"/>
                        <a:t>ХМАО</a:t>
                      </a:r>
                    </a:p>
                  </a:txBody>
                  <a:tcPr marL="115431" marR="115431" marT="57715" marB="57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 dirty="0"/>
                        <a:t>4</a:t>
                      </a:r>
                    </a:p>
                  </a:txBody>
                  <a:tcPr marL="115431" marR="115431" marT="57715" marB="57715"/>
                </a:tc>
                <a:extLst>
                  <a:ext uri="{0D108BD9-81ED-4DB2-BD59-A6C34878D82A}">
                    <a16:rowId xmlns:a16="http://schemas.microsoft.com/office/drawing/2014/main" val="3847533944"/>
                  </a:ext>
                </a:extLst>
              </a:tr>
              <a:tr h="374509">
                <a:tc>
                  <a:txBody>
                    <a:bodyPr/>
                    <a:lstStyle/>
                    <a:p>
                      <a:pPr algn="ctr"/>
                      <a:r>
                        <a:rPr lang="ru-RU" sz="2300" dirty="0"/>
                        <a:t>ЯНАО</a:t>
                      </a:r>
                    </a:p>
                  </a:txBody>
                  <a:tcPr marL="115431" marR="115431" marT="57715" marB="57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 dirty="0"/>
                        <a:t>6</a:t>
                      </a:r>
                    </a:p>
                  </a:txBody>
                  <a:tcPr marL="115431" marR="115431" marT="57715" marB="57715"/>
                </a:tc>
                <a:extLst>
                  <a:ext uri="{0D108BD9-81ED-4DB2-BD59-A6C34878D82A}">
                    <a16:rowId xmlns:a16="http://schemas.microsoft.com/office/drawing/2014/main" val="3394193133"/>
                  </a:ext>
                </a:extLst>
              </a:tr>
              <a:tr h="374509">
                <a:tc>
                  <a:txBody>
                    <a:bodyPr/>
                    <a:lstStyle/>
                    <a:p>
                      <a:pPr algn="ctr"/>
                      <a:r>
                        <a:rPr lang="ru-RU" sz="2300" dirty="0"/>
                        <a:t>Республика Саха (Якутия)</a:t>
                      </a:r>
                    </a:p>
                  </a:txBody>
                  <a:tcPr marL="115431" marR="115431" marT="57715" marB="57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 dirty="0"/>
                        <a:t>18</a:t>
                      </a:r>
                    </a:p>
                  </a:txBody>
                  <a:tcPr marL="115431" marR="115431" marT="57715" marB="57715"/>
                </a:tc>
                <a:extLst>
                  <a:ext uri="{0D108BD9-81ED-4DB2-BD59-A6C34878D82A}">
                    <a16:rowId xmlns:a16="http://schemas.microsoft.com/office/drawing/2014/main" val="2405265212"/>
                  </a:ext>
                </a:extLst>
              </a:tr>
              <a:tr h="374509">
                <a:tc>
                  <a:txBody>
                    <a:bodyPr/>
                    <a:lstStyle/>
                    <a:p>
                      <a:pPr algn="ctr"/>
                      <a:r>
                        <a:rPr lang="ru-RU" sz="2300" dirty="0"/>
                        <a:t>Мурманская область</a:t>
                      </a:r>
                    </a:p>
                  </a:txBody>
                  <a:tcPr marL="115431" marR="115431" marT="57715" marB="57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 dirty="0"/>
                        <a:t>21</a:t>
                      </a:r>
                    </a:p>
                  </a:txBody>
                  <a:tcPr marL="115431" marR="115431" marT="57715" marB="57715"/>
                </a:tc>
                <a:extLst>
                  <a:ext uri="{0D108BD9-81ED-4DB2-BD59-A6C34878D82A}">
                    <a16:rowId xmlns:a16="http://schemas.microsoft.com/office/drawing/2014/main" val="1997875268"/>
                  </a:ext>
                </a:extLst>
              </a:tr>
              <a:tr h="374509">
                <a:tc>
                  <a:txBody>
                    <a:bodyPr/>
                    <a:lstStyle/>
                    <a:p>
                      <a:pPr algn="ctr"/>
                      <a:r>
                        <a:rPr lang="ru-RU" sz="2300" dirty="0"/>
                        <a:t>Республика Коми</a:t>
                      </a:r>
                    </a:p>
                  </a:txBody>
                  <a:tcPr marL="115431" marR="115431" marT="57715" marB="57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 dirty="0"/>
                        <a:t>25</a:t>
                      </a:r>
                    </a:p>
                  </a:txBody>
                  <a:tcPr marL="115431" marR="115431" marT="57715" marB="57715"/>
                </a:tc>
                <a:extLst>
                  <a:ext uri="{0D108BD9-81ED-4DB2-BD59-A6C34878D82A}">
                    <a16:rowId xmlns:a16="http://schemas.microsoft.com/office/drawing/2014/main" val="3496886503"/>
                  </a:ext>
                </a:extLst>
              </a:tr>
              <a:tr h="374509">
                <a:tc>
                  <a:txBody>
                    <a:bodyPr/>
                    <a:lstStyle/>
                    <a:p>
                      <a:pPr algn="ctr"/>
                      <a:r>
                        <a:rPr lang="ru-RU" sz="2300" dirty="0"/>
                        <a:t>Красноярский край</a:t>
                      </a:r>
                    </a:p>
                  </a:txBody>
                  <a:tcPr marL="115431" marR="115431" marT="57715" marB="57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 dirty="0"/>
                        <a:t>35</a:t>
                      </a:r>
                    </a:p>
                  </a:txBody>
                  <a:tcPr marL="115431" marR="115431" marT="57715" marB="57715"/>
                </a:tc>
                <a:extLst>
                  <a:ext uri="{0D108BD9-81ED-4DB2-BD59-A6C34878D82A}">
                    <a16:rowId xmlns:a16="http://schemas.microsoft.com/office/drawing/2014/main" val="2265823747"/>
                  </a:ext>
                </a:extLst>
              </a:tr>
              <a:tr h="374509">
                <a:tc>
                  <a:txBody>
                    <a:bodyPr/>
                    <a:lstStyle/>
                    <a:p>
                      <a:pPr algn="ctr"/>
                      <a:r>
                        <a:rPr lang="ru-RU" sz="2300" dirty="0"/>
                        <a:t>Архангельская область</a:t>
                      </a:r>
                    </a:p>
                  </a:txBody>
                  <a:tcPr marL="115431" marR="115431" marT="57715" marB="57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 dirty="0"/>
                        <a:t>44</a:t>
                      </a:r>
                    </a:p>
                  </a:txBody>
                  <a:tcPr marL="115431" marR="115431" marT="57715" marB="57715"/>
                </a:tc>
                <a:extLst>
                  <a:ext uri="{0D108BD9-81ED-4DB2-BD59-A6C34878D82A}">
                    <a16:rowId xmlns:a16="http://schemas.microsoft.com/office/drawing/2014/main" val="3556107411"/>
                  </a:ext>
                </a:extLst>
              </a:tr>
              <a:tr h="374509">
                <a:tc>
                  <a:txBody>
                    <a:bodyPr/>
                    <a:lstStyle/>
                    <a:p>
                      <a:pPr algn="ctr"/>
                      <a:r>
                        <a:rPr lang="ru-RU" sz="2300" dirty="0"/>
                        <a:t>НАО</a:t>
                      </a:r>
                    </a:p>
                  </a:txBody>
                  <a:tcPr marL="115431" marR="115431" marT="57715" marB="57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 dirty="0"/>
                        <a:t>61</a:t>
                      </a:r>
                    </a:p>
                  </a:txBody>
                  <a:tcPr marL="115431" marR="115431" marT="57715" marB="57715"/>
                </a:tc>
                <a:extLst>
                  <a:ext uri="{0D108BD9-81ED-4DB2-BD59-A6C34878D82A}">
                    <a16:rowId xmlns:a16="http://schemas.microsoft.com/office/drawing/2014/main" val="1507708629"/>
                  </a:ext>
                </a:extLst>
              </a:tr>
              <a:tr h="374509">
                <a:tc>
                  <a:txBody>
                    <a:bodyPr/>
                    <a:lstStyle/>
                    <a:p>
                      <a:pPr algn="ctr"/>
                      <a:r>
                        <a:rPr lang="ru-RU" sz="2300" dirty="0"/>
                        <a:t>Республика Карелия</a:t>
                      </a:r>
                    </a:p>
                  </a:txBody>
                  <a:tcPr marL="115431" marR="115431" marT="57715" marB="57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 dirty="0"/>
                        <a:t>67</a:t>
                      </a:r>
                    </a:p>
                  </a:txBody>
                  <a:tcPr marL="115431" marR="115431" marT="57715" marB="57715"/>
                </a:tc>
                <a:extLst>
                  <a:ext uri="{0D108BD9-81ED-4DB2-BD59-A6C34878D82A}">
                    <a16:rowId xmlns:a16="http://schemas.microsoft.com/office/drawing/2014/main" val="878898573"/>
                  </a:ext>
                </a:extLst>
              </a:tr>
              <a:tr h="374509">
                <a:tc>
                  <a:txBody>
                    <a:bodyPr/>
                    <a:lstStyle/>
                    <a:p>
                      <a:pPr algn="ctr"/>
                      <a:r>
                        <a:rPr lang="ru-RU" sz="2300" dirty="0"/>
                        <a:t>Чукотский АО</a:t>
                      </a:r>
                    </a:p>
                  </a:txBody>
                  <a:tcPr marL="115431" marR="115431" marT="57715" marB="57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 dirty="0"/>
                        <a:t>80</a:t>
                      </a:r>
                    </a:p>
                  </a:txBody>
                  <a:tcPr marL="115431" marR="115431" marT="57715" marB="57715"/>
                </a:tc>
                <a:extLst>
                  <a:ext uri="{0D108BD9-81ED-4DB2-BD59-A6C34878D82A}">
                    <a16:rowId xmlns:a16="http://schemas.microsoft.com/office/drawing/2014/main" val="9300304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32117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542BA388-E646-CB0E-63B4-0791EFE9807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НИУ ВШЭ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89DDA29-947E-8F2A-0FDE-6800E08EED1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ФМЭИМП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03BFA4B0-D929-EF65-3166-E00A67C5A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/>
              <a:t>Выводы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032732C-E5C8-96E3-B7DA-B79D0D9487E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vert="horz" lIns="0" tIns="0" rIns="0" bIns="45720" numCol="1" spcCol="252000" rtlCol="0" anchor="t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Значительный «цифровой разрыв» между субъектами РФ усложняет сотрудничество и привлечение инвесторов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Частные компании остаются одними из ключевых драйверов процесса цифровизации АЗРФ а также сотрудничества с внешними партнерами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В нынешних международных условиях сложно представить чёткую и скоординированную политику в отношении цифровизации в целом и цифровизации Арктической Зоны в частности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Необходима актуализация стратегии, программных документов и оценки возможности сотрудничества исходя из нынешних реалий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711B6412-ACBE-9C4C-33E8-F7B6400D87D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Москва 2024</a:t>
            </a:r>
          </a:p>
        </p:txBody>
      </p:sp>
    </p:spTree>
    <p:extLst>
      <p:ext uri="{BB962C8B-B14F-4D97-AF65-F5344CB8AC3E}">
        <p14:creationId xmlns:p14="http://schemas.microsoft.com/office/powerpoint/2010/main" val="106885303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E239B216-F5ED-B348-A1BB-CE85242168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НИУ ВШЭ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986A2D4-D42B-854C-9F3E-6A8095E580B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ФМЭИМП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28F0E61-4402-1545-ABC6-7EB156E5B9E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Москва 2024</a:t>
            </a:r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7B6EC5B9-282D-B84A-B169-E82D52070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Сценарии развития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52A84FC5-C615-ED4D-97BC-765AAF5047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5514" y="2225090"/>
            <a:ext cx="10555595" cy="3448565"/>
          </a:xfrm>
        </p:spPr>
        <p:txBody>
          <a:bodyPr vert="horz" lIns="0" tIns="0" rIns="0" bIns="45720" rtlCol="0" anchor="t">
            <a:normAutofit/>
          </a:bodyPr>
          <a:lstStyle/>
          <a:p>
            <a:pPr marL="342900" indent="-342900">
              <a:buFont typeface="Wingdings" panose="020B0604020202020204" pitchFamily="34" charset="0"/>
              <a:buChar char="Ø"/>
            </a:pPr>
            <a:r>
              <a:rPr lang="ru-RU" sz="2400"/>
              <a:t>Первый (благоприятный) — снижение системного давления и диверсификация внешних связей</a:t>
            </a:r>
          </a:p>
          <a:p>
            <a:pPr marL="342900" indent="-342900">
              <a:buFont typeface="Wingdings" panose="020B0604020202020204" pitchFamily="34" charset="0"/>
              <a:buChar char="Ø"/>
            </a:pPr>
            <a:r>
              <a:rPr lang="ru-RU" sz="2400"/>
              <a:t>Второй (статус-кво) — развитие преимущественно неформальных связей с дружественными странами БРИКС+</a:t>
            </a:r>
          </a:p>
          <a:p>
            <a:pPr marL="342900" indent="-342900">
              <a:buFont typeface="Wingdings" panose="020B0604020202020204" pitchFamily="34" charset="0"/>
              <a:buChar char="Ø"/>
            </a:pPr>
            <a:r>
              <a:rPr lang="ru-RU" sz="2400"/>
              <a:t>Третий (неблагоприятный) — эскалация вторичных санкций, сужение возможностей для сотрудничества и опора на собственные силы</a:t>
            </a:r>
          </a:p>
        </p:txBody>
      </p:sp>
    </p:spTree>
    <p:extLst>
      <p:ext uri="{BB962C8B-B14F-4D97-AF65-F5344CB8AC3E}">
        <p14:creationId xmlns:p14="http://schemas.microsoft.com/office/powerpoint/2010/main" val="38148571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21619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A468A9EC-9E77-7758-D931-A9E5529245C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73F6333C-A25A-0E6F-138B-145B84829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BD39234-F0B3-7FE2-46A6-53E71D0E7B7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Текст 1">
            <a:extLst>
              <a:ext uri="{FF2B5EF4-FFF2-40B4-BE49-F238E27FC236}">
                <a16:creationId xmlns:a16="http://schemas.microsoft.com/office/drawing/2014/main" id="{648FC006-BD55-640A-F060-C38F7D449A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НИУ ВШЭ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14C804D-C2B7-9EAC-C569-5034C381079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ФМЭИМП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970A289C-5390-2832-48C2-329187A0513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Москва 2024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420EDBE-1BFC-21E3-3AFA-70D5622BE1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249" y="1229300"/>
            <a:ext cx="9920571" cy="52333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9A83C40-5A93-ED30-1DD0-75568441A176}"/>
              </a:ext>
            </a:extLst>
          </p:cNvPr>
          <p:cNvSpPr txBox="1"/>
          <p:nvPr/>
        </p:nvSpPr>
        <p:spPr>
          <a:xfrm>
            <a:off x="2183907" y="5772897"/>
            <a:ext cx="7750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>
                <a:solidFill>
                  <a:schemeClr val="bg1"/>
                </a:solidFill>
                <a:latin typeface="HSE Sans" panose="02000000000000000000" pitchFamily="2" charset="0"/>
              </a:rPr>
              <a:t>Изображение сгенерировано с помощью </a:t>
            </a:r>
            <a:r>
              <a:rPr lang="en-US" i="1" dirty="0">
                <a:solidFill>
                  <a:schemeClr val="bg1"/>
                </a:solidFill>
                <a:latin typeface="HSE Sans" panose="02000000000000000000" pitchFamily="2" charset="0"/>
              </a:rPr>
              <a:t>Kandinsky</a:t>
            </a:r>
            <a:endParaRPr lang="ru-RU" i="1" dirty="0">
              <a:solidFill>
                <a:schemeClr val="bg1"/>
              </a:solidFill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91628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7AC8064E-5791-204C-B92F-A018279494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5A111DD-C00C-2D48-9F7A-4E23C5BA0C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7B3E517-ED8B-0241-AB87-BE49B315EEB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Изображение выглядит как текст, карта, графический дизайн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D913D636-CDE2-911F-6AB6-45C55649A1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082"/>
            <a:ext cx="12192000" cy="688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6639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03C1F7B4-BA5C-25C3-1AB3-F45ECD32F5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FA2F889-D68C-EBC4-DD3C-34B0DB847A2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0C6F49E-F336-CBFF-15D0-6BBE2729C57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19EA7411-9B91-BBBC-6CD0-CBC5F66CD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45A2132E-3F58-65BD-4D94-6898FE1674C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0A6B106A-B3C8-C914-17EE-D9FC2A96634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7BDD0A6D-E7A7-6B6C-A70D-5DB4815875D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CE1494DB-2962-643F-D692-F3EBFD265C1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FB2F2771-FD59-8B7B-3AD2-BE6DE294A41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B38C0325-F841-1085-FCFF-D2780AEB302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" name="Рисунок 11" descr="Изображение выглядит как текст, карта, графический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A7AE78E7-3D10-EF52-B9EC-3607715C37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89" y="-1"/>
            <a:ext cx="12200977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023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0648CF85-8F56-2C4F-8090-85FF4624B5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НИУ ВШЭ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576F3CC-3C73-F441-AAE6-50AF712EACB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ФМЭИМП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C7D49100-ECF5-A24F-9537-3BD16DFCC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Цифровые технологии в современных международных отношениях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1F4B1D31-3576-0740-BA52-B317564F66B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Москва 2024</a:t>
            </a:r>
          </a:p>
        </p:txBody>
      </p:sp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05F4A7E3-4D94-E313-C32C-DD7B3D9F36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17000997"/>
              </p:ext>
            </p:extLst>
          </p:nvPr>
        </p:nvGraphicFramePr>
        <p:xfrm>
          <a:off x="588380" y="2227162"/>
          <a:ext cx="6231039" cy="365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43" name="TextBox 242">
            <a:extLst>
              <a:ext uri="{FF2B5EF4-FFF2-40B4-BE49-F238E27FC236}">
                <a16:creationId xmlns:a16="http://schemas.microsoft.com/office/drawing/2014/main" id="{B9C23CE3-C028-D952-2C0A-D347288C3769}"/>
              </a:ext>
            </a:extLst>
          </p:cNvPr>
          <p:cNvSpPr txBox="1"/>
          <p:nvPr/>
        </p:nvSpPr>
        <p:spPr>
          <a:xfrm>
            <a:off x="7295487" y="3223865"/>
            <a:ext cx="4536587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ru-RU" sz="2800">
                <a:latin typeface="HSE Sans" panose="02000000000000000000" pitchFamily="2" charset="0"/>
              </a:rPr>
              <a:t>Искусственный интеллект</a:t>
            </a:r>
            <a:endParaRPr lang="ru-RU" sz="2800">
              <a:cs typeface="Calibri"/>
            </a:endParaRPr>
          </a:p>
          <a:p>
            <a:pPr marL="171450" indent="-171450">
              <a:buFont typeface="Arial"/>
              <a:buChar char="•"/>
            </a:pPr>
            <a:endParaRPr lang="ru-RU" sz="2800">
              <a:latin typeface="HSE Sans" panose="02000000000000000000" pitchFamily="2" charset="0"/>
            </a:endParaRPr>
          </a:p>
          <a:p>
            <a:pPr marL="171450" indent="-171450">
              <a:buFont typeface="Arial"/>
              <a:buChar char="•"/>
            </a:pPr>
            <a:r>
              <a:rPr lang="ru-RU" sz="2800">
                <a:latin typeface="HSE Sans" panose="02000000000000000000" pitchFamily="2" charset="0"/>
              </a:rPr>
              <a:t>Большие данные</a:t>
            </a:r>
          </a:p>
        </p:txBody>
      </p:sp>
    </p:spTree>
    <p:extLst>
      <p:ext uri="{BB962C8B-B14F-4D97-AF65-F5344CB8AC3E}">
        <p14:creationId xmlns:p14="http://schemas.microsoft.com/office/powerpoint/2010/main" val="27106885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2EAF03B-EC26-1D47-94AC-C75942861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/>
              <a:t>Российская Арктика и цифровые технологии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3356540-7218-FF4B-B6BC-5BD291A372E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/>
              <a:t>В АЗ РФ постоянно или </a:t>
            </a:r>
            <a:r>
              <a:rPr lang="ru-RU" sz="1600" err="1"/>
              <a:t>вахтово</a:t>
            </a:r>
            <a:r>
              <a:rPr lang="ru-RU" sz="1600"/>
              <a:t> проживает 2.6 миллиона человек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/>
              <a:t>Территория АЗ РФ составляет 28% общей площади РФ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/>
              <a:t>При этом АЗ РФ имеет стратегическое значение для экономики России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/>
              <a:t>Наземная и морская структура требует инвестиций в цифровые технологии: высокоскоростное соединение с Интернет</a:t>
            </a:r>
            <a:r>
              <a:rPr lang="en-US" sz="1600"/>
              <a:t>, </a:t>
            </a:r>
            <a:r>
              <a:rPr lang="ru-RU" sz="1600"/>
              <a:t>онлайн-услуги</a:t>
            </a:r>
            <a:r>
              <a:rPr lang="en-US" sz="1600"/>
              <a:t>, </a:t>
            </a:r>
            <a:r>
              <a:rPr lang="ru-RU" sz="1600"/>
              <a:t>применение ИИ для поддержания жизни КМНС и др.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EB29DC1-D5D4-FB41-9E2D-AA4750D0CC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НИУ ВШЭ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B5B6DD1A-BEFA-D842-9B7A-78D7BD1A525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ФМЭИМП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88968744-3B75-9B47-92FD-77E1E725F23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Москва 2024</a:t>
            </a:r>
          </a:p>
        </p:txBody>
      </p:sp>
      <p:pic>
        <p:nvPicPr>
          <p:cNvPr id="12" name="Рисунок 11" descr="Интернет в Арктике без изображения людей">
            <a:extLst>
              <a:ext uri="{FF2B5EF4-FFF2-40B4-BE49-F238E27FC236}">
                <a16:creationId xmlns:a16="http://schemas.microsoft.com/office/drawing/2014/main" id="{0CDB04C2-3339-4144-53CC-6DCD32414CF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/>
        </p:blipFill>
        <p:spPr/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F4E3D7E-F0D5-F860-1C86-E6340C7B6ED1}"/>
              </a:ext>
            </a:extLst>
          </p:cNvPr>
          <p:cNvSpPr txBox="1"/>
          <p:nvPr/>
        </p:nvSpPr>
        <p:spPr>
          <a:xfrm>
            <a:off x="7058385" y="5847615"/>
            <a:ext cx="3577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HSE Sans" panose="02000000000000000000" pitchFamily="2" charset="0"/>
              </a:rPr>
              <a:t>«Интернет в Арктике»</a:t>
            </a:r>
            <a:br>
              <a:rPr lang="en-US" sz="1200" dirty="0">
                <a:latin typeface="HSE Sans" panose="02000000000000000000" pitchFamily="2" charset="0"/>
              </a:rPr>
            </a:br>
            <a:r>
              <a:rPr lang="ru-RU" sz="1200" i="1" dirty="0">
                <a:latin typeface="HSE Sans" panose="02000000000000000000" pitchFamily="2" charset="0"/>
              </a:rPr>
              <a:t>Сгенерировано с помощью </a:t>
            </a:r>
            <a:r>
              <a:rPr lang="en-US" sz="1200" i="1" dirty="0">
                <a:latin typeface="HSE Sans" panose="02000000000000000000" pitchFamily="2" charset="0"/>
              </a:rPr>
              <a:t>Copilot (DALL-E)</a:t>
            </a:r>
            <a:endParaRPr lang="ru-RU" sz="1200" i="1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5775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текст, книга, деревянный, дерево&#10;&#10;Автоматически созданное описание">
            <a:extLst>
              <a:ext uri="{FF2B5EF4-FFF2-40B4-BE49-F238E27FC236}">
                <a16:creationId xmlns:a16="http://schemas.microsoft.com/office/drawing/2014/main" id="{14339799-32F4-086D-2638-41C558791CB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351" b="1351"/>
          <a:stretch/>
        </p:blipFill>
        <p:spPr>
          <a:xfrm>
            <a:off x="6743130" y="1447790"/>
            <a:ext cx="4208212" cy="4325107"/>
          </a:xfr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0F0A6924-260E-EF82-1C4F-1CB1AF8CE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/>
              <a:t>Отражение актуальности темы в ключевых документах РФ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621D4A4-565C-B022-FCB0-83C998EA4E6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5897" y="2379663"/>
            <a:ext cx="5752759" cy="3393234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/>
              <a:t>Основы госполитики в Арктике на период до 2035 г. Разд. </a:t>
            </a:r>
            <a:r>
              <a:rPr lang="en-US" sz="1600"/>
              <a:t>V </a:t>
            </a:r>
            <a:r>
              <a:rPr lang="ru-RU" sz="1600"/>
              <a:t>п. е)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/>
              <a:t>План развития Северного морского пути на период до 2035 г.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/>
              <a:t>Стратегии цифровой трансформации регионов АЗ РФ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/>
              <a:t>Цифровая стратегия РФ: особенно </a:t>
            </a:r>
            <a:r>
              <a:rPr lang="ru-RU" sz="1600" err="1"/>
              <a:t>пп</a:t>
            </a:r>
            <a:r>
              <a:rPr lang="ru-RU" sz="1600"/>
              <a:t>. 24 б)-г)</a:t>
            </a:r>
            <a:r>
              <a:rPr lang="en-US" sz="1600"/>
              <a:t>, </a:t>
            </a:r>
            <a:r>
              <a:rPr lang="ru-RU" sz="1600"/>
              <a:t>32. е) и др.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/>
              <a:t>Стратегия пространственного развития РФ: проблема «цифрового неравенства»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FD286A9-1E8D-6918-22D8-FC37CFF668A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НИУ ВШЭ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9E19DF29-B0A3-62E1-5D4C-34583D90170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ФМЭИМП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D7FDF9E0-FD7A-3B5E-AB80-40C6F6E6B3E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Москва 2024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0533F8-5B1F-A0C1-DF8E-568A67D57761}"/>
              </a:ext>
            </a:extLst>
          </p:cNvPr>
          <p:cNvSpPr txBox="1"/>
          <p:nvPr/>
        </p:nvSpPr>
        <p:spPr>
          <a:xfrm>
            <a:off x="7190913" y="6001305"/>
            <a:ext cx="33735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i="1" dirty="0">
                <a:latin typeface="HSE Sans" panose="02000000000000000000" pitchFamily="2" charset="0"/>
              </a:rPr>
              <a:t>Сгенерировано с помощью </a:t>
            </a:r>
            <a:r>
              <a:rPr lang="ru-RU" sz="1200" i="1" dirty="0" err="1">
                <a:latin typeface="HSE Sans" panose="02000000000000000000" pitchFamily="2" charset="0"/>
              </a:rPr>
              <a:t>Шедеврум</a:t>
            </a:r>
            <a:endParaRPr lang="ru-RU" sz="1200" i="1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23322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4A23B207-C2FF-C445-FE28-A1A03830EC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НИУ ВШЭ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2F6473-C6F4-3251-5A49-E459D15C8F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ФМЭИМП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7F403BF9-0CF7-8418-D9A7-164B8EE2B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Основные стейкхолдеры со стороны РФ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22578A40-122D-98E3-9BBF-1F86BD223C2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Москва 2024</a:t>
            </a:r>
          </a:p>
        </p:txBody>
      </p:sp>
      <p:pic>
        <p:nvPicPr>
          <p:cNvPr id="1028" name="Picture 4" descr="МТС (компания) — Википедия">
            <a:extLst>
              <a:ext uri="{FF2B5EF4-FFF2-40B4-BE49-F238E27FC236}">
                <a16:creationId xmlns:a16="http://schemas.microsoft.com/office/drawing/2014/main" id="{D33E4187-3957-7F0F-BC72-C9EEB540B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5307" y="3949614"/>
            <a:ext cx="1686757" cy="1686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osatom Logo PNG Vectors Free Download">
            <a:extLst>
              <a:ext uri="{FF2B5EF4-FFF2-40B4-BE49-F238E27FC236}">
                <a16:creationId xmlns:a16="http://schemas.microsoft.com/office/drawing/2014/main" id="{60D54B56-762B-A25D-55CD-0513E6138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381" y="2002873"/>
            <a:ext cx="1686758" cy="213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Новатэк — Википедия">
            <a:extLst>
              <a:ext uri="{FF2B5EF4-FFF2-40B4-BE49-F238E27FC236}">
                <a16:creationId xmlns:a16="http://schemas.microsoft.com/office/drawing/2014/main" id="{E26FDA64-F182-1EF9-C430-BB338A05A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685" y="3568093"/>
            <a:ext cx="1983261" cy="1842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Газпром нефть&quot; ввела в эксплуатацию завод по переработке пластиковых  упаковочных материалов во вторичную гранулу">
            <a:extLst>
              <a:ext uri="{FF2B5EF4-FFF2-40B4-BE49-F238E27FC236}">
                <a16:creationId xmlns:a16="http://schemas.microsoft.com/office/drawing/2014/main" id="{F58F02EC-2C91-941F-68F2-8A2EB92CAF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438" y="2161014"/>
            <a:ext cx="3375364" cy="843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undefined">
            <a:extLst>
              <a:ext uri="{FF2B5EF4-FFF2-40B4-BE49-F238E27FC236}">
                <a16:creationId xmlns:a16="http://schemas.microsoft.com/office/drawing/2014/main" id="{C2A42800-6FDD-84E3-30EC-994617CF8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7750" y="2163230"/>
            <a:ext cx="4081873" cy="1015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Роскосмос — Википедия">
            <a:extLst>
              <a:ext uri="{FF2B5EF4-FFF2-40B4-BE49-F238E27FC236}">
                <a16:creationId xmlns:a16="http://schemas.microsoft.com/office/drawing/2014/main" id="{4BAAF812-3697-5334-5A94-449D277E2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277" y="4053615"/>
            <a:ext cx="2879699" cy="213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71936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3A44676-BB8B-03C1-842E-3AF56A67CDF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/>
        </p:blipFill>
        <p:spPr>
          <a:xfrm>
            <a:off x="6684683" y="1447790"/>
            <a:ext cx="4325107" cy="4325107"/>
          </a:xfr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76C82F39-DBBB-90E4-2D71-988E2063E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Результаты внедрения ЦТ в АЗ РФ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8C757D6-E0CA-2E7B-EBDE-F1A75708C4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ЯНАО:  </a:t>
            </a:r>
            <a:r>
              <a:rPr lang="ru-RU" sz="1600" b="1" dirty="0"/>
              <a:t>принят план по созданию локальной (!) системы навигации </a:t>
            </a:r>
            <a:r>
              <a:rPr lang="ru-RU" sz="1600" dirty="0"/>
              <a:t>ГЛОНАСС в районе Обской губы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В целом систему ГЛОНАСС можно считать выдающейся: </a:t>
            </a:r>
            <a:r>
              <a:rPr lang="ru-RU" sz="1600" b="1" dirty="0"/>
              <a:t>наклонение орбиты в 64°8’ обеспечивает наилучшее покрытие</a:t>
            </a:r>
            <a:r>
              <a:rPr lang="en-US" sz="1600" b="1" dirty="0"/>
              <a:t>, </a:t>
            </a:r>
            <a:r>
              <a:rPr lang="ru-RU" sz="1600" dirty="0"/>
              <a:t>в том числе северных широт.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Весь СМП: </a:t>
            </a:r>
            <a:r>
              <a:rPr lang="ru-RU" sz="1600" b="1" dirty="0"/>
              <a:t>двойник «СМП Арктик </a:t>
            </a:r>
            <a:r>
              <a:rPr lang="ru-RU" sz="1600" b="1" dirty="0" err="1"/>
              <a:t>Лабс</a:t>
            </a:r>
            <a:r>
              <a:rPr lang="ru-RU" sz="1600" b="1" dirty="0"/>
              <a:t>»</a:t>
            </a:r>
            <a:r>
              <a:rPr lang="ru-RU" sz="1600" dirty="0"/>
              <a:t>. ЕЦПС – единая платформа цифровых сервисов для СМП (в тестовом режиме</a:t>
            </a:r>
            <a:r>
              <a:rPr lang="en-US" sz="1600" dirty="0"/>
              <a:t>, </a:t>
            </a:r>
            <a:r>
              <a:rPr lang="ru-RU" sz="1600" dirty="0"/>
              <a:t>полностью российская разработка)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A652482-1F2C-8663-7104-52A54605D8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НИУ ВШЭ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36ACD458-A143-40AC-1307-688D3D4DB8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ФМЭИМП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D44DB8B8-35DB-D0C3-6DAD-BF063BB6A6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Москва 2024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30101A-E2EE-3698-D421-31D8161EF52C}"/>
              </a:ext>
            </a:extLst>
          </p:cNvPr>
          <p:cNvSpPr txBox="1"/>
          <p:nvPr/>
        </p:nvSpPr>
        <p:spPr>
          <a:xfrm>
            <a:off x="6974048" y="5930284"/>
            <a:ext cx="3746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HSE Sans" panose="02000000000000000000" pitchFamily="2" charset="0"/>
              </a:rPr>
              <a:t>«Цифровые технологии в Арктике»</a:t>
            </a:r>
            <a:br>
              <a:rPr lang="ru-RU" sz="1200" dirty="0">
                <a:latin typeface="HSE Sans" panose="02000000000000000000" pitchFamily="2" charset="0"/>
              </a:rPr>
            </a:br>
            <a:r>
              <a:rPr lang="ru-RU" sz="1200" i="1" dirty="0">
                <a:latin typeface="HSE Sans" panose="02000000000000000000" pitchFamily="2" charset="0"/>
              </a:rPr>
              <a:t>Сгенерировано с помощью </a:t>
            </a:r>
            <a:r>
              <a:rPr lang="en-US" sz="1200" i="1" dirty="0">
                <a:latin typeface="HSE Sans" panose="02000000000000000000" pitchFamily="2" charset="0"/>
              </a:rPr>
              <a:t>Kandinsky</a:t>
            </a:r>
            <a:endParaRPr lang="ru-RU" sz="1200" i="1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92506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Пользовательские 1">
      <a:dk1>
        <a:srgbClr val="0F2C68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1000" dirty="0">
            <a:latin typeface="HSE Sans" panose="02000000000000000000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2A9C74E6E830D74E9B0FDDB4017A5417" ma:contentTypeVersion="13" ma:contentTypeDescription="Создание документа." ma:contentTypeScope="" ma:versionID="d4e423622451d608a8a05f4da7a1e1a2">
  <xsd:schema xmlns:xsd="http://www.w3.org/2001/XMLSchema" xmlns:xs="http://www.w3.org/2001/XMLSchema" xmlns:p="http://schemas.microsoft.com/office/2006/metadata/properties" xmlns:ns2="9875bd71-cde8-496c-a136-433f55d5e6d0" xmlns:ns3="e96afe77-3acb-4328-97fc-408e1bde3ecd" targetNamespace="http://schemas.microsoft.com/office/2006/metadata/properties" ma:root="true" ma:fieldsID="4831203c63c08b9f52ea6d3ee0d7a96e" ns2:_="" ns3:_="">
    <xsd:import namespace="9875bd71-cde8-496c-a136-433f55d5e6d0"/>
    <xsd:import namespace="e96afe77-3acb-4328-97fc-408e1bde3ec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75bd71-cde8-496c-a136-433f55d5e6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6afe77-3acb-4328-97fc-408e1bde3ecd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Совместно с подробностями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D4651DD-DCCC-4759-B2F6-7F520BDCC2B9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9875bd71-cde8-496c-a136-433f55d5e6d0"/>
    <ds:schemaRef ds:uri="e96afe77-3acb-4328-97fc-408e1bde3ecd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34386AA-1848-4C75-B336-1053927CB02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33DAF31-D8A6-49A0-9A5D-8B2EA5B1C511}">
  <ds:schemaRefs>
    <ds:schemaRef ds:uri="http://schemas.microsoft.com/office/2006/metadata/properties"/>
    <ds:schemaRef ds:uri="http://www.w3.org/2000/xmlns/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840</Words>
  <Application>Microsoft Office PowerPoint</Application>
  <PresentationFormat>Широкоэкранный</PresentationFormat>
  <Paragraphs>167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Calibri</vt:lpstr>
      <vt:lpstr>Calibri Light</vt:lpstr>
      <vt:lpstr>HSE Sans</vt:lpstr>
      <vt:lpstr>Times New Roman</vt:lpstr>
      <vt:lpstr>Wingdings</vt:lpstr>
      <vt:lpstr>Office Theme</vt:lpstr>
      <vt:lpstr>Вызовы и перспективы  сотрудничества стран БРИКС  в области цифровизации в Арктике</vt:lpstr>
      <vt:lpstr>Презентация PowerPoint</vt:lpstr>
      <vt:lpstr>Презентация PowerPoint</vt:lpstr>
      <vt:lpstr>Презентация PowerPoint</vt:lpstr>
      <vt:lpstr>Цифровые технологии в современных международных отношениях</vt:lpstr>
      <vt:lpstr>Российская Арктика и цифровые технологии</vt:lpstr>
      <vt:lpstr>Отражение актуальности темы в ключевых документах РФ</vt:lpstr>
      <vt:lpstr>Основные стейкхолдеры со стороны РФ</vt:lpstr>
      <vt:lpstr>Результаты внедрения ЦТ в АЗ РФ</vt:lpstr>
      <vt:lpstr>Цифровые технологии в повестке БРИКС</vt:lpstr>
      <vt:lpstr>Китай — цифровая сверхдержава?</vt:lpstr>
      <vt:lpstr>Китай и Индия: подход к ЦТ в Арктике</vt:lpstr>
      <vt:lpstr>Вызовы международного сотрудничества</vt:lpstr>
      <vt:lpstr>Презентация PowerPoint</vt:lpstr>
      <vt:lpstr>Рейтинг цифровизации субъектов РФ по методологии «Цифровая Россия» (2018)</vt:lpstr>
      <vt:lpstr>Выводы</vt:lpstr>
      <vt:lpstr>Сценарии развития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Кутьков Юрий Юрьевич</dc:creator>
  <cp:lastModifiedBy>Максим Майоров</cp:lastModifiedBy>
  <cp:revision>26</cp:revision>
  <cp:lastPrinted>2021-11-11T13:08:42Z</cp:lastPrinted>
  <dcterms:created xsi:type="dcterms:W3CDTF">2021-11-11T08:52:47Z</dcterms:created>
  <dcterms:modified xsi:type="dcterms:W3CDTF">2024-09-23T06:39:01Z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0x0101002A9C74E6E830D74E9B0FDDB4017A5417</vt:lpwstr>
  </property>
</Properties>
</file>